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0" r:id="rId1"/>
  </p:sldMasterIdLst>
  <p:notesMasterIdLst>
    <p:notesMasterId r:id="rId69"/>
  </p:notesMasterIdLst>
  <p:sldIdLst>
    <p:sldId id="266" r:id="rId2"/>
    <p:sldId id="528" r:id="rId3"/>
    <p:sldId id="546" r:id="rId4"/>
    <p:sldId id="545" r:id="rId5"/>
    <p:sldId id="544" r:id="rId6"/>
    <p:sldId id="543" r:id="rId7"/>
    <p:sldId id="542" r:id="rId8"/>
    <p:sldId id="540" r:id="rId9"/>
    <p:sldId id="539" r:id="rId10"/>
    <p:sldId id="538" r:id="rId11"/>
    <p:sldId id="537" r:id="rId12"/>
    <p:sldId id="547" r:id="rId13"/>
    <p:sldId id="548" r:id="rId14"/>
    <p:sldId id="565" r:id="rId15"/>
    <p:sldId id="564" r:id="rId16"/>
    <p:sldId id="563" r:id="rId17"/>
    <p:sldId id="562" r:id="rId18"/>
    <p:sldId id="561" r:id="rId19"/>
    <p:sldId id="560" r:id="rId20"/>
    <p:sldId id="586" r:id="rId21"/>
    <p:sldId id="559" r:id="rId22"/>
    <p:sldId id="558" r:id="rId23"/>
    <p:sldId id="557" r:id="rId24"/>
    <p:sldId id="556" r:id="rId25"/>
    <p:sldId id="555" r:id="rId26"/>
    <p:sldId id="587" r:id="rId27"/>
    <p:sldId id="589" r:id="rId28"/>
    <p:sldId id="592" r:id="rId29"/>
    <p:sldId id="593" r:id="rId30"/>
    <p:sldId id="595" r:id="rId31"/>
    <p:sldId id="596" r:id="rId32"/>
    <p:sldId id="597" r:id="rId33"/>
    <p:sldId id="598" r:id="rId34"/>
    <p:sldId id="599" r:id="rId35"/>
    <p:sldId id="594" r:id="rId36"/>
    <p:sldId id="591" r:id="rId37"/>
    <p:sldId id="590" r:id="rId38"/>
    <p:sldId id="600" r:id="rId39"/>
    <p:sldId id="611" r:id="rId40"/>
    <p:sldId id="612" r:id="rId41"/>
    <p:sldId id="603" r:id="rId42"/>
    <p:sldId id="604" r:id="rId43"/>
    <p:sldId id="605" r:id="rId44"/>
    <p:sldId id="606" r:id="rId45"/>
    <p:sldId id="607" r:id="rId46"/>
    <p:sldId id="608" r:id="rId47"/>
    <p:sldId id="609" r:id="rId48"/>
    <p:sldId id="613" r:id="rId49"/>
    <p:sldId id="614" r:id="rId50"/>
    <p:sldId id="615" r:id="rId51"/>
    <p:sldId id="616" r:id="rId52"/>
    <p:sldId id="617" r:id="rId53"/>
    <p:sldId id="618" r:id="rId54"/>
    <p:sldId id="619" r:id="rId55"/>
    <p:sldId id="620" r:id="rId56"/>
    <p:sldId id="621" r:id="rId57"/>
    <p:sldId id="622" r:id="rId58"/>
    <p:sldId id="623" r:id="rId59"/>
    <p:sldId id="624" r:id="rId60"/>
    <p:sldId id="625" r:id="rId61"/>
    <p:sldId id="626" r:id="rId62"/>
    <p:sldId id="627" r:id="rId63"/>
    <p:sldId id="628" r:id="rId64"/>
    <p:sldId id="629" r:id="rId65"/>
    <p:sldId id="631" r:id="rId66"/>
    <p:sldId id="632" r:id="rId67"/>
    <p:sldId id="452" r:id="rId68"/>
  </p:sldIdLst>
  <p:sldSz cx="9144000" cy="6858000" type="screen4x3"/>
  <p:notesSz cx="6761163" cy="9942513"/>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a:srgbClr val="FFFFFF"/>
    <a:srgbClr val="F1959B"/>
    <a:srgbClr val="960000"/>
    <a:srgbClr val="FCF600"/>
    <a:srgbClr val="C0B708"/>
    <a:srgbClr val="D5CB09"/>
    <a:srgbClr val="926304"/>
    <a:srgbClr val="FF6D6D"/>
    <a:srgbClr val="F5ED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7403" autoAdjust="0"/>
    <p:restoredTop sz="94434" autoAdjust="0"/>
  </p:normalViewPr>
  <p:slideViewPr>
    <p:cSldViewPr>
      <p:cViewPr varScale="1">
        <p:scale>
          <a:sx n="75" d="100"/>
          <a:sy n="75" d="100"/>
        </p:scale>
        <p:origin x="570" y="27"/>
      </p:cViewPr>
      <p:guideLst>
        <p:guide orient="horz" pos="2160"/>
        <p:guide pos="2880"/>
      </p:guideLst>
    </p:cSldViewPr>
  </p:slideViewPr>
  <p:notesTextViewPr>
    <p:cViewPr>
      <p:scale>
        <a:sx n="3" d="2"/>
        <a:sy n="3" d="2"/>
      </p:scale>
      <p:origin x="0" y="0"/>
    </p:cViewPr>
  </p:notesTextViewPr>
  <p:sorterViewPr>
    <p:cViewPr>
      <p:scale>
        <a:sx n="100" d="100"/>
        <a:sy n="100" d="100"/>
      </p:scale>
      <p:origin x="0" y="-238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30525" cy="496888"/>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29050" y="0"/>
            <a:ext cx="2930525" cy="496888"/>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8833AF34-FBDE-4DAB-85CB-729AB778B95F}" type="datetimeFigureOut">
              <a:rPr lang="en-US"/>
              <a:pPr>
                <a:defRPr/>
              </a:pPr>
              <a:t>12/17/2023</a:t>
            </a:fld>
            <a:endParaRPr lang="en-US"/>
          </a:p>
        </p:txBody>
      </p:sp>
      <p:sp>
        <p:nvSpPr>
          <p:cNvPr id="4" name="Slide Image Placeholder 3"/>
          <p:cNvSpPr>
            <a:spLocks noGrp="1" noRot="1" noChangeAspect="1"/>
          </p:cNvSpPr>
          <p:nvPr>
            <p:ph type="sldImg" idx="2"/>
          </p:nvPr>
        </p:nvSpPr>
        <p:spPr>
          <a:xfrm>
            <a:off x="895350" y="746125"/>
            <a:ext cx="4970463" cy="37274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76275" y="4722813"/>
            <a:ext cx="5408613" cy="4473575"/>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44038"/>
            <a:ext cx="2930525" cy="4968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29050" y="9444038"/>
            <a:ext cx="2930525" cy="4968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B68B4D8F-5B89-4DD4-9C68-C5A1D46EFA4D}" type="slidenum">
              <a:rPr lang="en-US" altLang="en-US"/>
              <a:pPr>
                <a:defRPr/>
              </a:pPr>
              <a:t>‹#›</a:t>
            </a:fld>
            <a:endParaRPr lang="en-US" altLang="en-US"/>
          </a:p>
        </p:txBody>
      </p:sp>
    </p:spTree>
    <p:extLst>
      <p:ext uri="{BB962C8B-B14F-4D97-AF65-F5344CB8AC3E}">
        <p14:creationId xmlns:p14="http://schemas.microsoft.com/office/powerpoint/2010/main" val="8004647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rcRect l="82950" r="1492" b="71051"/>
          <a:stretch>
            <a:fillRect/>
          </a:stretch>
        </p:blipFill>
        <p:spPr bwMode="auto">
          <a:xfrm>
            <a:off x="7812360" y="332656"/>
            <a:ext cx="887412" cy="966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Connector 2"/>
          <p:cNvCxnSpPr/>
          <p:nvPr userDrawn="1"/>
        </p:nvCxnSpPr>
        <p:spPr>
          <a:xfrm>
            <a:off x="839788" y="3138488"/>
            <a:ext cx="7537450" cy="1587"/>
          </a:xfrm>
          <a:prstGeom prst="line">
            <a:avLst/>
          </a:prstGeom>
          <a:ln/>
        </p:spPr>
        <p:style>
          <a:lnRef idx="3">
            <a:schemeClr val="dk1"/>
          </a:lnRef>
          <a:fillRef idx="0">
            <a:schemeClr val="dk1"/>
          </a:fillRef>
          <a:effectRef idx="2">
            <a:schemeClr val="dk1"/>
          </a:effectRef>
          <a:fontRef idx="minor">
            <a:schemeClr val="tx1"/>
          </a:fontRef>
        </p:style>
      </p:cxnSp>
      <p:sp>
        <p:nvSpPr>
          <p:cNvPr id="4" name="Title 1"/>
          <p:cNvSpPr txBox="1">
            <a:spLocks/>
          </p:cNvSpPr>
          <p:nvPr userDrawn="1"/>
        </p:nvSpPr>
        <p:spPr>
          <a:xfrm>
            <a:off x="839788" y="2636912"/>
            <a:ext cx="4989942" cy="359867"/>
          </a:xfrm>
          <a:prstGeom prst="rect">
            <a:avLst/>
          </a:prstGeom>
        </p:spPr>
        <p:txBody>
          <a:bodyPr anchor="ctr">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pPr eaLnBrk="1" fontAlgn="auto" hangingPunct="1">
              <a:spcAft>
                <a:spcPts val="0"/>
              </a:spcAft>
              <a:defRPr/>
            </a:pPr>
            <a:r>
              <a:rPr lang="en-US" sz="3600" dirty="0">
                <a:solidFill>
                  <a:srgbClr val="960000"/>
                </a:solidFill>
                <a:latin typeface="Lucida Sans Unicode"/>
              </a:rPr>
              <a:t>ACADEMIC CITY</a:t>
            </a:r>
          </a:p>
        </p:txBody>
      </p:sp>
      <p:sp>
        <p:nvSpPr>
          <p:cNvPr id="5" name="Date Placeholder 3"/>
          <p:cNvSpPr>
            <a:spLocks noGrp="1"/>
          </p:cNvSpPr>
          <p:nvPr>
            <p:ph type="dt" sz="half" idx="10"/>
          </p:nvPr>
        </p:nvSpPr>
        <p:spPr/>
        <p:txBody>
          <a:bodyPr/>
          <a:lstStyle>
            <a:lvl1pPr>
              <a:defRPr/>
            </a:lvl1pPr>
          </a:lstStyle>
          <a:p>
            <a:pPr>
              <a:defRPr/>
            </a:pPr>
            <a:fld id="{C744CE01-8741-40D2-B6B7-A2AE29707D00}" type="datetime2">
              <a:rPr lang="en-US" smtClean="0"/>
              <a:t>Sunday, December 17, 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49D8807-90FF-4F48-A4D6-4D2C833FA69A}" type="slidenum">
              <a:rPr lang="en-US" altLang="en-US"/>
              <a:pPr>
                <a:defRPr/>
              </a:pPr>
              <a:t>‹#›</a:t>
            </a:fld>
            <a:endParaRPr lang="en-US" altLang="en-US" dirty="0"/>
          </a:p>
        </p:txBody>
      </p:sp>
    </p:spTree>
    <p:extLst>
      <p:ext uri="{BB962C8B-B14F-4D97-AF65-F5344CB8AC3E}">
        <p14:creationId xmlns:p14="http://schemas.microsoft.com/office/powerpoint/2010/main" val="1333318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1CB2649F-A2F3-46BD-AC24-C08096B8B8CB}" type="datetime2">
              <a:rPr lang="en-US" smtClean="0"/>
              <a:t>Sunday, December 17, 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E20FA80-97AA-42F3-B560-A4BB1A620C99}" type="slidenum">
              <a:rPr lang="en-US" altLang="en-US"/>
              <a:pPr>
                <a:defRPr/>
              </a:pPr>
              <a:t>‹#›</a:t>
            </a:fld>
            <a:endParaRPr lang="en-US" altLang="en-US"/>
          </a:p>
        </p:txBody>
      </p:sp>
    </p:spTree>
    <p:extLst>
      <p:ext uri="{BB962C8B-B14F-4D97-AF65-F5344CB8AC3E}">
        <p14:creationId xmlns:p14="http://schemas.microsoft.com/office/powerpoint/2010/main" val="1866307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97DB86DB-9DD4-4867-A455-5FBD286D4B42}" type="datetime2">
              <a:rPr lang="en-US" smtClean="0"/>
              <a:t>Sunday, December 17, 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2B980AE-4A63-4754-85AF-471CF00D4628}" type="slidenum">
              <a:rPr lang="en-US" altLang="en-US"/>
              <a:pPr>
                <a:defRPr/>
              </a:pPr>
              <a:t>‹#›</a:t>
            </a:fld>
            <a:endParaRPr lang="en-US" altLang="en-US"/>
          </a:p>
        </p:txBody>
      </p:sp>
    </p:spTree>
    <p:extLst>
      <p:ext uri="{BB962C8B-B14F-4D97-AF65-F5344CB8AC3E}">
        <p14:creationId xmlns:p14="http://schemas.microsoft.com/office/powerpoint/2010/main" val="2814343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1D1EC7FA-0AAC-4A38-92DF-689D1D525D54}" type="datetime2">
              <a:rPr lang="en-US" smtClean="0"/>
              <a:t>Sunday, December 17, 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3CF1563-837D-43A4-9E8C-23D4ED7367BB}" type="slidenum">
              <a:rPr lang="en-US" altLang="en-US"/>
              <a:pPr>
                <a:defRPr/>
              </a:pPr>
              <a:t>‹#›</a:t>
            </a:fld>
            <a:endParaRPr lang="en-US" altLang="en-US"/>
          </a:p>
        </p:txBody>
      </p:sp>
      <p:pic>
        <p:nvPicPr>
          <p:cNvPr id="7" name="Picture 6"/>
          <p:cNvPicPr>
            <a:picLocks noChangeAspect="1"/>
          </p:cNvPicPr>
          <p:nvPr userDrawn="1"/>
        </p:nvPicPr>
        <p:blipFill>
          <a:blip r:embed="rId2"/>
          <a:stretch>
            <a:fillRect/>
          </a:stretch>
        </p:blipFill>
        <p:spPr>
          <a:xfrm>
            <a:off x="7956376" y="365125"/>
            <a:ext cx="883997" cy="963251"/>
          </a:xfrm>
          <a:prstGeom prst="rect">
            <a:avLst/>
          </a:prstGeom>
        </p:spPr>
      </p:pic>
    </p:spTree>
    <p:extLst>
      <p:ext uri="{BB962C8B-B14F-4D97-AF65-F5344CB8AC3E}">
        <p14:creationId xmlns:p14="http://schemas.microsoft.com/office/powerpoint/2010/main" val="4118717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pPr>
              <a:defRPr/>
            </a:pPr>
            <a:fld id="{66D0F258-989A-47C8-9DC3-36A8F5852B02}" type="datetime2">
              <a:rPr lang="en-US" smtClean="0"/>
              <a:t>Sunday, December 17, 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721DE61-273E-48C1-9274-0A925EF8C476}" type="slidenum">
              <a:rPr lang="en-US" altLang="en-US"/>
              <a:pPr>
                <a:defRPr/>
              </a:pPr>
              <a:t>‹#›</a:t>
            </a:fld>
            <a:endParaRPr lang="en-US" altLang="en-US"/>
          </a:p>
        </p:txBody>
      </p:sp>
    </p:spTree>
    <p:extLst>
      <p:ext uri="{BB962C8B-B14F-4D97-AF65-F5344CB8AC3E}">
        <p14:creationId xmlns:p14="http://schemas.microsoft.com/office/powerpoint/2010/main" val="3141294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vl1pPr>
          </a:lstStyle>
          <a:p>
            <a:pPr>
              <a:defRPr/>
            </a:pPr>
            <a:fld id="{686FC8F0-5981-4996-A835-6B19265F78F5}" type="datetime2">
              <a:rPr lang="en-US" smtClean="0"/>
              <a:t>Sunday, December 17, 2023</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618385DC-8E0E-4449-B763-6C15B9B88159}" type="slidenum">
              <a:rPr lang="en-US" altLang="en-US"/>
              <a:pPr>
                <a:defRPr/>
              </a:pPr>
              <a:t>‹#›</a:t>
            </a:fld>
            <a:endParaRPr lang="en-US" altLang="en-US"/>
          </a:p>
        </p:txBody>
      </p:sp>
    </p:spTree>
    <p:extLst>
      <p:ext uri="{BB962C8B-B14F-4D97-AF65-F5344CB8AC3E}">
        <p14:creationId xmlns:p14="http://schemas.microsoft.com/office/powerpoint/2010/main" val="1642862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2" descr="C:\Users\siddharth\Desktop\Academic City College\Marketing Material\Academic_city_Logo_final.jpg"/>
          <p:cNvPicPr>
            <a:picLocks noChangeAspect="1" noChangeArrowheads="1"/>
          </p:cNvPicPr>
          <p:nvPr userDrawn="1"/>
        </p:nvPicPr>
        <p:blipFill>
          <a:blip r:embed="rId2">
            <a:extLst>
              <a:ext uri="{28A0092B-C50C-407E-A947-70E740481C1C}">
                <a14:useLocalDpi xmlns:a14="http://schemas.microsoft.com/office/drawing/2010/main" val="0"/>
              </a:ext>
            </a:extLst>
          </a:blip>
          <a:srcRect l="3773" t="24614" r="54079" b="27586"/>
          <a:stretch>
            <a:fillRect/>
          </a:stretch>
        </p:blipFill>
        <p:spPr bwMode="auto">
          <a:xfrm>
            <a:off x="19050" y="9525"/>
            <a:ext cx="74295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6"/>
          <p:cNvSpPr>
            <a:spLocks noGrp="1"/>
          </p:cNvSpPr>
          <p:nvPr>
            <p:ph type="dt" sz="half" idx="10"/>
          </p:nvPr>
        </p:nvSpPr>
        <p:spPr/>
        <p:txBody>
          <a:bodyPr/>
          <a:lstStyle>
            <a:lvl1pPr>
              <a:defRPr/>
            </a:lvl1pPr>
          </a:lstStyle>
          <a:p>
            <a:pPr>
              <a:defRPr/>
            </a:pPr>
            <a:fld id="{CC6B0BDD-B591-4025-AA4E-63AF4B68CF6B}" type="datetime2">
              <a:rPr lang="en-US" smtClean="0"/>
              <a:t>Sunday, December 17, 2023</a:t>
            </a:fld>
            <a:endParaRPr lang="en-US"/>
          </a:p>
        </p:txBody>
      </p:sp>
      <p:sp>
        <p:nvSpPr>
          <p:cNvPr id="9" name="Footer Placeholder 7"/>
          <p:cNvSpPr>
            <a:spLocks noGrp="1"/>
          </p:cNvSpPr>
          <p:nvPr>
            <p:ph type="ftr" sz="quarter" idx="11"/>
          </p:nvPr>
        </p:nvSpPr>
        <p:spPr/>
        <p:txBody>
          <a:bodyPr/>
          <a:lstStyle>
            <a:lvl1pPr>
              <a:defRPr/>
            </a:lvl1pPr>
          </a:lstStyle>
          <a:p>
            <a:pPr>
              <a:defRPr/>
            </a:pPr>
            <a:endParaRPr lang="en-US"/>
          </a:p>
        </p:txBody>
      </p:sp>
      <p:sp>
        <p:nvSpPr>
          <p:cNvPr id="10" name="Slide Number Placeholder 8"/>
          <p:cNvSpPr>
            <a:spLocks noGrp="1"/>
          </p:cNvSpPr>
          <p:nvPr>
            <p:ph type="sldNum" sz="quarter" idx="12"/>
          </p:nvPr>
        </p:nvSpPr>
        <p:spPr/>
        <p:txBody>
          <a:bodyPr/>
          <a:lstStyle>
            <a:lvl1pPr>
              <a:defRPr/>
            </a:lvl1pPr>
          </a:lstStyle>
          <a:p>
            <a:pPr>
              <a:defRPr/>
            </a:pPr>
            <a:fld id="{27A6C33D-2661-45D7-8ACE-6BC503F32E40}" type="slidenum">
              <a:rPr lang="en-US" altLang="en-US"/>
              <a:pPr>
                <a:defRPr/>
              </a:pPr>
              <a:t>‹#›</a:t>
            </a:fld>
            <a:endParaRPr lang="en-US" altLang="en-US"/>
          </a:p>
        </p:txBody>
      </p:sp>
    </p:spTree>
    <p:extLst>
      <p:ext uri="{BB962C8B-B14F-4D97-AF65-F5344CB8AC3E}">
        <p14:creationId xmlns:p14="http://schemas.microsoft.com/office/powerpoint/2010/main" val="2270583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7" descr="C:\Users\siddharth\Desktop\Academic City College\Marketing Material\Academic_city_Logo_final.jpg"/>
          <p:cNvPicPr>
            <a:picLocks noChangeAspect="1" noChangeArrowheads="1"/>
          </p:cNvPicPr>
          <p:nvPr userDrawn="1"/>
        </p:nvPicPr>
        <p:blipFill>
          <a:blip r:embed="rId2">
            <a:extLst>
              <a:ext uri="{28A0092B-C50C-407E-A947-70E740481C1C}">
                <a14:useLocalDpi xmlns:a14="http://schemas.microsoft.com/office/drawing/2010/main" val="0"/>
              </a:ext>
            </a:extLst>
          </a:blip>
          <a:srcRect l="3773" t="24614" r="54079" b="27586"/>
          <a:stretch>
            <a:fillRect/>
          </a:stretch>
        </p:blipFill>
        <p:spPr bwMode="auto">
          <a:xfrm>
            <a:off x="19050" y="9525"/>
            <a:ext cx="74295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endParaRPr lang="en-US" dirty="0"/>
          </a:p>
        </p:txBody>
      </p:sp>
      <p:sp>
        <p:nvSpPr>
          <p:cNvPr id="4" name="Date Placeholder 2"/>
          <p:cNvSpPr>
            <a:spLocks noGrp="1"/>
          </p:cNvSpPr>
          <p:nvPr>
            <p:ph type="dt" sz="half" idx="10"/>
          </p:nvPr>
        </p:nvSpPr>
        <p:spPr/>
        <p:txBody>
          <a:bodyPr/>
          <a:lstStyle>
            <a:lvl1pPr>
              <a:defRPr/>
            </a:lvl1pPr>
          </a:lstStyle>
          <a:p>
            <a:pPr>
              <a:defRPr/>
            </a:pPr>
            <a:fld id="{B64A1F75-B923-46EF-8415-77D9A9D52AB9}" type="datetime2">
              <a:rPr lang="en-US" smtClean="0"/>
              <a:t>Sunday, December 17, 2023</a:t>
            </a:fld>
            <a:endParaRPr lang="en-US"/>
          </a:p>
        </p:txBody>
      </p:sp>
      <p:sp>
        <p:nvSpPr>
          <p:cNvPr id="5" name="Footer Placeholder 3"/>
          <p:cNvSpPr>
            <a:spLocks noGrp="1"/>
          </p:cNvSpPr>
          <p:nvPr>
            <p:ph type="ftr" sz="quarter" idx="11"/>
          </p:nvPr>
        </p:nvSpPr>
        <p:spPr/>
        <p:txBody>
          <a:bodyPr/>
          <a:lstStyle>
            <a:lvl1pPr>
              <a:defRPr/>
            </a:lvl1pPr>
          </a:lstStyle>
          <a:p>
            <a:pPr>
              <a:defRPr/>
            </a:pPr>
            <a:endParaRPr lang="en-US"/>
          </a:p>
        </p:txBody>
      </p:sp>
      <p:sp>
        <p:nvSpPr>
          <p:cNvPr id="6" name="Slide Number Placeholder 4"/>
          <p:cNvSpPr>
            <a:spLocks noGrp="1"/>
          </p:cNvSpPr>
          <p:nvPr>
            <p:ph type="sldNum" sz="quarter" idx="12"/>
          </p:nvPr>
        </p:nvSpPr>
        <p:spPr/>
        <p:txBody>
          <a:bodyPr/>
          <a:lstStyle>
            <a:lvl1pPr>
              <a:defRPr/>
            </a:lvl1pPr>
          </a:lstStyle>
          <a:p>
            <a:pPr>
              <a:defRPr/>
            </a:pPr>
            <a:fld id="{EA4C6D71-4FBC-4E4D-AF12-932412B8D823}" type="slidenum">
              <a:rPr lang="en-US" altLang="en-US"/>
              <a:pPr>
                <a:defRPr/>
              </a:pPr>
              <a:t>‹#›</a:t>
            </a:fld>
            <a:endParaRPr lang="en-US" altLang="en-US"/>
          </a:p>
        </p:txBody>
      </p:sp>
    </p:spTree>
    <p:extLst>
      <p:ext uri="{BB962C8B-B14F-4D97-AF65-F5344CB8AC3E}">
        <p14:creationId xmlns:p14="http://schemas.microsoft.com/office/powerpoint/2010/main" val="2820725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DBADB1B1-F6B3-416E-A9BB-883AFD98301E}" type="datetime2">
              <a:rPr lang="en-US" smtClean="0"/>
              <a:t>Sunday, December 17, 2023</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smtClean="0">
                <a:solidFill>
                  <a:schemeClr val="tx1">
                    <a:lumMod val="65000"/>
                    <a:lumOff val="35000"/>
                  </a:schemeClr>
                </a:solidFill>
              </a:defRPr>
            </a:lvl1pPr>
          </a:lstStyle>
          <a:p>
            <a:pPr>
              <a:defRPr/>
            </a:pPr>
            <a:r>
              <a:rPr lang="en-US" altLang="en-US"/>
              <a:t>1</a:t>
            </a:r>
            <a:endParaRPr lang="en-US" altLang="en-US" dirty="0"/>
          </a:p>
        </p:txBody>
      </p:sp>
    </p:spTree>
    <p:extLst>
      <p:ext uri="{BB962C8B-B14F-4D97-AF65-F5344CB8AC3E}">
        <p14:creationId xmlns:p14="http://schemas.microsoft.com/office/powerpoint/2010/main" val="2669032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pPr>
              <a:defRPr/>
            </a:pPr>
            <a:fld id="{A7999EA4-8CC6-4CD4-A875-6CC3A1D6C491}" type="datetime2">
              <a:rPr lang="en-US" smtClean="0"/>
              <a:t>Sunday, December 17, 2023</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2FAF73EB-F9A0-46E5-9385-EE7DA7E1C97C}" type="slidenum">
              <a:rPr lang="en-US" altLang="en-US"/>
              <a:pPr>
                <a:defRPr/>
              </a:pPr>
              <a:t>‹#›</a:t>
            </a:fld>
            <a:endParaRPr lang="en-US" altLang="en-US"/>
          </a:p>
        </p:txBody>
      </p:sp>
    </p:spTree>
    <p:extLst>
      <p:ext uri="{BB962C8B-B14F-4D97-AF65-F5344CB8AC3E}">
        <p14:creationId xmlns:p14="http://schemas.microsoft.com/office/powerpoint/2010/main" val="636467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C977FEE1-8E74-4876-BCAF-D952AA061BCD}" type="datetime2">
              <a:rPr lang="en-US" smtClean="0"/>
              <a:t>Sunday, December 17, 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BEA02FE-CF43-4F8F-9356-5662A3E260CA}" type="slidenum">
              <a:rPr lang="en-US" altLang="en-US"/>
              <a:pPr>
                <a:defRPr/>
              </a:pPr>
              <a:t>‹#›</a:t>
            </a:fld>
            <a:endParaRPr lang="en-US" altLang="en-US"/>
          </a:p>
        </p:txBody>
      </p:sp>
    </p:spTree>
    <p:extLst>
      <p:ext uri="{BB962C8B-B14F-4D97-AF65-F5344CB8AC3E}">
        <p14:creationId xmlns:p14="http://schemas.microsoft.com/office/powerpoint/2010/main" val="1839989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672DD1BC-44C4-473E-90E9-DAAFC562B868}" type="datetime2">
              <a:rPr lang="en-US" smtClean="0"/>
              <a:t>Sunday, December 17, 2023</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F4ABEB1D-5E1C-4AB8-9FE7-72950C15339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153" r:id="rId1"/>
    <p:sldLayoutId id="2147484151" r:id="rId2"/>
    <p:sldLayoutId id="2147484154" r:id="rId3"/>
    <p:sldLayoutId id="2147484155" r:id="rId4"/>
    <p:sldLayoutId id="2147484156" r:id="rId5"/>
    <p:sldLayoutId id="2147484157" r:id="rId6"/>
    <p:sldLayoutId id="2147484158" r:id="rId7"/>
    <p:sldLayoutId id="2147484159" r:id="rId8"/>
    <p:sldLayoutId id="2147484152" r:id="rId9"/>
    <p:sldLayoutId id="2147484160" r:id="rId10"/>
    <p:sldLayoutId id="2147484161" r:id="rId11"/>
  </p:sldLayoutIdLst>
  <p:hf sldNum="0" hdr="0" ftr="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5311775" y="5013325"/>
            <a:ext cx="3052763" cy="230188"/>
          </a:xfrm>
        </p:spPr>
        <p:txBody>
          <a:bodyPr rtlCol="0" anchor="ctr">
            <a:noAutofit/>
          </a:bodyPr>
          <a:lstStyle/>
          <a:p>
            <a:pPr marL="0" indent="0" algn="r" eaLnBrk="1" fontAlgn="auto" hangingPunct="1">
              <a:spcAft>
                <a:spcPts val="0"/>
              </a:spcAft>
              <a:buFont typeface="Arial" panose="020B0604020202020204" pitchFamily="34" charset="0"/>
              <a:buNone/>
              <a:defRPr/>
            </a:pPr>
            <a:endParaRPr lang="en-GB" sz="1600" b="1" dirty="0">
              <a:solidFill>
                <a:schemeClr val="tx1">
                  <a:lumMod val="50000"/>
                  <a:lumOff val="50000"/>
                </a:schemeClr>
              </a:solidFill>
            </a:endParaRPr>
          </a:p>
          <a:p>
            <a:pPr marL="0" indent="0" algn="r" eaLnBrk="1" fontAlgn="auto" hangingPunct="1">
              <a:spcAft>
                <a:spcPts val="0"/>
              </a:spcAft>
              <a:buFont typeface="Arial" panose="020B0604020202020204" pitchFamily="34" charset="0"/>
              <a:buNone/>
              <a:defRPr/>
            </a:pPr>
            <a:endParaRPr lang="en-GB" sz="1600" b="1" dirty="0">
              <a:solidFill>
                <a:schemeClr val="tx1">
                  <a:lumMod val="50000"/>
                  <a:lumOff val="50000"/>
                </a:schemeClr>
              </a:solidFill>
            </a:endParaRPr>
          </a:p>
        </p:txBody>
      </p:sp>
      <p:sp>
        <p:nvSpPr>
          <p:cNvPr id="5" name="Title 1"/>
          <p:cNvSpPr txBox="1">
            <a:spLocks/>
          </p:cNvSpPr>
          <p:nvPr/>
        </p:nvSpPr>
        <p:spPr>
          <a:xfrm>
            <a:off x="840152" y="3285157"/>
            <a:ext cx="7332247" cy="1079947"/>
          </a:xfrm>
          <a:prstGeom prst="rect">
            <a:avLst/>
          </a:prstGeom>
        </p:spPr>
        <p:txBody>
          <a:bodyPr anchor="ctr">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pPr eaLnBrk="1" fontAlgn="auto" hangingPunct="1">
              <a:spcAft>
                <a:spcPts val="0"/>
              </a:spcAft>
              <a:defRPr/>
            </a:pPr>
            <a:r>
              <a:rPr lang="en-US" sz="2400" dirty="0">
                <a:solidFill>
                  <a:schemeClr val="tx1">
                    <a:lumMod val="75000"/>
                    <a:lumOff val="25000"/>
                  </a:schemeClr>
                </a:solidFill>
                <a:latin typeface="Lucida Sans Unicode"/>
              </a:rPr>
              <a:t>CE 2136/ CS 2136/ IT 2136                        DATA STRUCTURES &amp; ALGORITHMS</a:t>
            </a:r>
          </a:p>
        </p:txBody>
      </p:sp>
      <p:sp>
        <p:nvSpPr>
          <p:cNvPr id="9" name="Title 1"/>
          <p:cNvSpPr txBox="1">
            <a:spLocks/>
          </p:cNvSpPr>
          <p:nvPr/>
        </p:nvSpPr>
        <p:spPr>
          <a:xfrm>
            <a:off x="3375160" y="4653309"/>
            <a:ext cx="4989942" cy="359867"/>
          </a:xfrm>
          <a:prstGeom prst="rect">
            <a:avLst/>
          </a:prstGeom>
        </p:spPr>
        <p:txBody>
          <a:bodyPr anchor="ctr">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pPr algn="r" eaLnBrk="1" fontAlgn="auto" hangingPunct="1">
              <a:spcAft>
                <a:spcPts val="0"/>
              </a:spcAft>
              <a:defRPr/>
            </a:pPr>
            <a:endParaRPr lang="en-US" sz="2000" dirty="0">
              <a:solidFill>
                <a:schemeClr val="tx1">
                  <a:lumMod val="50000"/>
                  <a:lumOff val="50000"/>
                </a:schemeClr>
              </a:solidFill>
              <a:latin typeface="+mn-lt"/>
              <a:ea typeface="+mn-ea"/>
              <a:cs typeface="+mn-cs"/>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0"/>
            <a:ext cx="3522483" cy="2483201"/>
          </a:xfrm>
          <a:prstGeom prst="rect">
            <a:avLst/>
          </a:prstGeom>
        </p:spPr>
      </p:pic>
      <p:sp>
        <p:nvSpPr>
          <p:cNvPr id="4" name="Date Placeholder 3"/>
          <p:cNvSpPr>
            <a:spLocks noGrp="1"/>
          </p:cNvSpPr>
          <p:nvPr>
            <p:ph type="dt" sz="half" idx="10"/>
          </p:nvPr>
        </p:nvSpPr>
        <p:spPr/>
        <p:txBody>
          <a:bodyPr/>
          <a:lstStyle/>
          <a:p>
            <a:pPr>
              <a:defRPr/>
            </a:pPr>
            <a:fld id="{A38E2B0B-6EAF-49E3-9900-3142B450B819}" type="datetime2">
              <a:rPr lang="en-US" smtClean="0"/>
              <a:t>Sunday, December 17, 2023</a:t>
            </a:fld>
            <a:endParaRPr lang="en-US"/>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543595"/>
          </a:xfrm>
        </p:spPr>
        <p:txBody>
          <a:bodyPr/>
          <a:lstStyle/>
          <a:p>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217906956"/>
              </p:ext>
            </p:extLst>
          </p:nvPr>
        </p:nvGraphicFramePr>
        <p:xfrm>
          <a:off x="3707904" y="1988840"/>
          <a:ext cx="3223271" cy="4023360"/>
        </p:xfrm>
        <a:graphic>
          <a:graphicData uri="http://schemas.openxmlformats.org/drawingml/2006/table">
            <a:tbl>
              <a:tblPr firstRow="1" bandRow="1">
                <a:tableStyleId>{5C22544A-7EE6-4342-B048-85BDC9FD1C3A}</a:tableStyleId>
              </a:tblPr>
              <a:tblGrid>
                <a:gridCol w="825459">
                  <a:extLst>
                    <a:ext uri="{9D8B030D-6E8A-4147-A177-3AD203B41FA5}">
                      <a16:colId xmlns:a16="http://schemas.microsoft.com/office/drawing/2014/main" val="2224703909"/>
                    </a:ext>
                  </a:extLst>
                </a:gridCol>
                <a:gridCol w="1015950">
                  <a:extLst>
                    <a:ext uri="{9D8B030D-6E8A-4147-A177-3AD203B41FA5}">
                      <a16:colId xmlns:a16="http://schemas.microsoft.com/office/drawing/2014/main" val="2563599798"/>
                    </a:ext>
                  </a:extLst>
                </a:gridCol>
                <a:gridCol w="1381862">
                  <a:extLst>
                    <a:ext uri="{9D8B030D-6E8A-4147-A177-3AD203B41FA5}">
                      <a16:colId xmlns:a16="http://schemas.microsoft.com/office/drawing/2014/main" val="1575645047"/>
                    </a:ext>
                  </a:extLst>
                </a:gridCol>
              </a:tblGrid>
              <a:tr h="359214">
                <a:tc>
                  <a:txBody>
                    <a:bodyPr/>
                    <a:lstStyle/>
                    <a:p>
                      <a:r>
                        <a:rPr lang="en-US" dirty="0" err="1"/>
                        <a:t>Sr</a:t>
                      </a:r>
                      <a:r>
                        <a:rPr lang="en-US" dirty="0"/>
                        <a:t>  #</a:t>
                      </a:r>
                    </a:p>
                  </a:txBody>
                  <a:tcPr/>
                </a:tc>
                <a:tc>
                  <a:txBody>
                    <a:bodyPr/>
                    <a:lstStyle/>
                    <a:p>
                      <a:r>
                        <a:rPr lang="en-US" dirty="0"/>
                        <a:t>DATA</a:t>
                      </a:r>
                    </a:p>
                  </a:txBody>
                  <a:tcPr/>
                </a:tc>
                <a:tc>
                  <a:txBody>
                    <a:bodyPr/>
                    <a:lstStyle/>
                    <a:p>
                      <a:r>
                        <a:rPr lang="en-US" dirty="0"/>
                        <a:t>NEXT</a:t>
                      </a:r>
                    </a:p>
                  </a:txBody>
                  <a:tcPr/>
                </a:tc>
                <a:extLst>
                  <a:ext uri="{0D108BD9-81ED-4DB2-BD59-A6C34878D82A}">
                    <a16:rowId xmlns:a16="http://schemas.microsoft.com/office/drawing/2014/main" val="2425880410"/>
                  </a:ext>
                </a:extLst>
              </a:tr>
              <a:tr h="359214">
                <a:tc>
                  <a:txBody>
                    <a:bodyPr/>
                    <a:lstStyle/>
                    <a:p>
                      <a:r>
                        <a:rPr lang="en-US" dirty="0"/>
                        <a:t>1</a:t>
                      </a:r>
                    </a:p>
                  </a:txBody>
                  <a:tcPr/>
                </a:tc>
                <a:tc>
                  <a:txBody>
                    <a:bodyPr/>
                    <a:lstStyle/>
                    <a:p>
                      <a:r>
                        <a:rPr lang="en-US" dirty="0"/>
                        <a:t>H</a:t>
                      </a:r>
                    </a:p>
                  </a:txBody>
                  <a:tcPr/>
                </a:tc>
                <a:tc>
                  <a:txBody>
                    <a:bodyPr/>
                    <a:lstStyle/>
                    <a:p>
                      <a:r>
                        <a:rPr lang="en-US" dirty="0"/>
                        <a:t>4</a:t>
                      </a:r>
                    </a:p>
                  </a:txBody>
                  <a:tcPr/>
                </a:tc>
                <a:extLst>
                  <a:ext uri="{0D108BD9-81ED-4DB2-BD59-A6C34878D82A}">
                    <a16:rowId xmlns:a16="http://schemas.microsoft.com/office/drawing/2014/main" val="3368700933"/>
                  </a:ext>
                </a:extLst>
              </a:tr>
              <a:tr h="359214">
                <a:tc>
                  <a:txBody>
                    <a:bodyPr/>
                    <a:lstStyle/>
                    <a:p>
                      <a:r>
                        <a:rPr lang="en-US" dirty="0"/>
                        <a:t>2</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975401911"/>
                  </a:ext>
                </a:extLst>
              </a:tr>
              <a:tr h="359214">
                <a:tc>
                  <a:txBody>
                    <a:bodyPr/>
                    <a:lstStyle/>
                    <a:p>
                      <a:r>
                        <a:rPr lang="en-US" dirty="0"/>
                        <a:t>3</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602503643"/>
                  </a:ext>
                </a:extLst>
              </a:tr>
              <a:tr h="359214">
                <a:tc>
                  <a:txBody>
                    <a:bodyPr/>
                    <a:lstStyle/>
                    <a:p>
                      <a:r>
                        <a:rPr lang="en-US" dirty="0"/>
                        <a:t>4</a:t>
                      </a:r>
                    </a:p>
                  </a:txBody>
                  <a:tcPr/>
                </a:tc>
                <a:tc>
                  <a:txBody>
                    <a:bodyPr/>
                    <a:lstStyle/>
                    <a:p>
                      <a:r>
                        <a:rPr lang="en-US" dirty="0"/>
                        <a:t>E</a:t>
                      </a:r>
                    </a:p>
                  </a:txBody>
                  <a:tcPr/>
                </a:tc>
                <a:tc>
                  <a:txBody>
                    <a:bodyPr/>
                    <a:lstStyle/>
                    <a:p>
                      <a:r>
                        <a:rPr lang="en-US" dirty="0"/>
                        <a:t>7</a:t>
                      </a:r>
                    </a:p>
                  </a:txBody>
                  <a:tcPr/>
                </a:tc>
                <a:extLst>
                  <a:ext uri="{0D108BD9-81ED-4DB2-BD59-A6C34878D82A}">
                    <a16:rowId xmlns:a16="http://schemas.microsoft.com/office/drawing/2014/main" val="904990018"/>
                  </a:ext>
                </a:extLst>
              </a:tr>
              <a:tr h="359214">
                <a:tc>
                  <a:txBody>
                    <a:bodyPr/>
                    <a:lstStyle/>
                    <a:p>
                      <a:r>
                        <a:rPr lang="en-US" dirty="0"/>
                        <a:t>5</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265692665"/>
                  </a:ext>
                </a:extLst>
              </a:tr>
              <a:tr h="359214">
                <a:tc>
                  <a:txBody>
                    <a:bodyPr/>
                    <a:lstStyle/>
                    <a:p>
                      <a:r>
                        <a:rPr lang="en-US" dirty="0"/>
                        <a:t>6</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462666354"/>
                  </a:ext>
                </a:extLst>
              </a:tr>
              <a:tr h="359214">
                <a:tc>
                  <a:txBody>
                    <a:bodyPr/>
                    <a:lstStyle/>
                    <a:p>
                      <a:r>
                        <a:rPr lang="en-US" dirty="0"/>
                        <a:t>7</a:t>
                      </a:r>
                    </a:p>
                  </a:txBody>
                  <a:tcPr/>
                </a:tc>
                <a:tc>
                  <a:txBody>
                    <a:bodyPr/>
                    <a:lstStyle/>
                    <a:p>
                      <a:r>
                        <a:rPr lang="en-US" dirty="0"/>
                        <a:t>L</a:t>
                      </a:r>
                    </a:p>
                  </a:txBody>
                  <a:tcPr/>
                </a:tc>
                <a:tc>
                  <a:txBody>
                    <a:bodyPr/>
                    <a:lstStyle/>
                    <a:p>
                      <a:r>
                        <a:rPr lang="en-US" dirty="0"/>
                        <a:t>8</a:t>
                      </a:r>
                    </a:p>
                  </a:txBody>
                  <a:tcPr/>
                </a:tc>
                <a:extLst>
                  <a:ext uri="{0D108BD9-81ED-4DB2-BD59-A6C34878D82A}">
                    <a16:rowId xmlns:a16="http://schemas.microsoft.com/office/drawing/2014/main" val="2539159544"/>
                  </a:ext>
                </a:extLst>
              </a:tr>
              <a:tr h="359214">
                <a:tc>
                  <a:txBody>
                    <a:bodyPr/>
                    <a:lstStyle/>
                    <a:p>
                      <a:r>
                        <a:rPr lang="en-US" dirty="0"/>
                        <a:t>8</a:t>
                      </a:r>
                    </a:p>
                  </a:txBody>
                  <a:tcPr/>
                </a:tc>
                <a:tc>
                  <a:txBody>
                    <a:bodyPr/>
                    <a:lstStyle/>
                    <a:p>
                      <a:r>
                        <a:rPr lang="en-US" dirty="0"/>
                        <a:t>L</a:t>
                      </a:r>
                    </a:p>
                  </a:txBody>
                  <a:tcPr/>
                </a:tc>
                <a:tc>
                  <a:txBody>
                    <a:bodyPr/>
                    <a:lstStyle/>
                    <a:p>
                      <a:r>
                        <a:rPr lang="en-US" dirty="0"/>
                        <a:t>10</a:t>
                      </a:r>
                    </a:p>
                  </a:txBody>
                  <a:tcPr/>
                </a:tc>
                <a:extLst>
                  <a:ext uri="{0D108BD9-81ED-4DB2-BD59-A6C34878D82A}">
                    <a16:rowId xmlns:a16="http://schemas.microsoft.com/office/drawing/2014/main" val="762255893"/>
                  </a:ext>
                </a:extLst>
              </a:tr>
              <a:tr h="359214">
                <a:tc>
                  <a:txBody>
                    <a:bodyPr/>
                    <a:lstStyle/>
                    <a:p>
                      <a:r>
                        <a:rPr lang="en-US" dirty="0"/>
                        <a:t>9</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45018646"/>
                  </a:ext>
                </a:extLst>
              </a:tr>
              <a:tr h="359214">
                <a:tc>
                  <a:txBody>
                    <a:bodyPr/>
                    <a:lstStyle/>
                    <a:p>
                      <a:r>
                        <a:rPr lang="en-US" dirty="0"/>
                        <a:t>10</a:t>
                      </a:r>
                    </a:p>
                  </a:txBody>
                  <a:tcPr/>
                </a:tc>
                <a:tc>
                  <a:txBody>
                    <a:bodyPr/>
                    <a:lstStyle/>
                    <a:p>
                      <a:r>
                        <a:rPr lang="en-US" dirty="0"/>
                        <a:t>O</a:t>
                      </a:r>
                    </a:p>
                  </a:txBody>
                  <a:tcPr/>
                </a:tc>
                <a:tc>
                  <a:txBody>
                    <a:bodyPr/>
                    <a:lstStyle/>
                    <a:p>
                      <a:r>
                        <a:rPr lang="en-US" dirty="0"/>
                        <a:t>-1</a:t>
                      </a:r>
                    </a:p>
                  </a:txBody>
                  <a:tcPr/>
                </a:tc>
                <a:extLst>
                  <a:ext uri="{0D108BD9-81ED-4DB2-BD59-A6C34878D82A}">
                    <a16:rowId xmlns:a16="http://schemas.microsoft.com/office/drawing/2014/main" val="1734016397"/>
                  </a:ext>
                </a:extLst>
              </a:tr>
            </a:tbl>
          </a:graphicData>
        </a:graphic>
      </p:graphicFrame>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
        <p:nvSpPr>
          <p:cNvPr id="7" name="Rectangle 6"/>
          <p:cNvSpPr/>
          <p:nvPr/>
        </p:nvSpPr>
        <p:spPr>
          <a:xfrm>
            <a:off x="395536" y="1700808"/>
            <a:ext cx="1152128" cy="6480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cxnSp>
        <p:nvCxnSpPr>
          <p:cNvPr id="13" name="Straight Arrow Connector 12"/>
          <p:cNvCxnSpPr/>
          <p:nvPr/>
        </p:nvCxnSpPr>
        <p:spPr>
          <a:xfrm flipV="1">
            <a:off x="971600" y="2564904"/>
            <a:ext cx="2736304" cy="216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7" idx="2"/>
          </p:cNvCxnSpPr>
          <p:nvPr/>
        </p:nvCxnSpPr>
        <p:spPr>
          <a:xfrm flipV="1">
            <a:off x="971600" y="2348880"/>
            <a:ext cx="0" cy="432048"/>
          </a:xfrm>
          <a:prstGeom prst="line">
            <a:avLst/>
          </a:prstGeom>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rot="21058447">
            <a:off x="460624" y="1106729"/>
            <a:ext cx="685995" cy="369332"/>
          </a:xfrm>
          <a:prstGeom prst="rect">
            <a:avLst/>
          </a:prstGeom>
        </p:spPr>
        <p:txBody>
          <a:bodyPr wrap="square">
            <a:spAutoFit/>
          </a:bodyPr>
          <a:lstStyle/>
          <a:p>
            <a:r>
              <a:rPr lang="en-US" dirty="0">
                <a:latin typeface="Consolas" panose="020B0609020204030204" pitchFamily="49" charset="0"/>
              </a:rPr>
              <a:t>HEAD</a:t>
            </a:r>
            <a:endParaRPr lang="en-US" dirty="0"/>
          </a:p>
        </p:txBody>
      </p:sp>
    </p:spTree>
    <p:extLst>
      <p:ext uri="{BB962C8B-B14F-4D97-AF65-F5344CB8AC3E}">
        <p14:creationId xmlns:p14="http://schemas.microsoft.com/office/powerpoint/2010/main" val="2547278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80232"/>
          </a:xfrm>
        </p:spPr>
        <p:txBody>
          <a:bodyPr/>
          <a:lstStyle/>
          <a:p>
            <a:r>
              <a:rPr lang="en-US" b="1" dirty="0" err="1"/>
              <a:t>Contd</a:t>
            </a:r>
            <a:r>
              <a:rPr lang="en-US" b="1" dirty="0"/>
              <a:t>…</a:t>
            </a:r>
            <a:endParaRPr lang="en-US" dirty="0"/>
          </a:p>
        </p:txBody>
      </p:sp>
      <p:sp>
        <p:nvSpPr>
          <p:cNvPr id="3" name="Content Placeholder 2"/>
          <p:cNvSpPr>
            <a:spLocks noGrp="1"/>
          </p:cNvSpPr>
          <p:nvPr>
            <p:ph idx="1"/>
          </p:nvPr>
        </p:nvSpPr>
        <p:spPr>
          <a:xfrm>
            <a:off x="628650" y="945358"/>
            <a:ext cx="7886700" cy="5410992"/>
          </a:xfrm>
        </p:spPr>
        <p:txBody>
          <a:bodyPr/>
          <a:lstStyle/>
          <a:p>
            <a:pPr algn="just"/>
            <a:r>
              <a:rPr lang="en-US" sz="2400" dirty="0"/>
              <a:t>We can see that the variable HEAD is used to store the address of the first node. Here, in this example, HEAD = 1, so the first data is stored at address 1, which is H. The corresponding NEXT stores the address of the next node, which is 4. So, we will look at address 4 to fetch the next data item. The second data element obtained from address 4 is E. Again, we see the corresponding NEXT to go to the next node. From the entry in the NEXT, we get the next address, that is 7, and fetch L as the data. We repeat this procedure until we reach a position where the NEXT entry contains –1 or NULL, as this would denote the end of the linked list. When we traverse DATA and NEXT in this manner, we finally see that the linked list in the above example stores characters that when put together form the word HELLO.</a:t>
            </a:r>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3760558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Data Structures</a:t>
            </a:r>
          </a:p>
        </p:txBody>
      </p:sp>
      <p:sp>
        <p:nvSpPr>
          <p:cNvPr id="3" name="Content Placeholder 2"/>
          <p:cNvSpPr>
            <a:spLocks noGrp="1"/>
          </p:cNvSpPr>
          <p:nvPr>
            <p:ph idx="1"/>
          </p:nvPr>
        </p:nvSpPr>
        <p:spPr>
          <a:xfrm>
            <a:off x="628650" y="1412776"/>
            <a:ext cx="7886700" cy="4943574"/>
          </a:xfrm>
        </p:spPr>
        <p:txBody>
          <a:bodyPr/>
          <a:lstStyle/>
          <a:p>
            <a:pPr algn="just"/>
            <a:r>
              <a:rPr lang="en-US" dirty="0"/>
              <a:t>Note that Figure shows a chunk of memory locations which range from 1 to 10. The shaded portion contains data for other applications. Remember that the nodes of a linked list need not be in consecutive memory locations. In our example, the nodes for the linked list are stored at</a:t>
            </a:r>
          </a:p>
          <a:p>
            <a:pPr marL="0" indent="0" algn="just">
              <a:buNone/>
            </a:pPr>
            <a:r>
              <a:rPr lang="en-US" dirty="0"/>
              <a:t>   addresses 1, 4, 7, 8, and 10.</a:t>
            </a:r>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3636922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3" name="Content Placeholder 2"/>
          <p:cNvSpPr>
            <a:spLocks noGrp="1"/>
          </p:cNvSpPr>
          <p:nvPr>
            <p:ph idx="1"/>
          </p:nvPr>
        </p:nvSpPr>
        <p:spPr/>
        <p:txBody>
          <a:bodyPr/>
          <a:lstStyle/>
          <a:p>
            <a:pPr algn="just"/>
            <a:r>
              <a:rPr lang="en-US" dirty="0"/>
              <a:t>Let us take another example to see how two linked lists are maintained together in the computer’s memory. For example, the students of SHS are asked to choose between Biology   and Computer Science. Now, we will maintain two linked lists, one for each subject. That is, the first linked list will contain the roll numbers of all the students who have opted for Biology and the second list will contain the roll numbers of students who have chosen Computer Science.</a:t>
            </a:r>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3754580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759619"/>
          </a:xfrm>
        </p:spPr>
        <p:txBody>
          <a:bodyPr/>
          <a:lstStyle/>
          <a:p>
            <a:pPr algn="just"/>
            <a:endParaRPr lang="en-US" sz="3200" b="1"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617785208"/>
              </p:ext>
            </p:extLst>
          </p:nvPr>
        </p:nvGraphicFramePr>
        <p:xfrm>
          <a:off x="3779911" y="1124744"/>
          <a:ext cx="4447407" cy="5852160"/>
        </p:xfrm>
        <a:graphic>
          <a:graphicData uri="http://schemas.openxmlformats.org/drawingml/2006/table">
            <a:tbl>
              <a:tblPr firstRow="1" bandRow="1">
                <a:tableStyleId>{5C22544A-7EE6-4342-B048-85BDC9FD1C3A}</a:tableStyleId>
              </a:tblPr>
              <a:tblGrid>
                <a:gridCol w="792089">
                  <a:extLst>
                    <a:ext uri="{9D8B030D-6E8A-4147-A177-3AD203B41FA5}">
                      <a16:colId xmlns:a16="http://schemas.microsoft.com/office/drawing/2014/main" val="768359164"/>
                    </a:ext>
                  </a:extLst>
                </a:gridCol>
                <a:gridCol w="1512168">
                  <a:extLst>
                    <a:ext uri="{9D8B030D-6E8A-4147-A177-3AD203B41FA5}">
                      <a16:colId xmlns:a16="http://schemas.microsoft.com/office/drawing/2014/main" val="2931146412"/>
                    </a:ext>
                  </a:extLst>
                </a:gridCol>
                <a:gridCol w="2143150">
                  <a:extLst>
                    <a:ext uri="{9D8B030D-6E8A-4147-A177-3AD203B41FA5}">
                      <a16:colId xmlns:a16="http://schemas.microsoft.com/office/drawing/2014/main" val="2190598990"/>
                    </a:ext>
                  </a:extLst>
                </a:gridCol>
              </a:tblGrid>
              <a:tr h="365760">
                <a:tc>
                  <a:txBody>
                    <a:bodyPr/>
                    <a:lstStyle/>
                    <a:p>
                      <a:r>
                        <a:rPr lang="en-US" dirty="0" err="1"/>
                        <a:t>Sr</a:t>
                      </a:r>
                      <a:r>
                        <a:rPr lang="en-US" dirty="0"/>
                        <a:t> #</a:t>
                      </a:r>
                    </a:p>
                  </a:txBody>
                  <a:tcPr/>
                </a:tc>
                <a:tc>
                  <a:txBody>
                    <a:bodyPr/>
                    <a:lstStyle/>
                    <a:p>
                      <a:r>
                        <a:rPr lang="en-US" dirty="0"/>
                        <a:t>Roll Number</a:t>
                      </a:r>
                    </a:p>
                  </a:txBody>
                  <a:tcPr/>
                </a:tc>
                <a:tc>
                  <a:txBody>
                    <a:bodyPr/>
                    <a:lstStyle/>
                    <a:p>
                      <a:r>
                        <a:rPr lang="en-US" dirty="0"/>
                        <a:t>Next</a:t>
                      </a:r>
                    </a:p>
                  </a:txBody>
                  <a:tcPr/>
                </a:tc>
                <a:extLst>
                  <a:ext uri="{0D108BD9-81ED-4DB2-BD59-A6C34878D82A}">
                    <a16:rowId xmlns:a16="http://schemas.microsoft.com/office/drawing/2014/main" val="3755858979"/>
                  </a:ext>
                </a:extLst>
              </a:tr>
              <a:tr h="353828">
                <a:tc>
                  <a:txBody>
                    <a:bodyPr/>
                    <a:lstStyle/>
                    <a:p>
                      <a:r>
                        <a:rPr lang="en-US" dirty="0"/>
                        <a:t>1</a:t>
                      </a:r>
                    </a:p>
                  </a:txBody>
                  <a:tcPr/>
                </a:tc>
                <a:tc>
                  <a:txBody>
                    <a:bodyPr/>
                    <a:lstStyle/>
                    <a:p>
                      <a:r>
                        <a:rPr lang="en-US" dirty="0"/>
                        <a:t>S01</a:t>
                      </a:r>
                    </a:p>
                  </a:txBody>
                  <a:tcPr/>
                </a:tc>
                <a:tc>
                  <a:txBody>
                    <a:bodyPr/>
                    <a:lstStyle/>
                    <a:p>
                      <a:r>
                        <a:rPr lang="en-US" dirty="0"/>
                        <a:t>3</a:t>
                      </a:r>
                    </a:p>
                  </a:txBody>
                  <a:tcPr/>
                </a:tc>
                <a:extLst>
                  <a:ext uri="{0D108BD9-81ED-4DB2-BD59-A6C34878D82A}">
                    <a16:rowId xmlns:a16="http://schemas.microsoft.com/office/drawing/2014/main" val="290672582"/>
                  </a:ext>
                </a:extLst>
              </a:tr>
              <a:tr h="353828">
                <a:tc>
                  <a:txBody>
                    <a:bodyPr/>
                    <a:lstStyle/>
                    <a:p>
                      <a:r>
                        <a:rPr lang="en-US" dirty="0"/>
                        <a:t>2</a:t>
                      </a:r>
                    </a:p>
                  </a:txBody>
                  <a:tcPr/>
                </a:tc>
                <a:tc>
                  <a:txBody>
                    <a:bodyPr/>
                    <a:lstStyle/>
                    <a:p>
                      <a:r>
                        <a:rPr lang="en-US" dirty="0"/>
                        <a:t>S02</a:t>
                      </a:r>
                    </a:p>
                  </a:txBody>
                  <a:tcPr/>
                </a:tc>
                <a:tc>
                  <a:txBody>
                    <a:bodyPr/>
                    <a:lstStyle/>
                    <a:p>
                      <a:r>
                        <a:rPr lang="en-US" dirty="0"/>
                        <a:t>5</a:t>
                      </a:r>
                    </a:p>
                  </a:txBody>
                  <a:tcPr/>
                </a:tc>
                <a:extLst>
                  <a:ext uri="{0D108BD9-81ED-4DB2-BD59-A6C34878D82A}">
                    <a16:rowId xmlns:a16="http://schemas.microsoft.com/office/drawing/2014/main" val="3451752975"/>
                  </a:ext>
                </a:extLst>
              </a:tr>
              <a:tr h="353828">
                <a:tc>
                  <a:txBody>
                    <a:bodyPr/>
                    <a:lstStyle/>
                    <a:p>
                      <a:r>
                        <a:rPr lang="en-US" dirty="0"/>
                        <a:t>3</a:t>
                      </a:r>
                    </a:p>
                  </a:txBody>
                  <a:tcPr/>
                </a:tc>
                <a:tc>
                  <a:txBody>
                    <a:bodyPr/>
                    <a:lstStyle/>
                    <a:p>
                      <a:r>
                        <a:rPr lang="en-US" dirty="0"/>
                        <a:t>S03</a:t>
                      </a:r>
                    </a:p>
                  </a:txBody>
                  <a:tcPr/>
                </a:tc>
                <a:tc>
                  <a:txBody>
                    <a:bodyPr/>
                    <a:lstStyle/>
                    <a:p>
                      <a:r>
                        <a:rPr lang="en-US" dirty="0"/>
                        <a:t>8</a:t>
                      </a:r>
                    </a:p>
                  </a:txBody>
                  <a:tcPr/>
                </a:tc>
                <a:extLst>
                  <a:ext uri="{0D108BD9-81ED-4DB2-BD59-A6C34878D82A}">
                    <a16:rowId xmlns:a16="http://schemas.microsoft.com/office/drawing/2014/main" val="4028923341"/>
                  </a:ext>
                </a:extLst>
              </a:tr>
              <a:tr h="353828">
                <a:tc>
                  <a:txBody>
                    <a:bodyPr/>
                    <a:lstStyle/>
                    <a:p>
                      <a:r>
                        <a:rPr lang="en-US" dirty="0"/>
                        <a:t>4</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83343098"/>
                  </a:ext>
                </a:extLst>
              </a:tr>
              <a:tr h="353828">
                <a:tc>
                  <a:txBody>
                    <a:bodyPr/>
                    <a:lstStyle/>
                    <a:p>
                      <a:r>
                        <a:rPr lang="en-US" dirty="0"/>
                        <a:t>5</a:t>
                      </a:r>
                    </a:p>
                  </a:txBody>
                  <a:tcPr/>
                </a:tc>
                <a:tc>
                  <a:txBody>
                    <a:bodyPr/>
                    <a:lstStyle/>
                    <a:p>
                      <a:r>
                        <a:rPr lang="en-US" dirty="0"/>
                        <a:t>S04</a:t>
                      </a:r>
                    </a:p>
                  </a:txBody>
                  <a:tcPr/>
                </a:tc>
                <a:tc>
                  <a:txBody>
                    <a:bodyPr/>
                    <a:lstStyle/>
                    <a:p>
                      <a:r>
                        <a:rPr lang="en-US" dirty="0"/>
                        <a:t>7</a:t>
                      </a:r>
                    </a:p>
                  </a:txBody>
                  <a:tcPr/>
                </a:tc>
                <a:extLst>
                  <a:ext uri="{0D108BD9-81ED-4DB2-BD59-A6C34878D82A}">
                    <a16:rowId xmlns:a16="http://schemas.microsoft.com/office/drawing/2014/main" val="869501301"/>
                  </a:ext>
                </a:extLst>
              </a:tr>
              <a:tr h="353828">
                <a:tc>
                  <a:txBody>
                    <a:bodyPr/>
                    <a:lstStyle/>
                    <a:p>
                      <a:r>
                        <a:rPr lang="en-US" dirty="0"/>
                        <a:t>6</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586950646"/>
                  </a:ext>
                </a:extLst>
              </a:tr>
              <a:tr h="353828">
                <a:tc>
                  <a:txBody>
                    <a:bodyPr/>
                    <a:lstStyle/>
                    <a:p>
                      <a:r>
                        <a:rPr lang="en-US" dirty="0"/>
                        <a:t>7</a:t>
                      </a:r>
                    </a:p>
                  </a:txBody>
                  <a:tcPr/>
                </a:tc>
                <a:tc>
                  <a:txBody>
                    <a:bodyPr/>
                    <a:lstStyle/>
                    <a:p>
                      <a:r>
                        <a:rPr lang="en-US" dirty="0"/>
                        <a:t>S05</a:t>
                      </a:r>
                    </a:p>
                  </a:txBody>
                  <a:tcPr/>
                </a:tc>
                <a:tc>
                  <a:txBody>
                    <a:bodyPr/>
                    <a:lstStyle/>
                    <a:p>
                      <a:r>
                        <a:rPr lang="en-US" dirty="0"/>
                        <a:t>10</a:t>
                      </a:r>
                    </a:p>
                  </a:txBody>
                  <a:tcPr/>
                </a:tc>
                <a:extLst>
                  <a:ext uri="{0D108BD9-81ED-4DB2-BD59-A6C34878D82A}">
                    <a16:rowId xmlns:a16="http://schemas.microsoft.com/office/drawing/2014/main" val="1333384774"/>
                  </a:ext>
                </a:extLst>
              </a:tr>
              <a:tr h="353828">
                <a:tc>
                  <a:txBody>
                    <a:bodyPr/>
                    <a:lstStyle/>
                    <a:p>
                      <a:r>
                        <a:rPr lang="en-US" dirty="0"/>
                        <a:t>8</a:t>
                      </a:r>
                    </a:p>
                  </a:txBody>
                  <a:tcPr/>
                </a:tc>
                <a:tc>
                  <a:txBody>
                    <a:bodyPr/>
                    <a:lstStyle/>
                    <a:p>
                      <a:r>
                        <a:rPr lang="en-US" dirty="0"/>
                        <a:t>S06</a:t>
                      </a:r>
                    </a:p>
                  </a:txBody>
                  <a:tcPr/>
                </a:tc>
                <a:tc>
                  <a:txBody>
                    <a:bodyPr/>
                    <a:lstStyle/>
                    <a:p>
                      <a:r>
                        <a:rPr lang="en-US" dirty="0"/>
                        <a:t>11</a:t>
                      </a:r>
                    </a:p>
                  </a:txBody>
                  <a:tcPr/>
                </a:tc>
                <a:extLst>
                  <a:ext uri="{0D108BD9-81ED-4DB2-BD59-A6C34878D82A}">
                    <a16:rowId xmlns:a16="http://schemas.microsoft.com/office/drawing/2014/main" val="3176743065"/>
                  </a:ext>
                </a:extLst>
              </a:tr>
              <a:tr h="353828">
                <a:tc>
                  <a:txBody>
                    <a:bodyPr/>
                    <a:lstStyle/>
                    <a:p>
                      <a:r>
                        <a:rPr lang="en-US" dirty="0"/>
                        <a:t>9</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429999320"/>
                  </a:ext>
                </a:extLst>
              </a:tr>
              <a:tr h="353828">
                <a:tc>
                  <a:txBody>
                    <a:bodyPr/>
                    <a:lstStyle/>
                    <a:p>
                      <a:r>
                        <a:rPr lang="en-US" dirty="0"/>
                        <a:t>10</a:t>
                      </a:r>
                    </a:p>
                  </a:txBody>
                  <a:tcPr/>
                </a:tc>
                <a:tc>
                  <a:txBody>
                    <a:bodyPr/>
                    <a:lstStyle/>
                    <a:p>
                      <a:r>
                        <a:rPr lang="en-US" dirty="0"/>
                        <a:t>S07</a:t>
                      </a:r>
                    </a:p>
                  </a:txBody>
                  <a:tcPr/>
                </a:tc>
                <a:tc>
                  <a:txBody>
                    <a:bodyPr/>
                    <a:lstStyle/>
                    <a:p>
                      <a:r>
                        <a:rPr lang="en-US" dirty="0"/>
                        <a:t>12</a:t>
                      </a:r>
                    </a:p>
                  </a:txBody>
                  <a:tcPr/>
                </a:tc>
                <a:extLst>
                  <a:ext uri="{0D108BD9-81ED-4DB2-BD59-A6C34878D82A}">
                    <a16:rowId xmlns:a16="http://schemas.microsoft.com/office/drawing/2014/main" val="4080658696"/>
                  </a:ext>
                </a:extLst>
              </a:tr>
              <a:tr h="353828">
                <a:tc>
                  <a:txBody>
                    <a:bodyPr/>
                    <a:lstStyle/>
                    <a:p>
                      <a:r>
                        <a:rPr lang="en-US" dirty="0"/>
                        <a:t>11</a:t>
                      </a:r>
                    </a:p>
                  </a:txBody>
                  <a:tcPr/>
                </a:tc>
                <a:tc>
                  <a:txBody>
                    <a:bodyPr/>
                    <a:lstStyle/>
                    <a:p>
                      <a:r>
                        <a:rPr lang="en-US" dirty="0"/>
                        <a:t>S08</a:t>
                      </a:r>
                    </a:p>
                  </a:txBody>
                  <a:tcPr/>
                </a:tc>
                <a:tc>
                  <a:txBody>
                    <a:bodyPr/>
                    <a:lstStyle/>
                    <a:p>
                      <a:r>
                        <a:rPr lang="en-US" dirty="0"/>
                        <a:t>13</a:t>
                      </a:r>
                    </a:p>
                  </a:txBody>
                  <a:tcPr/>
                </a:tc>
                <a:extLst>
                  <a:ext uri="{0D108BD9-81ED-4DB2-BD59-A6C34878D82A}">
                    <a16:rowId xmlns:a16="http://schemas.microsoft.com/office/drawing/2014/main" val="612871394"/>
                  </a:ext>
                </a:extLst>
              </a:tr>
              <a:tr h="353828">
                <a:tc>
                  <a:txBody>
                    <a:bodyPr/>
                    <a:lstStyle/>
                    <a:p>
                      <a:r>
                        <a:rPr lang="en-US" dirty="0"/>
                        <a:t>12</a:t>
                      </a:r>
                    </a:p>
                  </a:txBody>
                  <a:tcPr/>
                </a:tc>
                <a:tc>
                  <a:txBody>
                    <a:bodyPr/>
                    <a:lstStyle/>
                    <a:p>
                      <a:r>
                        <a:rPr lang="en-US" dirty="0"/>
                        <a:t>S09</a:t>
                      </a:r>
                    </a:p>
                  </a:txBody>
                  <a:tcPr/>
                </a:tc>
                <a:tc>
                  <a:txBody>
                    <a:bodyPr/>
                    <a:lstStyle/>
                    <a:p>
                      <a:r>
                        <a:rPr lang="en-US" dirty="0"/>
                        <a:t>-1</a:t>
                      </a:r>
                    </a:p>
                  </a:txBody>
                  <a:tcPr/>
                </a:tc>
                <a:extLst>
                  <a:ext uri="{0D108BD9-81ED-4DB2-BD59-A6C34878D82A}">
                    <a16:rowId xmlns:a16="http://schemas.microsoft.com/office/drawing/2014/main" val="4025837114"/>
                  </a:ext>
                </a:extLst>
              </a:tr>
              <a:tr h="353828">
                <a:tc>
                  <a:txBody>
                    <a:bodyPr/>
                    <a:lstStyle/>
                    <a:p>
                      <a:r>
                        <a:rPr lang="en-US" dirty="0"/>
                        <a:t>13</a:t>
                      </a:r>
                    </a:p>
                  </a:txBody>
                  <a:tcPr/>
                </a:tc>
                <a:tc>
                  <a:txBody>
                    <a:bodyPr/>
                    <a:lstStyle/>
                    <a:p>
                      <a:r>
                        <a:rPr lang="en-US" dirty="0"/>
                        <a:t>S10</a:t>
                      </a:r>
                    </a:p>
                  </a:txBody>
                  <a:tcPr/>
                </a:tc>
                <a:tc>
                  <a:txBody>
                    <a:bodyPr/>
                    <a:lstStyle/>
                    <a:p>
                      <a:r>
                        <a:rPr lang="en-US" dirty="0"/>
                        <a:t>15</a:t>
                      </a:r>
                    </a:p>
                  </a:txBody>
                  <a:tcPr/>
                </a:tc>
                <a:extLst>
                  <a:ext uri="{0D108BD9-81ED-4DB2-BD59-A6C34878D82A}">
                    <a16:rowId xmlns:a16="http://schemas.microsoft.com/office/drawing/2014/main" val="1370798485"/>
                  </a:ext>
                </a:extLst>
              </a:tr>
              <a:tr h="353828">
                <a:tc>
                  <a:txBody>
                    <a:bodyPr/>
                    <a:lstStyle/>
                    <a:p>
                      <a:r>
                        <a:rPr lang="en-US" dirty="0"/>
                        <a:t>14</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416945831"/>
                  </a:ext>
                </a:extLst>
              </a:tr>
              <a:tr h="353828">
                <a:tc>
                  <a:txBody>
                    <a:bodyPr/>
                    <a:lstStyle/>
                    <a:p>
                      <a:r>
                        <a:rPr lang="en-US" dirty="0"/>
                        <a:t>15</a:t>
                      </a:r>
                    </a:p>
                  </a:txBody>
                  <a:tcPr/>
                </a:tc>
                <a:tc>
                  <a:txBody>
                    <a:bodyPr/>
                    <a:lstStyle/>
                    <a:p>
                      <a:r>
                        <a:rPr lang="en-US" dirty="0"/>
                        <a:t>S11</a:t>
                      </a:r>
                    </a:p>
                  </a:txBody>
                  <a:tcPr/>
                </a:tc>
                <a:tc>
                  <a:txBody>
                    <a:bodyPr/>
                    <a:lstStyle/>
                    <a:p>
                      <a:r>
                        <a:rPr lang="en-US" dirty="0"/>
                        <a:t>-1</a:t>
                      </a:r>
                    </a:p>
                  </a:txBody>
                  <a:tcPr/>
                </a:tc>
                <a:extLst>
                  <a:ext uri="{0D108BD9-81ED-4DB2-BD59-A6C34878D82A}">
                    <a16:rowId xmlns:a16="http://schemas.microsoft.com/office/drawing/2014/main" val="4126609517"/>
                  </a:ext>
                </a:extLst>
              </a:tr>
            </a:tbl>
          </a:graphicData>
        </a:graphic>
      </p:graphicFrame>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
        <p:nvSpPr>
          <p:cNvPr id="6" name="Rectangle 5"/>
          <p:cNvSpPr/>
          <p:nvPr/>
        </p:nvSpPr>
        <p:spPr>
          <a:xfrm rot="20596553">
            <a:off x="974692" y="1570687"/>
            <a:ext cx="1020509" cy="369332"/>
          </a:xfrm>
          <a:prstGeom prst="rect">
            <a:avLst/>
          </a:prstGeom>
        </p:spPr>
        <p:txBody>
          <a:bodyPr wrap="square">
            <a:spAutoFit/>
          </a:bodyPr>
          <a:lstStyle/>
          <a:p>
            <a:r>
              <a:rPr lang="en-US" dirty="0">
                <a:latin typeface="Consolas" panose="020B0609020204030204" pitchFamily="49" charset="0"/>
              </a:rPr>
              <a:t>HEAD 1</a:t>
            </a:r>
            <a:endParaRPr lang="en-US" dirty="0"/>
          </a:p>
        </p:txBody>
      </p:sp>
      <p:sp>
        <p:nvSpPr>
          <p:cNvPr id="7" name="Rectangle 6"/>
          <p:cNvSpPr/>
          <p:nvPr/>
        </p:nvSpPr>
        <p:spPr>
          <a:xfrm>
            <a:off x="827583" y="2564904"/>
            <a:ext cx="936105" cy="369332"/>
          </a:xfrm>
          <a:prstGeom prst="rect">
            <a:avLst/>
          </a:prstGeom>
        </p:spPr>
        <p:txBody>
          <a:bodyPr wrap="square">
            <a:spAutoFit/>
          </a:bodyPr>
          <a:lstStyle/>
          <a:p>
            <a:r>
              <a:rPr lang="en-US" dirty="0">
                <a:latin typeface="Consolas" panose="020B0609020204030204" pitchFamily="49" charset="0"/>
              </a:rPr>
              <a:t>HEAD 2</a:t>
            </a:r>
            <a:endParaRPr lang="en-US" dirty="0"/>
          </a:p>
        </p:txBody>
      </p:sp>
      <p:sp>
        <p:nvSpPr>
          <p:cNvPr id="8" name="TextBox 7"/>
          <p:cNvSpPr txBox="1"/>
          <p:nvPr/>
        </p:nvSpPr>
        <p:spPr>
          <a:xfrm>
            <a:off x="1259632" y="2079041"/>
            <a:ext cx="184731" cy="646331"/>
          </a:xfrm>
          <a:prstGeom prst="rect">
            <a:avLst/>
          </a:prstGeom>
          <a:noFill/>
        </p:spPr>
        <p:txBody>
          <a:bodyPr wrap="none" rtlCol="0">
            <a:spAutoFit/>
          </a:bodyPr>
          <a:lstStyle/>
          <a:p>
            <a:endParaRPr lang="en-US" dirty="0"/>
          </a:p>
          <a:p>
            <a:endParaRPr lang="en-US" dirty="0"/>
          </a:p>
        </p:txBody>
      </p:sp>
      <p:sp>
        <p:nvSpPr>
          <p:cNvPr id="10" name="Rectangle 9"/>
          <p:cNvSpPr/>
          <p:nvPr/>
        </p:nvSpPr>
        <p:spPr>
          <a:xfrm>
            <a:off x="266215" y="1903402"/>
            <a:ext cx="1152128" cy="26871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1" name="Rectangle 10"/>
          <p:cNvSpPr/>
          <p:nvPr/>
        </p:nvSpPr>
        <p:spPr>
          <a:xfrm>
            <a:off x="184263" y="3222268"/>
            <a:ext cx="1152128" cy="3442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cxnSp>
        <p:nvCxnSpPr>
          <p:cNvPr id="13" name="Straight Arrow Connector 12"/>
          <p:cNvCxnSpPr/>
          <p:nvPr/>
        </p:nvCxnSpPr>
        <p:spPr>
          <a:xfrm flipV="1">
            <a:off x="1403647" y="1700808"/>
            <a:ext cx="2376264" cy="50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1" idx="3"/>
          </p:cNvCxnSpPr>
          <p:nvPr/>
        </p:nvCxnSpPr>
        <p:spPr>
          <a:xfrm flipV="1">
            <a:off x="1336391" y="2079041"/>
            <a:ext cx="2443520" cy="13153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2026760" y="1502977"/>
            <a:ext cx="1645180" cy="369332"/>
          </a:xfrm>
          <a:prstGeom prst="rect">
            <a:avLst/>
          </a:prstGeom>
        </p:spPr>
        <p:txBody>
          <a:bodyPr wrap="square">
            <a:spAutoFit/>
          </a:bodyPr>
          <a:lstStyle/>
          <a:p>
            <a:r>
              <a:rPr lang="en-US" dirty="0">
                <a:latin typeface="Consolas" panose="020B0609020204030204" pitchFamily="49" charset="0"/>
              </a:rPr>
              <a:t>(Biology)</a:t>
            </a:r>
            <a:endParaRPr lang="en-US" dirty="0"/>
          </a:p>
        </p:txBody>
      </p:sp>
      <p:sp>
        <p:nvSpPr>
          <p:cNvPr id="17" name="Rectangle 16"/>
          <p:cNvSpPr/>
          <p:nvPr/>
        </p:nvSpPr>
        <p:spPr>
          <a:xfrm>
            <a:off x="1840447" y="2934236"/>
            <a:ext cx="1512167" cy="646331"/>
          </a:xfrm>
          <a:prstGeom prst="rect">
            <a:avLst/>
          </a:prstGeom>
        </p:spPr>
        <p:txBody>
          <a:bodyPr wrap="square">
            <a:spAutoFit/>
          </a:bodyPr>
          <a:lstStyle/>
          <a:p>
            <a:r>
              <a:rPr lang="en-US" dirty="0">
                <a:latin typeface="Consolas" panose="020B0609020204030204" pitchFamily="49" charset="0"/>
              </a:rPr>
              <a:t>(Computer Science)</a:t>
            </a:r>
            <a:endParaRPr lang="en-US" dirty="0"/>
          </a:p>
        </p:txBody>
      </p:sp>
    </p:spTree>
    <p:extLst>
      <p:ext uri="{BB962C8B-B14F-4D97-AF65-F5344CB8AC3E}">
        <p14:creationId xmlns:p14="http://schemas.microsoft.com/office/powerpoint/2010/main" val="2381082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759619"/>
          </a:xfrm>
        </p:spPr>
        <p:txBody>
          <a:bodyPr/>
          <a:lstStyle/>
          <a:p>
            <a:endParaRPr lang="en-US" dirty="0"/>
          </a:p>
        </p:txBody>
      </p:sp>
      <p:sp>
        <p:nvSpPr>
          <p:cNvPr id="3" name="Content Placeholder 2"/>
          <p:cNvSpPr>
            <a:spLocks noGrp="1"/>
          </p:cNvSpPr>
          <p:nvPr>
            <p:ph idx="1"/>
          </p:nvPr>
        </p:nvSpPr>
        <p:spPr>
          <a:xfrm>
            <a:off x="628650" y="1268760"/>
            <a:ext cx="7886700" cy="5087590"/>
          </a:xfrm>
        </p:spPr>
        <p:txBody>
          <a:bodyPr/>
          <a:lstStyle/>
          <a:p>
            <a:pPr algn="just"/>
            <a:r>
              <a:rPr lang="en-US" dirty="0"/>
              <a:t>Now, look at Figure, two different linked lists are simultaneously maintained in the memory. There is no ambiguity in traversing through the list because each list maintains a separate HEAD pointer, which gives the address of the first node of their respective linked lists. The rest of the nodes are reached by looking at the value stored in the NEXT.</a:t>
            </a:r>
          </a:p>
          <a:p>
            <a:pPr algn="just"/>
            <a:r>
              <a:rPr lang="en-US" dirty="0"/>
              <a:t>By looking at the figure, we can conclude that roll numbers of the students who have opted for Biology are S01, S03, S06, S08, S10, and S11. Similarly, roll numbers of the students who chose Computer Science are S02, S04, S05, S07, and S09.</a:t>
            </a:r>
          </a:p>
        </p:txBody>
      </p:sp>
      <p:sp>
        <p:nvSpPr>
          <p:cNvPr id="4" name="Date Placeholder 3"/>
          <p:cNvSpPr>
            <a:spLocks noGrp="1"/>
          </p:cNvSpPr>
          <p:nvPr>
            <p:ph type="dt" sz="half" idx="10"/>
          </p:nvPr>
        </p:nvSpPr>
        <p:spPr>
          <a:xfrm>
            <a:off x="628650" y="6356350"/>
            <a:ext cx="8407846" cy="365125"/>
          </a:xfrm>
        </p:spPr>
        <p:txBody>
          <a:bodyPr/>
          <a:lstStyle/>
          <a:p>
            <a:pPr algn="ctr">
              <a:defRPr/>
            </a:pPr>
            <a:fld id="{1D1EC7FA-0AAC-4A38-92DF-689D1D525D54}" type="datetime2">
              <a:rPr lang="en-US" sz="1600">
                <a:solidFill>
                  <a:srgbClr val="FF33CC"/>
                </a:solidFill>
              </a:rPr>
              <a:pPr algn="ctr">
                <a:defRPr/>
              </a:pPr>
              <a:t>Sunday, December 17, 2023</a:t>
            </a:fld>
            <a:endParaRPr lang="en-US" sz="1600" dirty="0">
              <a:solidFill>
                <a:srgbClr val="FF33CC"/>
              </a:solidFill>
            </a:endParaRPr>
          </a:p>
        </p:txBody>
      </p:sp>
    </p:spTree>
    <p:extLst>
      <p:ext uri="{BB962C8B-B14F-4D97-AF65-F5344CB8AC3E}">
        <p14:creationId xmlns:p14="http://schemas.microsoft.com/office/powerpoint/2010/main" val="3253514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We have already said that the DATA part of a node may contain just a single data item, an array, or  a structure. Let us take an example to see how a structure is maintained in a linked list that is stored in the memory.</a:t>
            </a:r>
          </a:p>
          <a:p>
            <a:pPr algn="just"/>
            <a:r>
              <a:rPr lang="en-US" dirty="0"/>
              <a:t>Consider a scenario in which the roll number, name, aggregate, and grade of students are stored using linked lists. Now, we will see how the NEXT pointer is used to store the data alphabetically.</a:t>
            </a:r>
          </a:p>
          <a:p>
            <a:pPr marL="0" indent="0" algn="just">
              <a:buNone/>
            </a:pPr>
            <a:endParaRPr lang="en-US" dirty="0"/>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32205321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759619"/>
          </a:xfrm>
        </p:spPr>
        <p:txBody>
          <a:bodyPr/>
          <a:lstStyle/>
          <a:p>
            <a:r>
              <a:rPr lang="en-US" b="1" dirty="0"/>
              <a:t>Linked Lists versus Arrays</a:t>
            </a:r>
            <a:endParaRPr lang="en-US" dirty="0"/>
          </a:p>
        </p:txBody>
      </p:sp>
      <p:sp>
        <p:nvSpPr>
          <p:cNvPr id="3" name="Content Placeholder 2"/>
          <p:cNvSpPr>
            <a:spLocks noGrp="1"/>
          </p:cNvSpPr>
          <p:nvPr>
            <p:ph idx="1"/>
          </p:nvPr>
        </p:nvSpPr>
        <p:spPr>
          <a:xfrm>
            <a:off x="628650" y="1052736"/>
            <a:ext cx="7886700" cy="5124227"/>
          </a:xfrm>
        </p:spPr>
        <p:txBody>
          <a:bodyPr/>
          <a:lstStyle/>
          <a:p>
            <a:pPr algn="just"/>
            <a:r>
              <a:rPr lang="en-US" dirty="0"/>
              <a:t>Both arrays and linked lists are a linear collection of data elements. But unlike an array, a linked list does not store its nodes in consecutive memory locations. Another point of difference between an array and a linked list is that a linked list does not allow random access of data. Nodes in a linked list can be accessed only in a sequential manner. But like an array, insertions and deletions can be done at any point in the list in a constant time.</a:t>
            </a:r>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451901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28650" y="1412776"/>
            <a:ext cx="7886700" cy="4764187"/>
          </a:xfrm>
        </p:spPr>
        <p:txBody>
          <a:bodyPr/>
          <a:lstStyle/>
          <a:p>
            <a:pPr marL="0" indent="0" algn="just">
              <a:buNone/>
            </a:pPr>
            <a:endParaRPr lang="en-US" dirty="0"/>
          </a:p>
          <a:p>
            <a:pPr algn="just"/>
            <a:r>
              <a:rPr lang="en-US" dirty="0"/>
              <a:t>Another advantage of a linked list over an array is that we can add any number of elements in the list. This is not possible in case of an array. For example, if we declare an array as </a:t>
            </a:r>
            <a:r>
              <a:rPr lang="en-US" dirty="0" err="1"/>
              <a:t>int</a:t>
            </a:r>
            <a:r>
              <a:rPr lang="en-US" dirty="0"/>
              <a:t> marks[20], then the array can store a maximum of 20 data elements only. There is no such restriction in case of a linked list.</a:t>
            </a:r>
          </a:p>
          <a:p>
            <a:pPr algn="just"/>
            <a:endParaRPr lang="en-US" dirty="0"/>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2234832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687611"/>
          </a:xfrm>
        </p:spPr>
        <p:txBody>
          <a:bodyPr/>
          <a:lstStyle/>
          <a:p>
            <a:r>
              <a:rPr lang="en-US" dirty="0"/>
              <a:t>Students’ linked list</a:t>
            </a:r>
          </a:p>
        </p:txBody>
      </p:sp>
      <p:sp>
        <p:nvSpPr>
          <p:cNvPr id="3" name="Content Placeholder 2"/>
          <p:cNvSpPr>
            <a:spLocks noGrp="1"/>
          </p:cNvSpPr>
          <p:nvPr>
            <p:ph idx="1"/>
          </p:nvPr>
        </p:nvSpPr>
        <p:spPr>
          <a:xfrm>
            <a:off x="628650" y="1196752"/>
            <a:ext cx="7886700" cy="4855394"/>
          </a:xfrm>
        </p:spPr>
        <p:txBody>
          <a:bodyPr/>
          <a:lstStyle/>
          <a:p>
            <a:pPr marL="0" indent="0" algn="just">
              <a:buNone/>
            </a:pPr>
            <a:endParaRPr lang="en-US" dirty="0"/>
          </a:p>
          <a:p>
            <a:pPr marL="0" indent="0" algn="just">
              <a:buNone/>
            </a:pPr>
            <a:endParaRPr lang="en-US" dirty="0"/>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957925175"/>
              </p:ext>
            </p:extLst>
          </p:nvPr>
        </p:nvGraphicFramePr>
        <p:xfrm>
          <a:off x="1524000" y="1607372"/>
          <a:ext cx="6096000" cy="4215498"/>
        </p:xfrm>
        <a:graphic>
          <a:graphicData uri="http://schemas.openxmlformats.org/drawingml/2006/table">
            <a:tbl>
              <a:tblPr firstRow="1" bandRow="1">
                <a:tableStyleId>{5C22544A-7EE6-4342-B048-85BDC9FD1C3A}</a:tableStyleId>
              </a:tblPr>
              <a:tblGrid>
                <a:gridCol w="599728">
                  <a:extLst>
                    <a:ext uri="{9D8B030D-6E8A-4147-A177-3AD203B41FA5}">
                      <a16:colId xmlns:a16="http://schemas.microsoft.com/office/drawing/2014/main" val="2339496639"/>
                    </a:ext>
                  </a:extLst>
                </a:gridCol>
                <a:gridCol w="792088">
                  <a:extLst>
                    <a:ext uri="{9D8B030D-6E8A-4147-A177-3AD203B41FA5}">
                      <a16:colId xmlns:a16="http://schemas.microsoft.com/office/drawing/2014/main" val="1001743920"/>
                    </a:ext>
                  </a:extLst>
                </a:gridCol>
                <a:gridCol w="1656184">
                  <a:extLst>
                    <a:ext uri="{9D8B030D-6E8A-4147-A177-3AD203B41FA5}">
                      <a16:colId xmlns:a16="http://schemas.microsoft.com/office/drawing/2014/main" val="2920331217"/>
                    </a:ext>
                  </a:extLst>
                </a:gridCol>
                <a:gridCol w="1016000">
                  <a:extLst>
                    <a:ext uri="{9D8B030D-6E8A-4147-A177-3AD203B41FA5}">
                      <a16:colId xmlns:a16="http://schemas.microsoft.com/office/drawing/2014/main" val="52755110"/>
                    </a:ext>
                  </a:extLst>
                </a:gridCol>
                <a:gridCol w="1016000">
                  <a:extLst>
                    <a:ext uri="{9D8B030D-6E8A-4147-A177-3AD203B41FA5}">
                      <a16:colId xmlns:a16="http://schemas.microsoft.com/office/drawing/2014/main" val="724573211"/>
                    </a:ext>
                  </a:extLst>
                </a:gridCol>
                <a:gridCol w="1016000">
                  <a:extLst>
                    <a:ext uri="{9D8B030D-6E8A-4147-A177-3AD203B41FA5}">
                      <a16:colId xmlns:a16="http://schemas.microsoft.com/office/drawing/2014/main" val="3553157653"/>
                    </a:ext>
                  </a:extLst>
                </a:gridCol>
              </a:tblGrid>
              <a:tr h="342015">
                <a:tc>
                  <a:txBody>
                    <a:bodyPr/>
                    <a:lstStyle/>
                    <a:p>
                      <a:r>
                        <a:rPr lang="en-US" dirty="0" err="1"/>
                        <a:t>Sr</a:t>
                      </a:r>
                      <a:r>
                        <a:rPr lang="en-US" dirty="0"/>
                        <a:t> #</a:t>
                      </a:r>
                    </a:p>
                  </a:txBody>
                  <a:tcPr/>
                </a:tc>
                <a:tc>
                  <a:txBody>
                    <a:bodyPr/>
                    <a:lstStyle/>
                    <a:p>
                      <a:r>
                        <a:rPr lang="en-US" dirty="0"/>
                        <a:t>Roll #</a:t>
                      </a:r>
                    </a:p>
                  </a:txBody>
                  <a:tcPr/>
                </a:tc>
                <a:tc>
                  <a:txBody>
                    <a:bodyPr/>
                    <a:lstStyle/>
                    <a:p>
                      <a:r>
                        <a:rPr lang="en-US" dirty="0"/>
                        <a:t>Name</a:t>
                      </a:r>
                    </a:p>
                  </a:txBody>
                  <a:tcPr/>
                </a:tc>
                <a:tc>
                  <a:txBody>
                    <a:bodyPr/>
                    <a:lstStyle/>
                    <a:p>
                      <a:r>
                        <a:rPr lang="en-US" dirty="0"/>
                        <a:t>Marks</a:t>
                      </a:r>
                    </a:p>
                  </a:txBody>
                  <a:tcPr/>
                </a:tc>
                <a:tc>
                  <a:txBody>
                    <a:bodyPr/>
                    <a:lstStyle/>
                    <a:p>
                      <a:r>
                        <a:rPr lang="en-US" dirty="0"/>
                        <a:t>Grade</a:t>
                      </a:r>
                    </a:p>
                  </a:txBody>
                  <a:tcPr/>
                </a:tc>
                <a:tc>
                  <a:txBody>
                    <a:bodyPr/>
                    <a:lstStyle/>
                    <a:p>
                      <a:r>
                        <a:rPr lang="en-US" dirty="0"/>
                        <a:t>Next</a:t>
                      </a:r>
                    </a:p>
                  </a:txBody>
                  <a:tcPr/>
                </a:tc>
                <a:extLst>
                  <a:ext uri="{0D108BD9-81ED-4DB2-BD59-A6C34878D82A}">
                    <a16:rowId xmlns:a16="http://schemas.microsoft.com/office/drawing/2014/main" val="2187816611"/>
                  </a:ext>
                </a:extLst>
              </a:tr>
              <a:tr h="342015">
                <a:tc>
                  <a:txBody>
                    <a:bodyPr/>
                    <a:lstStyle/>
                    <a:p>
                      <a:pPr algn="ctr"/>
                      <a:r>
                        <a:rPr lang="en-US" dirty="0"/>
                        <a:t>1</a:t>
                      </a:r>
                    </a:p>
                  </a:txBody>
                  <a:tcPr/>
                </a:tc>
                <a:tc>
                  <a:txBody>
                    <a:bodyPr/>
                    <a:lstStyle/>
                    <a:p>
                      <a:pPr algn="ctr"/>
                      <a:r>
                        <a:rPr lang="en-US" dirty="0"/>
                        <a:t>S01</a:t>
                      </a:r>
                    </a:p>
                  </a:txBody>
                  <a:tcPr/>
                </a:tc>
                <a:tc>
                  <a:txBody>
                    <a:bodyPr/>
                    <a:lstStyle/>
                    <a:p>
                      <a:pPr algn="ctr"/>
                      <a:r>
                        <a:rPr lang="en-US" dirty="0"/>
                        <a:t>YAWA</a:t>
                      </a:r>
                    </a:p>
                  </a:txBody>
                  <a:tcPr/>
                </a:tc>
                <a:tc>
                  <a:txBody>
                    <a:bodyPr/>
                    <a:lstStyle/>
                    <a:p>
                      <a:pPr algn="ctr"/>
                      <a:r>
                        <a:rPr lang="en-US" dirty="0"/>
                        <a:t>78</a:t>
                      </a:r>
                    </a:p>
                  </a:txBody>
                  <a:tcPr/>
                </a:tc>
                <a:tc>
                  <a:txBody>
                    <a:bodyPr/>
                    <a:lstStyle/>
                    <a:p>
                      <a:pPr algn="ctr"/>
                      <a:r>
                        <a:rPr lang="en-US" dirty="0"/>
                        <a:t>B+</a:t>
                      </a:r>
                    </a:p>
                  </a:txBody>
                  <a:tcPr/>
                </a:tc>
                <a:tc>
                  <a:txBody>
                    <a:bodyPr/>
                    <a:lstStyle/>
                    <a:p>
                      <a:pPr algn="ctr"/>
                      <a:r>
                        <a:rPr lang="en-US" dirty="0"/>
                        <a:t>6</a:t>
                      </a:r>
                    </a:p>
                  </a:txBody>
                  <a:tcPr/>
                </a:tc>
                <a:extLst>
                  <a:ext uri="{0D108BD9-81ED-4DB2-BD59-A6C34878D82A}">
                    <a16:rowId xmlns:a16="http://schemas.microsoft.com/office/drawing/2014/main" val="2245619136"/>
                  </a:ext>
                </a:extLst>
              </a:tr>
              <a:tr h="342015">
                <a:tc>
                  <a:txBody>
                    <a:bodyPr/>
                    <a:lstStyle/>
                    <a:p>
                      <a:pPr algn="ctr"/>
                      <a:r>
                        <a:rPr lang="en-US" dirty="0"/>
                        <a:t>2</a:t>
                      </a:r>
                    </a:p>
                  </a:txBody>
                  <a:tcPr/>
                </a:tc>
                <a:tc>
                  <a:txBody>
                    <a:bodyPr/>
                    <a:lstStyle/>
                    <a:p>
                      <a:pPr algn="ctr"/>
                      <a:r>
                        <a:rPr lang="en-US" dirty="0"/>
                        <a:t>S02</a:t>
                      </a:r>
                    </a:p>
                  </a:txBody>
                  <a:tcPr/>
                </a:tc>
                <a:tc>
                  <a:txBody>
                    <a:bodyPr/>
                    <a:lstStyle/>
                    <a:p>
                      <a:pPr algn="ctr"/>
                      <a:r>
                        <a:rPr lang="en-US" dirty="0"/>
                        <a:t>FAITH</a:t>
                      </a:r>
                    </a:p>
                  </a:txBody>
                  <a:tcPr/>
                </a:tc>
                <a:tc>
                  <a:txBody>
                    <a:bodyPr/>
                    <a:lstStyle/>
                    <a:p>
                      <a:pPr algn="ctr"/>
                      <a:r>
                        <a:rPr lang="en-US" dirty="0"/>
                        <a:t>64</a:t>
                      </a:r>
                    </a:p>
                  </a:txBody>
                  <a:tcPr/>
                </a:tc>
                <a:tc>
                  <a:txBody>
                    <a:bodyPr/>
                    <a:lstStyle/>
                    <a:p>
                      <a:pPr algn="ctr"/>
                      <a:r>
                        <a:rPr lang="en-US" dirty="0"/>
                        <a:t>C</a:t>
                      </a:r>
                    </a:p>
                  </a:txBody>
                  <a:tcPr/>
                </a:tc>
                <a:tc>
                  <a:txBody>
                    <a:bodyPr/>
                    <a:lstStyle/>
                    <a:p>
                      <a:pPr algn="ctr"/>
                      <a:r>
                        <a:rPr lang="en-US" dirty="0"/>
                        <a:t>14</a:t>
                      </a:r>
                    </a:p>
                  </a:txBody>
                  <a:tcPr/>
                </a:tc>
                <a:extLst>
                  <a:ext uri="{0D108BD9-81ED-4DB2-BD59-A6C34878D82A}">
                    <a16:rowId xmlns:a16="http://schemas.microsoft.com/office/drawing/2014/main" val="1286378626"/>
                  </a:ext>
                </a:extLst>
              </a:tr>
              <a:tr h="342015">
                <a:tc>
                  <a:txBody>
                    <a:bodyPr/>
                    <a:lstStyle/>
                    <a:p>
                      <a:pPr algn="ctr"/>
                      <a:r>
                        <a:rPr lang="en-US" dirty="0"/>
                        <a:t>3</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892965532"/>
                  </a:ext>
                </a:extLst>
              </a:tr>
              <a:tr h="342015">
                <a:tc>
                  <a:txBody>
                    <a:bodyPr/>
                    <a:lstStyle/>
                    <a:p>
                      <a:pPr algn="ctr"/>
                      <a:r>
                        <a:rPr lang="en-US" dirty="0"/>
                        <a:t>4</a:t>
                      </a:r>
                    </a:p>
                  </a:txBody>
                  <a:tcPr/>
                </a:tc>
                <a:tc>
                  <a:txBody>
                    <a:bodyPr/>
                    <a:lstStyle/>
                    <a:p>
                      <a:pPr algn="ctr"/>
                      <a:r>
                        <a:rPr lang="en-US" dirty="0"/>
                        <a:t>S03</a:t>
                      </a:r>
                    </a:p>
                  </a:txBody>
                  <a:tcPr/>
                </a:tc>
                <a:tc>
                  <a:txBody>
                    <a:bodyPr/>
                    <a:lstStyle/>
                    <a:p>
                      <a:pPr algn="ctr"/>
                      <a:r>
                        <a:rPr lang="en-US" dirty="0"/>
                        <a:t>LORD</a:t>
                      </a:r>
                    </a:p>
                  </a:txBody>
                  <a:tcPr/>
                </a:tc>
                <a:tc>
                  <a:txBody>
                    <a:bodyPr/>
                    <a:lstStyle/>
                    <a:p>
                      <a:pPr algn="ctr"/>
                      <a:r>
                        <a:rPr lang="en-US" dirty="0"/>
                        <a:t>89</a:t>
                      </a:r>
                    </a:p>
                  </a:txBody>
                  <a:tcPr/>
                </a:tc>
                <a:tc>
                  <a:txBody>
                    <a:bodyPr/>
                    <a:lstStyle/>
                    <a:p>
                      <a:pPr algn="ctr"/>
                      <a:r>
                        <a:rPr lang="en-US" dirty="0"/>
                        <a:t>A</a:t>
                      </a:r>
                    </a:p>
                  </a:txBody>
                  <a:tcPr/>
                </a:tc>
                <a:tc>
                  <a:txBody>
                    <a:bodyPr/>
                    <a:lstStyle/>
                    <a:p>
                      <a:pPr algn="ctr"/>
                      <a:r>
                        <a:rPr lang="en-US" dirty="0"/>
                        <a:t>17</a:t>
                      </a:r>
                    </a:p>
                  </a:txBody>
                  <a:tcPr/>
                </a:tc>
                <a:extLst>
                  <a:ext uri="{0D108BD9-81ED-4DB2-BD59-A6C34878D82A}">
                    <a16:rowId xmlns:a16="http://schemas.microsoft.com/office/drawing/2014/main" val="1759113084"/>
                  </a:ext>
                </a:extLst>
              </a:tr>
              <a:tr h="342015">
                <a:tc>
                  <a:txBody>
                    <a:bodyPr/>
                    <a:lstStyle/>
                    <a:p>
                      <a:pPr algn="ctr"/>
                      <a:r>
                        <a:rPr lang="en-US" dirty="0"/>
                        <a:t>5</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622178737"/>
                  </a:ext>
                </a:extLst>
              </a:tr>
              <a:tr h="342015">
                <a:tc>
                  <a:txBody>
                    <a:bodyPr/>
                    <a:lstStyle/>
                    <a:p>
                      <a:pPr algn="ctr"/>
                      <a:r>
                        <a:rPr lang="en-US" dirty="0"/>
                        <a:t>6</a:t>
                      </a:r>
                    </a:p>
                  </a:txBody>
                  <a:tcPr/>
                </a:tc>
                <a:tc>
                  <a:txBody>
                    <a:bodyPr/>
                    <a:lstStyle/>
                    <a:p>
                      <a:pPr algn="ctr"/>
                      <a:r>
                        <a:rPr lang="en-US" dirty="0"/>
                        <a:t>S04</a:t>
                      </a:r>
                    </a:p>
                  </a:txBody>
                  <a:tcPr/>
                </a:tc>
                <a:tc>
                  <a:txBody>
                    <a:bodyPr/>
                    <a:lstStyle/>
                    <a:p>
                      <a:pPr algn="ctr"/>
                      <a:r>
                        <a:rPr lang="en-US" dirty="0"/>
                        <a:t>FANTA</a:t>
                      </a:r>
                    </a:p>
                  </a:txBody>
                  <a:tcPr/>
                </a:tc>
                <a:tc>
                  <a:txBody>
                    <a:bodyPr/>
                    <a:lstStyle/>
                    <a:p>
                      <a:pPr algn="ctr"/>
                      <a:r>
                        <a:rPr lang="en-US" dirty="0"/>
                        <a:t>77</a:t>
                      </a:r>
                    </a:p>
                  </a:txBody>
                  <a:tcPr/>
                </a:tc>
                <a:tc>
                  <a:txBody>
                    <a:bodyPr/>
                    <a:lstStyle/>
                    <a:p>
                      <a:pPr algn="ctr"/>
                      <a:r>
                        <a:rPr lang="en-US" dirty="0"/>
                        <a:t>B+</a:t>
                      </a:r>
                    </a:p>
                  </a:txBody>
                  <a:tcPr/>
                </a:tc>
                <a:tc>
                  <a:txBody>
                    <a:bodyPr/>
                    <a:lstStyle/>
                    <a:p>
                      <a:pPr algn="ctr"/>
                      <a:r>
                        <a:rPr lang="en-US" dirty="0"/>
                        <a:t>2</a:t>
                      </a:r>
                    </a:p>
                  </a:txBody>
                  <a:tcPr/>
                </a:tc>
                <a:extLst>
                  <a:ext uri="{0D108BD9-81ED-4DB2-BD59-A6C34878D82A}">
                    <a16:rowId xmlns:a16="http://schemas.microsoft.com/office/drawing/2014/main" val="3371125146"/>
                  </a:ext>
                </a:extLst>
              </a:tr>
              <a:tr h="342015">
                <a:tc>
                  <a:txBody>
                    <a:bodyPr/>
                    <a:lstStyle/>
                    <a:p>
                      <a:pPr algn="ctr"/>
                      <a:r>
                        <a:rPr lang="en-US" dirty="0"/>
                        <a:t>7</a:t>
                      </a:r>
                    </a:p>
                  </a:txBody>
                  <a:tcPr/>
                </a:tc>
                <a:tc>
                  <a:txBody>
                    <a:bodyPr/>
                    <a:lstStyle/>
                    <a:p>
                      <a:pPr algn="ctr"/>
                      <a:r>
                        <a:rPr lang="en-US" dirty="0"/>
                        <a:t>S05</a:t>
                      </a:r>
                    </a:p>
                  </a:txBody>
                  <a:tcPr/>
                </a:tc>
                <a:tc>
                  <a:txBody>
                    <a:bodyPr/>
                    <a:lstStyle/>
                    <a:p>
                      <a:pPr algn="ctr"/>
                      <a:r>
                        <a:rPr lang="en-US" dirty="0"/>
                        <a:t>DANIEL</a:t>
                      </a:r>
                    </a:p>
                  </a:txBody>
                  <a:tcPr/>
                </a:tc>
                <a:tc>
                  <a:txBody>
                    <a:bodyPr/>
                    <a:lstStyle/>
                    <a:p>
                      <a:pPr algn="ctr"/>
                      <a:r>
                        <a:rPr lang="en-US" dirty="0"/>
                        <a:t>86</a:t>
                      </a:r>
                    </a:p>
                  </a:txBody>
                  <a:tcPr/>
                </a:tc>
                <a:tc>
                  <a:txBody>
                    <a:bodyPr/>
                    <a:lstStyle/>
                    <a:p>
                      <a:pPr algn="ctr"/>
                      <a:r>
                        <a:rPr lang="en-US" dirty="0"/>
                        <a:t>A</a:t>
                      </a:r>
                    </a:p>
                  </a:txBody>
                  <a:tcPr/>
                </a:tc>
                <a:tc>
                  <a:txBody>
                    <a:bodyPr/>
                    <a:lstStyle/>
                    <a:p>
                      <a:pPr algn="ctr"/>
                      <a:r>
                        <a:rPr lang="en-US" dirty="0"/>
                        <a:t>10</a:t>
                      </a:r>
                    </a:p>
                  </a:txBody>
                  <a:tcPr/>
                </a:tc>
                <a:extLst>
                  <a:ext uri="{0D108BD9-81ED-4DB2-BD59-A6C34878D82A}">
                    <a16:rowId xmlns:a16="http://schemas.microsoft.com/office/drawing/2014/main" val="280749907"/>
                  </a:ext>
                </a:extLst>
              </a:tr>
              <a:tr h="342015">
                <a:tc>
                  <a:txBody>
                    <a:bodyPr/>
                    <a:lstStyle/>
                    <a:p>
                      <a:pPr algn="ctr"/>
                      <a:r>
                        <a:rPr lang="en-US" dirty="0"/>
                        <a:t>8</a:t>
                      </a:r>
                    </a:p>
                  </a:txBody>
                  <a:tcPr/>
                </a:tc>
                <a:tc>
                  <a:txBody>
                    <a:bodyPr/>
                    <a:lstStyle/>
                    <a:p>
                      <a:pPr algn="ctr"/>
                      <a:r>
                        <a:rPr lang="en-US" dirty="0"/>
                        <a:t>S06</a:t>
                      </a:r>
                    </a:p>
                  </a:txBody>
                  <a:tcPr/>
                </a:tc>
                <a:tc>
                  <a:txBody>
                    <a:bodyPr/>
                    <a:lstStyle/>
                    <a:p>
                      <a:pPr algn="ctr"/>
                      <a:r>
                        <a:rPr lang="en-US" dirty="0"/>
                        <a:t>PEDRO</a:t>
                      </a:r>
                    </a:p>
                  </a:txBody>
                  <a:tcPr/>
                </a:tc>
                <a:tc>
                  <a:txBody>
                    <a:bodyPr/>
                    <a:lstStyle/>
                    <a:p>
                      <a:pPr algn="ctr"/>
                      <a:r>
                        <a:rPr lang="en-US" dirty="0"/>
                        <a:t>65</a:t>
                      </a:r>
                    </a:p>
                  </a:txBody>
                  <a:tcPr/>
                </a:tc>
                <a:tc>
                  <a:txBody>
                    <a:bodyPr/>
                    <a:lstStyle/>
                    <a:p>
                      <a:pPr algn="ctr"/>
                      <a:r>
                        <a:rPr lang="en-US" dirty="0"/>
                        <a:t>C+</a:t>
                      </a:r>
                    </a:p>
                  </a:txBody>
                  <a:tcPr/>
                </a:tc>
                <a:tc>
                  <a:txBody>
                    <a:bodyPr/>
                    <a:lstStyle/>
                    <a:p>
                      <a:pPr algn="ctr"/>
                      <a:r>
                        <a:rPr lang="en-US" dirty="0"/>
                        <a:t>12</a:t>
                      </a:r>
                    </a:p>
                  </a:txBody>
                  <a:tcPr/>
                </a:tc>
                <a:extLst>
                  <a:ext uri="{0D108BD9-81ED-4DB2-BD59-A6C34878D82A}">
                    <a16:rowId xmlns:a16="http://schemas.microsoft.com/office/drawing/2014/main" val="2799771290"/>
                  </a:ext>
                </a:extLst>
              </a:tr>
              <a:tr h="342015">
                <a:tc>
                  <a:txBody>
                    <a:bodyPr/>
                    <a:lstStyle/>
                    <a:p>
                      <a:pPr algn="ctr"/>
                      <a:r>
                        <a:rPr lang="en-US" dirty="0"/>
                        <a:t>9</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666644296"/>
                  </a:ext>
                </a:extLst>
              </a:tr>
              <a:tr h="557898">
                <a:tc>
                  <a:txBody>
                    <a:bodyPr/>
                    <a:lstStyle/>
                    <a:p>
                      <a:pPr algn="ctr"/>
                      <a:r>
                        <a:rPr lang="en-US" dirty="0"/>
                        <a:t>10</a:t>
                      </a:r>
                    </a:p>
                  </a:txBody>
                  <a:tcPr/>
                </a:tc>
                <a:tc>
                  <a:txBody>
                    <a:bodyPr/>
                    <a:lstStyle/>
                    <a:p>
                      <a:pPr algn="ctr"/>
                      <a:r>
                        <a:rPr lang="en-US" dirty="0"/>
                        <a:t>S07</a:t>
                      </a:r>
                    </a:p>
                  </a:txBody>
                  <a:tcPr/>
                </a:tc>
                <a:tc>
                  <a:txBody>
                    <a:bodyPr/>
                    <a:lstStyle/>
                    <a:p>
                      <a:pPr algn="ctr"/>
                      <a:r>
                        <a:rPr lang="en-US" dirty="0"/>
                        <a:t>KOJO</a:t>
                      </a:r>
                    </a:p>
                  </a:txBody>
                  <a:tcPr/>
                </a:tc>
                <a:tc>
                  <a:txBody>
                    <a:bodyPr/>
                    <a:lstStyle/>
                    <a:p>
                      <a:pPr algn="ctr"/>
                      <a:r>
                        <a:rPr lang="en-US" dirty="0"/>
                        <a:t>54</a:t>
                      </a:r>
                    </a:p>
                  </a:txBody>
                  <a:tcPr/>
                </a:tc>
                <a:tc>
                  <a:txBody>
                    <a:bodyPr/>
                    <a:lstStyle/>
                    <a:p>
                      <a:pPr algn="ctr"/>
                      <a:r>
                        <a:rPr lang="en-US" dirty="0"/>
                        <a:t>D</a:t>
                      </a:r>
                    </a:p>
                  </a:txBody>
                  <a:tcPr/>
                </a:tc>
                <a:tc>
                  <a:txBody>
                    <a:bodyPr/>
                    <a:lstStyle/>
                    <a:p>
                      <a:pPr algn="ctr"/>
                      <a:r>
                        <a:rPr lang="en-US" dirty="0"/>
                        <a:t>-1</a:t>
                      </a:r>
                    </a:p>
                  </a:txBody>
                  <a:tcPr/>
                </a:tc>
                <a:extLst>
                  <a:ext uri="{0D108BD9-81ED-4DB2-BD59-A6C34878D82A}">
                    <a16:rowId xmlns:a16="http://schemas.microsoft.com/office/drawing/2014/main" val="1339620306"/>
                  </a:ext>
                </a:extLst>
              </a:tr>
            </a:tbl>
          </a:graphicData>
        </a:graphic>
      </p:graphicFrame>
    </p:spTree>
    <p:extLst>
      <p:ext uri="{BB962C8B-B14F-4D97-AF65-F5344CB8AC3E}">
        <p14:creationId xmlns:p14="http://schemas.microsoft.com/office/powerpoint/2010/main" val="1700113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LINKED LIST </a:t>
            </a:r>
          </a:p>
        </p:txBody>
      </p:sp>
      <p:sp>
        <p:nvSpPr>
          <p:cNvPr id="3" name="Content Placeholder 2"/>
          <p:cNvSpPr>
            <a:spLocks noGrp="1"/>
          </p:cNvSpPr>
          <p:nvPr>
            <p:ph idx="1"/>
          </p:nvPr>
        </p:nvSpPr>
        <p:spPr/>
        <p:txBody>
          <a:bodyPr/>
          <a:lstStyle/>
          <a:p>
            <a:pPr algn="just"/>
            <a:r>
              <a:rPr lang="en-US" dirty="0"/>
              <a:t>A linked list is a collection of data elements called nodes in which the linear representation is given by links from one node to the next node. We are going to discuss different types of linked lists and the operations that can be performed on these lists.</a:t>
            </a:r>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2514016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687611"/>
          </a:xfrm>
        </p:spPr>
        <p:txBody>
          <a:bodyPr/>
          <a:lstStyle/>
          <a:p>
            <a:r>
              <a:rPr lang="en-US" dirty="0"/>
              <a:t>Students’ linked list</a:t>
            </a:r>
          </a:p>
        </p:txBody>
      </p:sp>
      <p:sp>
        <p:nvSpPr>
          <p:cNvPr id="3" name="Content Placeholder 2"/>
          <p:cNvSpPr>
            <a:spLocks noGrp="1"/>
          </p:cNvSpPr>
          <p:nvPr>
            <p:ph idx="1"/>
          </p:nvPr>
        </p:nvSpPr>
        <p:spPr>
          <a:xfrm>
            <a:off x="628650" y="1196752"/>
            <a:ext cx="7886700" cy="4855394"/>
          </a:xfrm>
        </p:spPr>
        <p:txBody>
          <a:bodyPr/>
          <a:lstStyle/>
          <a:p>
            <a:pPr marL="0" indent="0" algn="just">
              <a:buNone/>
            </a:pPr>
            <a:endParaRPr lang="en-US" dirty="0"/>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413457663"/>
              </p:ext>
            </p:extLst>
          </p:nvPr>
        </p:nvGraphicFramePr>
        <p:xfrm>
          <a:off x="1524000" y="1628800"/>
          <a:ext cx="6096000" cy="4423350"/>
        </p:xfrm>
        <a:graphic>
          <a:graphicData uri="http://schemas.openxmlformats.org/drawingml/2006/table">
            <a:tbl>
              <a:tblPr firstRow="1" bandRow="1">
                <a:tableStyleId>{5C22544A-7EE6-4342-B048-85BDC9FD1C3A}</a:tableStyleId>
              </a:tblPr>
              <a:tblGrid>
                <a:gridCol w="599728">
                  <a:extLst>
                    <a:ext uri="{9D8B030D-6E8A-4147-A177-3AD203B41FA5}">
                      <a16:colId xmlns:a16="http://schemas.microsoft.com/office/drawing/2014/main" val="2339496639"/>
                    </a:ext>
                  </a:extLst>
                </a:gridCol>
                <a:gridCol w="792088">
                  <a:extLst>
                    <a:ext uri="{9D8B030D-6E8A-4147-A177-3AD203B41FA5}">
                      <a16:colId xmlns:a16="http://schemas.microsoft.com/office/drawing/2014/main" val="1001743920"/>
                    </a:ext>
                  </a:extLst>
                </a:gridCol>
                <a:gridCol w="1656184">
                  <a:extLst>
                    <a:ext uri="{9D8B030D-6E8A-4147-A177-3AD203B41FA5}">
                      <a16:colId xmlns:a16="http://schemas.microsoft.com/office/drawing/2014/main" val="2920331217"/>
                    </a:ext>
                  </a:extLst>
                </a:gridCol>
                <a:gridCol w="1016000">
                  <a:extLst>
                    <a:ext uri="{9D8B030D-6E8A-4147-A177-3AD203B41FA5}">
                      <a16:colId xmlns:a16="http://schemas.microsoft.com/office/drawing/2014/main" val="52755110"/>
                    </a:ext>
                  </a:extLst>
                </a:gridCol>
                <a:gridCol w="1016000">
                  <a:extLst>
                    <a:ext uri="{9D8B030D-6E8A-4147-A177-3AD203B41FA5}">
                      <a16:colId xmlns:a16="http://schemas.microsoft.com/office/drawing/2014/main" val="724573211"/>
                    </a:ext>
                  </a:extLst>
                </a:gridCol>
                <a:gridCol w="1016000">
                  <a:extLst>
                    <a:ext uri="{9D8B030D-6E8A-4147-A177-3AD203B41FA5}">
                      <a16:colId xmlns:a16="http://schemas.microsoft.com/office/drawing/2014/main" val="3553157653"/>
                    </a:ext>
                  </a:extLst>
                </a:gridCol>
              </a:tblGrid>
              <a:tr h="442335">
                <a:tc>
                  <a:txBody>
                    <a:bodyPr/>
                    <a:lstStyle/>
                    <a:p>
                      <a:r>
                        <a:rPr lang="en-US" dirty="0" err="1"/>
                        <a:t>Sr</a:t>
                      </a:r>
                      <a:r>
                        <a:rPr lang="en-US" dirty="0"/>
                        <a:t> #</a:t>
                      </a:r>
                    </a:p>
                  </a:txBody>
                  <a:tcPr/>
                </a:tc>
                <a:tc>
                  <a:txBody>
                    <a:bodyPr/>
                    <a:lstStyle/>
                    <a:p>
                      <a:r>
                        <a:rPr lang="en-US" dirty="0"/>
                        <a:t>Roll #</a:t>
                      </a:r>
                    </a:p>
                  </a:txBody>
                  <a:tcPr/>
                </a:tc>
                <a:tc>
                  <a:txBody>
                    <a:bodyPr/>
                    <a:lstStyle/>
                    <a:p>
                      <a:r>
                        <a:rPr lang="en-US" dirty="0"/>
                        <a:t>Name</a:t>
                      </a:r>
                    </a:p>
                  </a:txBody>
                  <a:tcPr/>
                </a:tc>
                <a:tc>
                  <a:txBody>
                    <a:bodyPr/>
                    <a:lstStyle/>
                    <a:p>
                      <a:r>
                        <a:rPr lang="en-US" dirty="0"/>
                        <a:t>Marks</a:t>
                      </a:r>
                    </a:p>
                  </a:txBody>
                  <a:tcPr/>
                </a:tc>
                <a:tc>
                  <a:txBody>
                    <a:bodyPr/>
                    <a:lstStyle/>
                    <a:p>
                      <a:r>
                        <a:rPr lang="en-US" dirty="0"/>
                        <a:t>Grade</a:t>
                      </a:r>
                    </a:p>
                  </a:txBody>
                  <a:tcPr/>
                </a:tc>
                <a:tc>
                  <a:txBody>
                    <a:bodyPr/>
                    <a:lstStyle/>
                    <a:p>
                      <a:r>
                        <a:rPr lang="en-US" dirty="0"/>
                        <a:t>Next</a:t>
                      </a:r>
                    </a:p>
                  </a:txBody>
                  <a:tcPr/>
                </a:tc>
                <a:extLst>
                  <a:ext uri="{0D108BD9-81ED-4DB2-BD59-A6C34878D82A}">
                    <a16:rowId xmlns:a16="http://schemas.microsoft.com/office/drawing/2014/main" val="2187816611"/>
                  </a:ext>
                </a:extLst>
              </a:tr>
              <a:tr h="442335">
                <a:tc>
                  <a:txBody>
                    <a:bodyPr/>
                    <a:lstStyle/>
                    <a:p>
                      <a:pPr algn="ctr"/>
                      <a:r>
                        <a:rPr lang="en-US" dirty="0"/>
                        <a:t>11</a:t>
                      </a:r>
                    </a:p>
                  </a:txBody>
                  <a:tcPr/>
                </a:tc>
                <a:tc>
                  <a:txBody>
                    <a:bodyPr/>
                    <a:lstStyle/>
                    <a:p>
                      <a:pPr algn="ctr"/>
                      <a:r>
                        <a:rPr lang="en-US" dirty="0"/>
                        <a:t>S08</a:t>
                      </a:r>
                    </a:p>
                  </a:txBody>
                  <a:tcPr/>
                </a:tc>
                <a:tc>
                  <a:txBody>
                    <a:bodyPr/>
                    <a:lstStyle/>
                    <a:p>
                      <a:pPr algn="ctr"/>
                      <a:r>
                        <a:rPr lang="en-US" dirty="0"/>
                        <a:t>DIA</a:t>
                      </a:r>
                    </a:p>
                  </a:txBody>
                  <a:tcPr/>
                </a:tc>
                <a:tc>
                  <a:txBody>
                    <a:bodyPr/>
                    <a:lstStyle/>
                    <a:p>
                      <a:pPr algn="ctr"/>
                      <a:r>
                        <a:rPr lang="en-US" dirty="0"/>
                        <a:t>67</a:t>
                      </a:r>
                    </a:p>
                  </a:txBody>
                  <a:tcPr/>
                </a:tc>
                <a:tc>
                  <a:txBody>
                    <a:bodyPr/>
                    <a:lstStyle/>
                    <a:p>
                      <a:pPr algn="ctr"/>
                      <a:r>
                        <a:rPr lang="en-US" dirty="0"/>
                        <a:t>C+</a:t>
                      </a:r>
                    </a:p>
                  </a:txBody>
                  <a:tcPr/>
                </a:tc>
                <a:tc>
                  <a:txBody>
                    <a:bodyPr/>
                    <a:lstStyle/>
                    <a:p>
                      <a:pPr algn="ctr"/>
                      <a:r>
                        <a:rPr lang="en-US" dirty="0"/>
                        <a:t>4</a:t>
                      </a:r>
                    </a:p>
                  </a:txBody>
                  <a:tcPr/>
                </a:tc>
                <a:extLst>
                  <a:ext uri="{0D108BD9-81ED-4DB2-BD59-A6C34878D82A}">
                    <a16:rowId xmlns:a16="http://schemas.microsoft.com/office/drawing/2014/main" val="2245619136"/>
                  </a:ext>
                </a:extLst>
              </a:tr>
              <a:tr h="442335">
                <a:tc>
                  <a:txBody>
                    <a:bodyPr/>
                    <a:lstStyle/>
                    <a:p>
                      <a:pPr algn="ctr"/>
                      <a:r>
                        <a:rPr lang="en-US" dirty="0"/>
                        <a:t>12</a:t>
                      </a:r>
                    </a:p>
                  </a:txBody>
                  <a:tcPr/>
                </a:tc>
                <a:tc>
                  <a:txBody>
                    <a:bodyPr/>
                    <a:lstStyle/>
                    <a:p>
                      <a:pPr algn="ctr"/>
                      <a:r>
                        <a:rPr lang="en-US" dirty="0"/>
                        <a:t>S09</a:t>
                      </a:r>
                    </a:p>
                  </a:txBody>
                  <a:tcPr/>
                </a:tc>
                <a:tc>
                  <a:txBody>
                    <a:bodyPr/>
                    <a:lstStyle/>
                    <a:p>
                      <a:pPr algn="ctr"/>
                      <a:r>
                        <a:rPr lang="en-US" dirty="0"/>
                        <a:t>TUTTY</a:t>
                      </a:r>
                    </a:p>
                  </a:txBody>
                  <a:tcPr/>
                </a:tc>
                <a:tc>
                  <a:txBody>
                    <a:bodyPr/>
                    <a:lstStyle/>
                    <a:p>
                      <a:pPr algn="ctr"/>
                      <a:r>
                        <a:rPr lang="en-US" dirty="0"/>
                        <a:t>45</a:t>
                      </a:r>
                    </a:p>
                  </a:txBody>
                  <a:tcPr/>
                </a:tc>
                <a:tc>
                  <a:txBody>
                    <a:bodyPr/>
                    <a:lstStyle/>
                    <a:p>
                      <a:pPr algn="ctr"/>
                      <a:r>
                        <a:rPr lang="en-US" dirty="0"/>
                        <a:t>E</a:t>
                      </a:r>
                    </a:p>
                  </a:txBody>
                  <a:tcPr/>
                </a:tc>
                <a:tc>
                  <a:txBody>
                    <a:bodyPr/>
                    <a:lstStyle/>
                    <a:p>
                      <a:pPr algn="ctr"/>
                      <a:r>
                        <a:rPr lang="en-US" dirty="0"/>
                        <a:t>13</a:t>
                      </a:r>
                    </a:p>
                  </a:txBody>
                  <a:tcPr/>
                </a:tc>
                <a:extLst>
                  <a:ext uri="{0D108BD9-81ED-4DB2-BD59-A6C34878D82A}">
                    <a16:rowId xmlns:a16="http://schemas.microsoft.com/office/drawing/2014/main" val="1286378626"/>
                  </a:ext>
                </a:extLst>
              </a:tr>
              <a:tr h="442335">
                <a:tc>
                  <a:txBody>
                    <a:bodyPr/>
                    <a:lstStyle/>
                    <a:p>
                      <a:pPr algn="ctr"/>
                      <a:r>
                        <a:rPr lang="en-US" dirty="0"/>
                        <a:t>13</a:t>
                      </a:r>
                    </a:p>
                  </a:txBody>
                  <a:tcPr/>
                </a:tc>
                <a:tc>
                  <a:txBody>
                    <a:bodyPr/>
                    <a:lstStyle/>
                    <a:p>
                      <a:pPr algn="ctr"/>
                      <a:r>
                        <a:rPr lang="en-US" dirty="0"/>
                        <a:t>S10</a:t>
                      </a:r>
                    </a:p>
                  </a:txBody>
                  <a:tcPr/>
                </a:tc>
                <a:tc>
                  <a:txBody>
                    <a:bodyPr/>
                    <a:lstStyle/>
                    <a:p>
                      <a:pPr algn="ctr"/>
                      <a:r>
                        <a:rPr lang="en-US" dirty="0"/>
                        <a:t>DARLIN</a:t>
                      </a:r>
                    </a:p>
                  </a:txBody>
                  <a:tcPr/>
                </a:tc>
                <a:tc>
                  <a:txBody>
                    <a:bodyPr/>
                    <a:lstStyle/>
                    <a:p>
                      <a:pPr algn="ctr"/>
                      <a:r>
                        <a:rPr lang="en-US" dirty="0"/>
                        <a:t>91</a:t>
                      </a:r>
                    </a:p>
                  </a:txBody>
                  <a:tcPr/>
                </a:tc>
                <a:tc>
                  <a:txBody>
                    <a:bodyPr/>
                    <a:lstStyle/>
                    <a:p>
                      <a:pPr algn="ctr"/>
                      <a:r>
                        <a:rPr lang="en-US" dirty="0"/>
                        <a:t>A</a:t>
                      </a:r>
                    </a:p>
                  </a:txBody>
                  <a:tcPr/>
                </a:tc>
                <a:tc>
                  <a:txBody>
                    <a:bodyPr/>
                    <a:lstStyle/>
                    <a:p>
                      <a:pPr algn="ctr"/>
                      <a:r>
                        <a:rPr lang="en-US" dirty="0"/>
                        <a:t>11</a:t>
                      </a:r>
                    </a:p>
                  </a:txBody>
                  <a:tcPr/>
                </a:tc>
                <a:extLst>
                  <a:ext uri="{0D108BD9-81ED-4DB2-BD59-A6C34878D82A}">
                    <a16:rowId xmlns:a16="http://schemas.microsoft.com/office/drawing/2014/main" val="3892965532"/>
                  </a:ext>
                </a:extLst>
              </a:tr>
              <a:tr h="442335">
                <a:tc>
                  <a:txBody>
                    <a:bodyPr/>
                    <a:lstStyle/>
                    <a:p>
                      <a:pPr algn="ctr"/>
                      <a:r>
                        <a:rPr lang="en-US" dirty="0"/>
                        <a:t>14</a:t>
                      </a:r>
                    </a:p>
                  </a:txBody>
                  <a:tcPr/>
                </a:tc>
                <a:tc>
                  <a:txBody>
                    <a:bodyPr/>
                    <a:lstStyle/>
                    <a:p>
                      <a:pPr algn="ctr"/>
                      <a:r>
                        <a:rPr lang="en-US" dirty="0"/>
                        <a:t>S11</a:t>
                      </a:r>
                    </a:p>
                  </a:txBody>
                  <a:tcPr/>
                </a:tc>
                <a:tc>
                  <a:txBody>
                    <a:bodyPr/>
                    <a:lstStyle/>
                    <a:p>
                      <a:pPr algn="ctr"/>
                      <a:r>
                        <a:rPr lang="en-US" dirty="0"/>
                        <a:t>DAVID</a:t>
                      </a:r>
                    </a:p>
                  </a:txBody>
                  <a:tcPr/>
                </a:tc>
                <a:tc>
                  <a:txBody>
                    <a:bodyPr/>
                    <a:lstStyle/>
                    <a:p>
                      <a:pPr algn="ctr"/>
                      <a:r>
                        <a:rPr lang="en-US" dirty="0"/>
                        <a:t>72</a:t>
                      </a:r>
                    </a:p>
                  </a:txBody>
                  <a:tcPr/>
                </a:tc>
                <a:tc>
                  <a:txBody>
                    <a:bodyPr/>
                    <a:lstStyle/>
                    <a:p>
                      <a:pPr algn="ctr"/>
                      <a:r>
                        <a:rPr lang="en-US" dirty="0"/>
                        <a:t>B</a:t>
                      </a:r>
                    </a:p>
                  </a:txBody>
                  <a:tcPr/>
                </a:tc>
                <a:tc>
                  <a:txBody>
                    <a:bodyPr/>
                    <a:lstStyle/>
                    <a:p>
                      <a:pPr algn="ctr"/>
                      <a:r>
                        <a:rPr lang="en-US" dirty="0"/>
                        <a:t>7</a:t>
                      </a:r>
                    </a:p>
                  </a:txBody>
                  <a:tcPr/>
                </a:tc>
                <a:extLst>
                  <a:ext uri="{0D108BD9-81ED-4DB2-BD59-A6C34878D82A}">
                    <a16:rowId xmlns:a16="http://schemas.microsoft.com/office/drawing/2014/main" val="1759113084"/>
                  </a:ext>
                </a:extLst>
              </a:tr>
              <a:tr h="442335">
                <a:tc>
                  <a:txBody>
                    <a:bodyPr/>
                    <a:lstStyle/>
                    <a:p>
                      <a:pPr algn="ctr"/>
                      <a:r>
                        <a:rPr lang="en-US" dirty="0"/>
                        <a:t>15</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622178737"/>
                  </a:ext>
                </a:extLst>
              </a:tr>
              <a:tr h="442335">
                <a:tc>
                  <a:txBody>
                    <a:bodyPr/>
                    <a:lstStyle/>
                    <a:p>
                      <a:pPr algn="ctr"/>
                      <a:r>
                        <a:rPr lang="en-US" dirty="0"/>
                        <a:t>16</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3371125146"/>
                  </a:ext>
                </a:extLst>
              </a:tr>
              <a:tr h="442335">
                <a:tc>
                  <a:txBody>
                    <a:bodyPr/>
                    <a:lstStyle/>
                    <a:p>
                      <a:pPr algn="ctr"/>
                      <a:r>
                        <a:rPr lang="en-US" dirty="0"/>
                        <a:t>17</a:t>
                      </a:r>
                    </a:p>
                  </a:txBody>
                  <a:tcPr/>
                </a:tc>
                <a:tc>
                  <a:txBody>
                    <a:bodyPr/>
                    <a:lstStyle/>
                    <a:p>
                      <a:pPr algn="ctr"/>
                      <a:r>
                        <a:rPr lang="en-US" dirty="0"/>
                        <a:t>S12</a:t>
                      </a:r>
                    </a:p>
                  </a:txBody>
                  <a:tcPr/>
                </a:tc>
                <a:tc>
                  <a:txBody>
                    <a:bodyPr/>
                    <a:lstStyle/>
                    <a:p>
                      <a:pPr algn="ctr"/>
                      <a:r>
                        <a:rPr lang="en-US" dirty="0"/>
                        <a:t>GIFT</a:t>
                      </a:r>
                    </a:p>
                  </a:txBody>
                  <a:tcPr/>
                </a:tc>
                <a:tc>
                  <a:txBody>
                    <a:bodyPr/>
                    <a:lstStyle/>
                    <a:p>
                      <a:pPr algn="ctr"/>
                      <a:r>
                        <a:rPr lang="en-US" dirty="0"/>
                        <a:t>75</a:t>
                      </a:r>
                    </a:p>
                  </a:txBody>
                  <a:tcPr/>
                </a:tc>
                <a:tc>
                  <a:txBody>
                    <a:bodyPr/>
                    <a:lstStyle/>
                    <a:p>
                      <a:pPr algn="ctr"/>
                      <a:r>
                        <a:rPr lang="en-US" dirty="0"/>
                        <a:t>B+</a:t>
                      </a:r>
                    </a:p>
                  </a:txBody>
                  <a:tcPr/>
                </a:tc>
                <a:tc>
                  <a:txBody>
                    <a:bodyPr/>
                    <a:lstStyle/>
                    <a:p>
                      <a:pPr algn="ctr"/>
                      <a:r>
                        <a:rPr lang="en-US" dirty="0"/>
                        <a:t>1</a:t>
                      </a:r>
                    </a:p>
                  </a:txBody>
                  <a:tcPr/>
                </a:tc>
                <a:extLst>
                  <a:ext uri="{0D108BD9-81ED-4DB2-BD59-A6C34878D82A}">
                    <a16:rowId xmlns:a16="http://schemas.microsoft.com/office/drawing/2014/main" val="280749907"/>
                  </a:ext>
                </a:extLst>
              </a:tr>
              <a:tr h="442335">
                <a:tc>
                  <a:txBody>
                    <a:bodyPr/>
                    <a:lstStyle/>
                    <a:p>
                      <a:pPr algn="ctr"/>
                      <a:r>
                        <a:rPr lang="en-US" dirty="0"/>
                        <a:t>18</a:t>
                      </a:r>
                    </a:p>
                  </a:txBody>
                  <a:tcPr/>
                </a:tc>
                <a:tc>
                  <a:txBody>
                    <a:bodyPr/>
                    <a:lstStyle/>
                    <a:p>
                      <a:pPr algn="ctr"/>
                      <a:r>
                        <a:rPr lang="en-US" dirty="0"/>
                        <a:t>S13</a:t>
                      </a:r>
                    </a:p>
                  </a:txBody>
                  <a:tcPr/>
                </a:tc>
                <a:tc>
                  <a:txBody>
                    <a:bodyPr/>
                    <a:lstStyle/>
                    <a:p>
                      <a:pPr algn="ctr"/>
                      <a:r>
                        <a:rPr lang="en-US" dirty="0"/>
                        <a:t>ALGRED</a:t>
                      </a:r>
                    </a:p>
                  </a:txBody>
                  <a:tcPr/>
                </a:tc>
                <a:tc>
                  <a:txBody>
                    <a:bodyPr/>
                    <a:lstStyle/>
                    <a:p>
                      <a:pPr algn="ctr"/>
                      <a:r>
                        <a:rPr lang="en-US" dirty="0"/>
                        <a:t>63</a:t>
                      </a:r>
                    </a:p>
                  </a:txBody>
                  <a:tcPr/>
                </a:tc>
                <a:tc>
                  <a:txBody>
                    <a:bodyPr/>
                    <a:lstStyle/>
                    <a:p>
                      <a:pPr algn="ctr"/>
                      <a:r>
                        <a:rPr lang="en-US" dirty="0"/>
                        <a:t>C</a:t>
                      </a:r>
                    </a:p>
                  </a:txBody>
                  <a:tcPr/>
                </a:tc>
                <a:tc>
                  <a:txBody>
                    <a:bodyPr/>
                    <a:lstStyle/>
                    <a:p>
                      <a:pPr algn="ctr"/>
                      <a:r>
                        <a:rPr lang="en-US" dirty="0"/>
                        <a:t>19</a:t>
                      </a:r>
                    </a:p>
                  </a:txBody>
                  <a:tcPr/>
                </a:tc>
                <a:extLst>
                  <a:ext uri="{0D108BD9-81ED-4DB2-BD59-A6C34878D82A}">
                    <a16:rowId xmlns:a16="http://schemas.microsoft.com/office/drawing/2014/main" val="2799771290"/>
                  </a:ext>
                </a:extLst>
              </a:tr>
              <a:tr h="442335">
                <a:tc>
                  <a:txBody>
                    <a:bodyPr/>
                    <a:lstStyle/>
                    <a:p>
                      <a:pPr algn="ctr"/>
                      <a:r>
                        <a:rPr lang="en-US" dirty="0"/>
                        <a:t>19</a:t>
                      </a:r>
                    </a:p>
                  </a:txBody>
                  <a:tcPr/>
                </a:tc>
                <a:tc>
                  <a:txBody>
                    <a:bodyPr/>
                    <a:lstStyle/>
                    <a:p>
                      <a:pPr algn="ctr"/>
                      <a:r>
                        <a:rPr lang="en-US" dirty="0"/>
                        <a:t>S14</a:t>
                      </a:r>
                    </a:p>
                  </a:txBody>
                  <a:tcPr/>
                </a:tc>
                <a:tc>
                  <a:txBody>
                    <a:bodyPr/>
                    <a:lstStyle/>
                    <a:p>
                      <a:pPr algn="ctr"/>
                      <a:r>
                        <a:rPr lang="en-US" dirty="0"/>
                        <a:t>MARIAM</a:t>
                      </a:r>
                    </a:p>
                  </a:txBody>
                  <a:tcPr/>
                </a:tc>
                <a:tc>
                  <a:txBody>
                    <a:bodyPr/>
                    <a:lstStyle/>
                    <a:p>
                      <a:pPr algn="ctr"/>
                      <a:r>
                        <a:rPr lang="en-US" dirty="0"/>
                        <a:t>61</a:t>
                      </a:r>
                    </a:p>
                  </a:txBody>
                  <a:tcPr/>
                </a:tc>
                <a:tc>
                  <a:txBody>
                    <a:bodyPr/>
                    <a:lstStyle/>
                    <a:p>
                      <a:pPr algn="ctr"/>
                      <a:r>
                        <a:rPr lang="en-US" dirty="0"/>
                        <a:t>C</a:t>
                      </a:r>
                    </a:p>
                  </a:txBody>
                  <a:tcPr/>
                </a:tc>
                <a:tc>
                  <a:txBody>
                    <a:bodyPr/>
                    <a:lstStyle/>
                    <a:p>
                      <a:pPr algn="ctr"/>
                      <a:r>
                        <a:rPr lang="en-US" dirty="0"/>
                        <a:t>8</a:t>
                      </a:r>
                    </a:p>
                  </a:txBody>
                  <a:tcPr/>
                </a:tc>
                <a:extLst>
                  <a:ext uri="{0D108BD9-81ED-4DB2-BD59-A6C34878D82A}">
                    <a16:rowId xmlns:a16="http://schemas.microsoft.com/office/drawing/2014/main" val="2666644296"/>
                  </a:ext>
                </a:extLst>
              </a:tr>
            </a:tbl>
          </a:graphicData>
        </a:graphic>
      </p:graphicFrame>
    </p:spTree>
    <p:extLst>
      <p:ext uri="{BB962C8B-B14F-4D97-AF65-F5344CB8AC3E}">
        <p14:creationId xmlns:p14="http://schemas.microsoft.com/office/powerpoint/2010/main" val="9694299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78823"/>
            <a:ext cx="7886700" cy="817929"/>
          </a:xfrm>
        </p:spPr>
        <p:txBody>
          <a:bodyPr/>
          <a:lstStyle/>
          <a:p>
            <a:endParaRPr lang="en-US" sz="3200" dirty="0"/>
          </a:p>
        </p:txBody>
      </p:sp>
      <p:sp>
        <p:nvSpPr>
          <p:cNvPr id="3" name="Content Placeholder 2"/>
          <p:cNvSpPr>
            <a:spLocks noGrp="1"/>
          </p:cNvSpPr>
          <p:nvPr>
            <p:ph idx="1"/>
          </p:nvPr>
        </p:nvSpPr>
        <p:spPr>
          <a:xfrm>
            <a:off x="628650" y="1340768"/>
            <a:ext cx="7886700" cy="4836195"/>
          </a:xfrm>
        </p:spPr>
        <p:txBody>
          <a:bodyPr/>
          <a:lstStyle/>
          <a:p>
            <a:pPr algn="just"/>
            <a:r>
              <a:rPr lang="en-US" dirty="0"/>
              <a:t>Thus, linked lists provide an efficient way of storing related data and performing basic operations such as insertion, deletion, and </a:t>
            </a:r>
            <a:r>
              <a:rPr lang="en-US" dirty="0" err="1"/>
              <a:t>updation</a:t>
            </a:r>
            <a:r>
              <a:rPr lang="en-US" dirty="0"/>
              <a:t> of information at the cost of extra space required for storing the address of next nodes.</a:t>
            </a:r>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32070583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04664"/>
            <a:ext cx="7886700" cy="468685"/>
          </a:xfrm>
        </p:spPr>
        <p:txBody>
          <a:bodyPr/>
          <a:lstStyle/>
          <a:p>
            <a:pPr algn="just"/>
            <a:r>
              <a:rPr lang="en-US" sz="2800" b="1" dirty="0"/>
              <a:t>Memory Allocation and De-allocation for a Linked List</a:t>
            </a:r>
            <a:endParaRPr lang="en-US" sz="2800" dirty="0"/>
          </a:p>
        </p:txBody>
      </p:sp>
      <p:sp>
        <p:nvSpPr>
          <p:cNvPr id="3" name="Content Placeholder 2"/>
          <p:cNvSpPr>
            <a:spLocks noGrp="1"/>
          </p:cNvSpPr>
          <p:nvPr>
            <p:ph idx="1"/>
          </p:nvPr>
        </p:nvSpPr>
        <p:spPr>
          <a:xfrm>
            <a:off x="628650" y="873350"/>
            <a:ext cx="7886700" cy="5483000"/>
          </a:xfrm>
        </p:spPr>
        <p:txBody>
          <a:bodyPr/>
          <a:lstStyle/>
          <a:p>
            <a:pPr algn="just"/>
            <a:r>
              <a:rPr lang="en-US" dirty="0"/>
              <a:t>We have seen how a linked list is represented in the memory. If we want to add a node to an already existing linked list in the memory, we first find free space in the memory and then use it to store the information. For example, consider the linked list shown in next slide. The linked list contains the roll number of students, marks obtained by them in Biology, and finally a NEXT field which stores the address of the next node in sequence. Now, if a new student joins the class and is asked to appear for the same test that the other students had taken, then the new student’s marks should also be recorded in the linked list. For this purpose, we find a free space and store the information there. f</a:t>
            </a:r>
          </a:p>
          <a:p>
            <a:pPr algn="just"/>
            <a:r>
              <a:rPr lang="en-US" dirty="0"/>
              <a:t>all free memory cells. This list of available space is called the </a:t>
            </a:r>
            <a:r>
              <a:rPr lang="en-US" i="1" dirty="0"/>
              <a:t>free pool</a:t>
            </a:r>
            <a:r>
              <a:rPr lang="en-US" dirty="0"/>
              <a:t>.</a:t>
            </a:r>
          </a:p>
          <a:p>
            <a:endParaRPr lang="en-US" dirty="0"/>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dirty="0"/>
          </a:p>
        </p:txBody>
      </p:sp>
    </p:spTree>
    <p:extLst>
      <p:ext uri="{BB962C8B-B14F-4D97-AF65-F5344CB8AC3E}">
        <p14:creationId xmlns:p14="http://schemas.microsoft.com/office/powerpoint/2010/main" val="17872561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CLASSIFICATION OF DATA STRUCTURES</a:t>
            </a:r>
            <a:endParaRPr lang="en-US" dirty="0"/>
          </a:p>
        </p:txBody>
      </p:sp>
      <p:sp>
        <p:nvSpPr>
          <p:cNvPr id="3" name="Content Placeholder 2"/>
          <p:cNvSpPr>
            <a:spLocks noGrp="1"/>
          </p:cNvSpPr>
          <p:nvPr>
            <p:ph idx="1"/>
          </p:nvPr>
        </p:nvSpPr>
        <p:spPr>
          <a:xfrm>
            <a:off x="628650" y="1484784"/>
            <a:ext cx="7886700" cy="4692179"/>
          </a:xfrm>
        </p:spPr>
        <p:txBody>
          <a:bodyPr/>
          <a:lstStyle/>
          <a:p>
            <a:pPr algn="just"/>
            <a:r>
              <a:rPr lang="en-US" dirty="0"/>
              <a:t>In Figure the grey shaded portion shows free space, and thus we have 4 memory locations available. We can use any one of them to store our data. Now, the question is which part of the memory is available and which part is occupied? When we delete a node from a linked list, then who changes the status of the memory occupied by it from occupied to available? The answer is the operating system. Discussing the mechanism of how the operating system does all this is out of the scope in Data Structures. </a:t>
            </a:r>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1291411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So, in simple language, we can say that the computer does it on its own without any intervention from the user or the programmer. As a programmer, you just have to take care of the code to perform insertions and deletions in the list.</a:t>
            </a:r>
          </a:p>
          <a:p>
            <a:pPr algn="just"/>
            <a:r>
              <a:rPr lang="en-US" dirty="0"/>
              <a:t>However, let us briefly discuss the basic concept behind it. The computer maintains a list of all free memory cells. This list of available space is called the </a:t>
            </a:r>
            <a:r>
              <a:rPr lang="en-US" i="1" dirty="0"/>
              <a:t>free pool</a:t>
            </a:r>
            <a:r>
              <a:rPr lang="en-US" dirty="0"/>
              <a:t>.</a:t>
            </a:r>
          </a:p>
          <a:p>
            <a:endParaRPr lang="en-US" dirty="0"/>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3682517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399579"/>
          </a:xfrm>
        </p:spPr>
        <p:txBody>
          <a:bodyPr/>
          <a:lstStyle/>
          <a:p>
            <a:r>
              <a:rPr lang="en-US" dirty="0"/>
              <a:t>Students’ linked list</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046435080"/>
              </p:ext>
            </p:extLst>
          </p:nvPr>
        </p:nvGraphicFramePr>
        <p:xfrm>
          <a:off x="1907702" y="836707"/>
          <a:ext cx="4968554" cy="5996176"/>
        </p:xfrm>
        <a:graphic>
          <a:graphicData uri="http://schemas.openxmlformats.org/drawingml/2006/table">
            <a:tbl>
              <a:tblPr firstRow="1" bandRow="1">
                <a:tableStyleId>{5C22544A-7EE6-4342-B048-85BDC9FD1C3A}</a:tableStyleId>
              </a:tblPr>
              <a:tblGrid>
                <a:gridCol w="576066">
                  <a:extLst>
                    <a:ext uri="{9D8B030D-6E8A-4147-A177-3AD203B41FA5}">
                      <a16:colId xmlns:a16="http://schemas.microsoft.com/office/drawing/2014/main" val="759888438"/>
                    </a:ext>
                  </a:extLst>
                </a:gridCol>
                <a:gridCol w="1368152">
                  <a:extLst>
                    <a:ext uri="{9D8B030D-6E8A-4147-A177-3AD203B41FA5}">
                      <a16:colId xmlns:a16="http://schemas.microsoft.com/office/drawing/2014/main" val="773214527"/>
                    </a:ext>
                  </a:extLst>
                </a:gridCol>
                <a:gridCol w="1800200">
                  <a:extLst>
                    <a:ext uri="{9D8B030D-6E8A-4147-A177-3AD203B41FA5}">
                      <a16:colId xmlns:a16="http://schemas.microsoft.com/office/drawing/2014/main" val="3519190198"/>
                    </a:ext>
                  </a:extLst>
                </a:gridCol>
                <a:gridCol w="1224136">
                  <a:extLst>
                    <a:ext uri="{9D8B030D-6E8A-4147-A177-3AD203B41FA5}">
                      <a16:colId xmlns:a16="http://schemas.microsoft.com/office/drawing/2014/main" val="26629407"/>
                    </a:ext>
                  </a:extLst>
                </a:gridCol>
              </a:tblGrid>
              <a:tr h="374761">
                <a:tc>
                  <a:txBody>
                    <a:bodyPr/>
                    <a:lstStyle/>
                    <a:p>
                      <a:r>
                        <a:rPr lang="en-US" dirty="0" err="1"/>
                        <a:t>Sr</a:t>
                      </a:r>
                      <a:r>
                        <a:rPr lang="en-US" dirty="0"/>
                        <a:t> #</a:t>
                      </a:r>
                    </a:p>
                  </a:txBody>
                  <a:tcPr/>
                </a:tc>
                <a:tc>
                  <a:txBody>
                    <a:bodyPr/>
                    <a:lstStyle/>
                    <a:p>
                      <a:r>
                        <a:rPr lang="en-US" dirty="0"/>
                        <a:t>Roll #</a:t>
                      </a:r>
                    </a:p>
                  </a:txBody>
                  <a:tcPr/>
                </a:tc>
                <a:tc>
                  <a:txBody>
                    <a:bodyPr/>
                    <a:lstStyle/>
                    <a:p>
                      <a:r>
                        <a:rPr lang="en-US" dirty="0"/>
                        <a:t>Marks</a:t>
                      </a:r>
                    </a:p>
                  </a:txBody>
                  <a:tcPr/>
                </a:tc>
                <a:tc>
                  <a:txBody>
                    <a:bodyPr/>
                    <a:lstStyle/>
                    <a:p>
                      <a:r>
                        <a:rPr lang="en-US" dirty="0"/>
                        <a:t>Next</a:t>
                      </a:r>
                    </a:p>
                  </a:txBody>
                  <a:tcPr/>
                </a:tc>
                <a:extLst>
                  <a:ext uri="{0D108BD9-81ED-4DB2-BD59-A6C34878D82A}">
                    <a16:rowId xmlns:a16="http://schemas.microsoft.com/office/drawing/2014/main" val="3605819876"/>
                  </a:ext>
                </a:extLst>
              </a:tr>
              <a:tr h="374761">
                <a:tc>
                  <a:txBody>
                    <a:bodyPr/>
                    <a:lstStyle/>
                    <a:p>
                      <a:r>
                        <a:rPr lang="en-US" dirty="0"/>
                        <a:t>1</a:t>
                      </a:r>
                    </a:p>
                  </a:txBody>
                  <a:tcPr/>
                </a:tc>
                <a:tc>
                  <a:txBody>
                    <a:bodyPr/>
                    <a:lstStyle/>
                    <a:p>
                      <a:r>
                        <a:rPr lang="en-US" dirty="0"/>
                        <a:t>S01</a:t>
                      </a:r>
                    </a:p>
                  </a:txBody>
                  <a:tcPr/>
                </a:tc>
                <a:tc>
                  <a:txBody>
                    <a:bodyPr/>
                    <a:lstStyle/>
                    <a:p>
                      <a:r>
                        <a:rPr lang="en-US" dirty="0"/>
                        <a:t>78</a:t>
                      </a:r>
                    </a:p>
                  </a:txBody>
                  <a:tcPr/>
                </a:tc>
                <a:tc>
                  <a:txBody>
                    <a:bodyPr/>
                    <a:lstStyle/>
                    <a:p>
                      <a:r>
                        <a:rPr lang="en-US" dirty="0"/>
                        <a:t>2</a:t>
                      </a:r>
                    </a:p>
                  </a:txBody>
                  <a:tcPr/>
                </a:tc>
                <a:extLst>
                  <a:ext uri="{0D108BD9-81ED-4DB2-BD59-A6C34878D82A}">
                    <a16:rowId xmlns:a16="http://schemas.microsoft.com/office/drawing/2014/main" val="2953459687"/>
                  </a:ext>
                </a:extLst>
              </a:tr>
              <a:tr h="374761">
                <a:tc>
                  <a:txBody>
                    <a:bodyPr/>
                    <a:lstStyle/>
                    <a:p>
                      <a:r>
                        <a:rPr lang="en-US" dirty="0"/>
                        <a:t>2</a:t>
                      </a:r>
                    </a:p>
                  </a:txBody>
                  <a:tcPr/>
                </a:tc>
                <a:tc>
                  <a:txBody>
                    <a:bodyPr/>
                    <a:lstStyle/>
                    <a:p>
                      <a:r>
                        <a:rPr lang="en-US" dirty="0"/>
                        <a:t>S02</a:t>
                      </a:r>
                    </a:p>
                  </a:txBody>
                  <a:tcPr/>
                </a:tc>
                <a:tc>
                  <a:txBody>
                    <a:bodyPr/>
                    <a:lstStyle/>
                    <a:p>
                      <a:r>
                        <a:rPr lang="en-US" dirty="0"/>
                        <a:t>84</a:t>
                      </a:r>
                    </a:p>
                  </a:txBody>
                  <a:tcPr/>
                </a:tc>
                <a:tc>
                  <a:txBody>
                    <a:bodyPr/>
                    <a:lstStyle/>
                    <a:p>
                      <a:r>
                        <a:rPr lang="en-US" dirty="0"/>
                        <a:t>3</a:t>
                      </a:r>
                    </a:p>
                  </a:txBody>
                  <a:tcPr/>
                </a:tc>
                <a:extLst>
                  <a:ext uri="{0D108BD9-81ED-4DB2-BD59-A6C34878D82A}">
                    <a16:rowId xmlns:a16="http://schemas.microsoft.com/office/drawing/2014/main" val="1861283577"/>
                  </a:ext>
                </a:extLst>
              </a:tr>
              <a:tr h="374761">
                <a:tc>
                  <a:txBody>
                    <a:bodyPr/>
                    <a:lstStyle/>
                    <a:p>
                      <a:r>
                        <a:rPr lang="en-US" dirty="0"/>
                        <a:t>3</a:t>
                      </a:r>
                    </a:p>
                  </a:txBody>
                  <a:tcPr/>
                </a:tc>
                <a:tc>
                  <a:txBody>
                    <a:bodyPr/>
                    <a:lstStyle/>
                    <a:p>
                      <a:r>
                        <a:rPr lang="en-US" dirty="0"/>
                        <a:t>S03</a:t>
                      </a:r>
                    </a:p>
                  </a:txBody>
                  <a:tcPr/>
                </a:tc>
                <a:tc>
                  <a:txBody>
                    <a:bodyPr/>
                    <a:lstStyle/>
                    <a:p>
                      <a:r>
                        <a:rPr lang="en-US" dirty="0"/>
                        <a:t>45</a:t>
                      </a:r>
                    </a:p>
                  </a:txBody>
                  <a:tcPr/>
                </a:tc>
                <a:tc>
                  <a:txBody>
                    <a:bodyPr/>
                    <a:lstStyle/>
                    <a:p>
                      <a:r>
                        <a:rPr lang="en-US" dirty="0"/>
                        <a:t>5</a:t>
                      </a:r>
                    </a:p>
                  </a:txBody>
                  <a:tcPr/>
                </a:tc>
                <a:extLst>
                  <a:ext uri="{0D108BD9-81ED-4DB2-BD59-A6C34878D82A}">
                    <a16:rowId xmlns:a16="http://schemas.microsoft.com/office/drawing/2014/main" val="1984296847"/>
                  </a:ext>
                </a:extLst>
              </a:tr>
              <a:tr h="374761">
                <a:tc>
                  <a:txBody>
                    <a:bodyPr/>
                    <a:lstStyle/>
                    <a:p>
                      <a:r>
                        <a:rPr lang="en-US" dirty="0"/>
                        <a:t>4</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568775338"/>
                  </a:ext>
                </a:extLst>
              </a:tr>
              <a:tr h="374761">
                <a:tc>
                  <a:txBody>
                    <a:bodyPr/>
                    <a:lstStyle/>
                    <a:p>
                      <a:r>
                        <a:rPr lang="en-US" dirty="0"/>
                        <a:t>5</a:t>
                      </a:r>
                    </a:p>
                  </a:txBody>
                  <a:tcPr/>
                </a:tc>
                <a:tc>
                  <a:txBody>
                    <a:bodyPr/>
                    <a:lstStyle/>
                    <a:p>
                      <a:r>
                        <a:rPr lang="en-US" dirty="0"/>
                        <a:t>S04</a:t>
                      </a:r>
                    </a:p>
                  </a:txBody>
                  <a:tcPr/>
                </a:tc>
                <a:tc>
                  <a:txBody>
                    <a:bodyPr/>
                    <a:lstStyle/>
                    <a:p>
                      <a:r>
                        <a:rPr lang="en-US" dirty="0"/>
                        <a:t>98</a:t>
                      </a:r>
                    </a:p>
                  </a:txBody>
                  <a:tcPr/>
                </a:tc>
                <a:tc>
                  <a:txBody>
                    <a:bodyPr/>
                    <a:lstStyle/>
                    <a:p>
                      <a:r>
                        <a:rPr lang="en-US" dirty="0"/>
                        <a:t>7</a:t>
                      </a:r>
                    </a:p>
                  </a:txBody>
                  <a:tcPr/>
                </a:tc>
                <a:extLst>
                  <a:ext uri="{0D108BD9-81ED-4DB2-BD59-A6C34878D82A}">
                    <a16:rowId xmlns:a16="http://schemas.microsoft.com/office/drawing/2014/main" val="3374685882"/>
                  </a:ext>
                </a:extLst>
              </a:tr>
              <a:tr h="374761">
                <a:tc>
                  <a:txBody>
                    <a:bodyPr/>
                    <a:lstStyle/>
                    <a:p>
                      <a:r>
                        <a:rPr lang="en-US" dirty="0"/>
                        <a:t>6</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97474239"/>
                  </a:ext>
                </a:extLst>
              </a:tr>
              <a:tr h="374761">
                <a:tc>
                  <a:txBody>
                    <a:bodyPr/>
                    <a:lstStyle/>
                    <a:p>
                      <a:r>
                        <a:rPr lang="en-US" dirty="0"/>
                        <a:t>7</a:t>
                      </a:r>
                    </a:p>
                  </a:txBody>
                  <a:tcPr/>
                </a:tc>
                <a:tc>
                  <a:txBody>
                    <a:bodyPr/>
                    <a:lstStyle/>
                    <a:p>
                      <a:r>
                        <a:rPr lang="en-US" dirty="0"/>
                        <a:t>S05</a:t>
                      </a:r>
                    </a:p>
                  </a:txBody>
                  <a:tcPr/>
                </a:tc>
                <a:tc>
                  <a:txBody>
                    <a:bodyPr/>
                    <a:lstStyle/>
                    <a:p>
                      <a:r>
                        <a:rPr lang="en-US" dirty="0"/>
                        <a:t>55</a:t>
                      </a:r>
                    </a:p>
                  </a:txBody>
                  <a:tcPr/>
                </a:tc>
                <a:tc>
                  <a:txBody>
                    <a:bodyPr/>
                    <a:lstStyle/>
                    <a:p>
                      <a:r>
                        <a:rPr lang="en-US" dirty="0"/>
                        <a:t>8</a:t>
                      </a:r>
                    </a:p>
                  </a:txBody>
                  <a:tcPr/>
                </a:tc>
                <a:extLst>
                  <a:ext uri="{0D108BD9-81ED-4DB2-BD59-A6C34878D82A}">
                    <a16:rowId xmlns:a16="http://schemas.microsoft.com/office/drawing/2014/main" val="1129782755"/>
                  </a:ext>
                </a:extLst>
              </a:tr>
              <a:tr h="374761">
                <a:tc>
                  <a:txBody>
                    <a:bodyPr/>
                    <a:lstStyle/>
                    <a:p>
                      <a:r>
                        <a:rPr lang="en-US" dirty="0"/>
                        <a:t>8</a:t>
                      </a:r>
                    </a:p>
                  </a:txBody>
                  <a:tcPr/>
                </a:tc>
                <a:tc>
                  <a:txBody>
                    <a:bodyPr/>
                    <a:lstStyle/>
                    <a:p>
                      <a:r>
                        <a:rPr lang="en-US" dirty="0"/>
                        <a:t>S06</a:t>
                      </a:r>
                    </a:p>
                  </a:txBody>
                  <a:tcPr/>
                </a:tc>
                <a:tc>
                  <a:txBody>
                    <a:bodyPr/>
                    <a:lstStyle/>
                    <a:p>
                      <a:r>
                        <a:rPr lang="en-US" dirty="0"/>
                        <a:t>34</a:t>
                      </a:r>
                    </a:p>
                  </a:txBody>
                  <a:tcPr/>
                </a:tc>
                <a:tc>
                  <a:txBody>
                    <a:bodyPr/>
                    <a:lstStyle/>
                    <a:p>
                      <a:r>
                        <a:rPr lang="en-US" dirty="0"/>
                        <a:t>10</a:t>
                      </a:r>
                    </a:p>
                  </a:txBody>
                  <a:tcPr/>
                </a:tc>
                <a:extLst>
                  <a:ext uri="{0D108BD9-81ED-4DB2-BD59-A6C34878D82A}">
                    <a16:rowId xmlns:a16="http://schemas.microsoft.com/office/drawing/2014/main" val="511391377"/>
                  </a:ext>
                </a:extLst>
              </a:tr>
              <a:tr h="374761">
                <a:tc>
                  <a:txBody>
                    <a:bodyPr/>
                    <a:lstStyle/>
                    <a:p>
                      <a:r>
                        <a:rPr lang="en-US" dirty="0"/>
                        <a:t>9</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345465976"/>
                  </a:ext>
                </a:extLst>
              </a:tr>
              <a:tr h="374761">
                <a:tc>
                  <a:txBody>
                    <a:bodyPr/>
                    <a:lstStyle/>
                    <a:p>
                      <a:r>
                        <a:rPr lang="en-US" dirty="0"/>
                        <a:t>10</a:t>
                      </a:r>
                    </a:p>
                  </a:txBody>
                  <a:tcPr/>
                </a:tc>
                <a:tc>
                  <a:txBody>
                    <a:bodyPr/>
                    <a:lstStyle/>
                    <a:p>
                      <a:r>
                        <a:rPr lang="en-US" dirty="0"/>
                        <a:t>S07</a:t>
                      </a:r>
                    </a:p>
                  </a:txBody>
                  <a:tcPr/>
                </a:tc>
                <a:tc>
                  <a:txBody>
                    <a:bodyPr/>
                    <a:lstStyle/>
                    <a:p>
                      <a:r>
                        <a:rPr lang="en-US" dirty="0"/>
                        <a:t>90</a:t>
                      </a:r>
                    </a:p>
                  </a:txBody>
                  <a:tcPr/>
                </a:tc>
                <a:tc>
                  <a:txBody>
                    <a:bodyPr/>
                    <a:lstStyle/>
                    <a:p>
                      <a:r>
                        <a:rPr lang="en-US" dirty="0"/>
                        <a:t>11</a:t>
                      </a:r>
                    </a:p>
                  </a:txBody>
                  <a:tcPr/>
                </a:tc>
                <a:extLst>
                  <a:ext uri="{0D108BD9-81ED-4DB2-BD59-A6C34878D82A}">
                    <a16:rowId xmlns:a16="http://schemas.microsoft.com/office/drawing/2014/main" val="2342471419"/>
                  </a:ext>
                </a:extLst>
              </a:tr>
              <a:tr h="374761">
                <a:tc>
                  <a:txBody>
                    <a:bodyPr/>
                    <a:lstStyle/>
                    <a:p>
                      <a:r>
                        <a:rPr lang="en-US" dirty="0"/>
                        <a:t>11</a:t>
                      </a:r>
                    </a:p>
                  </a:txBody>
                  <a:tcPr/>
                </a:tc>
                <a:tc>
                  <a:txBody>
                    <a:bodyPr/>
                    <a:lstStyle/>
                    <a:p>
                      <a:r>
                        <a:rPr lang="en-US" dirty="0"/>
                        <a:t>S08</a:t>
                      </a:r>
                    </a:p>
                  </a:txBody>
                  <a:tcPr/>
                </a:tc>
                <a:tc>
                  <a:txBody>
                    <a:bodyPr/>
                    <a:lstStyle/>
                    <a:p>
                      <a:r>
                        <a:rPr lang="en-US" dirty="0"/>
                        <a:t>87</a:t>
                      </a:r>
                    </a:p>
                  </a:txBody>
                  <a:tcPr/>
                </a:tc>
                <a:tc>
                  <a:txBody>
                    <a:bodyPr/>
                    <a:lstStyle/>
                    <a:p>
                      <a:r>
                        <a:rPr lang="en-US" dirty="0"/>
                        <a:t>12</a:t>
                      </a:r>
                    </a:p>
                  </a:txBody>
                  <a:tcPr/>
                </a:tc>
                <a:extLst>
                  <a:ext uri="{0D108BD9-81ED-4DB2-BD59-A6C34878D82A}">
                    <a16:rowId xmlns:a16="http://schemas.microsoft.com/office/drawing/2014/main" val="1486831619"/>
                  </a:ext>
                </a:extLst>
              </a:tr>
              <a:tr h="374761">
                <a:tc>
                  <a:txBody>
                    <a:bodyPr/>
                    <a:lstStyle/>
                    <a:p>
                      <a:r>
                        <a:rPr lang="en-US" dirty="0"/>
                        <a:t>12</a:t>
                      </a:r>
                    </a:p>
                  </a:txBody>
                  <a:tcPr/>
                </a:tc>
                <a:tc>
                  <a:txBody>
                    <a:bodyPr/>
                    <a:lstStyle/>
                    <a:p>
                      <a:r>
                        <a:rPr lang="en-US" dirty="0"/>
                        <a:t>S09</a:t>
                      </a:r>
                    </a:p>
                  </a:txBody>
                  <a:tcPr/>
                </a:tc>
                <a:tc>
                  <a:txBody>
                    <a:bodyPr/>
                    <a:lstStyle/>
                    <a:p>
                      <a:r>
                        <a:rPr lang="en-US" dirty="0"/>
                        <a:t>86</a:t>
                      </a:r>
                    </a:p>
                  </a:txBody>
                  <a:tcPr/>
                </a:tc>
                <a:tc>
                  <a:txBody>
                    <a:bodyPr/>
                    <a:lstStyle/>
                    <a:p>
                      <a:r>
                        <a:rPr lang="en-US" dirty="0"/>
                        <a:t>13</a:t>
                      </a:r>
                    </a:p>
                  </a:txBody>
                  <a:tcPr/>
                </a:tc>
                <a:extLst>
                  <a:ext uri="{0D108BD9-81ED-4DB2-BD59-A6C34878D82A}">
                    <a16:rowId xmlns:a16="http://schemas.microsoft.com/office/drawing/2014/main" val="2925119233"/>
                  </a:ext>
                </a:extLst>
              </a:tr>
              <a:tr h="374761">
                <a:tc>
                  <a:txBody>
                    <a:bodyPr/>
                    <a:lstStyle/>
                    <a:p>
                      <a:r>
                        <a:rPr lang="en-US" dirty="0"/>
                        <a:t>13</a:t>
                      </a:r>
                    </a:p>
                  </a:txBody>
                  <a:tcPr/>
                </a:tc>
                <a:tc>
                  <a:txBody>
                    <a:bodyPr/>
                    <a:lstStyle/>
                    <a:p>
                      <a:r>
                        <a:rPr lang="en-US" dirty="0"/>
                        <a:t>S10</a:t>
                      </a:r>
                    </a:p>
                  </a:txBody>
                  <a:tcPr/>
                </a:tc>
                <a:tc>
                  <a:txBody>
                    <a:bodyPr/>
                    <a:lstStyle/>
                    <a:p>
                      <a:r>
                        <a:rPr lang="en-US" dirty="0"/>
                        <a:t>67</a:t>
                      </a:r>
                    </a:p>
                  </a:txBody>
                  <a:tcPr/>
                </a:tc>
                <a:tc>
                  <a:txBody>
                    <a:bodyPr/>
                    <a:lstStyle/>
                    <a:p>
                      <a:r>
                        <a:rPr lang="en-US" dirty="0"/>
                        <a:t>15</a:t>
                      </a:r>
                    </a:p>
                  </a:txBody>
                  <a:tcPr/>
                </a:tc>
                <a:extLst>
                  <a:ext uri="{0D108BD9-81ED-4DB2-BD59-A6C34878D82A}">
                    <a16:rowId xmlns:a16="http://schemas.microsoft.com/office/drawing/2014/main" val="157600996"/>
                  </a:ext>
                </a:extLst>
              </a:tr>
              <a:tr h="374761">
                <a:tc>
                  <a:txBody>
                    <a:bodyPr/>
                    <a:lstStyle/>
                    <a:p>
                      <a:r>
                        <a:rPr lang="en-US" dirty="0"/>
                        <a:t>14</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190912139"/>
                  </a:ext>
                </a:extLst>
              </a:tr>
              <a:tr h="374761">
                <a:tc>
                  <a:txBody>
                    <a:bodyPr/>
                    <a:lstStyle/>
                    <a:p>
                      <a:r>
                        <a:rPr lang="en-US" dirty="0"/>
                        <a:t>15</a:t>
                      </a:r>
                    </a:p>
                  </a:txBody>
                  <a:tcPr/>
                </a:tc>
                <a:tc>
                  <a:txBody>
                    <a:bodyPr/>
                    <a:lstStyle/>
                    <a:p>
                      <a:r>
                        <a:rPr lang="en-US" dirty="0"/>
                        <a:t>S11</a:t>
                      </a:r>
                    </a:p>
                  </a:txBody>
                  <a:tcPr/>
                </a:tc>
                <a:tc>
                  <a:txBody>
                    <a:bodyPr/>
                    <a:lstStyle/>
                    <a:p>
                      <a:r>
                        <a:rPr lang="en-US" dirty="0"/>
                        <a:t>56</a:t>
                      </a:r>
                    </a:p>
                  </a:txBody>
                  <a:tcPr/>
                </a:tc>
                <a:tc>
                  <a:txBody>
                    <a:bodyPr/>
                    <a:lstStyle/>
                    <a:p>
                      <a:r>
                        <a:rPr lang="en-US" dirty="0"/>
                        <a:t>-1</a:t>
                      </a:r>
                    </a:p>
                  </a:txBody>
                  <a:tcPr/>
                </a:tc>
                <a:extLst>
                  <a:ext uri="{0D108BD9-81ED-4DB2-BD59-A6C34878D82A}">
                    <a16:rowId xmlns:a16="http://schemas.microsoft.com/office/drawing/2014/main" val="667278216"/>
                  </a:ext>
                </a:extLst>
              </a:tr>
            </a:tbl>
          </a:graphicData>
        </a:graphic>
      </p:graphicFrame>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
        <p:nvSpPr>
          <p:cNvPr id="6" name="Rectangle 5"/>
          <p:cNvSpPr/>
          <p:nvPr/>
        </p:nvSpPr>
        <p:spPr>
          <a:xfrm>
            <a:off x="74238" y="1350060"/>
            <a:ext cx="1152128" cy="3507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7" name="Rectangle 6"/>
          <p:cNvSpPr/>
          <p:nvPr/>
        </p:nvSpPr>
        <p:spPr>
          <a:xfrm>
            <a:off x="467544" y="980728"/>
            <a:ext cx="792088" cy="369332"/>
          </a:xfrm>
          <a:prstGeom prst="rect">
            <a:avLst/>
          </a:prstGeom>
        </p:spPr>
        <p:txBody>
          <a:bodyPr wrap="square">
            <a:spAutoFit/>
          </a:bodyPr>
          <a:lstStyle/>
          <a:p>
            <a:r>
              <a:rPr lang="en-US" dirty="0">
                <a:latin typeface="Consolas" panose="020B0609020204030204" pitchFamily="49" charset="0"/>
              </a:rPr>
              <a:t>HEAD</a:t>
            </a:r>
            <a:endParaRPr lang="en-US" dirty="0"/>
          </a:p>
        </p:txBody>
      </p:sp>
      <p:cxnSp>
        <p:nvCxnSpPr>
          <p:cNvPr id="9" name="Straight Arrow Connector 8"/>
          <p:cNvCxnSpPr>
            <a:stCxn id="6" idx="3"/>
          </p:cNvCxnSpPr>
          <p:nvPr/>
        </p:nvCxnSpPr>
        <p:spPr>
          <a:xfrm flipV="1">
            <a:off x="1226366" y="1350060"/>
            <a:ext cx="681336" cy="175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51520" y="2070140"/>
            <a:ext cx="1224136" cy="369332"/>
          </a:xfrm>
          <a:prstGeom prst="rect">
            <a:avLst/>
          </a:prstGeom>
        </p:spPr>
        <p:txBody>
          <a:bodyPr wrap="square">
            <a:spAutoFit/>
          </a:bodyPr>
          <a:lstStyle/>
          <a:p>
            <a:r>
              <a:rPr lang="en-US" dirty="0">
                <a:latin typeface="Consolas" panose="020B0609020204030204" pitchFamily="49" charset="0"/>
              </a:rPr>
              <a:t>Biology</a:t>
            </a:r>
            <a:endParaRPr lang="en-US" dirty="0"/>
          </a:p>
        </p:txBody>
      </p:sp>
    </p:spTree>
    <p:extLst>
      <p:ext uri="{BB962C8B-B14F-4D97-AF65-F5344CB8AC3E}">
        <p14:creationId xmlns:p14="http://schemas.microsoft.com/office/powerpoint/2010/main" val="19052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399579"/>
          </a:xfrm>
        </p:spPr>
        <p:txBody>
          <a:bodyPr/>
          <a:lstStyle/>
          <a:p>
            <a:r>
              <a:rPr lang="en-US" sz="2800" dirty="0"/>
              <a:t>linked list after the insertion of new student’s record</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656320807"/>
              </p:ext>
            </p:extLst>
          </p:nvPr>
        </p:nvGraphicFramePr>
        <p:xfrm>
          <a:off x="1907702" y="836707"/>
          <a:ext cx="4968554" cy="5996176"/>
        </p:xfrm>
        <a:graphic>
          <a:graphicData uri="http://schemas.openxmlformats.org/drawingml/2006/table">
            <a:tbl>
              <a:tblPr firstRow="1" bandRow="1">
                <a:tableStyleId>{5C22544A-7EE6-4342-B048-85BDC9FD1C3A}</a:tableStyleId>
              </a:tblPr>
              <a:tblGrid>
                <a:gridCol w="576066">
                  <a:extLst>
                    <a:ext uri="{9D8B030D-6E8A-4147-A177-3AD203B41FA5}">
                      <a16:colId xmlns:a16="http://schemas.microsoft.com/office/drawing/2014/main" val="759888438"/>
                    </a:ext>
                  </a:extLst>
                </a:gridCol>
                <a:gridCol w="1368152">
                  <a:extLst>
                    <a:ext uri="{9D8B030D-6E8A-4147-A177-3AD203B41FA5}">
                      <a16:colId xmlns:a16="http://schemas.microsoft.com/office/drawing/2014/main" val="773214527"/>
                    </a:ext>
                  </a:extLst>
                </a:gridCol>
                <a:gridCol w="1800200">
                  <a:extLst>
                    <a:ext uri="{9D8B030D-6E8A-4147-A177-3AD203B41FA5}">
                      <a16:colId xmlns:a16="http://schemas.microsoft.com/office/drawing/2014/main" val="3519190198"/>
                    </a:ext>
                  </a:extLst>
                </a:gridCol>
                <a:gridCol w="1224136">
                  <a:extLst>
                    <a:ext uri="{9D8B030D-6E8A-4147-A177-3AD203B41FA5}">
                      <a16:colId xmlns:a16="http://schemas.microsoft.com/office/drawing/2014/main" val="26629407"/>
                    </a:ext>
                  </a:extLst>
                </a:gridCol>
              </a:tblGrid>
              <a:tr h="374761">
                <a:tc>
                  <a:txBody>
                    <a:bodyPr/>
                    <a:lstStyle/>
                    <a:p>
                      <a:r>
                        <a:rPr lang="en-US" dirty="0" err="1"/>
                        <a:t>Sr</a:t>
                      </a:r>
                      <a:r>
                        <a:rPr lang="en-US" dirty="0"/>
                        <a:t> #</a:t>
                      </a:r>
                    </a:p>
                  </a:txBody>
                  <a:tcPr/>
                </a:tc>
                <a:tc>
                  <a:txBody>
                    <a:bodyPr/>
                    <a:lstStyle/>
                    <a:p>
                      <a:r>
                        <a:rPr lang="en-US" dirty="0"/>
                        <a:t>Roll #</a:t>
                      </a:r>
                    </a:p>
                  </a:txBody>
                  <a:tcPr/>
                </a:tc>
                <a:tc>
                  <a:txBody>
                    <a:bodyPr/>
                    <a:lstStyle/>
                    <a:p>
                      <a:r>
                        <a:rPr lang="en-US" dirty="0"/>
                        <a:t>Marks</a:t>
                      </a:r>
                    </a:p>
                  </a:txBody>
                  <a:tcPr/>
                </a:tc>
                <a:tc>
                  <a:txBody>
                    <a:bodyPr/>
                    <a:lstStyle/>
                    <a:p>
                      <a:r>
                        <a:rPr lang="en-US" dirty="0"/>
                        <a:t>Next</a:t>
                      </a:r>
                    </a:p>
                  </a:txBody>
                  <a:tcPr/>
                </a:tc>
                <a:extLst>
                  <a:ext uri="{0D108BD9-81ED-4DB2-BD59-A6C34878D82A}">
                    <a16:rowId xmlns:a16="http://schemas.microsoft.com/office/drawing/2014/main" val="3605819876"/>
                  </a:ext>
                </a:extLst>
              </a:tr>
              <a:tr h="374761">
                <a:tc>
                  <a:txBody>
                    <a:bodyPr/>
                    <a:lstStyle/>
                    <a:p>
                      <a:r>
                        <a:rPr lang="en-US" dirty="0"/>
                        <a:t>1</a:t>
                      </a:r>
                    </a:p>
                  </a:txBody>
                  <a:tcPr/>
                </a:tc>
                <a:tc>
                  <a:txBody>
                    <a:bodyPr/>
                    <a:lstStyle/>
                    <a:p>
                      <a:r>
                        <a:rPr lang="en-US" dirty="0"/>
                        <a:t>S01</a:t>
                      </a:r>
                    </a:p>
                  </a:txBody>
                  <a:tcPr/>
                </a:tc>
                <a:tc>
                  <a:txBody>
                    <a:bodyPr/>
                    <a:lstStyle/>
                    <a:p>
                      <a:r>
                        <a:rPr lang="en-US" dirty="0"/>
                        <a:t>78</a:t>
                      </a:r>
                    </a:p>
                  </a:txBody>
                  <a:tcPr/>
                </a:tc>
                <a:tc>
                  <a:txBody>
                    <a:bodyPr/>
                    <a:lstStyle/>
                    <a:p>
                      <a:r>
                        <a:rPr lang="en-US" dirty="0"/>
                        <a:t>2</a:t>
                      </a:r>
                    </a:p>
                  </a:txBody>
                  <a:tcPr/>
                </a:tc>
                <a:extLst>
                  <a:ext uri="{0D108BD9-81ED-4DB2-BD59-A6C34878D82A}">
                    <a16:rowId xmlns:a16="http://schemas.microsoft.com/office/drawing/2014/main" val="2953459687"/>
                  </a:ext>
                </a:extLst>
              </a:tr>
              <a:tr h="374761">
                <a:tc>
                  <a:txBody>
                    <a:bodyPr/>
                    <a:lstStyle/>
                    <a:p>
                      <a:r>
                        <a:rPr lang="en-US" dirty="0"/>
                        <a:t>2</a:t>
                      </a:r>
                    </a:p>
                  </a:txBody>
                  <a:tcPr/>
                </a:tc>
                <a:tc>
                  <a:txBody>
                    <a:bodyPr/>
                    <a:lstStyle/>
                    <a:p>
                      <a:r>
                        <a:rPr lang="en-US" dirty="0"/>
                        <a:t>S02</a:t>
                      </a:r>
                    </a:p>
                  </a:txBody>
                  <a:tcPr/>
                </a:tc>
                <a:tc>
                  <a:txBody>
                    <a:bodyPr/>
                    <a:lstStyle/>
                    <a:p>
                      <a:r>
                        <a:rPr lang="en-US" dirty="0"/>
                        <a:t>84</a:t>
                      </a:r>
                    </a:p>
                  </a:txBody>
                  <a:tcPr/>
                </a:tc>
                <a:tc>
                  <a:txBody>
                    <a:bodyPr/>
                    <a:lstStyle/>
                    <a:p>
                      <a:r>
                        <a:rPr lang="en-US" dirty="0"/>
                        <a:t>3</a:t>
                      </a:r>
                    </a:p>
                  </a:txBody>
                  <a:tcPr/>
                </a:tc>
                <a:extLst>
                  <a:ext uri="{0D108BD9-81ED-4DB2-BD59-A6C34878D82A}">
                    <a16:rowId xmlns:a16="http://schemas.microsoft.com/office/drawing/2014/main" val="1861283577"/>
                  </a:ext>
                </a:extLst>
              </a:tr>
              <a:tr h="374761">
                <a:tc>
                  <a:txBody>
                    <a:bodyPr/>
                    <a:lstStyle/>
                    <a:p>
                      <a:r>
                        <a:rPr lang="en-US" dirty="0"/>
                        <a:t>3</a:t>
                      </a:r>
                    </a:p>
                  </a:txBody>
                  <a:tcPr/>
                </a:tc>
                <a:tc>
                  <a:txBody>
                    <a:bodyPr/>
                    <a:lstStyle/>
                    <a:p>
                      <a:r>
                        <a:rPr lang="en-US" dirty="0"/>
                        <a:t>S03</a:t>
                      </a:r>
                    </a:p>
                  </a:txBody>
                  <a:tcPr/>
                </a:tc>
                <a:tc>
                  <a:txBody>
                    <a:bodyPr/>
                    <a:lstStyle/>
                    <a:p>
                      <a:r>
                        <a:rPr lang="en-US" dirty="0"/>
                        <a:t>45</a:t>
                      </a:r>
                    </a:p>
                  </a:txBody>
                  <a:tcPr/>
                </a:tc>
                <a:tc>
                  <a:txBody>
                    <a:bodyPr/>
                    <a:lstStyle/>
                    <a:p>
                      <a:r>
                        <a:rPr lang="en-US" dirty="0"/>
                        <a:t>5</a:t>
                      </a:r>
                    </a:p>
                  </a:txBody>
                  <a:tcPr/>
                </a:tc>
                <a:extLst>
                  <a:ext uri="{0D108BD9-81ED-4DB2-BD59-A6C34878D82A}">
                    <a16:rowId xmlns:a16="http://schemas.microsoft.com/office/drawing/2014/main" val="1984296847"/>
                  </a:ext>
                </a:extLst>
              </a:tr>
              <a:tr h="374761">
                <a:tc>
                  <a:txBody>
                    <a:bodyPr/>
                    <a:lstStyle/>
                    <a:p>
                      <a:r>
                        <a:rPr lang="en-US" dirty="0"/>
                        <a:t>4</a:t>
                      </a:r>
                    </a:p>
                  </a:txBody>
                  <a:tcPr/>
                </a:tc>
                <a:tc>
                  <a:txBody>
                    <a:bodyPr/>
                    <a:lstStyle/>
                    <a:p>
                      <a:r>
                        <a:rPr lang="en-US" dirty="0"/>
                        <a:t>S12</a:t>
                      </a:r>
                    </a:p>
                  </a:txBody>
                  <a:tcPr/>
                </a:tc>
                <a:tc>
                  <a:txBody>
                    <a:bodyPr/>
                    <a:lstStyle/>
                    <a:p>
                      <a:r>
                        <a:rPr lang="en-US" dirty="0"/>
                        <a:t>75</a:t>
                      </a:r>
                    </a:p>
                  </a:txBody>
                  <a:tcPr/>
                </a:tc>
                <a:tc>
                  <a:txBody>
                    <a:bodyPr/>
                    <a:lstStyle/>
                    <a:p>
                      <a:r>
                        <a:rPr lang="en-US" dirty="0"/>
                        <a:t>-1</a:t>
                      </a:r>
                    </a:p>
                  </a:txBody>
                  <a:tcPr/>
                </a:tc>
                <a:extLst>
                  <a:ext uri="{0D108BD9-81ED-4DB2-BD59-A6C34878D82A}">
                    <a16:rowId xmlns:a16="http://schemas.microsoft.com/office/drawing/2014/main" val="568775338"/>
                  </a:ext>
                </a:extLst>
              </a:tr>
              <a:tr h="374761">
                <a:tc>
                  <a:txBody>
                    <a:bodyPr/>
                    <a:lstStyle/>
                    <a:p>
                      <a:r>
                        <a:rPr lang="en-US" dirty="0"/>
                        <a:t>5</a:t>
                      </a:r>
                    </a:p>
                  </a:txBody>
                  <a:tcPr/>
                </a:tc>
                <a:tc>
                  <a:txBody>
                    <a:bodyPr/>
                    <a:lstStyle/>
                    <a:p>
                      <a:r>
                        <a:rPr lang="en-US" dirty="0"/>
                        <a:t>S04</a:t>
                      </a:r>
                    </a:p>
                  </a:txBody>
                  <a:tcPr/>
                </a:tc>
                <a:tc>
                  <a:txBody>
                    <a:bodyPr/>
                    <a:lstStyle/>
                    <a:p>
                      <a:r>
                        <a:rPr lang="en-US" dirty="0"/>
                        <a:t>98</a:t>
                      </a:r>
                    </a:p>
                  </a:txBody>
                  <a:tcPr/>
                </a:tc>
                <a:tc>
                  <a:txBody>
                    <a:bodyPr/>
                    <a:lstStyle/>
                    <a:p>
                      <a:r>
                        <a:rPr lang="en-US" dirty="0"/>
                        <a:t>7</a:t>
                      </a:r>
                    </a:p>
                  </a:txBody>
                  <a:tcPr/>
                </a:tc>
                <a:extLst>
                  <a:ext uri="{0D108BD9-81ED-4DB2-BD59-A6C34878D82A}">
                    <a16:rowId xmlns:a16="http://schemas.microsoft.com/office/drawing/2014/main" val="3374685882"/>
                  </a:ext>
                </a:extLst>
              </a:tr>
              <a:tr h="374761">
                <a:tc>
                  <a:txBody>
                    <a:bodyPr/>
                    <a:lstStyle/>
                    <a:p>
                      <a:r>
                        <a:rPr lang="en-US" dirty="0"/>
                        <a:t>6</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97474239"/>
                  </a:ext>
                </a:extLst>
              </a:tr>
              <a:tr h="374761">
                <a:tc>
                  <a:txBody>
                    <a:bodyPr/>
                    <a:lstStyle/>
                    <a:p>
                      <a:r>
                        <a:rPr lang="en-US" dirty="0"/>
                        <a:t>7</a:t>
                      </a:r>
                    </a:p>
                  </a:txBody>
                  <a:tcPr/>
                </a:tc>
                <a:tc>
                  <a:txBody>
                    <a:bodyPr/>
                    <a:lstStyle/>
                    <a:p>
                      <a:r>
                        <a:rPr lang="en-US" dirty="0"/>
                        <a:t>S05</a:t>
                      </a:r>
                    </a:p>
                  </a:txBody>
                  <a:tcPr/>
                </a:tc>
                <a:tc>
                  <a:txBody>
                    <a:bodyPr/>
                    <a:lstStyle/>
                    <a:p>
                      <a:r>
                        <a:rPr lang="en-US" dirty="0"/>
                        <a:t>55</a:t>
                      </a:r>
                    </a:p>
                  </a:txBody>
                  <a:tcPr/>
                </a:tc>
                <a:tc>
                  <a:txBody>
                    <a:bodyPr/>
                    <a:lstStyle/>
                    <a:p>
                      <a:r>
                        <a:rPr lang="en-US" dirty="0"/>
                        <a:t>8</a:t>
                      </a:r>
                    </a:p>
                  </a:txBody>
                  <a:tcPr/>
                </a:tc>
                <a:extLst>
                  <a:ext uri="{0D108BD9-81ED-4DB2-BD59-A6C34878D82A}">
                    <a16:rowId xmlns:a16="http://schemas.microsoft.com/office/drawing/2014/main" val="1129782755"/>
                  </a:ext>
                </a:extLst>
              </a:tr>
              <a:tr h="374761">
                <a:tc>
                  <a:txBody>
                    <a:bodyPr/>
                    <a:lstStyle/>
                    <a:p>
                      <a:r>
                        <a:rPr lang="en-US" dirty="0"/>
                        <a:t>8</a:t>
                      </a:r>
                    </a:p>
                  </a:txBody>
                  <a:tcPr/>
                </a:tc>
                <a:tc>
                  <a:txBody>
                    <a:bodyPr/>
                    <a:lstStyle/>
                    <a:p>
                      <a:r>
                        <a:rPr lang="en-US" dirty="0"/>
                        <a:t>S06</a:t>
                      </a:r>
                    </a:p>
                  </a:txBody>
                  <a:tcPr/>
                </a:tc>
                <a:tc>
                  <a:txBody>
                    <a:bodyPr/>
                    <a:lstStyle/>
                    <a:p>
                      <a:r>
                        <a:rPr lang="en-US" dirty="0"/>
                        <a:t>34</a:t>
                      </a:r>
                    </a:p>
                  </a:txBody>
                  <a:tcPr/>
                </a:tc>
                <a:tc>
                  <a:txBody>
                    <a:bodyPr/>
                    <a:lstStyle/>
                    <a:p>
                      <a:r>
                        <a:rPr lang="en-US" dirty="0"/>
                        <a:t>10</a:t>
                      </a:r>
                    </a:p>
                  </a:txBody>
                  <a:tcPr/>
                </a:tc>
                <a:extLst>
                  <a:ext uri="{0D108BD9-81ED-4DB2-BD59-A6C34878D82A}">
                    <a16:rowId xmlns:a16="http://schemas.microsoft.com/office/drawing/2014/main" val="511391377"/>
                  </a:ext>
                </a:extLst>
              </a:tr>
              <a:tr h="374761">
                <a:tc>
                  <a:txBody>
                    <a:bodyPr/>
                    <a:lstStyle/>
                    <a:p>
                      <a:r>
                        <a:rPr lang="en-US" dirty="0"/>
                        <a:t>9</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345465976"/>
                  </a:ext>
                </a:extLst>
              </a:tr>
              <a:tr h="374761">
                <a:tc>
                  <a:txBody>
                    <a:bodyPr/>
                    <a:lstStyle/>
                    <a:p>
                      <a:r>
                        <a:rPr lang="en-US" dirty="0"/>
                        <a:t>10</a:t>
                      </a:r>
                    </a:p>
                  </a:txBody>
                  <a:tcPr/>
                </a:tc>
                <a:tc>
                  <a:txBody>
                    <a:bodyPr/>
                    <a:lstStyle/>
                    <a:p>
                      <a:r>
                        <a:rPr lang="en-US" dirty="0"/>
                        <a:t>S07</a:t>
                      </a:r>
                    </a:p>
                  </a:txBody>
                  <a:tcPr/>
                </a:tc>
                <a:tc>
                  <a:txBody>
                    <a:bodyPr/>
                    <a:lstStyle/>
                    <a:p>
                      <a:r>
                        <a:rPr lang="en-US" dirty="0"/>
                        <a:t>90</a:t>
                      </a:r>
                    </a:p>
                  </a:txBody>
                  <a:tcPr/>
                </a:tc>
                <a:tc>
                  <a:txBody>
                    <a:bodyPr/>
                    <a:lstStyle/>
                    <a:p>
                      <a:r>
                        <a:rPr lang="en-US" dirty="0"/>
                        <a:t>11</a:t>
                      </a:r>
                    </a:p>
                  </a:txBody>
                  <a:tcPr/>
                </a:tc>
                <a:extLst>
                  <a:ext uri="{0D108BD9-81ED-4DB2-BD59-A6C34878D82A}">
                    <a16:rowId xmlns:a16="http://schemas.microsoft.com/office/drawing/2014/main" val="2342471419"/>
                  </a:ext>
                </a:extLst>
              </a:tr>
              <a:tr h="374761">
                <a:tc>
                  <a:txBody>
                    <a:bodyPr/>
                    <a:lstStyle/>
                    <a:p>
                      <a:r>
                        <a:rPr lang="en-US" dirty="0"/>
                        <a:t>11</a:t>
                      </a:r>
                    </a:p>
                  </a:txBody>
                  <a:tcPr/>
                </a:tc>
                <a:tc>
                  <a:txBody>
                    <a:bodyPr/>
                    <a:lstStyle/>
                    <a:p>
                      <a:r>
                        <a:rPr lang="en-US" dirty="0"/>
                        <a:t>S08</a:t>
                      </a:r>
                    </a:p>
                  </a:txBody>
                  <a:tcPr/>
                </a:tc>
                <a:tc>
                  <a:txBody>
                    <a:bodyPr/>
                    <a:lstStyle/>
                    <a:p>
                      <a:r>
                        <a:rPr lang="en-US" dirty="0"/>
                        <a:t>87</a:t>
                      </a:r>
                    </a:p>
                  </a:txBody>
                  <a:tcPr/>
                </a:tc>
                <a:tc>
                  <a:txBody>
                    <a:bodyPr/>
                    <a:lstStyle/>
                    <a:p>
                      <a:r>
                        <a:rPr lang="en-US" dirty="0"/>
                        <a:t>12</a:t>
                      </a:r>
                    </a:p>
                  </a:txBody>
                  <a:tcPr/>
                </a:tc>
                <a:extLst>
                  <a:ext uri="{0D108BD9-81ED-4DB2-BD59-A6C34878D82A}">
                    <a16:rowId xmlns:a16="http://schemas.microsoft.com/office/drawing/2014/main" val="1486831619"/>
                  </a:ext>
                </a:extLst>
              </a:tr>
              <a:tr h="374761">
                <a:tc>
                  <a:txBody>
                    <a:bodyPr/>
                    <a:lstStyle/>
                    <a:p>
                      <a:r>
                        <a:rPr lang="en-US" dirty="0"/>
                        <a:t>12</a:t>
                      </a:r>
                    </a:p>
                  </a:txBody>
                  <a:tcPr/>
                </a:tc>
                <a:tc>
                  <a:txBody>
                    <a:bodyPr/>
                    <a:lstStyle/>
                    <a:p>
                      <a:r>
                        <a:rPr lang="en-US" dirty="0"/>
                        <a:t>S09</a:t>
                      </a:r>
                    </a:p>
                  </a:txBody>
                  <a:tcPr/>
                </a:tc>
                <a:tc>
                  <a:txBody>
                    <a:bodyPr/>
                    <a:lstStyle/>
                    <a:p>
                      <a:r>
                        <a:rPr lang="en-US" dirty="0"/>
                        <a:t>86</a:t>
                      </a:r>
                    </a:p>
                  </a:txBody>
                  <a:tcPr/>
                </a:tc>
                <a:tc>
                  <a:txBody>
                    <a:bodyPr/>
                    <a:lstStyle/>
                    <a:p>
                      <a:r>
                        <a:rPr lang="en-US" dirty="0"/>
                        <a:t>13</a:t>
                      </a:r>
                    </a:p>
                  </a:txBody>
                  <a:tcPr/>
                </a:tc>
                <a:extLst>
                  <a:ext uri="{0D108BD9-81ED-4DB2-BD59-A6C34878D82A}">
                    <a16:rowId xmlns:a16="http://schemas.microsoft.com/office/drawing/2014/main" val="2925119233"/>
                  </a:ext>
                </a:extLst>
              </a:tr>
              <a:tr h="374761">
                <a:tc>
                  <a:txBody>
                    <a:bodyPr/>
                    <a:lstStyle/>
                    <a:p>
                      <a:r>
                        <a:rPr lang="en-US" dirty="0"/>
                        <a:t>13</a:t>
                      </a:r>
                    </a:p>
                  </a:txBody>
                  <a:tcPr/>
                </a:tc>
                <a:tc>
                  <a:txBody>
                    <a:bodyPr/>
                    <a:lstStyle/>
                    <a:p>
                      <a:r>
                        <a:rPr lang="en-US" dirty="0"/>
                        <a:t>S10</a:t>
                      </a:r>
                    </a:p>
                  </a:txBody>
                  <a:tcPr/>
                </a:tc>
                <a:tc>
                  <a:txBody>
                    <a:bodyPr/>
                    <a:lstStyle/>
                    <a:p>
                      <a:r>
                        <a:rPr lang="en-US" dirty="0"/>
                        <a:t>67</a:t>
                      </a:r>
                    </a:p>
                  </a:txBody>
                  <a:tcPr/>
                </a:tc>
                <a:tc>
                  <a:txBody>
                    <a:bodyPr/>
                    <a:lstStyle/>
                    <a:p>
                      <a:r>
                        <a:rPr lang="en-US" dirty="0"/>
                        <a:t>15</a:t>
                      </a:r>
                    </a:p>
                  </a:txBody>
                  <a:tcPr/>
                </a:tc>
                <a:extLst>
                  <a:ext uri="{0D108BD9-81ED-4DB2-BD59-A6C34878D82A}">
                    <a16:rowId xmlns:a16="http://schemas.microsoft.com/office/drawing/2014/main" val="157600996"/>
                  </a:ext>
                </a:extLst>
              </a:tr>
              <a:tr h="374761">
                <a:tc>
                  <a:txBody>
                    <a:bodyPr/>
                    <a:lstStyle/>
                    <a:p>
                      <a:r>
                        <a:rPr lang="en-US" dirty="0"/>
                        <a:t>14</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190912139"/>
                  </a:ext>
                </a:extLst>
              </a:tr>
              <a:tr h="374761">
                <a:tc>
                  <a:txBody>
                    <a:bodyPr/>
                    <a:lstStyle/>
                    <a:p>
                      <a:r>
                        <a:rPr lang="en-US" dirty="0"/>
                        <a:t>15</a:t>
                      </a:r>
                    </a:p>
                  </a:txBody>
                  <a:tcPr/>
                </a:tc>
                <a:tc>
                  <a:txBody>
                    <a:bodyPr/>
                    <a:lstStyle/>
                    <a:p>
                      <a:r>
                        <a:rPr lang="en-US" dirty="0"/>
                        <a:t>S11</a:t>
                      </a:r>
                    </a:p>
                  </a:txBody>
                  <a:tcPr/>
                </a:tc>
                <a:tc>
                  <a:txBody>
                    <a:bodyPr/>
                    <a:lstStyle/>
                    <a:p>
                      <a:r>
                        <a:rPr lang="en-US" dirty="0"/>
                        <a:t>56</a:t>
                      </a:r>
                    </a:p>
                  </a:txBody>
                  <a:tcPr/>
                </a:tc>
                <a:tc>
                  <a:txBody>
                    <a:bodyPr/>
                    <a:lstStyle/>
                    <a:p>
                      <a:r>
                        <a:rPr lang="en-US" dirty="0"/>
                        <a:t>4</a:t>
                      </a:r>
                    </a:p>
                  </a:txBody>
                  <a:tcPr/>
                </a:tc>
                <a:extLst>
                  <a:ext uri="{0D108BD9-81ED-4DB2-BD59-A6C34878D82A}">
                    <a16:rowId xmlns:a16="http://schemas.microsoft.com/office/drawing/2014/main" val="667278216"/>
                  </a:ext>
                </a:extLst>
              </a:tr>
            </a:tbl>
          </a:graphicData>
        </a:graphic>
      </p:graphicFrame>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
        <p:nvSpPr>
          <p:cNvPr id="6" name="Rectangle 5"/>
          <p:cNvSpPr/>
          <p:nvPr/>
        </p:nvSpPr>
        <p:spPr>
          <a:xfrm>
            <a:off x="74238" y="1350060"/>
            <a:ext cx="1152128" cy="3507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7" name="Rectangle 6"/>
          <p:cNvSpPr/>
          <p:nvPr/>
        </p:nvSpPr>
        <p:spPr>
          <a:xfrm>
            <a:off x="467544" y="980728"/>
            <a:ext cx="792088" cy="369332"/>
          </a:xfrm>
          <a:prstGeom prst="rect">
            <a:avLst/>
          </a:prstGeom>
        </p:spPr>
        <p:txBody>
          <a:bodyPr wrap="square">
            <a:spAutoFit/>
          </a:bodyPr>
          <a:lstStyle/>
          <a:p>
            <a:r>
              <a:rPr lang="en-US" dirty="0">
                <a:latin typeface="Consolas" panose="020B0609020204030204" pitchFamily="49" charset="0"/>
              </a:rPr>
              <a:t>HEAD</a:t>
            </a:r>
            <a:endParaRPr lang="en-US" dirty="0"/>
          </a:p>
        </p:txBody>
      </p:sp>
      <p:cxnSp>
        <p:nvCxnSpPr>
          <p:cNvPr id="9" name="Straight Arrow Connector 8"/>
          <p:cNvCxnSpPr>
            <a:stCxn id="6" idx="3"/>
          </p:cNvCxnSpPr>
          <p:nvPr/>
        </p:nvCxnSpPr>
        <p:spPr>
          <a:xfrm flipV="1">
            <a:off x="1226366" y="1350060"/>
            <a:ext cx="681336" cy="175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51520" y="2070140"/>
            <a:ext cx="1224136" cy="369332"/>
          </a:xfrm>
          <a:prstGeom prst="rect">
            <a:avLst/>
          </a:prstGeom>
        </p:spPr>
        <p:txBody>
          <a:bodyPr wrap="square">
            <a:spAutoFit/>
          </a:bodyPr>
          <a:lstStyle/>
          <a:p>
            <a:r>
              <a:rPr lang="en-US" dirty="0">
                <a:latin typeface="Consolas" panose="020B0609020204030204" pitchFamily="49" charset="0"/>
              </a:rPr>
              <a:t>Biology</a:t>
            </a:r>
            <a:endParaRPr lang="en-US" dirty="0"/>
          </a:p>
        </p:txBody>
      </p:sp>
    </p:spTree>
    <p:extLst>
      <p:ext uri="{BB962C8B-B14F-4D97-AF65-F5344CB8AC3E}">
        <p14:creationId xmlns:p14="http://schemas.microsoft.com/office/powerpoint/2010/main" val="35121551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16633"/>
            <a:ext cx="7886700" cy="936103"/>
          </a:xfrm>
        </p:spPr>
        <p:txBody>
          <a:bodyPr/>
          <a:lstStyle/>
          <a:p>
            <a:r>
              <a:rPr lang="en-US" dirty="0"/>
              <a:t>Algorithm to insert a new node at</a:t>
            </a:r>
            <a:br>
              <a:rPr lang="en-US" dirty="0"/>
            </a:br>
            <a:r>
              <a:rPr lang="en-US" dirty="0"/>
              <a:t>the beginning</a:t>
            </a:r>
          </a:p>
        </p:txBody>
      </p:sp>
      <p:sp>
        <p:nvSpPr>
          <p:cNvPr id="3" name="Content Placeholder 2"/>
          <p:cNvSpPr>
            <a:spLocks noGrp="1"/>
          </p:cNvSpPr>
          <p:nvPr>
            <p:ph idx="1"/>
          </p:nvPr>
        </p:nvSpPr>
        <p:spPr>
          <a:xfrm>
            <a:off x="628650" y="1268760"/>
            <a:ext cx="7886700" cy="4908203"/>
          </a:xfrm>
        </p:spPr>
        <p:txBody>
          <a:bodyPr/>
          <a:lstStyle/>
          <a:p>
            <a:r>
              <a:rPr lang="en-US" dirty="0"/>
              <a:t>Step 1: IF AVAIL = NULL</a:t>
            </a:r>
          </a:p>
          <a:p>
            <a:r>
              <a:rPr lang="en-US" dirty="0"/>
              <a:t>Write OVERFLOW</a:t>
            </a:r>
          </a:p>
          <a:p>
            <a:r>
              <a:rPr lang="en-US" dirty="0"/>
              <a:t>Go to Step 7</a:t>
            </a:r>
          </a:p>
          <a:p>
            <a:r>
              <a:rPr lang="en-US" dirty="0"/>
              <a:t>[END OF IF]</a:t>
            </a:r>
          </a:p>
          <a:p>
            <a:r>
              <a:rPr lang="en-US" dirty="0"/>
              <a:t>Step 2: SET NEW_NODE = AVAIL</a:t>
            </a:r>
          </a:p>
          <a:p>
            <a:r>
              <a:rPr lang="en-US" dirty="0"/>
              <a:t>Step 3: SET AVAIL = AVAIL NEXT</a:t>
            </a:r>
          </a:p>
          <a:p>
            <a:r>
              <a:rPr lang="nn-NO" dirty="0"/>
              <a:t>Step 4: SET DATA = VAL</a:t>
            </a:r>
          </a:p>
          <a:p>
            <a:r>
              <a:rPr lang="en-US" dirty="0"/>
              <a:t>Step 5: SET NEW_NODE NEXT = START</a:t>
            </a:r>
          </a:p>
          <a:p>
            <a:r>
              <a:rPr lang="en-US" dirty="0"/>
              <a:t>Step 6: SET START = NEW_NODE</a:t>
            </a:r>
          </a:p>
          <a:p>
            <a:r>
              <a:rPr lang="en-US" dirty="0"/>
              <a:t>Step 7: EXIT</a:t>
            </a:r>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35461568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75643"/>
          </a:xfrm>
        </p:spPr>
        <p:txBody>
          <a:bodyPr/>
          <a:lstStyle/>
          <a:p>
            <a:r>
              <a:rPr lang="en-US" dirty="0" err="1"/>
              <a:t>Contd</a:t>
            </a:r>
            <a:r>
              <a:rPr lang="en-US" dirty="0"/>
              <a:t>…</a:t>
            </a:r>
          </a:p>
        </p:txBody>
      </p:sp>
      <p:sp>
        <p:nvSpPr>
          <p:cNvPr id="3" name="Content Placeholder 2"/>
          <p:cNvSpPr>
            <a:spLocks noGrp="1"/>
          </p:cNvSpPr>
          <p:nvPr>
            <p:ph idx="1"/>
          </p:nvPr>
        </p:nvSpPr>
        <p:spPr>
          <a:xfrm>
            <a:off x="628650" y="1340768"/>
            <a:ext cx="7886700" cy="5015582"/>
          </a:xfrm>
        </p:spPr>
        <p:txBody>
          <a:bodyPr/>
          <a:lstStyle/>
          <a:p>
            <a:pPr algn="just"/>
            <a:r>
              <a:rPr lang="en-US" dirty="0"/>
              <a:t>The algorithm to insert a new node at the beginning of a linked list. In Step 1, we first check whether memory is available for the new node. If the free memory has exhausted, then an OVERFLOW message is printed. Otherwise, if a free memory cell is available, then we allocate space for the new node. Set its DATA part with the given VAL and the next part is initialized with the address of the first node of the list, which is stored in HEAD. Now, since the new node is added as the first node of the list, it will now be known as the HEAD node, that is, the HEAD pointer variable will now hold the address of the NEW_NODE. </a:t>
            </a:r>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5096320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Note the following two steps:</a:t>
            </a:r>
          </a:p>
          <a:p>
            <a:pPr algn="just"/>
            <a:r>
              <a:rPr lang="en-US" dirty="0"/>
              <a:t>Step 2: SET NEW_NODE = AVAIL</a:t>
            </a:r>
          </a:p>
          <a:p>
            <a:pPr algn="just"/>
            <a:r>
              <a:rPr lang="en-US" dirty="0"/>
              <a:t>Step 3: SET AVAIL = AVAIL -&gt; NEXT</a:t>
            </a:r>
          </a:p>
          <a:p>
            <a:pPr algn="just"/>
            <a:r>
              <a:rPr lang="en-US" dirty="0"/>
              <a:t>These steps allocate memory for the new node. In C, there are functions like </a:t>
            </a:r>
            <a:r>
              <a:rPr lang="en-US" dirty="0" err="1"/>
              <a:t>malloc</a:t>
            </a:r>
            <a:r>
              <a:rPr lang="en-US" dirty="0"/>
              <a:t>(), </a:t>
            </a:r>
            <a:r>
              <a:rPr lang="en-US" dirty="0" err="1"/>
              <a:t>alloc</a:t>
            </a:r>
            <a:r>
              <a:rPr lang="en-US" dirty="0"/>
              <a:t>, and </a:t>
            </a:r>
            <a:r>
              <a:rPr lang="en-US" dirty="0" err="1"/>
              <a:t>calloc</a:t>
            </a:r>
            <a:r>
              <a:rPr lang="en-US" dirty="0"/>
              <a:t>() which automatically do the memory allocation on behalf of the user.</a:t>
            </a:r>
          </a:p>
          <a:p>
            <a:endParaRPr lang="en-US" dirty="0"/>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26545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3" name="Content Placeholder 2"/>
          <p:cNvSpPr>
            <a:spLocks noGrp="1"/>
          </p:cNvSpPr>
          <p:nvPr>
            <p:ph idx="1"/>
          </p:nvPr>
        </p:nvSpPr>
        <p:spPr>
          <a:xfrm>
            <a:off x="628650" y="1825625"/>
            <a:ext cx="7886700" cy="4895850"/>
          </a:xfrm>
        </p:spPr>
        <p:txBody>
          <a:bodyPr/>
          <a:lstStyle/>
          <a:p>
            <a:pPr algn="just"/>
            <a:r>
              <a:rPr lang="en-US" dirty="0"/>
              <a:t>Linked list is a data structure that is free from the aforementioned restrictions. A linked list does not store its elements in consecutive memory locations and the user can add any number of elements to it. However, unlike an array, a linked list does not allow random access of data. Elements in a linked list can be accessed only in a sequential manner. But like an array, insertions and deletions can be done at any point in the list in a constant time.</a:t>
            </a:r>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20803148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831627"/>
          </a:xfrm>
        </p:spPr>
        <p:txBody>
          <a:bodyPr/>
          <a:lstStyle/>
          <a:p>
            <a:r>
              <a:rPr lang="en-US" sz="3200" dirty="0"/>
              <a:t>Algorithm to insert a new node at the end</a:t>
            </a:r>
          </a:p>
        </p:txBody>
      </p:sp>
      <p:sp>
        <p:nvSpPr>
          <p:cNvPr id="3" name="Content Placeholder 2"/>
          <p:cNvSpPr>
            <a:spLocks noGrp="1"/>
          </p:cNvSpPr>
          <p:nvPr>
            <p:ph idx="1"/>
          </p:nvPr>
        </p:nvSpPr>
        <p:spPr>
          <a:xfrm>
            <a:off x="628650" y="908720"/>
            <a:ext cx="7886700" cy="5447630"/>
          </a:xfrm>
        </p:spPr>
        <p:txBody>
          <a:bodyPr/>
          <a:lstStyle/>
          <a:p>
            <a:pPr algn="just"/>
            <a:r>
              <a:rPr lang="en-US" sz="1800" dirty="0"/>
              <a:t>Step 1: IF AVAIL = NULL</a:t>
            </a:r>
          </a:p>
          <a:p>
            <a:pPr marL="0" indent="0" algn="just">
              <a:buNone/>
            </a:pPr>
            <a:r>
              <a:rPr lang="en-US" sz="1800" dirty="0"/>
              <a:t>   Write OVERFLOW</a:t>
            </a:r>
          </a:p>
          <a:p>
            <a:pPr marL="0" indent="0" algn="just">
              <a:buNone/>
            </a:pPr>
            <a:r>
              <a:rPr lang="en-US" sz="1800" dirty="0"/>
              <a:t>   Go to Step 10</a:t>
            </a:r>
          </a:p>
          <a:p>
            <a:pPr marL="0" indent="0" algn="just">
              <a:buNone/>
            </a:pPr>
            <a:r>
              <a:rPr lang="en-US" sz="1800" dirty="0"/>
              <a:t>   [END OF IF]</a:t>
            </a:r>
          </a:p>
          <a:p>
            <a:pPr algn="just"/>
            <a:r>
              <a:rPr lang="en-US" sz="1800" dirty="0"/>
              <a:t>Step 2: SET NEW_NODE = AVAIL</a:t>
            </a:r>
          </a:p>
          <a:p>
            <a:pPr algn="just"/>
            <a:r>
              <a:rPr lang="en-US" sz="1800" dirty="0"/>
              <a:t>Step 3: SET AVAIL = AVAIL -&gt; NEXT</a:t>
            </a:r>
          </a:p>
          <a:p>
            <a:pPr algn="just"/>
            <a:r>
              <a:rPr lang="nn-NO" sz="1800" dirty="0"/>
              <a:t>Step 4: SET DATA = VAL</a:t>
            </a:r>
          </a:p>
          <a:p>
            <a:pPr algn="just"/>
            <a:r>
              <a:rPr lang="en-US" sz="1800" dirty="0"/>
              <a:t>Step 5: SET NEW_NODE = NULL</a:t>
            </a:r>
          </a:p>
          <a:p>
            <a:pPr algn="just"/>
            <a:r>
              <a:rPr lang="en-US" sz="1800" dirty="0"/>
              <a:t>Step 6: SET PTR = HEAD</a:t>
            </a:r>
          </a:p>
          <a:p>
            <a:pPr algn="just"/>
            <a:r>
              <a:rPr lang="en-US" sz="1800" dirty="0"/>
              <a:t>Step 7: Repeat Step 8 while PTR NEXT != NULL</a:t>
            </a:r>
          </a:p>
          <a:p>
            <a:pPr algn="just"/>
            <a:r>
              <a:rPr lang="en-US" sz="1800" dirty="0"/>
              <a:t>Step 8: SET PTR = PTR -&gt;NEXT</a:t>
            </a:r>
          </a:p>
          <a:p>
            <a:pPr algn="just"/>
            <a:r>
              <a:rPr lang="en-US" sz="1800" dirty="0"/>
              <a:t>[END OF LOOP]</a:t>
            </a:r>
          </a:p>
          <a:p>
            <a:pPr algn="just"/>
            <a:r>
              <a:rPr lang="en-US" sz="1800" dirty="0"/>
              <a:t>Step 9: SET PTR -&gt;NEXT =NEW_NODE</a:t>
            </a:r>
          </a:p>
          <a:p>
            <a:pPr algn="just"/>
            <a:r>
              <a:rPr lang="en-US" sz="1800" dirty="0"/>
              <a:t>Step 10: EXIT</a:t>
            </a:r>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26152582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615603"/>
          </a:xfrm>
        </p:spPr>
        <p:txBody>
          <a:bodyPr/>
          <a:lstStyle/>
          <a:p>
            <a:pPr algn="just"/>
            <a:r>
              <a:rPr lang="en-US" sz="2800" dirty="0"/>
              <a:t>Algorithm to insert a new node after a node</a:t>
            </a:r>
            <a:br>
              <a:rPr lang="en-US" sz="2800" dirty="0"/>
            </a:br>
            <a:r>
              <a:rPr lang="en-US" sz="2800" dirty="0"/>
              <a:t>that has value NUM</a:t>
            </a:r>
          </a:p>
        </p:txBody>
      </p:sp>
      <p:sp>
        <p:nvSpPr>
          <p:cNvPr id="3" name="Content Placeholder 2"/>
          <p:cNvSpPr>
            <a:spLocks noGrp="1"/>
          </p:cNvSpPr>
          <p:nvPr>
            <p:ph idx="1"/>
          </p:nvPr>
        </p:nvSpPr>
        <p:spPr>
          <a:xfrm>
            <a:off x="628650" y="1052736"/>
            <a:ext cx="7886700" cy="5400600"/>
          </a:xfrm>
        </p:spPr>
        <p:txBody>
          <a:bodyPr/>
          <a:lstStyle/>
          <a:p>
            <a:pPr algn="just"/>
            <a:r>
              <a:rPr lang="en-US" sz="1800" dirty="0"/>
              <a:t>Step 1: IF AVAIL = NULL</a:t>
            </a:r>
          </a:p>
          <a:p>
            <a:pPr marL="0" indent="0" algn="just">
              <a:buNone/>
            </a:pPr>
            <a:r>
              <a:rPr lang="en-US" sz="1800" dirty="0"/>
              <a:t>    Write OVERFLOW</a:t>
            </a:r>
          </a:p>
          <a:p>
            <a:pPr marL="0" indent="0" algn="just">
              <a:buNone/>
            </a:pPr>
            <a:r>
              <a:rPr lang="en-US" sz="1800" dirty="0"/>
              <a:t>    Go to Step 12</a:t>
            </a:r>
          </a:p>
          <a:p>
            <a:pPr marL="0" indent="0" algn="just">
              <a:buNone/>
            </a:pPr>
            <a:r>
              <a:rPr lang="en-US" sz="1800" dirty="0"/>
              <a:t>     [END OF IF]</a:t>
            </a:r>
          </a:p>
          <a:p>
            <a:pPr algn="just"/>
            <a:r>
              <a:rPr lang="en-US" sz="1800" dirty="0"/>
              <a:t>Step 2: SET NEW_NODE  = AVAIL</a:t>
            </a:r>
          </a:p>
          <a:p>
            <a:pPr algn="just"/>
            <a:r>
              <a:rPr lang="en-US" sz="1800" dirty="0"/>
              <a:t>Step 3: SET AVAIL = AVAIL - &gt; NEXT</a:t>
            </a:r>
          </a:p>
          <a:p>
            <a:pPr algn="just"/>
            <a:r>
              <a:rPr lang="nn-NO" sz="1800" dirty="0"/>
              <a:t>Step 4: SET </a:t>
            </a:r>
            <a:r>
              <a:rPr lang="en-US" sz="1800" dirty="0"/>
              <a:t>NEW_NODE - &gt; </a:t>
            </a:r>
            <a:r>
              <a:rPr lang="nn-NO" sz="1800" dirty="0"/>
              <a:t>DATA = VAL</a:t>
            </a:r>
          </a:p>
          <a:p>
            <a:pPr algn="just"/>
            <a:r>
              <a:rPr lang="en-US" sz="1800" dirty="0"/>
              <a:t>Step 5: SET PTR = HEAD</a:t>
            </a:r>
          </a:p>
          <a:p>
            <a:pPr algn="just"/>
            <a:r>
              <a:rPr lang="en-US" sz="1800" dirty="0"/>
              <a:t>Step 6: SET PREPTR = PTR</a:t>
            </a:r>
          </a:p>
          <a:p>
            <a:pPr algn="just"/>
            <a:r>
              <a:rPr lang="en-US" sz="1800" dirty="0"/>
              <a:t>Step 7: Repeat Steps 8 and 9 while PREPTR - &gt; DATA != NUM</a:t>
            </a:r>
          </a:p>
          <a:p>
            <a:pPr algn="just"/>
            <a:r>
              <a:rPr lang="en-US" sz="1800" dirty="0"/>
              <a:t>Step 8: SET PREPTR = PTR</a:t>
            </a:r>
          </a:p>
          <a:p>
            <a:pPr algn="just"/>
            <a:r>
              <a:rPr lang="en-US" sz="1800" dirty="0"/>
              <a:t>Step 9: SET PTR = PTR - &gt; NEXT</a:t>
            </a:r>
          </a:p>
          <a:p>
            <a:pPr marL="0" indent="0" algn="just">
              <a:buNone/>
            </a:pPr>
            <a:r>
              <a:rPr lang="en-US" sz="1800" dirty="0"/>
              <a:t>     [END OF LOOP]</a:t>
            </a:r>
          </a:p>
          <a:p>
            <a:pPr algn="just"/>
            <a:endParaRPr lang="en-US" sz="1800" dirty="0"/>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38681255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Step 10 : PREPTR - &gt; NEXT = NEW_NODE</a:t>
            </a:r>
          </a:p>
          <a:p>
            <a:pPr algn="just"/>
            <a:r>
              <a:rPr lang="en-US" dirty="0"/>
              <a:t>Step 11: SET NEW_NODE - &gt; NEXT = PTR</a:t>
            </a:r>
          </a:p>
          <a:p>
            <a:pPr algn="just"/>
            <a:r>
              <a:rPr lang="en-US" dirty="0"/>
              <a:t>Step 12: EXIT</a:t>
            </a:r>
          </a:p>
          <a:p>
            <a:pPr algn="just"/>
            <a:endParaRPr lang="en-US" dirty="0"/>
          </a:p>
          <a:p>
            <a:pPr algn="just"/>
            <a:endParaRPr lang="en-US" dirty="0"/>
          </a:p>
          <a:p>
            <a:pPr algn="just"/>
            <a:endParaRPr lang="en-US" dirty="0"/>
          </a:p>
          <a:p>
            <a:pPr algn="just"/>
            <a:endParaRPr lang="en-US" dirty="0"/>
          </a:p>
          <a:p>
            <a:endParaRPr lang="en-US" dirty="0"/>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39512527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Algorithm to insert a new node before a node that has value NUM</a:t>
            </a:r>
          </a:p>
        </p:txBody>
      </p:sp>
      <p:sp>
        <p:nvSpPr>
          <p:cNvPr id="3" name="Content Placeholder 2"/>
          <p:cNvSpPr>
            <a:spLocks noGrp="1"/>
          </p:cNvSpPr>
          <p:nvPr>
            <p:ph idx="1"/>
          </p:nvPr>
        </p:nvSpPr>
        <p:spPr/>
        <p:txBody>
          <a:bodyPr/>
          <a:lstStyle/>
          <a:p>
            <a:r>
              <a:rPr lang="en-US" sz="2400" dirty="0"/>
              <a:t>Step 1: IF AVAIL = NULL </a:t>
            </a:r>
          </a:p>
          <a:p>
            <a:pPr marL="0" indent="0">
              <a:buNone/>
            </a:pPr>
            <a:r>
              <a:rPr lang="en-US" sz="2400" dirty="0"/>
              <a:t>   Write OVERFLOW </a:t>
            </a:r>
          </a:p>
          <a:p>
            <a:pPr marL="0" indent="0">
              <a:buNone/>
            </a:pPr>
            <a:r>
              <a:rPr lang="en-US" sz="2400" dirty="0"/>
              <a:t>   Go to Step 12 </a:t>
            </a:r>
          </a:p>
          <a:p>
            <a:pPr marL="0" indent="0">
              <a:buNone/>
            </a:pPr>
            <a:r>
              <a:rPr lang="en-US" sz="2400" dirty="0"/>
              <a:t>[END OF IF] </a:t>
            </a:r>
          </a:p>
          <a:p>
            <a:pPr marL="0" indent="0">
              <a:buNone/>
            </a:pPr>
            <a:r>
              <a:rPr lang="en-US" sz="2400" dirty="0"/>
              <a:t>Step 2: SET = AVAIL </a:t>
            </a:r>
          </a:p>
          <a:p>
            <a:pPr marL="0" indent="0">
              <a:buNone/>
            </a:pPr>
            <a:r>
              <a:rPr lang="en-US" sz="2400" dirty="0"/>
              <a:t>Step 3: SET AVAIL = AVAIL - &gt; NEXT </a:t>
            </a:r>
          </a:p>
          <a:p>
            <a:pPr marL="0" indent="0">
              <a:buNone/>
            </a:pPr>
            <a:r>
              <a:rPr lang="en-US" sz="2400" dirty="0"/>
              <a:t>Step 4: SET NEW_NODE - &gt; DATA = VAL </a:t>
            </a:r>
          </a:p>
          <a:p>
            <a:pPr marL="0" indent="0">
              <a:buNone/>
            </a:pPr>
            <a:r>
              <a:rPr lang="en-US" sz="2400" dirty="0"/>
              <a:t>Step 5: SET PTR = START </a:t>
            </a:r>
          </a:p>
          <a:p>
            <a:pPr marL="0" indent="0">
              <a:buNone/>
            </a:pPr>
            <a:r>
              <a:rPr lang="en-US" sz="2400" dirty="0"/>
              <a:t>Step 6: SET PREPTR = PTR </a:t>
            </a:r>
          </a:p>
          <a:p>
            <a:pPr marL="0" indent="0">
              <a:buNone/>
            </a:pPr>
            <a:r>
              <a:rPr lang="en-US" sz="2400" dirty="0"/>
              <a:t>Step 7: Repeat Steps 8 and 9 while PTR - &gt; DATA != NUM </a:t>
            </a:r>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26672903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Step 8: SET PREPTR = PTR </a:t>
            </a:r>
          </a:p>
          <a:p>
            <a:r>
              <a:rPr lang="en-US" dirty="0"/>
              <a:t>Step 9: SET PTR = PTR - &gt; NEXT </a:t>
            </a:r>
          </a:p>
          <a:p>
            <a:r>
              <a:rPr lang="en-US" dirty="0"/>
              <a:t>[END OF LOOP] </a:t>
            </a:r>
          </a:p>
          <a:p>
            <a:r>
              <a:rPr lang="en-US" dirty="0"/>
              <a:t>Step 10 : PREPTR - &gt; NEXT = NEW_NODE</a:t>
            </a:r>
          </a:p>
          <a:p>
            <a:r>
              <a:rPr lang="en-US" dirty="0"/>
              <a:t>Step 11: SET NEW_NODE - &gt; NEXT = PTR</a:t>
            </a:r>
          </a:p>
          <a:p>
            <a:r>
              <a:rPr lang="en-US" dirty="0"/>
              <a:t>Step 12: EXIT</a:t>
            </a:r>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26119580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543595"/>
          </a:xfrm>
        </p:spPr>
        <p:txBody>
          <a:bodyPr/>
          <a:lstStyle/>
          <a:p>
            <a:r>
              <a:rPr lang="en-US" dirty="0"/>
              <a:t>Circular Linked List</a:t>
            </a:r>
          </a:p>
        </p:txBody>
      </p:sp>
      <p:sp>
        <p:nvSpPr>
          <p:cNvPr id="3" name="Content Placeholder 2"/>
          <p:cNvSpPr>
            <a:spLocks noGrp="1"/>
          </p:cNvSpPr>
          <p:nvPr>
            <p:ph idx="1"/>
          </p:nvPr>
        </p:nvSpPr>
        <p:spPr>
          <a:xfrm>
            <a:off x="628650" y="908720"/>
            <a:ext cx="7886700" cy="5268243"/>
          </a:xfrm>
        </p:spPr>
        <p:txBody>
          <a:bodyPr/>
          <a:lstStyle/>
          <a:p>
            <a:pPr algn="just"/>
            <a:r>
              <a:rPr lang="en-US" dirty="0"/>
              <a:t>In a circular linked list, the last node contains a pointer to the first node of the list. We can have a circular singly linked list as well as a circular doubly linked list. While traversing a circular linked list, we can begin at any node and traverse the list in any direction, forward or backward, until we reach the same node where we started. Thus, a circular linked list has no beginning and no ending.</a:t>
            </a:r>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40755965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785812" y="2276872"/>
            <a:ext cx="7572375" cy="3086497"/>
          </a:xfrm>
          <a:prstGeom prst="rect">
            <a:avLst/>
          </a:prstGeom>
        </p:spPr>
      </p:pic>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12486424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687611"/>
          </a:xfrm>
        </p:spPr>
        <p:txBody>
          <a:bodyPr/>
          <a:lstStyle/>
          <a:p>
            <a:endParaRPr lang="en-US" dirty="0"/>
          </a:p>
        </p:txBody>
      </p:sp>
      <p:sp>
        <p:nvSpPr>
          <p:cNvPr id="3" name="Content Placeholder 2"/>
          <p:cNvSpPr>
            <a:spLocks noGrp="1"/>
          </p:cNvSpPr>
          <p:nvPr>
            <p:ph idx="1"/>
          </p:nvPr>
        </p:nvSpPr>
        <p:spPr>
          <a:xfrm>
            <a:off x="628650" y="1196752"/>
            <a:ext cx="7886700" cy="5256584"/>
          </a:xfrm>
        </p:spPr>
        <p:txBody>
          <a:bodyPr/>
          <a:lstStyle/>
          <a:p>
            <a:pPr algn="just"/>
            <a:r>
              <a:rPr lang="en-US" dirty="0"/>
              <a:t>The only downside of a circular linked list is the complexity of iteration. Note that there are no NULL values in the NEXT part of any of the nodes of list.</a:t>
            </a:r>
          </a:p>
          <a:p>
            <a:pPr algn="just"/>
            <a:r>
              <a:rPr lang="en-US" dirty="0"/>
              <a:t>Circular linked lists are widely used in operating systems for task maintenance. We will now discuss an example where a circular linked list is used. When we are surfing the Internet, we can use the Back button and the Forward button to move to the previous pages that we have already visited. How is this done? The answer is simple.</a:t>
            </a:r>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6931009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A circular linked list is used to maintain the sequence of the Web pages visited. Traversing this circular linked list either in forward or backward direction helps to revisit the pages again using Back and Forward buttons. Actually, this is done using either the circular stack or the circular queue.</a:t>
            </a:r>
          </a:p>
          <a:p>
            <a:endParaRPr lang="en-US" dirty="0"/>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40799986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543595"/>
          </a:xfrm>
        </p:spPr>
        <p:txBody>
          <a:bodyPr/>
          <a:lstStyle/>
          <a:p>
            <a:r>
              <a:rPr lang="en-US" dirty="0"/>
              <a:t>Memory representation of a circular linked list</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819067031"/>
              </p:ext>
            </p:extLst>
          </p:nvPr>
        </p:nvGraphicFramePr>
        <p:xfrm>
          <a:off x="3707904" y="1988840"/>
          <a:ext cx="3223271" cy="4023360"/>
        </p:xfrm>
        <a:graphic>
          <a:graphicData uri="http://schemas.openxmlformats.org/drawingml/2006/table">
            <a:tbl>
              <a:tblPr firstRow="1" bandRow="1">
                <a:tableStyleId>{5C22544A-7EE6-4342-B048-85BDC9FD1C3A}</a:tableStyleId>
              </a:tblPr>
              <a:tblGrid>
                <a:gridCol w="825459">
                  <a:extLst>
                    <a:ext uri="{9D8B030D-6E8A-4147-A177-3AD203B41FA5}">
                      <a16:colId xmlns:a16="http://schemas.microsoft.com/office/drawing/2014/main" val="2224703909"/>
                    </a:ext>
                  </a:extLst>
                </a:gridCol>
                <a:gridCol w="1015950">
                  <a:extLst>
                    <a:ext uri="{9D8B030D-6E8A-4147-A177-3AD203B41FA5}">
                      <a16:colId xmlns:a16="http://schemas.microsoft.com/office/drawing/2014/main" val="2563599798"/>
                    </a:ext>
                  </a:extLst>
                </a:gridCol>
                <a:gridCol w="1381862">
                  <a:extLst>
                    <a:ext uri="{9D8B030D-6E8A-4147-A177-3AD203B41FA5}">
                      <a16:colId xmlns:a16="http://schemas.microsoft.com/office/drawing/2014/main" val="1575645047"/>
                    </a:ext>
                  </a:extLst>
                </a:gridCol>
              </a:tblGrid>
              <a:tr h="359214">
                <a:tc>
                  <a:txBody>
                    <a:bodyPr/>
                    <a:lstStyle/>
                    <a:p>
                      <a:r>
                        <a:rPr lang="en-US" dirty="0" err="1"/>
                        <a:t>Sr</a:t>
                      </a:r>
                      <a:r>
                        <a:rPr lang="en-US" dirty="0"/>
                        <a:t>  #</a:t>
                      </a:r>
                    </a:p>
                  </a:txBody>
                  <a:tcPr/>
                </a:tc>
                <a:tc>
                  <a:txBody>
                    <a:bodyPr/>
                    <a:lstStyle/>
                    <a:p>
                      <a:r>
                        <a:rPr lang="en-US" dirty="0"/>
                        <a:t>DATA</a:t>
                      </a:r>
                    </a:p>
                  </a:txBody>
                  <a:tcPr/>
                </a:tc>
                <a:tc>
                  <a:txBody>
                    <a:bodyPr/>
                    <a:lstStyle/>
                    <a:p>
                      <a:r>
                        <a:rPr lang="en-US" dirty="0"/>
                        <a:t>NEXT</a:t>
                      </a:r>
                    </a:p>
                  </a:txBody>
                  <a:tcPr/>
                </a:tc>
                <a:extLst>
                  <a:ext uri="{0D108BD9-81ED-4DB2-BD59-A6C34878D82A}">
                    <a16:rowId xmlns:a16="http://schemas.microsoft.com/office/drawing/2014/main" val="2425880410"/>
                  </a:ext>
                </a:extLst>
              </a:tr>
              <a:tr h="359214">
                <a:tc>
                  <a:txBody>
                    <a:bodyPr/>
                    <a:lstStyle/>
                    <a:p>
                      <a:r>
                        <a:rPr lang="en-US" dirty="0"/>
                        <a:t>1</a:t>
                      </a:r>
                    </a:p>
                  </a:txBody>
                  <a:tcPr/>
                </a:tc>
                <a:tc>
                  <a:txBody>
                    <a:bodyPr/>
                    <a:lstStyle/>
                    <a:p>
                      <a:r>
                        <a:rPr lang="en-US" dirty="0"/>
                        <a:t>H</a:t>
                      </a:r>
                    </a:p>
                  </a:txBody>
                  <a:tcPr/>
                </a:tc>
                <a:tc>
                  <a:txBody>
                    <a:bodyPr/>
                    <a:lstStyle/>
                    <a:p>
                      <a:r>
                        <a:rPr lang="en-US" dirty="0"/>
                        <a:t>4</a:t>
                      </a:r>
                    </a:p>
                  </a:txBody>
                  <a:tcPr/>
                </a:tc>
                <a:extLst>
                  <a:ext uri="{0D108BD9-81ED-4DB2-BD59-A6C34878D82A}">
                    <a16:rowId xmlns:a16="http://schemas.microsoft.com/office/drawing/2014/main" val="3368700933"/>
                  </a:ext>
                </a:extLst>
              </a:tr>
              <a:tr h="359214">
                <a:tc>
                  <a:txBody>
                    <a:bodyPr/>
                    <a:lstStyle/>
                    <a:p>
                      <a:r>
                        <a:rPr lang="en-US" dirty="0"/>
                        <a:t>2</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975401911"/>
                  </a:ext>
                </a:extLst>
              </a:tr>
              <a:tr h="359214">
                <a:tc>
                  <a:txBody>
                    <a:bodyPr/>
                    <a:lstStyle/>
                    <a:p>
                      <a:r>
                        <a:rPr lang="en-US" dirty="0"/>
                        <a:t>3</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602503643"/>
                  </a:ext>
                </a:extLst>
              </a:tr>
              <a:tr h="359214">
                <a:tc>
                  <a:txBody>
                    <a:bodyPr/>
                    <a:lstStyle/>
                    <a:p>
                      <a:r>
                        <a:rPr lang="en-US" dirty="0"/>
                        <a:t>4</a:t>
                      </a:r>
                    </a:p>
                  </a:txBody>
                  <a:tcPr/>
                </a:tc>
                <a:tc>
                  <a:txBody>
                    <a:bodyPr/>
                    <a:lstStyle/>
                    <a:p>
                      <a:r>
                        <a:rPr lang="en-US" dirty="0"/>
                        <a:t>E</a:t>
                      </a:r>
                    </a:p>
                  </a:txBody>
                  <a:tcPr/>
                </a:tc>
                <a:tc>
                  <a:txBody>
                    <a:bodyPr/>
                    <a:lstStyle/>
                    <a:p>
                      <a:r>
                        <a:rPr lang="en-US" dirty="0"/>
                        <a:t>7</a:t>
                      </a:r>
                    </a:p>
                  </a:txBody>
                  <a:tcPr/>
                </a:tc>
                <a:extLst>
                  <a:ext uri="{0D108BD9-81ED-4DB2-BD59-A6C34878D82A}">
                    <a16:rowId xmlns:a16="http://schemas.microsoft.com/office/drawing/2014/main" val="904990018"/>
                  </a:ext>
                </a:extLst>
              </a:tr>
              <a:tr h="359214">
                <a:tc>
                  <a:txBody>
                    <a:bodyPr/>
                    <a:lstStyle/>
                    <a:p>
                      <a:r>
                        <a:rPr lang="en-US" dirty="0"/>
                        <a:t>5</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265692665"/>
                  </a:ext>
                </a:extLst>
              </a:tr>
              <a:tr h="359214">
                <a:tc>
                  <a:txBody>
                    <a:bodyPr/>
                    <a:lstStyle/>
                    <a:p>
                      <a:r>
                        <a:rPr lang="en-US" dirty="0"/>
                        <a:t>6</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462666354"/>
                  </a:ext>
                </a:extLst>
              </a:tr>
              <a:tr h="359214">
                <a:tc>
                  <a:txBody>
                    <a:bodyPr/>
                    <a:lstStyle/>
                    <a:p>
                      <a:r>
                        <a:rPr lang="en-US" dirty="0"/>
                        <a:t>7</a:t>
                      </a:r>
                    </a:p>
                  </a:txBody>
                  <a:tcPr/>
                </a:tc>
                <a:tc>
                  <a:txBody>
                    <a:bodyPr/>
                    <a:lstStyle/>
                    <a:p>
                      <a:r>
                        <a:rPr lang="en-US" dirty="0"/>
                        <a:t>L</a:t>
                      </a:r>
                    </a:p>
                  </a:txBody>
                  <a:tcPr/>
                </a:tc>
                <a:tc>
                  <a:txBody>
                    <a:bodyPr/>
                    <a:lstStyle/>
                    <a:p>
                      <a:r>
                        <a:rPr lang="en-US" dirty="0"/>
                        <a:t>8</a:t>
                      </a:r>
                    </a:p>
                  </a:txBody>
                  <a:tcPr/>
                </a:tc>
                <a:extLst>
                  <a:ext uri="{0D108BD9-81ED-4DB2-BD59-A6C34878D82A}">
                    <a16:rowId xmlns:a16="http://schemas.microsoft.com/office/drawing/2014/main" val="2539159544"/>
                  </a:ext>
                </a:extLst>
              </a:tr>
              <a:tr h="359214">
                <a:tc>
                  <a:txBody>
                    <a:bodyPr/>
                    <a:lstStyle/>
                    <a:p>
                      <a:r>
                        <a:rPr lang="en-US" dirty="0"/>
                        <a:t>8</a:t>
                      </a:r>
                    </a:p>
                  </a:txBody>
                  <a:tcPr/>
                </a:tc>
                <a:tc>
                  <a:txBody>
                    <a:bodyPr/>
                    <a:lstStyle/>
                    <a:p>
                      <a:r>
                        <a:rPr lang="en-US" dirty="0"/>
                        <a:t>L</a:t>
                      </a:r>
                    </a:p>
                  </a:txBody>
                  <a:tcPr/>
                </a:tc>
                <a:tc>
                  <a:txBody>
                    <a:bodyPr/>
                    <a:lstStyle/>
                    <a:p>
                      <a:r>
                        <a:rPr lang="en-US" dirty="0"/>
                        <a:t>10</a:t>
                      </a:r>
                    </a:p>
                  </a:txBody>
                  <a:tcPr/>
                </a:tc>
                <a:extLst>
                  <a:ext uri="{0D108BD9-81ED-4DB2-BD59-A6C34878D82A}">
                    <a16:rowId xmlns:a16="http://schemas.microsoft.com/office/drawing/2014/main" val="762255893"/>
                  </a:ext>
                </a:extLst>
              </a:tr>
              <a:tr h="359214">
                <a:tc>
                  <a:txBody>
                    <a:bodyPr/>
                    <a:lstStyle/>
                    <a:p>
                      <a:r>
                        <a:rPr lang="en-US" dirty="0"/>
                        <a:t>9</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45018646"/>
                  </a:ext>
                </a:extLst>
              </a:tr>
              <a:tr h="359214">
                <a:tc>
                  <a:txBody>
                    <a:bodyPr/>
                    <a:lstStyle/>
                    <a:p>
                      <a:r>
                        <a:rPr lang="en-US" dirty="0"/>
                        <a:t>10</a:t>
                      </a:r>
                    </a:p>
                  </a:txBody>
                  <a:tcPr/>
                </a:tc>
                <a:tc>
                  <a:txBody>
                    <a:bodyPr/>
                    <a:lstStyle/>
                    <a:p>
                      <a:r>
                        <a:rPr lang="en-US" dirty="0"/>
                        <a:t>O</a:t>
                      </a:r>
                    </a:p>
                  </a:txBody>
                  <a:tcPr/>
                </a:tc>
                <a:tc>
                  <a:txBody>
                    <a:bodyPr/>
                    <a:lstStyle/>
                    <a:p>
                      <a:r>
                        <a:rPr lang="en-US" dirty="0"/>
                        <a:t>1</a:t>
                      </a:r>
                    </a:p>
                  </a:txBody>
                  <a:tcPr/>
                </a:tc>
                <a:extLst>
                  <a:ext uri="{0D108BD9-81ED-4DB2-BD59-A6C34878D82A}">
                    <a16:rowId xmlns:a16="http://schemas.microsoft.com/office/drawing/2014/main" val="1734016397"/>
                  </a:ext>
                </a:extLst>
              </a:tr>
            </a:tbl>
          </a:graphicData>
        </a:graphic>
      </p:graphicFrame>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
        <p:nvSpPr>
          <p:cNvPr id="7" name="Rectangle 6"/>
          <p:cNvSpPr/>
          <p:nvPr/>
        </p:nvSpPr>
        <p:spPr>
          <a:xfrm>
            <a:off x="395536" y="1700808"/>
            <a:ext cx="1152128" cy="6480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cxnSp>
        <p:nvCxnSpPr>
          <p:cNvPr id="13" name="Straight Arrow Connector 12"/>
          <p:cNvCxnSpPr/>
          <p:nvPr/>
        </p:nvCxnSpPr>
        <p:spPr>
          <a:xfrm flipV="1">
            <a:off x="971600" y="2564904"/>
            <a:ext cx="2736304" cy="216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7" idx="2"/>
          </p:cNvCxnSpPr>
          <p:nvPr/>
        </p:nvCxnSpPr>
        <p:spPr>
          <a:xfrm flipV="1">
            <a:off x="971600" y="2348880"/>
            <a:ext cx="0" cy="432048"/>
          </a:xfrm>
          <a:prstGeom prst="line">
            <a:avLst/>
          </a:prstGeom>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rot="21058447">
            <a:off x="460624" y="1106729"/>
            <a:ext cx="685995" cy="369332"/>
          </a:xfrm>
          <a:prstGeom prst="rect">
            <a:avLst/>
          </a:prstGeom>
        </p:spPr>
        <p:txBody>
          <a:bodyPr wrap="square">
            <a:spAutoFit/>
          </a:bodyPr>
          <a:lstStyle/>
          <a:p>
            <a:r>
              <a:rPr lang="en-US" dirty="0">
                <a:latin typeface="Consolas" panose="020B0609020204030204" pitchFamily="49" charset="0"/>
              </a:rPr>
              <a:t>HEAD</a:t>
            </a:r>
            <a:endParaRPr lang="en-US" dirty="0"/>
          </a:p>
        </p:txBody>
      </p:sp>
    </p:spTree>
    <p:extLst>
      <p:ext uri="{BB962C8B-B14F-4D97-AF65-F5344CB8AC3E}">
        <p14:creationId xmlns:p14="http://schemas.microsoft.com/office/powerpoint/2010/main" val="1429941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047651"/>
          </a:xfrm>
        </p:spPr>
        <p:txBody>
          <a:bodyPr/>
          <a:lstStyle/>
          <a:p>
            <a:r>
              <a:rPr lang="en-US" b="1" dirty="0"/>
              <a:t>Basic Terminologies</a:t>
            </a:r>
            <a:endParaRPr lang="en-US" dirty="0"/>
          </a:p>
        </p:txBody>
      </p:sp>
      <p:sp>
        <p:nvSpPr>
          <p:cNvPr id="3" name="Content Placeholder 2"/>
          <p:cNvSpPr>
            <a:spLocks noGrp="1"/>
          </p:cNvSpPr>
          <p:nvPr>
            <p:ph idx="1"/>
          </p:nvPr>
        </p:nvSpPr>
        <p:spPr>
          <a:xfrm>
            <a:off x="628650" y="1412776"/>
            <a:ext cx="7886700" cy="4764187"/>
          </a:xfrm>
        </p:spPr>
        <p:txBody>
          <a:bodyPr/>
          <a:lstStyle/>
          <a:p>
            <a:pPr algn="just"/>
            <a:r>
              <a:rPr lang="en-US" dirty="0"/>
              <a:t>A linked list, in simple terms, is a linear collection of data elements. These data elements are called </a:t>
            </a:r>
            <a:r>
              <a:rPr lang="en-US" i="1" dirty="0"/>
              <a:t>nodes</a:t>
            </a:r>
            <a:r>
              <a:rPr lang="en-US" dirty="0"/>
              <a:t>. Linked list is a data structure which in turn can be used to implement other data structures. Thus, it acts as a building block to implement data structures such as stacks, queues, and their variations. A linked list can be perceived as a train or a sequence of nodes in which each node contains one or more data fields and a pointer to the next node.</a:t>
            </a:r>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36560371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687611"/>
          </a:xfrm>
        </p:spPr>
        <p:txBody>
          <a:bodyPr/>
          <a:lstStyle/>
          <a:p>
            <a:endParaRPr lang="en-US" dirty="0"/>
          </a:p>
        </p:txBody>
      </p:sp>
      <p:sp>
        <p:nvSpPr>
          <p:cNvPr id="3" name="Content Placeholder 2"/>
          <p:cNvSpPr>
            <a:spLocks noGrp="1"/>
          </p:cNvSpPr>
          <p:nvPr>
            <p:ph idx="1"/>
          </p:nvPr>
        </p:nvSpPr>
        <p:spPr>
          <a:xfrm>
            <a:off x="628650" y="1124744"/>
            <a:ext cx="7886700" cy="5596731"/>
          </a:xfrm>
        </p:spPr>
        <p:txBody>
          <a:bodyPr/>
          <a:lstStyle/>
          <a:p>
            <a:pPr algn="just"/>
            <a:r>
              <a:rPr lang="en-US" dirty="0"/>
              <a:t>A circular linked list is used to maintain the sequence of the Web pages visited. Traversing this circular linked list either in forward or backward direction helps to revisit the pages again using Back and Forward buttons. Actually, this is done using either the circular stack or the circular queue.</a:t>
            </a:r>
          </a:p>
          <a:p>
            <a:pPr algn="just"/>
            <a:r>
              <a:rPr lang="en-US" dirty="0"/>
              <a:t>We can traverse the list until we find the NEXT entry that contains the address of the first node of the list. This denotes the end of the linked list, that is, the node that contains the address of the first node is actually the last node of the list. When we traverse the DATA and NEXT in this manner, we will finally see that the linked list stores characters that when put together form the word HELLO.</a:t>
            </a:r>
          </a:p>
          <a:p>
            <a:pPr algn="just"/>
            <a:endParaRPr lang="en-US" dirty="0"/>
          </a:p>
          <a:p>
            <a:endParaRPr lang="en-US" dirty="0"/>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11478763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sz="3600" dirty="0"/>
              <a:t>Memory representation of two circular</a:t>
            </a:r>
            <a:br>
              <a:rPr lang="en-US" sz="3600" dirty="0"/>
            </a:br>
            <a:r>
              <a:rPr lang="en-US" sz="3600" dirty="0"/>
              <a:t>linked lists stored in the memory</a:t>
            </a:r>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81390035"/>
              </p:ext>
            </p:extLst>
          </p:nvPr>
        </p:nvGraphicFramePr>
        <p:xfrm>
          <a:off x="4067943" y="1690688"/>
          <a:ext cx="4447407" cy="6126480"/>
        </p:xfrm>
        <a:graphic>
          <a:graphicData uri="http://schemas.openxmlformats.org/drawingml/2006/table">
            <a:tbl>
              <a:tblPr firstRow="1" bandRow="1">
                <a:tableStyleId>{5C22544A-7EE6-4342-B048-85BDC9FD1C3A}</a:tableStyleId>
              </a:tblPr>
              <a:tblGrid>
                <a:gridCol w="792089">
                  <a:extLst>
                    <a:ext uri="{9D8B030D-6E8A-4147-A177-3AD203B41FA5}">
                      <a16:colId xmlns:a16="http://schemas.microsoft.com/office/drawing/2014/main" val="20000"/>
                    </a:ext>
                  </a:extLst>
                </a:gridCol>
                <a:gridCol w="1584176">
                  <a:extLst>
                    <a:ext uri="{9D8B030D-6E8A-4147-A177-3AD203B41FA5}">
                      <a16:colId xmlns:a16="http://schemas.microsoft.com/office/drawing/2014/main" val="20001"/>
                    </a:ext>
                  </a:extLst>
                </a:gridCol>
                <a:gridCol w="2071142">
                  <a:extLst>
                    <a:ext uri="{9D8B030D-6E8A-4147-A177-3AD203B41FA5}">
                      <a16:colId xmlns:a16="http://schemas.microsoft.com/office/drawing/2014/main" val="20002"/>
                    </a:ext>
                  </a:extLst>
                </a:gridCol>
              </a:tblGrid>
              <a:tr h="322957">
                <a:tc>
                  <a:txBody>
                    <a:bodyPr/>
                    <a:lstStyle/>
                    <a:p>
                      <a:r>
                        <a:rPr lang="en-US" dirty="0" err="1"/>
                        <a:t>Sr</a:t>
                      </a:r>
                      <a:r>
                        <a:rPr lang="en-US" dirty="0"/>
                        <a:t> #</a:t>
                      </a:r>
                    </a:p>
                  </a:txBody>
                  <a:tcPr/>
                </a:tc>
                <a:tc>
                  <a:txBody>
                    <a:bodyPr/>
                    <a:lstStyle/>
                    <a:p>
                      <a:r>
                        <a:rPr lang="en-US" dirty="0"/>
                        <a:t>Roll Number</a:t>
                      </a:r>
                    </a:p>
                  </a:txBody>
                  <a:tcPr/>
                </a:tc>
                <a:tc>
                  <a:txBody>
                    <a:bodyPr/>
                    <a:lstStyle/>
                    <a:p>
                      <a:r>
                        <a:rPr lang="en-US" dirty="0"/>
                        <a:t>Next</a:t>
                      </a:r>
                    </a:p>
                  </a:txBody>
                  <a:tcPr/>
                </a:tc>
                <a:extLst>
                  <a:ext uri="{0D108BD9-81ED-4DB2-BD59-A6C34878D82A}">
                    <a16:rowId xmlns:a16="http://schemas.microsoft.com/office/drawing/2014/main" val="10000"/>
                  </a:ext>
                </a:extLst>
              </a:tr>
              <a:tr h="322957">
                <a:tc>
                  <a:txBody>
                    <a:bodyPr/>
                    <a:lstStyle/>
                    <a:p>
                      <a:r>
                        <a:rPr lang="en-US" dirty="0"/>
                        <a:t>1</a:t>
                      </a:r>
                    </a:p>
                  </a:txBody>
                  <a:tcPr/>
                </a:tc>
                <a:tc>
                  <a:txBody>
                    <a:bodyPr/>
                    <a:lstStyle/>
                    <a:p>
                      <a:r>
                        <a:rPr lang="en-US" dirty="0"/>
                        <a:t>S01</a:t>
                      </a:r>
                    </a:p>
                  </a:txBody>
                  <a:tcPr/>
                </a:tc>
                <a:tc>
                  <a:txBody>
                    <a:bodyPr/>
                    <a:lstStyle/>
                    <a:p>
                      <a:r>
                        <a:rPr lang="en-US" dirty="0"/>
                        <a:t>3</a:t>
                      </a:r>
                    </a:p>
                  </a:txBody>
                  <a:tcPr/>
                </a:tc>
                <a:extLst>
                  <a:ext uri="{0D108BD9-81ED-4DB2-BD59-A6C34878D82A}">
                    <a16:rowId xmlns:a16="http://schemas.microsoft.com/office/drawing/2014/main" val="10001"/>
                  </a:ext>
                </a:extLst>
              </a:tr>
              <a:tr h="322957">
                <a:tc>
                  <a:txBody>
                    <a:bodyPr/>
                    <a:lstStyle/>
                    <a:p>
                      <a:r>
                        <a:rPr lang="en-US" dirty="0"/>
                        <a:t>2</a:t>
                      </a:r>
                    </a:p>
                  </a:txBody>
                  <a:tcPr/>
                </a:tc>
                <a:tc>
                  <a:txBody>
                    <a:bodyPr/>
                    <a:lstStyle/>
                    <a:p>
                      <a:r>
                        <a:rPr lang="en-US" dirty="0"/>
                        <a:t>S02</a:t>
                      </a:r>
                    </a:p>
                  </a:txBody>
                  <a:tcPr/>
                </a:tc>
                <a:tc>
                  <a:txBody>
                    <a:bodyPr/>
                    <a:lstStyle/>
                    <a:p>
                      <a:r>
                        <a:rPr lang="en-US" dirty="0"/>
                        <a:t>5</a:t>
                      </a:r>
                    </a:p>
                  </a:txBody>
                  <a:tcPr/>
                </a:tc>
                <a:extLst>
                  <a:ext uri="{0D108BD9-81ED-4DB2-BD59-A6C34878D82A}">
                    <a16:rowId xmlns:a16="http://schemas.microsoft.com/office/drawing/2014/main" val="10002"/>
                  </a:ext>
                </a:extLst>
              </a:tr>
              <a:tr h="322957">
                <a:tc>
                  <a:txBody>
                    <a:bodyPr/>
                    <a:lstStyle/>
                    <a:p>
                      <a:r>
                        <a:rPr lang="en-US" dirty="0"/>
                        <a:t>3</a:t>
                      </a:r>
                    </a:p>
                  </a:txBody>
                  <a:tcPr/>
                </a:tc>
                <a:tc>
                  <a:txBody>
                    <a:bodyPr/>
                    <a:lstStyle/>
                    <a:p>
                      <a:r>
                        <a:rPr lang="en-US" dirty="0"/>
                        <a:t>S03</a:t>
                      </a:r>
                    </a:p>
                  </a:txBody>
                  <a:tcPr/>
                </a:tc>
                <a:tc>
                  <a:txBody>
                    <a:bodyPr/>
                    <a:lstStyle/>
                    <a:p>
                      <a:r>
                        <a:rPr lang="en-US" dirty="0"/>
                        <a:t>8</a:t>
                      </a:r>
                    </a:p>
                  </a:txBody>
                  <a:tcPr/>
                </a:tc>
                <a:extLst>
                  <a:ext uri="{0D108BD9-81ED-4DB2-BD59-A6C34878D82A}">
                    <a16:rowId xmlns:a16="http://schemas.microsoft.com/office/drawing/2014/main" val="10003"/>
                  </a:ext>
                </a:extLst>
              </a:tr>
              <a:tr h="322957">
                <a:tc>
                  <a:txBody>
                    <a:bodyPr/>
                    <a:lstStyle/>
                    <a:p>
                      <a:r>
                        <a:rPr lang="en-US" dirty="0"/>
                        <a:t>4</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4"/>
                  </a:ext>
                </a:extLst>
              </a:tr>
              <a:tr h="322957">
                <a:tc>
                  <a:txBody>
                    <a:bodyPr/>
                    <a:lstStyle/>
                    <a:p>
                      <a:r>
                        <a:rPr lang="en-US" dirty="0"/>
                        <a:t>5</a:t>
                      </a:r>
                    </a:p>
                  </a:txBody>
                  <a:tcPr/>
                </a:tc>
                <a:tc>
                  <a:txBody>
                    <a:bodyPr/>
                    <a:lstStyle/>
                    <a:p>
                      <a:r>
                        <a:rPr lang="en-US" dirty="0"/>
                        <a:t>S04</a:t>
                      </a:r>
                    </a:p>
                  </a:txBody>
                  <a:tcPr/>
                </a:tc>
                <a:tc>
                  <a:txBody>
                    <a:bodyPr/>
                    <a:lstStyle/>
                    <a:p>
                      <a:r>
                        <a:rPr lang="en-US" dirty="0"/>
                        <a:t>7</a:t>
                      </a:r>
                    </a:p>
                  </a:txBody>
                  <a:tcPr/>
                </a:tc>
                <a:extLst>
                  <a:ext uri="{0D108BD9-81ED-4DB2-BD59-A6C34878D82A}">
                    <a16:rowId xmlns:a16="http://schemas.microsoft.com/office/drawing/2014/main" val="10005"/>
                  </a:ext>
                </a:extLst>
              </a:tr>
              <a:tr h="322957">
                <a:tc>
                  <a:txBody>
                    <a:bodyPr/>
                    <a:lstStyle/>
                    <a:p>
                      <a:r>
                        <a:rPr lang="en-US" dirty="0"/>
                        <a:t>6</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6"/>
                  </a:ext>
                </a:extLst>
              </a:tr>
              <a:tr h="322957">
                <a:tc>
                  <a:txBody>
                    <a:bodyPr/>
                    <a:lstStyle/>
                    <a:p>
                      <a:r>
                        <a:rPr lang="en-US" dirty="0"/>
                        <a:t>7</a:t>
                      </a:r>
                    </a:p>
                  </a:txBody>
                  <a:tcPr/>
                </a:tc>
                <a:tc>
                  <a:txBody>
                    <a:bodyPr/>
                    <a:lstStyle/>
                    <a:p>
                      <a:r>
                        <a:rPr lang="en-US" dirty="0"/>
                        <a:t>S05</a:t>
                      </a:r>
                    </a:p>
                  </a:txBody>
                  <a:tcPr/>
                </a:tc>
                <a:tc>
                  <a:txBody>
                    <a:bodyPr/>
                    <a:lstStyle/>
                    <a:p>
                      <a:r>
                        <a:rPr lang="en-US" dirty="0"/>
                        <a:t>10</a:t>
                      </a:r>
                    </a:p>
                  </a:txBody>
                  <a:tcPr/>
                </a:tc>
                <a:extLst>
                  <a:ext uri="{0D108BD9-81ED-4DB2-BD59-A6C34878D82A}">
                    <a16:rowId xmlns:a16="http://schemas.microsoft.com/office/drawing/2014/main" val="10007"/>
                  </a:ext>
                </a:extLst>
              </a:tr>
              <a:tr h="322957">
                <a:tc>
                  <a:txBody>
                    <a:bodyPr/>
                    <a:lstStyle/>
                    <a:p>
                      <a:r>
                        <a:rPr lang="en-US" dirty="0"/>
                        <a:t>8</a:t>
                      </a:r>
                    </a:p>
                  </a:txBody>
                  <a:tcPr/>
                </a:tc>
                <a:tc>
                  <a:txBody>
                    <a:bodyPr/>
                    <a:lstStyle/>
                    <a:p>
                      <a:r>
                        <a:rPr lang="en-US" dirty="0"/>
                        <a:t>S06</a:t>
                      </a:r>
                    </a:p>
                  </a:txBody>
                  <a:tcPr/>
                </a:tc>
                <a:tc>
                  <a:txBody>
                    <a:bodyPr/>
                    <a:lstStyle/>
                    <a:p>
                      <a:r>
                        <a:rPr lang="en-US" dirty="0"/>
                        <a:t>11</a:t>
                      </a:r>
                    </a:p>
                  </a:txBody>
                  <a:tcPr/>
                </a:tc>
                <a:extLst>
                  <a:ext uri="{0D108BD9-81ED-4DB2-BD59-A6C34878D82A}">
                    <a16:rowId xmlns:a16="http://schemas.microsoft.com/office/drawing/2014/main" val="10008"/>
                  </a:ext>
                </a:extLst>
              </a:tr>
              <a:tr h="322957">
                <a:tc>
                  <a:txBody>
                    <a:bodyPr/>
                    <a:lstStyle/>
                    <a:p>
                      <a:r>
                        <a:rPr lang="en-US" dirty="0"/>
                        <a:t>9</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9"/>
                  </a:ext>
                </a:extLst>
              </a:tr>
              <a:tr h="322957">
                <a:tc>
                  <a:txBody>
                    <a:bodyPr/>
                    <a:lstStyle/>
                    <a:p>
                      <a:r>
                        <a:rPr lang="en-US" dirty="0"/>
                        <a:t>10</a:t>
                      </a:r>
                    </a:p>
                  </a:txBody>
                  <a:tcPr/>
                </a:tc>
                <a:tc>
                  <a:txBody>
                    <a:bodyPr/>
                    <a:lstStyle/>
                    <a:p>
                      <a:r>
                        <a:rPr lang="en-US" dirty="0"/>
                        <a:t>S07</a:t>
                      </a:r>
                    </a:p>
                  </a:txBody>
                  <a:tcPr/>
                </a:tc>
                <a:tc>
                  <a:txBody>
                    <a:bodyPr/>
                    <a:lstStyle/>
                    <a:p>
                      <a:r>
                        <a:rPr lang="en-US" dirty="0"/>
                        <a:t>12</a:t>
                      </a:r>
                    </a:p>
                  </a:txBody>
                  <a:tcPr/>
                </a:tc>
                <a:extLst>
                  <a:ext uri="{0D108BD9-81ED-4DB2-BD59-A6C34878D82A}">
                    <a16:rowId xmlns:a16="http://schemas.microsoft.com/office/drawing/2014/main" val="10010"/>
                  </a:ext>
                </a:extLst>
              </a:tr>
              <a:tr h="322957">
                <a:tc>
                  <a:txBody>
                    <a:bodyPr/>
                    <a:lstStyle/>
                    <a:p>
                      <a:r>
                        <a:rPr lang="en-US" dirty="0"/>
                        <a:t>11</a:t>
                      </a:r>
                    </a:p>
                  </a:txBody>
                  <a:tcPr/>
                </a:tc>
                <a:tc>
                  <a:txBody>
                    <a:bodyPr/>
                    <a:lstStyle/>
                    <a:p>
                      <a:r>
                        <a:rPr lang="en-US" dirty="0"/>
                        <a:t>S08</a:t>
                      </a:r>
                    </a:p>
                  </a:txBody>
                  <a:tcPr/>
                </a:tc>
                <a:tc>
                  <a:txBody>
                    <a:bodyPr/>
                    <a:lstStyle/>
                    <a:p>
                      <a:r>
                        <a:rPr lang="en-US" dirty="0"/>
                        <a:t>13</a:t>
                      </a:r>
                    </a:p>
                  </a:txBody>
                  <a:tcPr/>
                </a:tc>
                <a:extLst>
                  <a:ext uri="{0D108BD9-81ED-4DB2-BD59-A6C34878D82A}">
                    <a16:rowId xmlns:a16="http://schemas.microsoft.com/office/drawing/2014/main" val="10011"/>
                  </a:ext>
                </a:extLst>
              </a:tr>
              <a:tr h="322957">
                <a:tc>
                  <a:txBody>
                    <a:bodyPr/>
                    <a:lstStyle/>
                    <a:p>
                      <a:r>
                        <a:rPr lang="en-US" dirty="0"/>
                        <a:t>12</a:t>
                      </a:r>
                    </a:p>
                  </a:txBody>
                  <a:tcPr/>
                </a:tc>
                <a:tc>
                  <a:txBody>
                    <a:bodyPr/>
                    <a:lstStyle/>
                    <a:p>
                      <a:r>
                        <a:rPr lang="en-US" dirty="0"/>
                        <a:t>S09</a:t>
                      </a:r>
                    </a:p>
                  </a:txBody>
                  <a:tcPr/>
                </a:tc>
                <a:tc>
                  <a:txBody>
                    <a:bodyPr/>
                    <a:lstStyle/>
                    <a:p>
                      <a:r>
                        <a:rPr lang="en-US" dirty="0"/>
                        <a:t>2</a:t>
                      </a:r>
                    </a:p>
                  </a:txBody>
                  <a:tcPr/>
                </a:tc>
                <a:extLst>
                  <a:ext uri="{0D108BD9-81ED-4DB2-BD59-A6C34878D82A}">
                    <a16:rowId xmlns:a16="http://schemas.microsoft.com/office/drawing/2014/main" val="10012"/>
                  </a:ext>
                </a:extLst>
              </a:tr>
              <a:tr h="322957">
                <a:tc>
                  <a:txBody>
                    <a:bodyPr/>
                    <a:lstStyle/>
                    <a:p>
                      <a:r>
                        <a:rPr lang="en-US" dirty="0"/>
                        <a:t>13</a:t>
                      </a:r>
                    </a:p>
                  </a:txBody>
                  <a:tcPr/>
                </a:tc>
                <a:tc>
                  <a:txBody>
                    <a:bodyPr/>
                    <a:lstStyle/>
                    <a:p>
                      <a:r>
                        <a:rPr lang="en-US" dirty="0"/>
                        <a:t>S10</a:t>
                      </a:r>
                    </a:p>
                  </a:txBody>
                  <a:tcPr/>
                </a:tc>
                <a:tc>
                  <a:txBody>
                    <a:bodyPr/>
                    <a:lstStyle/>
                    <a:p>
                      <a:r>
                        <a:rPr lang="en-US" dirty="0"/>
                        <a:t>15</a:t>
                      </a:r>
                    </a:p>
                  </a:txBody>
                  <a:tcPr/>
                </a:tc>
                <a:extLst>
                  <a:ext uri="{0D108BD9-81ED-4DB2-BD59-A6C34878D82A}">
                    <a16:rowId xmlns:a16="http://schemas.microsoft.com/office/drawing/2014/main" val="10013"/>
                  </a:ext>
                </a:extLst>
              </a:tr>
              <a:tr h="322957">
                <a:tc>
                  <a:txBody>
                    <a:bodyPr/>
                    <a:lstStyle/>
                    <a:p>
                      <a:r>
                        <a:rPr lang="en-US" dirty="0"/>
                        <a:t>14</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14"/>
                  </a:ext>
                </a:extLst>
              </a:tr>
              <a:tr h="322957">
                <a:tc>
                  <a:txBody>
                    <a:bodyPr/>
                    <a:lstStyle/>
                    <a:p>
                      <a:r>
                        <a:rPr lang="en-US" dirty="0"/>
                        <a:t>15</a:t>
                      </a:r>
                    </a:p>
                  </a:txBody>
                  <a:tcPr/>
                </a:tc>
                <a:tc>
                  <a:txBody>
                    <a:bodyPr/>
                    <a:lstStyle/>
                    <a:p>
                      <a:r>
                        <a:rPr lang="en-US" dirty="0"/>
                        <a:t>S11</a:t>
                      </a:r>
                    </a:p>
                  </a:txBody>
                  <a:tcPr/>
                </a:tc>
                <a:tc>
                  <a:txBody>
                    <a:bodyPr/>
                    <a:lstStyle/>
                    <a:p>
                      <a:r>
                        <a:rPr lang="en-US" dirty="0"/>
                        <a:t>1</a:t>
                      </a:r>
                    </a:p>
                    <a:p>
                      <a:endParaRPr lang="en-US" dirty="0"/>
                    </a:p>
                  </a:txBody>
                  <a:tcPr/>
                </a:tc>
                <a:extLst>
                  <a:ext uri="{0D108BD9-81ED-4DB2-BD59-A6C34878D82A}">
                    <a16:rowId xmlns:a16="http://schemas.microsoft.com/office/drawing/2014/main" val="10015"/>
                  </a:ext>
                </a:extLst>
              </a:tr>
            </a:tbl>
          </a:graphicData>
        </a:graphic>
      </p:graphicFrame>
      <p:sp>
        <p:nvSpPr>
          <p:cNvPr id="12" name="Rectangle 11"/>
          <p:cNvSpPr/>
          <p:nvPr/>
        </p:nvSpPr>
        <p:spPr>
          <a:xfrm>
            <a:off x="628650" y="1844824"/>
            <a:ext cx="55897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3" name="Rectangle 12"/>
          <p:cNvSpPr/>
          <p:nvPr/>
        </p:nvSpPr>
        <p:spPr>
          <a:xfrm>
            <a:off x="628650" y="3068960"/>
            <a:ext cx="55897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cxnSp>
        <p:nvCxnSpPr>
          <p:cNvPr id="15" name="Straight Arrow Connector 14"/>
          <p:cNvCxnSpPr>
            <a:stCxn id="12" idx="3"/>
          </p:cNvCxnSpPr>
          <p:nvPr/>
        </p:nvCxnSpPr>
        <p:spPr>
          <a:xfrm>
            <a:off x="1187624" y="2060848"/>
            <a:ext cx="2880320" cy="216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3" idx="3"/>
          </p:cNvCxnSpPr>
          <p:nvPr/>
        </p:nvCxnSpPr>
        <p:spPr>
          <a:xfrm flipV="1">
            <a:off x="1187624" y="2636912"/>
            <a:ext cx="2880320" cy="648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195736" y="1844824"/>
            <a:ext cx="872355" cy="369332"/>
          </a:xfrm>
          <a:prstGeom prst="rect">
            <a:avLst/>
          </a:prstGeom>
          <a:noFill/>
        </p:spPr>
        <p:txBody>
          <a:bodyPr wrap="none" rtlCol="0">
            <a:spAutoFit/>
          </a:bodyPr>
          <a:lstStyle/>
          <a:p>
            <a:r>
              <a:rPr lang="en-US" dirty="0"/>
              <a:t>Biology</a:t>
            </a:r>
          </a:p>
        </p:txBody>
      </p:sp>
      <p:sp>
        <p:nvSpPr>
          <p:cNvPr id="20" name="TextBox 19"/>
          <p:cNvSpPr txBox="1"/>
          <p:nvPr/>
        </p:nvSpPr>
        <p:spPr>
          <a:xfrm>
            <a:off x="1763688" y="2996952"/>
            <a:ext cx="1887761" cy="369332"/>
          </a:xfrm>
          <a:prstGeom prst="rect">
            <a:avLst/>
          </a:prstGeom>
          <a:noFill/>
        </p:spPr>
        <p:txBody>
          <a:bodyPr wrap="none" rtlCol="0">
            <a:spAutoFit/>
          </a:bodyPr>
          <a:lstStyle/>
          <a:p>
            <a:r>
              <a:rPr lang="en-US" dirty="0"/>
              <a:t>Computer Science</a:t>
            </a:r>
          </a:p>
        </p:txBody>
      </p:sp>
    </p:spTree>
    <p:extLst>
      <p:ext uri="{BB962C8B-B14F-4D97-AF65-F5344CB8AC3E}">
        <p14:creationId xmlns:p14="http://schemas.microsoft.com/office/powerpoint/2010/main" val="15616602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687611"/>
          </a:xfrm>
        </p:spPr>
        <p:txBody>
          <a:bodyPr/>
          <a:lstStyle/>
          <a:p>
            <a:endParaRPr lang="en-US" dirty="0"/>
          </a:p>
        </p:txBody>
      </p:sp>
      <p:sp>
        <p:nvSpPr>
          <p:cNvPr id="3" name="Content Placeholder 2"/>
          <p:cNvSpPr>
            <a:spLocks noGrp="1"/>
          </p:cNvSpPr>
          <p:nvPr>
            <p:ph idx="1"/>
          </p:nvPr>
        </p:nvSpPr>
        <p:spPr>
          <a:xfrm>
            <a:off x="628650" y="1196752"/>
            <a:ext cx="7886700" cy="5159598"/>
          </a:xfrm>
        </p:spPr>
        <p:txBody>
          <a:bodyPr/>
          <a:lstStyle/>
          <a:p>
            <a:pPr algn="just"/>
            <a:r>
              <a:rPr lang="en-US" dirty="0"/>
              <a:t>Two different linked lists are simultaneously maintained in the memory. There is no ambiguity in traversing through the list because each list maintains a separate START pointer which gives the address of the first node of the respective linked list. The remaining nodes are reached by looking at the value stored in NEXT.</a:t>
            </a:r>
          </a:p>
          <a:p>
            <a:pPr algn="just"/>
            <a:r>
              <a:rPr lang="en-US" dirty="0"/>
              <a:t>By looking at the previous slide, we can conclude that the roll numbers of the students who have opted for Biology are S01, S03, S06, S08, S10, and S11. Similarly, the roll numbers of the students who chose Computer Science are S02, S04, S05, S07, and S09.</a:t>
            </a:r>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26317015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759619"/>
          </a:xfrm>
        </p:spPr>
        <p:txBody>
          <a:bodyPr/>
          <a:lstStyle/>
          <a:p>
            <a:r>
              <a:rPr lang="en-US" b="1" dirty="0"/>
              <a:t>Inserting a New Node in a Circular Linked List</a:t>
            </a:r>
            <a:endParaRPr lang="en-US" dirty="0"/>
          </a:p>
        </p:txBody>
      </p:sp>
      <p:sp>
        <p:nvSpPr>
          <p:cNvPr id="3" name="Content Placeholder 2"/>
          <p:cNvSpPr>
            <a:spLocks noGrp="1"/>
          </p:cNvSpPr>
          <p:nvPr>
            <p:ph idx="1"/>
          </p:nvPr>
        </p:nvSpPr>
        <p:spPr>
          <a:xfrm>
            <a:off x="628650" y="1268760"/>
            <a:ext cx="7886700" cy="4908203"/>
          </a:xfrm>
        </p:spPr>
        <p:txBody>
          <a:bodyPr/>
          <a:lstStyle/>
          <a:p>
            <a:pPr algn="just"/>
            <a:r>
              <a:rPr lang="en-US" dirty="0"/>
              <a:t>How a new node is added into an already existing linked list. We will take two cases and then see how insertion is done in each case.</a:t>
            </a:r>
          </a:p>
          <a:p>
            <a:pPr algn="just"/>
            <a:r>
              <a:rPr lang="en-US" dirty="0"/>
              <a:t>Case 1: The new node is inserted at the beginning of the circular linked list.</a:t>
            </a:r>
          </a:p>
          <a:p>
            <a:pPr algn="just"/>
            <a:r>
              <a:rPr lang="en-US" dirty="0"/>
              <a:t>Case 2: The new node is inserted at the end of the circular linked list.</a:t>
            </a:r>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13655464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03635"/>
          </a:xfrm>
        </p:spPr>
        <p:txBody>
          <a:bodyPr/>
          <a:lstStyle/>
          <a:p>
            <a:pPr algn="just"/>
            <a:r>
              <a:rPr lang="en-US" sz="3600" dirty="0"/>
              <a:t>Inserting a new node at the beginning of a circular linked </a:t>
            </a:r>
            <a:r>
              <a:rPr lang="en-US" sz="3200" dirty="0"/>
              <a:t>lis</a:t>
            </a:r>
            <a:r>
              <a:rPr lang="en-US" sz="4000" dirty="0"/>
              <a:t>t</a:t>
            </a:r>
          </a:p>
        </p:txBody>
      </p:sp>
      <p:sp>
        <p:nvSpPr>
          <p:cNvPr id="3" name="Content Placeholder 2"/>
          <p:cNvSpPr>
            <a:spLocks noGrp="1"/>
          </p:cNvSpPr>
          <p:nvPr>
            <p:ph idx="1"/>
          </p:nvPr>
        </p:nvSpPr>
        <p:spPr>
          <a:xfrm>
            <a:off x="628650" y="1484784"/>
            <a:ext cx="7886700" cy="4871566"/>
          </a:xfrm>
          <a:noFill/>
        </p:spPr>
        <p:txBody>
          <a:bodyPr/>
          <a:lstStyle/>
          <a:p>
            <a:pPr algn="just"/>
            <a:r>
              <a:rPr lang="en-US" dirty="0"/>
              <a:t>Suppose we want to add a new node with data X as the first node of the list. Then the following changes will be done in the linked list.</a:t>
            </a:r>
          </a:p>
          <a:p>
            <a:pPr algn="just"/>
            <a:r>
              <a:rPr lang="en-US" dirty="0"/>
              <a:t>Take a pointer variable PTR that points to the START node of the list.</a:t>
            </a:r>
          </a:p>
          <a:p>
            <a:pPr algn="just"/>
            <a:r>
              <a:rPr lang="en-US" dirty="0"/>
              <a:t>Move PTR so that it now points to the last node of the list.</a:t>
            </a:r>
          </a:p>
          <a:p>
            <a:pPr algn="just"/>
            <a:r>
              <a:rPr lang="en-US" dirty="0"/>
              <a:t>Add the new node in between PTR and START.</a:t>
            </a:r>
          </a:p>
          <a:p>
            <a:pPr algn="just"/>
            <a:r>
              <a:rPr lang="en-US" dirty="0"/>
              <a:t>Make START point to the new node.</a:t>
            </a:r>
          </a:p>
          <a:p>
            <a:pPr algn="just"/>
            <a:r>
              <a:rPr lang="en-US" dirty="0"/>
              <a:t>Allocate memory for the new node and initialize its DATA part to X.</a:t>
            </a:r>
          </a:p>
          <a:p>
            <a:pPr marL="0" indent="0" algn="just">
              <a:buNone/>
            </a:pPr>
            <a:endParaRPr lang="en-US" dirty="0"/>
          </a:p>
          <a:p>
            <a:pPr marL="0" indent="0" algn="just">
              <a:buNone/>
            </a:pPr>
            <a:endParaRPr lang="en-US" dirty="0"/>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cxnSp>
        <p:nvCxnSpPr>
          <p:cNvPr id="14" name="Straight Connector 13"/>
          <p:cNvCxnSpPr/>
          <p:nvPr/>
        </p:nvCxnSpPr>
        <p:spPr>
          <a:xfrm flipV="1">
            <a:off x="2411760" y="2852936"/>
            <a:ext cx="0" cy="3600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1403648" y="2852936"/>
            <a:ext cx="0" cy="3600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8363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759619"/>
          </a:xfrm>
        </p:spPr>
        <p:txBody>
          <a:bodyPr/>
          <a:lstStyle/>
          <a:p>
            <a:pPr algn="just"/>
            <a:r>
              <a:rPr lang="en-US" sz="3600" dirty="0"/>
              <a:t>Algorithm to insert a new node at the beginning</a:t>
            </a:r>
          </a:p>
        </p:txBody>
      </p:sp>
      <p:sp>
        <p:nvSpPr>
          <p:cNvPr id="3" name="Content Placeholder 2"/>
          <p:cNvSpPr>
            <a:spLocks noGrp="1"/>
          </p:cNvSpPr>
          <p:nvPr>
            <p:ph idx="1"/>
          </p:nvPr>
        </p:nvSpPr>
        <p:spPr>
          <a:xfrm>
            <a:off x="628650" y="1124744"/>
            <a:ext cx="7886700" cy="5231606"/>
          </a:xfrm>
        </p:spPr>
        <p:txBody>
          <a:bodyPr/>
          <a:lstStyle/>
          <a:p>
            <a:pPr algn="just"/>
            <a:r>
              <a:rPr lang="en-US" sz="2400" dirty="0"/>
              <a:t>Step 1: IF AVAIL = NULL</a:t>
            </a:r>
          </a:p>
          <a:p>
            <a:pPr marL="0" indent="0" algn="just">
              <a:buNone/>
            </a:pPr>
            <a:r>
              <a:rPr lang="en-US" sz="2400" dirty="0"/>
              <a:t>                     Write OVERFLOW</a:t>
            </a:r>
          </a:p>
          <a:p>
            <a:pPr marL="0" indent="0" algn="just">
              <a:buNone/>
            </a:pPr>
            <a:r>
              <a:rPr lang="en-US" sz="2400" dirty="0"/>
              <a:t>                     Go to Step 11</a:t>
            </a:r>
          </a:p>
          <a:p>
            <a:pPr marL="0" indent="0" algn="just">
              <a:buNone/>
            </a:pPr>
            <a:r>
              <a:rPr lang="en-US" sz="2400" dirty="0"/>
              <a:t>                [END OF IF]</a:t>
            </a:r>
          </a:p>
          <a:p>
            <a:pPr algn="just"/>
            <a:r>
              <a:rPr lang="en-US" sz="2400" dirty="0"/>
              <a:t>Step 2: SET NEW_NODE = AVAIL</a:t>
            </a:r>
          </a:p>
          <a:p>
            <a:pPr algn="just"/>
            <a:r>
              <a:rPr lang="en-US" sz="2400" dirty="0"/>
              <a:t>Step 3: SET AVAIL = AVAIL  </a:t>
            </a:r>
            <a:r>
              <a:rPr lang="en-US" sz="2400" dirty="0">
                <a:sym typeface="Wingdings" panose="05000000000000000000" pitchFamily="2" charset="2"/>
              </a:rPr>
              <a:t></a:t>
            </a:r>
            <a:r>
              <a:rPr lang="en-US" sz="2400" dirty="0"/>
              <a:t>   NEXT</a:t>
            </a:r>
          </a:p>
          <a:p>
            <a:pPr algn="just"/>
            <a:r>
              <a:rPr lang="nn-NO" sz="2400" dirty="0"/>
              <a:t>Step 4: SET </a:t>
            </a:r>
            <a:r>
              <a:rPr lang="en-US" sz="2400" dirty="0"/>
              <a:t>NEW_NODE </a:t>
            </a:r>
            <a:r>
              <a:rPr lang="en-US" sz="2400" dirty="0">
                <a:sym typeface="Wingdings" panose="05000000000000000000" pitchFamily="2" charset="2"/>
              </a:rPr>
              <a:t> </a:t>
            </a:r>
            <a:r>
              <a:rPr lang="nn-NO" sz="2400" dirty="0"/>
              <a:t>DATA = VAL</a:t>
            </a:r>
          </a:p>
          <a:p>
            <a:pPr algn="just"/>
            <a:r>
              <a:rPr lang="en-US" sz="2400" dirty="0"/>
              <a:t>Step 5: SET PTR = START</a:t>
            </a:r>
          </a:p>
          <a:p>
            <a:pPr algn="just"/>
            <a:r>
              <a:rPr lang="en-US" sz="2400" dirty="0"/>
              <a:t>Step 6: Repeat Step 7 while PTR NEXT != START</a:t>
            </a:r>
          </a:p>
          <a:p>
            <a:pPr algn="just"/>
            <a:r>
              <a:rPr lang="en-US" sz="2400" dirty="0"/>
              <a:t>Step 7:           PTR = PTR </a:t>
            </a:r>
            <a:r>
              <a:rPr lang="en-US" sz="2400" dirty="0">
                <a:sym typeface="Wingdings" panose="05000000000000000000" pitchFamily="2" charset="2"/>
              </a:rPr>
              <a:t> </a:t>
            </a:r>
            <a:r>
              <a:rPr lang="en-US" sz="2400" dirty="0"/>
              <a:t>NEXT</a:t>
            </a:r>
          </a:p>
          <a:p>
            <a:pPr marL="0" indent="0" algn="just">
              <a:buNone/>
            </a:pPr>
            <a:r>
              <a:rPr lang="en-US" sz="2400" dirty="0"/>
              <a:t>                 [END OF LOOP]</a:t>
            </a:r>
          </a:p>
          <a:p>
            <a:pPr marL="0" indent="0" algn="just">
              <a:buNone/>
            </a:pPr>
            <a:endParaRPr lang="en-US" dirty="0"/>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dirty="0"/>
          </a:p>
        </p:txBody>
      </p:sp>
    </p:spTree>
    <p:extLst>
      <p:ext uri="{BB962C8B-B14F-4D97-AF65-F5344CB8AC3E}">
        <p14:creationId xmlns:p14="http://schemas.microsoft.com/office/powerpoint/2010/main" val="17440676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Step 8: SET NEW_NODE  </a:t>
            </a:r>
            <a:r>
              <a:rPr lang="en-US" dirty="0">
                <a:sym typeface="Wingdings" panose="05000000000000000000" pitchFamily="2" charset="2"/>
              </a:rPr>
              <a:t> </a:t>
            </a:r>
            <a:r>
              <a:rPr lang="en-US" dirty="0"/>
              <a:t>NEXT = START</a:t>
            </a:r>
          </a:p>
          <a:p>
            <a:pPr algn="just"/>
            <a:r>
              <a:rPr lang="en-US" dirty="0"/>
              <a:t>Step 9: SET PTR </a:t>
            </a:r>
            <a:r>
              <a:rPr lang="en-US" dirty="0">
                <a:sym typeface="Wingdings" panose="05000000000000000000" pitchFamily="2" charset="2"/>
              </a:rPr>
              <a:t> </a:t>
            </a:r>
            <a:r>
              <a:rPr lang="en-US" dirty="0"/>
              <a:t>NEXT = NEW_NODE</a:t>
            </a:r>
          </a:p>
          <a:p>
            <a:pPr algn="just"/>
            <a:r>
              <a:rPr lang="en-US" dirty="0"/>
              <a:t>Step 10 : SET START = NEW_NODE</a:t>
            </a:r>
          </a:p>
          <a:p>
            <a:pPr algn="just"/>
            <a:r>
              <a:rPr lang="en-US" dirty="0"/>
              <a:t>Step 11: EXIT</a:t>
            </a:r>
          </a:p>
          <a:p>
            <a:endParaRPr lang="en-US" dirty="0"/>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14075177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687611"/>
          </a:xfrm>
        </p:spPr>
        <p:txBody>
          <a:bodyPr/>
          <a:lstStyle/>
          <a:p>
            <a:endParaRPr lang="en-US" dirty="0"/>
          </a:p>
        </p:txBody>
      </p:sp>
      <p:sp>
        <p:nvSpPr>
          <p:cNvPr id="3" name="Content Placeholder 2"/>
          <p:cNvSpPr>
            <a:spLocks noGrp="1"/>
          </p:cNvSpPr>
          <p:nvPr>
            <p:ph idx="1"/>
          </p:nvPr>
        </p:nvSpPr>
        <p:spPr>
          <a:xfrm>
            <a:off x="628650" y="1196752"/>
            <a:ext cx="7886700" cy="5040560"/>
          </a:xfrm>
        </p:spPr>
        <p:txBody>
          <a:bodyPr/>
          <a:lstStyle/>
          <a:p>
            <a:pPr algn="just"/>
            <a:r>
              <a:rPr lang="en-US" dirty="0"/>
              <a:t>The algorithm to insert a new node at the beginning of a linked list. In Step 1, we first check whether memory is available for the new node. If the free memory has exhausted, then an OVERFLOW message is printed. Otherwise, if free memory cell is available, then we allocate space for the new node. Set its DATA part with the given VAL and the NEXT part is initialized with the address of the first node of the list, which is stored in START. Now, since the new node is added as the first node of the list, it will now be known as the START node, that is, the START pointer variable will now hold the address of the NEW_NODE.</a:t>
            </a:r>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18789786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75643"/>
          </a:xfrm>
        </p:spPr>
        <p:txBody>
          <a:bodyPr/>
          <a:lstStyle/>
          <a:p>
            <a:endParaRPr lang="en-US" dirty="0"/>
          </a:p>
        </p:txBody>
      </p:sp>
      <p:sp>
        <p:nvSpPr>
          <p:cNvPr id="3" name="Content Placeholder 2"/>
          <p:cNvSpPr>
            <a:spLocks noGrp="1"/>
          </p:cNvSpPr>
          <p:nvPr>
            <p:ph idx="1"/>
          </p:nvPr>
        </p:nvSpPr>
        <p:spPr>
          <a:xfrm>
            <a:off x="628650" y="1484784"/>
            <a:ext cx="7886700" cy="4692179"/>
          </a:xfrm>
        </p:spPr>
        <p:txBody>
          <a:bodyPr/>
          <a:lstStyle/>
          <a:p>
            <a:pPr algn="just"/>
            <a:r>
              <a:rPr lang="en-US" dirty="0"/>
              <a:t>While inserting a node in a circular linked list, we have to use a while loop to traverse to the last node of the list. Because the last node contains a pointer to START, its NEXT field is updated so that after insertion it points to the new node which will be now known as START.</a:t>
            </a:r>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26947845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75643"/>
          </a:xfrm>
        </p:spPr>
        <p:txBody>
          <a:bodyPr/>
          <a:lstStyle/>
          <a:p>
            <a:r>
              <a:rPr lang="en-US" b="1" i="1" dirty="0"/>
              <a:t>Inserting a Node at the End of a Circular Linked List</a:t>
            </a:r>
            <a:endParaRPr lang="en-US" dirty="0"/>
          </a:p>
        </p:txBody>
      </p:sp>
      <p:sp>
        <p:nvSpPr>
          <p:cNvPr id="3" name="Content Placeholder 2"/>
          <p:cNvSpPr>
            <a:spLocks noGrp="1"/>
          </p:cNvSpPr>
          <p:nvPr>
            <p:ph idx="1"/>
          </p:nvPr>
        </p:nvSpPr>
        <p:spPr>
          <a:xfrm>
            <a:off x="628650" y="1340768"/>
            <a:ext cx="7886700" cy="4836195"/>
          </a:xfrm>
        </p:spPr>
        <p:txBody>
          <a:bodyPr/>
          <a:lstStyle/>
          <a:p>
            <a:pPr algn="just"/>
            <a:r>
              <a:rPr lang="en-US" dirty="0"/>
              <a:t>Suppose we want to add a new node with data X as the last node of the list. Then the following changes will be done in the linked list.</a:t>
            </a:r>
          </a:p>
          <a:p>
            <a:pPr algn="just"/>
            <a:r>
              <a:rPr lang="en-US" dirty="0"/>
              <a:t>Take a pointer variable PTR which will initially point to START.</a:t>
            </a:r>
          </a:p>
          <a:p>
            <a:pPr algn="just"/>
            <a:r>
              <a:rPr lang="en-US" dirty="0"/>
              <a:t>Move PTR so that it now points to the last node of the list.</a:t>
            </a:r>
          </a:p>
          <a:p>
            <a:pPr algn="just"/>
            <a:r>
              <a:rPr lang="en-US" dirty="0"/>
              <a:t>Add the new node after the node pointed by PTR.</a:t>
            </a:r>
          </a:p>
          <a:p>
            <a:pPr algn="just"/>
            <a:r>
              <a:rPr lang="en-US" dirty="0"/>
              <a:t>Allocate memory for the new node and initialize its DATA part to X.</a:t>
            </a:r>
          </a:p>
          <a:p>
            <a:pPr marL="0" indent="0" algn="just">
              <a:buNone/>
            </a:pPr>
            <a:endParaRPr lang="en-US" dirty="0"/>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3071959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 simple linked list</a:t>
            </a:r>
            <a:endParaRPr lang="en-US" dirty="0"/>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657350" y="2852936"/>
            <a:ext cx="5867350" cy="20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55193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75643"/>
          </a:xfrm>
        </p:spPr>
        <p:txBody>
          <a:bodyPr/>
          <a:lstStyle/>
          <a:p>
            <a:r>
              <a:rPr lang="en-US" dirty="0"/>
              <a:t>Algorithm to insert a new node at the end</a:t>
            </a:r>
          </a:p>
        </p:txBody>
      </p:sp>
      <p:sp>
        <p:nvSpPr>
          <p:cNvPr id="3" name="Content Placeholder 2"/>
          <p:cNvSpPr>
            <a:spLocks noGrp="1"/>
          </p:cNvSpPr>
          <p:nvPr>
            <p:ph idx="1"/>
          </p:nvPr>
        </p:nvSpPr>
        <p:spPr>
          <a:xfrm>
            <a:off x="628650" y="1340768"/>
            <a:ext cx="7886700" cy="4836195"/>
          </a:xfrm>
        </p:spPr>
        <p:txBody>
          <a:bodyPr/>
          <a:lstStyle/>
          <a:p>
            <a:pPr algn="just"/>
            <a:r>
              <a:rPr lang="en-US" dirty="0"/>
              <a:t>Step 1: IF AVAIL = NULL</a:t>
            </a:r>
          </a:p>
          <a:p>
            <a:pPr marL="0" indent="0" algn="just">
              <a:buNone/>
            </a:pPr>
            <a:r>
              <a:rPr lang="en-US" dirty="0"/>
              <a:t>                    Write OVERFLOW</a:t>
            </a:r>
          </a:p>
          <a:p>
            <a:pPr marL="0" indent="0" algn="just">
              <a:buNone/>
            </a:pPr>
            <a:r>
              <a:rPr lang="en-US" dirty="0"/>
              <a:t>                    Go to Step 10</a:t>
            </a:r>
          </a:p>
          <a:p>
            <a:pPr marL="0" indent="0" algn="just">
              <a:buNone/>
            </a:pPr>
            <a:r>
              <a:rPr lang="en-US" dirty="0"/>
              <a:t>                [END OF IF]</a:t>
            </a:r>
          </a:p>
          <a:p>
            <a:pPr algn="just"/>
            <a:r>
              <a:rPr lang="en-US" dirty="0"/>
              <a:t>Step 2: SET NEW_NODE = AVAIL</a:t>
            </a:r>
          </a:p>
          <a:p>
            <a:pPr algn="just"/>
            <a:r>
              <a:rPr lang="en-US" dirty="0"/>
              <a:t>Step 3: SET AVAIL = AVAIL -&gt; NEXT</a:t>
            </a:r>
          </a:p>
          <a:p>
            <a:pPr algn="just"/>
            <a:r>
              <a:rPr lang="nn-NO" dirty="0"/>
              <a:t>Step 4: SET </a:t>
            </a:r>
            <a:r>
              <a:rPr lang="en-US" dirty="0"/>
              <a:t>NEW_NODE -&gt; </a:t>
            </a:r>
            <a:r>
              <a:rPr lang="nn-NO" dirty="0"/>
              <a:t>DATA = VAL</a:t>
            </a:r>
          </a:p>
          <a:p>
            <a:pPr algn="just"/>
            <a:r>
              <a:rPr lang="en-US" dirty="0"/>
              <a:t>Step 5: SET NEW_NODE -&gt; NEXT = START</a:t>
            </a:r>
          </a:p>
          <a:p>
            <a:pPr algn="just"/>
            <a:r>
              <a:rPr lang="en-US" dirty="0"/>
              <a:t>Step 6: SET PTR = START</a:t>
            </a:r>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35629204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Step 7: Repeat Step 8 while PTR -&gt; NEXT != START</a:t>
            </a:r>
          </a:p>
          <a:p>
            <a:pPr algn="just"/>
            <a:r>
              <a:rPr lang="en-US" dirty="0"/>
              <a:t>Step 8:          SET PTR = PTR -&gt; NEXT</a:t>
            </a:r>
          </a:p>
          <a:p>
            <a:pPr marL="0" indent="0" algn="just">
              <a:buNone/>
            </a:pPr>
            <a:r>
              <a:rPr lang="en-US" dirty="0"/>
              <a:t>                [END OF LOOP]</a:t>
            </a:r>
          </a:p>
          <a:p>
            <a:pPr algn="just"/>
            <a:r>
              <a:rPr lang="en-US" dirty="0"/>
              <a:t>Step 9: SET PTR -&gt; NEXT = NEW_NODE</a:t>
            </a:r>
          </a:p>
          <a:p>
            <a:pPr algn="just"/>
            <a:r>
              <a:rPr lang="en-US" dirty="0"/>
              <a:t>Step 10 : EXIT</a:t>
            </a:r>
          </a:p>
          <a:p>
            <a:pPr algn="just"/>
            <a:endParaRPr lang="en-US" dirty="0"/>
          </a:p>
          <a:p>
            <a:endParaRPr lang="en-US" dirty="0"/>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29913446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75643"/>
          </a:xfrm>
        </p:spPr>
        <p:txBody>
          <a:bodyPr/>
          <a:lstStyle/>
          <a:p>
            <a:r>
              <a:rPr lang="en-US" b="1" dirty="0"/>
              <a:t>Deleting a Node from a Circular Linked List</a:t>
            </a:r>
            <a:endParaRPr lang="en-US" dirty="0"/>
          </a:p>
        </p:txBody>
      </p:sp>
      <p:sp>
        <p:nvSpPr>
          <p:cNvPr id="3" name="Content Placeholder 2"/>
          <p:cNvSpPr>
            <a:spLocks noGrp="1"/>
          </p:cNvSpPr>
          <p:nvPr>
            <p:ph idx="1"/>
          </p:nvPr>
        </p:nvSpPr>
        <p:spPr>
          <a:xfrm>
            <a:off x="628650" y="1340768"/>
            <a:ext cx="7886700" cy="4836195"/>
          </a:xfrm>
        </p:spPr>
        <p:txBody>
          <a:bodyPr/>
          <a:lstStyle/>
          <a:p>
            <a:r>
              <a:rPr lang="en-US" dirty="0"/>
              <a:t>How a node is deleted from an already existing circular linked list. We will take two cases and then see how deletion is done in each case. Rest of the cases of deletion are same as that given for singly linked lists.</a:t>
            </a:r>
          </a:p>
          <a:p>
            <a:r>
              <a:rPr lang="en-US" dirty="0"/>
              <a:t>Case 1: The first node is deleted.</a:t>
            </a:r>
          </a:p>
          <a:p>
            <a:r>
              <a:rPr lang="en-US" dirty="0"/>
              <a:t>Case 2: The last node is deleted.</a:t>
            </a:r>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6856963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119659"/>
          </a:xfrm>
        </p:spPr>
        <p:txBody>
          <a:bodyPr/>
          <a:lstStyle/>
          <a:p>
            <a:pPr algn="just"/>
            <a:r>
              <a:rPr lang="en-US" sz="4000" b="1" i="1" dirty="0"/>
              <a:t>Deleting the First Node from a Circular Linked List</a:t>
            </a:r>
            <a:endParaRPr lang="en-US" sz="4000" dirty="0"/>
          </a:p>
        </p:txBody>
      </p:sp>
      <p:sp>
        <p:nvSpPr>
          <p:cNvPr id="3" name="Content Placeholder 2"/>
          <p:cNvSpPr>
            <a:spLocks noGrp="1"/>
          </p:cNvSpPr>
          <p:nvPr>
            <p:ph idx="1"/>
          </p:nvPr>
        </p:nvSpPr>
        <p:spPr>
          <a:xfrm>
            <a:off x="628650" y="1484784"/>
            <a:ext cx="7886700" cy="4692179"/>
          </a:xfrm>
        </p:spPr>
        <p:txBody>
          <a:bodyPr/>
          <a:lstStyle/>
          <a:p>
            <a:pPr algn="just"/>
            <a:r>
              <a:rPr lang="en-US" dirty="0"/>
              <a:t>When we want to delete a node from the beginning of the list, then the following changes will be done in the linked list.</a:t>
            </a:r>
          </a:p>
          <a:p>
            <a:pPr algn="just"/>
            <a:r>
              <a:rPr lang="en-US" dirty="0"/>
              <a:t>Take a variable PTR and make it point to the START node of the list.</a:t>
            </a:r>
          </a:p>
          <a:p>
            <a:pPr algn="just"/>
            <a:r>
              <a:rPr lang="en-US" dirty="0"/>
              <a:t>Move PTR further so that it now points to the last node of the list.</a:t>
            </a:r>
          </a:p>
          <a:p>
            <a:pPr algn="just"/>
            <a:r>
              <a:rPr lang="en-US" dirty="0"/>
              <a:t>The NEXT part of PTR is made to point to the second node of the list and the memory of the first node is freed. The second node becomes the first node of the list.</a:t>
            </a:r>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34503150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759619"/>
          </a:xfrm>
        </p:spPr>
        <p:txBody>
          <a:bodyPr/>
          <a:lstStyle/>
          <a:p>
            <a:r>
              <a:rPr lang="en-US" dirty="0"/>
              <a:t>Algorithm to delete the first node</a:t>
            </a:r>
          </a:p>
        </p:txBody>
      </p:sp>
      <p:sp>
        <p:nvSpPr>
          <p:cNvPr id="3" name="Content Placeholder 2"/>
          <p:cNvSpPr>
            <a:spLocks noGrp="1"/>
          </p:cNvSpPr>
          <p:nvPr>
            <p:ph idx="1"/>
          </p:nvPr>
        </p:nvSpPr>
        <p:spPr>
          <a:xfrm>
            <a:off x="628650" y="1124744"/>
            <a:ext cx="7886700" cy="5328592"/>
          </a:xfrm>
        </p:spPr>
        <p:txBody>
          <a:bodyPr/>
          <a:lstStyle/>
          <a:p>
            <a:pPr algn="just"/>
            <a:r>
              <a:rPr lang="en-US" sz="2400" dirty="0"/>
              <a:t>Step 1: IF START = NULL</a:t>
            </a:r>
          </a:p>
          <a:p>
            <a:pPr marL="0" indent="0" algn="just">
              <a:buNone/>
            </a:pPr>
            <a:r>
              <a:rPr lang="en-US" sz="2400" dirty="0"/>
              <a:t>                     Write UNDERFLOW</a:t>
            </a:r>
          </a:p>
          <a:p>
            <a:pPr marL="0" indent="0" algn="just">
              <a:buNone/>
            </a:pPr>
            <a:r>
              <a:rPr lang="en-US" sz="2400" dirty="0"/>
              <a:t>                     Go to Step 8</a:t>
            </a:r>
          </a:p>
          <a:p>
            <a:pPr marL="0" indent="0" algn="just">
              <a:buNone/>
            </a:pPr>
            <a:r>
              <a:rPr lang="en-US" sz="2400" dirty="0"/>
              <a:t>                [END OF IF]</a:t>
            </a:r>
          </a:p>
          <a:p>
            <a:pPr algn="just"/>
            <a:r>
              <a:rPr lang="en-US" sz="2400" dirty="0"/>
              <a:t>Step 2: SET PTR = START</a:t>
            </a:r>
          </a:p>
          <a:p>
            <a:pPr algn="just"/>
            <a:r>
              <a:rPr lang="en-US" sz="2400" dirty="0"/>
              <a:t>Step 3: Repeat Step 4 while PTR -&gt; NEXT != START</a:t>
            </a:r>
          </a:p>
          <a:p>
            <a:pPr algn="just"/>
            <a:r>
              <a:rPr lang="en-US" sz="2400" dirty="0"/>
              <a:t>Step 4:          SET PTR = PTR -&gt;NEXT</a:t>
            </a:r>
          </a:p>
          <a:p>
            <a:pPr marL="0" indent="0" algn="just">
              <a:buNone/>
            </a:pPr>
            <a:r>
              <a:rPr lang="en-US" sz="2400" dirty="0"/>
              <a:t>                [END OF LOOP]</a:t>
            </a:r>
          </a:p>
          <a:p>
            <a:pPr algn="just"/>
            <a:r>
              <a:rPr lang="en-US" sz="2400" dirty="0"/>
              <a:t>Step 5: SET PTR -&gt;NEXT = START -&gt;NEXT</a:t>
            </a:r>
          </a:p>
          <a:p>
            <a:pPr algn="just"/>
            <a:r>
              <a:rPr lang="en-US" sz="2400" dirty="0"/>
              <a:t>Step 6: FREE START</a:t>
            </a:r>
          </a:p>
          <a:p>
            <a:pPr algn="just"/>
            <a:r>
              <a:rPr lang="en-US" sz="2400" dirty="0"/>
              <a:t>Step 7: SET START = PTR -&gt;NEXT</a:t>
            </a:r>
          </a:p>
          <a:p>
            <a:pPr algn="just"/>
            <a:r>
              <a:rPr lang="en-US" sz="2400" dirty="0"/>
              <a:t>Step 8: EXIT</a:t>
            </a:r>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28101745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615603"/>
          </a:xfrm>
        </p:spPr>
        <p:txBody>
          <a:bodyPr/>
          <a:lstStyle/>
          <a:p>
            <a:endParaRPr lang="en-US" dirty="0"/>
          </a:p>
        </p:txBody>
      </p:sp>
      <p:sp>
        <p:nvSpPr>
          <p:cNvPr id="3" name="Content Placeholder 2"/>
          <p:cNvSpPr>
            <a:spLocks noGrp="1"/>
          </p:cNvSpPr>
          <p:nvPr>
            <p:ph idx="1"/>
          </p:nvPr>
        </p:nvSpPr>
        <p:spPr>
          <a:xfrm>
            <a:off x="628650" y="1052736"/>
            <a:ext cx="7886700" cy="5472608"/>
          </a:xfrm>
        </p:spPr>
        <p:txBody>
          <a:bodyPr/>
          <a:lstStyle/>
          <a:p>
            <a:pPr algn="just"/>
            <a:r>
              <a:rPr lang="en-US" sz="2600" dirty="0"/>
              <a:t>The algorithm to delete the first node from a circular linked list. In Step 1 of the algorithm, we check if the linked list exists or not. If START = NULL, then it signifies that there are no nodes in the list and the control is transferred to the last statement of the algorithm.</a:t>
            </a:r>
          </a:p>
          <a:p>
            <a:pPr algn="just"/>
            <a:r>
              <a:rPr lang="en-US" sz="2600" dirty="0"/>
              <a:t>However, if there are nodes in the linked list, then we use a pointer variable PTR which will be used to traverse the list to ultimately reach the last node. In Step 5, we change the next pointer of the last node to point to the second node of the circular linked list. In Step 6, the memory occupied by the first node is freed. Finally, in Step 7, the second node now becomes the first node of the list and its address is stored in the pointer variable START.</a:t>
            </a:r>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13010309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047651"/>
          </a:xfrm>
        </p:spPr>
        <p:txBody>
          <a:bodyPr/>
          <a:lstStyle/>
          <a:p>
            <a:r>
              <a:rPr lang="en-US" b="1" i="1" dirty="0"/>
              <a:t>Deleting the Last Node from a Circular Linked List</a:t>
            </a:r>
            <a:endParaRPr lang="en-US" dirty="0"/>
          </a:p>
        </p:txBody>
      </p:sp>
      <p:sp>
        <p:nvSpPr>
          <p:cNvPr id="3" name="Content Placeholder 2"/>
          <p:cNvSpPr>
            <a:spLocks noGrp="1"/>
          </p:cNvSpPr>
          <p:nvPr>
            <p:ph idx="1"/>
          </p:nvPr>
        </p:nvSpPr>
        <p:spPr>
          <a:xfrm>
            <a:off x="628650" y="1412776"/>
            <a:ext cx="7886700" cy="4764187"/>
          </a:xfrm>
        </p:spPr>
        <p:txBody>
          <a:bodyPr/>
          <a:lstStyle/>
          <a:p>
            <a:pPr algn="just"/>
            <a:r>
              <a:rPr lang="en-US" dirty="0"/>
              <a:t>Suppose we want to delete the last node from the linked list, then the following changes will be done in the linked list.</a:t>
            </a:r>
          </a:p>
          <a:p>
            <a:pPr algn="just"/>
            <a:r>
              <a:rPr lang="en-US" sz="2400" dirty="0"/>
              <a:t>Take two pointers PREPTR and PTR which will initially point to START.</a:t>
            </a:r>
          </a:p>
          <a:p>
            <a:pPr algn="just"/>
            <a:r>
              <a:rPr lang="en-US" sz="2400" dirty="0"/>
              <a:t>Move PTR so that it points to the last node of the list. PREPTR will always point to the node preceding PTR.</a:t>
            </a:r>
          </a:p>
          <a:p>
            <a:pPr algn="just"/>
            <a:r>
              <a:rPr lang="en-US" sz="2400" dirty="0"/>
              <a:t>Make the PREPTR's next part store START node's address and free the space allocated for PTR. Now PREPTR is the last node of the list.</a:t>
            </a:r>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39823172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687611"/>
          </a:xfrm>
        </p:spPr>
        <p:txBody>
          <a:bodyPr/>
          <a:lstStyle/>
          <a:p>
            <a:r>
              <a:rPr lang="en-US" dirty="0"/>
              <a:t>Algorithm to delete the last node</a:t>
            </a:r>
          </a:p>
        </p:txBody>
      </p:sp>
      <p:sp>
        <p:nvSpPr>
          <p:cNvPr id="3" name="Content Placeholder 2"/>
          <p:cNvSpPr>
            <a:spLocks noGrp="1"/>
          </p:cNvSpPr>
          <p:nvPr>
            <p:ph idx="1"/>
          </p:nvPr>
        </p:nvSpPr>
        <p:spPr>
          <a:xfrm>
            <a:off x="628650" y="908720"/>
            <a:ext cx="7886700" cy="5447630"/>
          </a:xfrm>
        </p:spPr>
        <p:txBody>
          <a:bodyPr/>
          <a:lstStyle/>
          <a:p>
            <a:pPr algn="just"/>
            <a:r>
              <a:rPr lang="en-US" sz="2500" dirty="0"/>
              <a:t>Step 1: IF START = NULL</a:t>
            </a:r>
          </a:p>
          <a:p>
            <a:pPr marL="0" indent="0" algn="just">
              <a:buNone/>
            </a:pPr>
            <a:r>
              <a:rPr lang="en-US" sz="2500" dirty="0"/>
              <a:t>                     Write UNDERFLOW</a:t>
            </a:r>
          </a:p>
          <a:p>
            <a:pPr marL="0" indent="0" algn="just">
              <a:buNone/>
            </a:pPr>
            <a:r>
              <a:rPr lang="en-US" sz="2500" dirty="0"/>
              <a:t>                     Go to Step 8</a:t>
            </a:r>
          </a:p>
          <a:p>
            <a:pPr marL="0" indent="0" algn="just">
              <a:buNone/>
            </a:pPr>
            <a:r>
              <a:rPr lang="en-US" sz="2500" dirty="0"/>
              <a:t>                [END OF IF]</a:t>
            </a:r>
          </a:p>
          <a:p>
            <a:pPr algn="just"/>
            <a:r>
              <a:rPr lang="en-US" sz="2500" dirty="0"/>
              <a:t>Step 2: SET PTR = START</a:t>
            </a:r>
          </a:p>
          <a:p>
            <a:pPr algn="just"/>
            <a:r>
              <a:rPr lang="en-US" sz="2500" dirty="0"/>
              <a:t>Step 3: Repeat Steps 4 and 5 while PTR </a:t>
            </a:r>
            <a:r>
              <a:rPr lang="en-US" sz="2400" dirty="0"/>
              <a:t>-&gt; </a:t>
            </a:r>
            <a:r>
              <a:rPr lang="en-US" sz="2500" dirty="0"/>
              <a:t>NEXT != START</a:t>
            </a:r>
          </a:p>
          <a:p>
            <a:pPr algn="just"/>
            <a:r>
              <a:rPr lang="en-US" sz="2500" dirty="0"/>
              <a:t>Step 4:        SET PREPTR = PTR</a:t>
            </a:r>
          </a:p>
          <a:p>
            <a:pPr algn="just"/>
            <a:r>
              <a:rPr lang="en-US" sz="2500" dirty="0"/>
              <a:t>Step 5:        SET PTR = PTR </a:t>
            </a:r>
            <a:r>
              <a:rPr lang="en-US" sz="2400" dirty="0"/>
              <a:t>-&gt;</a:t>
            </a:r>
            <a:r>
              <a:rPr lang="en-US" sz="2500" dirty="0"/>
              <a:t>NEXT</a:t>
            </a:r>
          </a:p>
          <a:p>
            <a:pPr marL="0" indent="0" algn="just">
              <a:buNone/>
            </a:pPr>
            <a:r>
              <a:rPr lang="en-US" sz="2500" dirty="0"/>
              <a:t>                 [END OF LOOP]</a:t>
            </a:r>
          </a:p>
          <a:p>
            <a:pPr algn="just"/>
            <a:r>
              <a:rPr lang="en-US" sz="2500" dirty="0"/>
              <a:t>Step 6: SET PREPTR </a:t>
            </a:r>
            <a:r>
              <a:rPr lang="en-US" sz="2400" dirty="0"/>
              <a:t>-&gt; </a:t>
            </a:r>
            <a:r>
              <a:rPr lang="en-US" sz="2500" dirty="0"/>
              <a:t>NEXT = START</a:t>
            </a:r>
          </a:p>
          <a:p>
            <a:pPr algn="just"/>
            <a:r>
              <a:rPr lang="en-US" sz="2500" dirty="0"/>
              <a:t>Step 7: FREE PTR</a:t>
            </a:r>
          </a:p>
          <a:p>
            <a:pPr algn="just"/>
            <a:r>
              <a:rPr lang="en-US" sz="2500" dirty="0"/>
              <a:t>Step 8: EXIT</a:t>
            </a:r>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22937741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687611"/>
          </a:xfrm>
        </p:spPr>
        <p:txBody>
          <a:bodyPr/>
          <a:lstStyle/>
          <a:p>
            <a:endParaRPr lang="en-US" dirty="0"/>
          </a:p>
        </p:txBody>
      </p:sp>
      <p:sp>
        <p:nvSpPr>
          <p:cNvPr id="3" name="Content Placeholder 2"/>
          <p:cNvSpPr>
            <a:spLocks noGrp="1"/>
          </p:cNvSpPr>
          <p:nvPr>
            <p:ph idx="1"/>
          </p:nvPr>
        </p:nvSpPr>
        <p:spPr>
          <a:xfrm>
            <a:off x="628650" y="1052736"/>
            <a:ext cx="7886700" cy="5143426"/>
          </a:xfrm>
        </p:spPr>
        <p:txBody>
          <a:bodyPr/>
          <a:lstStyle/>
          <a:p>
            <a:pPr algn="just"/>
            <a:r>
              <a:rPr lang="en-US" sz="2600" dirty="0"/>
              <a:t>The algorithm to delete the last node from a circular linked list. In Step 2, we take a pointer variable PTR and initialize it with START. That is, PTR now points to the first node of the linked list. In the while loop, we take another pointer variable PREPTR such that PREPTR always points to one node before PTR. Once we reach the last node and the second last node, we set the next pointer of the second last node to START, so that it now becomes the (new) last node of the linked list. The memory of the previous last node is freed and returned to the free pool.</a:t>
            </a:r>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24462581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759619"/>
          </a:xfrm>
        </p:spPr>
        <p:txBody>
          <a:bodyPr/>
          <a:lstStyle/>
          <a:p>
            <a:r>
              <a:rPr lang="en-US" b="1"/>
              <a:t>DOUBLY LINKED LISTS</a:t>
            </a:r>
            <a:endParaRPr lang="en-US"/>
          </a:p>
        </p:txBody>
      </p:sp>
      <p:sp>
        <p:nvSpPr>
          <p:cNvPr id="3" name="Content Placeholder 2"/>
          <p:cNvSpPr>
            <a:spLocks noGrp="1"/>
          </p:cNvSpPr>
          <p:nvPr>
            <p:ph idx="1"/>
          </p:nvPr>
        </p:nvSpPr>
        <p:spPr>
          <a:xfrm>
            <a:off x="474212" y="7341236"/>
            <a:ext cx="7886700" cy="3170025"/>
          </a:xfrm>
        </p:spPr>
        <p:txBody>
          <a:bodyPr/>
          <a:lstStyle/>
          <a:p>
            <a:pPr algn="just"/>
            <a:endParaRPr lang="en-US" dirty="0"/>
          </a:p>
          <a:p>
            <a:pPr algn="just"/>
            <a:endParaRPr lang="en-US" dirty="0"/>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pic>
        <p:nvPicPr>
          <p:cNvPr id="1026" name="Picture 2" descr="Image result for images of doubly linked li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7" y="2204864"/>
            <a:ext cx="7658100" cy="2448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1812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3" name="Content Placeholder 2"/>
          <p:cNvSpPr>
            <a:spLocks noGrp="1"/>
          </p:cNvSpPr>
          <p:nvPr>
            <p:ph idx="1"/>
          </p:nvPr>
        </p:nvSpPr>
        <p:spPr>
          <a:xfrm>
            <a:off x="628650" y="1268760"/>
            <a:ext cx="7886700" cy="5087590"/>
          </a:xfrm>
        </p:spPr>
        <p:txBody>
          <a:bodyPr/>
          <a:lstStyle/>
          <a:p>
            <a:pPr algn="just"/>
            <a:r>
              <a:rPr lang="en-US" dirty="0"/>
              <a:t>We can see a linked list in which every node contains two parts, an Data and a pointer to the next node. The left part of the node which contains data may include a simple data type, an array, or a structure. The right part of the node contains a pointer to the next node (or address of the next node in sequence). The last node will have no next node connected to it, so  it will store a special value called NULL. While programming, we usually define NULL as –1. Hence, a NULL pointer denotes the end of the list. Since in a linked list, every node contains a pointer to another node which is of the same type, it is also called a </a:t>
            </a:r>
            <a:r>
              <a:rPr lang="en-US" i="1" dirty="0"/>
              <a:t>self-referential data type.</a:t>
            </a:r>
            <a:endParaRPr lang="en-US" dirty="0"/>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387029054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A doubly linked list or a two-way linked list is a more complex type of linked list which contains a pointer to the next as well as the previous node in the sequence. Therefore, it consists of three parts—data, a pointer to the next node, and a pointer to the previous node.</a:t>
            </a:r>
          </a:p>
          <a:p>
            <a:endParaRPr lang="en-US" dirty="0"/>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349385513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687611"/>
          </a:xfrm>
        </p:spPr>
        <p:txBody>
          <a:bodyPr/>
          <a:lstStyle/>
          <a:p>
            <a:endParaRPr lang="en-US" dirty="0"/>
          </a:p>
        </p:txBody>
      </p:sp>
      <p:sp>
        <p:nvSpPr>
          <p:cNvPr id="3" name="Content Placeholder 2"/>
          <p:cNvSpPr>
            <a:spLocks noGrp="1"/>
          </p:cNvSpPr>
          <p:nvPr>
            <p:ph idx="1"/>
          </p:nvPr>
        </p:nvSpPr>
        <p:spPr>
          <a:xfrm>
            <a:off x="628650" y="1196752"/>
            <a:ext cx="7886700" cy="4980211"/>
          </a:xfrm>
        </p:spPr>
        <p:txBody>
          <a:bodyPr/>
          <a:lstStyle/>
          <a:p>
            <a:r>
              <a:rPr lang="en-US" dirty="0"/>
              <a:t>In C, the structure of a doubly linked list can be given as,</a:t>
            </a:r>
          </a:p>
          <a:p>
            <a:r>
              <a:rPr lang="en-US" dirty="0" err="1"/>
              <a:t>struct</a:t>
            </a:r>
            <a:r>
              <a:rPr lang="en-US" dirty="0"/>
              <a:t> node</a:t>
            </a:r>
          </a:p>
          <a:p>
            <a:pPr marL="0" indent="0">
              <a:buNone/>
            </a:pPr>
            <a:r>
              <a:rPr lang="en-US" dirty="0"/>
              <a:t>  {</a:t>
            </a:r>
          </a:p>
          <a:p>
            <a:pPr marL="0" indent="0">
              <a:buNone/>
            </a:pPr>
            <a:r>
              <a:rPr lang="en-US" dirty="0"/>
              <a:t>  </a:t>
            </a:r>
            <a:r>
              <a:rPr lang="en-US" dirty="0" err="1"/>
              <a:t>struct</a:t>
            </a:r>
            <a:r>
              <a:rPr lang="en-US" dirty="0"/>
              <a:t> node *</a:t>
            </a:r>
            <a:r>
              <a:rPr lang="en-US" dirty="0" err="1"/>
              <a:t>prev</a:t>
            </a:r>
            <a:r>
              <a:rPr lang="en-US" dirty="0"/>
              <a:t>;</a:t>
            </a:r>
          </a:p>
          <a:p>
            <a:pPr marL="0" indent="0">
              <a:buNone/>
            </a:pPr>
            <a:r>
              <a:rPr lang="en-US" dirty="0"/>
              <a:t>  </a:t>
            </a:r>
            <a:r>
              <a:rPr lang="en-US" dirty="0" err="1"/>
              <a:t>int</a:t>
            </a:r>
            <a:r>
              <a:rPr lang="en-US" dirty="0"/>
              <a:t> data;</a:t>
            </a:r>
          </a:p>
          <a:p>
            <a:pPr marL="0" indent="0">
              <a:buNone/>
            </a:pPr>
            <a:r>
              <a:rPr lang="en-US" dirty="0"/>
              <a:t>  </a:t>
            </a:r>
            <a:r>
              <a:rPr lang="en-US" dirty="0" err="1"/>
              <a:t>struct</a:t>
            </a:r>
            <a:r>
              <a:rPr lang="en-US" dirty="0"/>
              <a:t> node *next;</a:t>
            </a:r>
          </a:p>
          <a:p>
            <a:pPr marL="0" indent="0">
              <a:buNone/>
            </a:pPr>
            <a:r>
              <a:rPr lang="en-US" dirty="0"/>
              <a:t>  };</a:t>
            </a:r>
          </a:p>
          <a:p>
            <a:r>
              <a:rPr lang="en-US" dirty="0"/>
              <a:t>The PREV field of the first node and the NEXT field of the last node will contain NULL. </a:t>
            </a:r>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20061116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615603"/>
          </a:xfrm>
        </p:spPr>
        <p:txBody>
          <a:bodyPr/>
          <a:lstStyle/>
          <a:p>
            <a:endParaRPr lang="en-US" dirty="0"/>
          </a:p>
        </p:txBody>
      </p:sp>
      <p:sp>
        <p:nvSpPr>
          <p:cNvPr id="3" name="Content Placeholder 2"/>
          <p:cNvSpPr>
            <a:spLocks noGrp="1"/>
          </p:cNvSpPr>
          <p:nvPr>
            <p:ph idx="1"/>
          </p:nvPr>
        </p:nvSpPr>
        <p:spPr>
          <a:xfrm>
            <a:off x="628650" y="1052736"/>
            <a:ext cx="7886700" cy="5124227"/>
          </a:xfrm>
        </p:spPr>
        <p:txBody>
          <a:bodyPr/>
          <a:lstStyle/>
          <a:p>
            <a:r>
              <a:rPr lang="en-US" dirty="0"/>
              <a:t>The PREV field is used to store the address of the preceding node, which enables us to traverse the list in the backward direction.</a:t>
            </a:r>
          </a:p>
          <a:p>
            <a:pPr algn="just"/>
            <a:r>
              <a:rPr lang="en-US" dirty="0"/>
              <a:t>Thus, we see that a doubly linked list calls for more space per node and more expensive basic operations. However, a doubly linked list provides the ease to manipulate the elements of the list as it maintains pointers to nodes in both the directions (forward and backward). The main advantage of using a doubly linked list is that it makes searching twice as efficient. Let us view how a doubly linked list is maintained in the memory. </a:t>
            </a:r>
          </a:p>
          <a:p>
            <a:endParaRPr lang="en-US" dirty="0"/>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371525605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03635"/>
          </a:xfrm>
        </p:spPr>
        <p:txBody>
          <a:bodyPr/>
          <a:lstStyle/>
          <a:p>
            <a:pPr algn="just"/>
            <a:r>
              <a:rPr lang="en-US" sz="2400" dirty="0"/>
              <a:t>Memory representation of a</a:t>
            </a:r>
            <a:br>
              <a:rPr lang="en-US" sz="2400" dirty="0"/>
            </a:br>
            <a:r>
              <a:rPr lang="en-US" sz="2400" dirty="0"/>
              <a:t>doubly linked list</a:t>
            </a:r>
            <a:br>
              <a:rPr lang="en-US" sz="2400" dirty="0"/>
            </a:br>
            <a:endParaRPr lang="en-US" sz="2400" dirty="0"/>
          </a:p>
        </p:txBody>
      </p:sp>
      <p:sp>
        <p:nvSpPr>
          <p:cNvPr id="3" name="Content Placeholder 2"/>
          <p:cNvSpPr>
            <a:spLocks noGrp="1"/>
          </p:cNvSpPr>
          <p:nvPr>
            <p:ph idx="1"/>
          </p:nvPr>
        </p:nvSpPr>
        <p:spPr>
          <a:xfrm>
            <a:off x="628650" y="980728"/>
            <a:ext cx="7886700" cy="5196235"/>
          </a:xfrm>
        </p:spPr>
        <p:txBody>
          <a:bodyPr/>
          <a:lstStyle/>
          <a:p>
            <a:endParaRPr lang="en-US" dirty="0"/>
          </a:p>
          <a:p>
            <a:endParaRPr lang="en-US" dirty="0"/>
          </a:p>
          <a:p>
            <a:pPr marL="0" indent="0">
              <a:buNone/>
            </a:pPr>
            <a:r>
              <a:rPr lang="en-US" dirty="0"/>
              <a:t>      </a:t>
            </a:r>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310452035"/>
              </p:ext>
            </p:extLst>
          </p:nvPr>
        </p:nvGraphicFramePr>
        <p:xfrm>
          <a:off x="3131838" y="2060848"/>
          <a:ext cx="5383512" cy="3708400"/>
        </p:xfrm>
        <a:graphic>
          <a:graphicData uri="http://schemas.openxmlformats.org/drawingml/2006/table">
            <a:tbl>
              <a:tblPr firstRow="1" bandRow="1">
                <a:tableStyleId>{5C22544A-7EE6-4342-B048-85BDC9FD1C3A}</a:tableStyleId>
              </a:tblPr>
              <a:tblGrid>
                <a:gridCol w="1345878">
                  <a:extLst>
                    <a:ext uri="{9D8B030D-6E8A-4147-A177-3AD203B41FA5}">
                      <a16:colId xmlns:a16="http://schemas.microsoft.com/office/drawing/2014/main" val="20000"/>
                    </a:ext>
                  </a:extLst>
                </a:gridCol>
                <a:gridCol w="1345878">
                  <a:extLst>
                    <a:ext uri="{9D8B030D-6E8A-4147-A177-3AD203B41FA5}">
                      <a16:colId xmlns:a16="http://schemas.microsoft.com/office/drawing/2014/main" val="20001"/>
                    </a:ext>
                  </a:extLst>
                </a:gridCol>
                <a:gridCol w="1345878">
                  <a:extLst>
                    <a:ext uri="{9D8B030D-6E8A-4147-A177-3AD203B41FA5}">
                      <a16:colId xmlns:a16="http://schemas.microsoft.com/office/drawing/2014/main" val="20002"/>
                    </a:ext>
                  </a:extLst>
                </a:gridCol>
                <a:gridCol w="1345878">
                  <a:extLst>
                    <a:ext uri="{9D8B030D-6E8A-4147-A177-3AD203B41FA5}">
                      <a16:colId xmlns:a16="http://schemas.microsoft.com/office/drawing/2014/main" val="20003"/>
                    </a:ext>
                  </a:extLst>
                </a:gridCol>
              </a:tblGrid>
              <a:tr h="370840">
                <a:tc>
                  <a:txBody>
                    <a:bodyPr/>
                    <a:lstStyle/>
                    <a:p>
                      <a:r>
                        <a:rPr lang="en-US" dirty="0" err="1"/>
                        <a:t>Sr</a:t>
                      </a:r>
                      <a:r>
                        <a:rPr lang="en-US" dirty="0"/>
                        <a:t> #</a:t>
                      </a:r>
                    </a:p>
                  </a:txBody>
                  <a:tcPr/>
                </a:tc>
                <a:tc>
                  <a:txBody>
                    <a:bodyPr/>
                    <a:lstStyle/>
                    <a:p>
                      <a:r>
                        <a:rPr lang="en-US" dirty="0"/>
                        <a:t>DATA</a:t>
                      </a:r>
                    </a:p>
                  </a:txBody>
                  <a:tcPr/>
                </a:tc>
                <a:tc>
                  <a:txBody>
                    <a:bodyPr/>
                    <a:lstStyle/>
                    <a:p>
                      <a:r>
                        <a:rPr lang="en-US" dirty="0"/>
                        <a:t>PREV</a:t>
                      </a:r>
                    </a:p>
                  </a:txBody>
                  <a:tcPr/>
                </a:tc>
                <a:tc>
                  <a:txBody>
                    <a:bodyPr/>
                    <a:lstStyle/>
                    <a:p>
                      <a:r>
                        <a:rPr lang="en-US" dirty="0"/>
                        <a:t>NEXT</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H</a:t>
                      </a:r>
                    </a:p>
                  </a:txBody>
                  <a:tcPr/>
                </a:tc>
                <a:tc>
                  <a:txBody>
                    <a:bodyPr/>
                    <a:lstStyle/>
                    <a:p>
                      <a:r>
                        <a:rPr lang="en-US" dirty="0"/>
                        <a:t>-1</a:t>
                      </a:r>
                    </a:p>
                  </a:txBody>
                  <a:tcPr/>
                </a:tc>
                <a:tc>
                  <a:txBody>
                    <a:bodyPr/>
                    <a:lstStyle/>
                    <a:p>
                      <a:r>
                        <a:rPr lang="en-US" dirty="0"/>
                        <a:t>3</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r>
                        <a:rPr lang="en-US" dirty="0"/>
                        <a:t>E</a:t>
                      </a:r>
                    </a:p>
                  </a:txBody>
                  <a:tcPr/>
                </a:tc>
                <a:tc>
                  <a:txBody>
                    <a:bodyPr/>
                    <a:lstStyle/>
                    <a:p>
                      <a:r>
                        <a:rPr lang="en-US" dirty="0"/>
                        <a:t>1</a:t>
                      </a:r>
                    </a:p>
                  </a:txBody>
                  <a:tcPr/>
                </a:tc>
                <a:tc>
                  <a:txBody>
                    <a:bodyPr/>
                    <a:lstStyle/>
                    <a:p>
                      <a:r>
                        <a:rPr lang="en-US" dirty="0"/>
                        <a:t>6</a:t>
                      </a:r>
                    </a:p>
                  </a:txBody>
                  <a:tcPr/>
                </a:tc>
                <a:extLst>
                  <a:ext uri="{0D108BD9-81ED-4DB2-BD59-A6C34878D82A}">
                    <a16:rowId xmlns:a16="http://schemas.microsoft.com/office/drawing/2014/main" val="10003"/>
                  </a:ext>
                </a:extLst>
              </a:tr>
              <a:tr h="370840">
                <a:tc>
                  <a:txBody>
                    <a:bodyPr/>
                    <a:lstStyle/>
                    <a:p>
                      <a:r>
                        <a:rPr lang="en-US" dirty="0"/>
                        <a:t>4</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4"/>
                  </a:ext>
                </a:extLst>
              </a:tr>
              <a:tr h="370840">
                <a:tc>
                  <a:txBody>
                    <a:bodyPr/>
                    <a:lstStyle/>
                    <a:p>
                      <a:r>
                        <a:rPr lang="en-US" dirty="0"/>
                        <a:t>5</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5"/>
                  </a:ext>
                </a:extLst>
              </a:tr>
              <a:tr h="370840">
                <a:tc>
                  <a:txBody>
                    <a:bodyPr/>
                    <a:lstStyle/>
                    <a:p>
                      <a:r>
                        <a:rPr lang="en-US" dirty="0"/>
                        <a:t>6</a:t>
                      </a:r>
                    </a:p>
                  </a:txBody>
                  <a:tcPr/>
                </a:tc>
                <a:tc>
                  <a:txBody>
                    <a:bodyPr/>
                    <a:lstStyle/>
                    <a:p>
                      <a:r>
                        <a:rPr lang="en-US" dirty="0"/>
                        <a:t>L</a:t>
                      </a:r>
                    </a:p>
                  </a:txBody>
                  <a:tcPr/>
                </a:tc>
                <a:tc>
                  <a:txBody>
                    <a:bodyPr/>
                    <a:lstStyle/>
                    <a:p>
                      <a:r>
                        <a:rPr lang="en-US" dirty="0"/>
                        <a:t>3</a:t>
                      </a:r>
                    </a:p>
                  </a:txBody>
                  <a:tcPr/>
                </a:tc>
                <a:tc>
                  <a:txBody>
                    <a:bodyPr/>
                    <a:lstStyle/>
                    <a:p>
                      <a:r>
                        <a:rPr lang="en-US" dirty="0"/>
                        <a:t>7</a:t>
                      </a:r>
                    </a:p>
                  </a:txBody>
                  <a:tcPr/>
                </a:tc>
                <a:extLst>
                  <a:ext uri="{0D108BD9-81ED-4DB2-BD59-A6C34878D82A}">
                    <a16:rowId xmlns:a16="http://schemas.microsoft.com/office/drawing/2014/main" val="10006"/>
                  </a:ext>
                </a:extLst>
              </a:tr>
              <a:tr h="370840">
                <a:tc>
                  <a:txBody>
                    <a:bodyPr/>
                    <a:lstStyle/>
                    <a:p>
                      <a:r>
                        <a:rPr lang="en-US" dirty="0"/>
                        <a:t>7</a:t>
                      </a:r>
                    </a:p>
                  </a:txBody>
                  <a:tcPr/>
                </a:tc>
                <a:tc>
                  <a:txBody>
                    <a:bodyPr/>
                    <a:lstStyle/>
                    <a:p>
                      <a:r>
                        <a:rPr lang="en-US" dirty="0"/>
                        <a:t>L</a:t>
                      </a:r>
                    </a:p>
                  </a:txBody>
                  <a:tcPr/>
                </a:tc>
                <a:tc>
                  <a:txBody>
                    <a:bodyPr/>
                    <a:lstStyle/>
                    <a:p>
                      <a:r>
                        <a:rPr lang="en-US" dirty="0"/>
                        <a:t>6</a:t>
                      </a:r>
                    </a:p>
                  </a:txBody>
                  <a:tcPr/>
                </a:tc>
                <a:tc>
                  <a:txBody>
                    <a:bodyPr/>
                    <a:lstStyle/>
                    <a:p>
                      <a:r>
                        <a:rPr lang="en-US" dirty="0"/>
                        <a:t>9</a:t>
                      </a:r>
                    </a:p>
                  </a:txBody>
                  <a:tcPr/>
                </a:tc>
                <a:extLst>
                  <a:ext uri="{0D108BD9-81ED-4DB2-BD59-A6C34878D82A}">
                    <a16:rowId xmlns:a16="http://schemas.microsoft.com/office/drawing/2014/main" val="10007"/>
                  </a:ext>
                </a:extLst>
              </a:tr>
              <a:tr h="370840">
                <a:tc>
                  <a:txBody>
                    <a:bodyPr/>
                    <a:lstStyle/>
                    <a:p>
                      <a:r>
                        <a:rPr lang="en-US" dirty="0"/>
                        <a:t>8</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8"/>
                  </a:ext>
                </a:extLst>
              </a:tr>
              <a:tr h="370840">
                <a:tc>
                  <a:txBody>
                    <a:bodyPr/>
                    <a:lstStyle/>
                    <a:p>
                      <a:r>
                        <a:rPr lang="en-US" dirty="0"/>
                        <a:t>9</a:t>
                      </a:r>
                    </a:p>
                  </a:txBody>
                  <a:tcPr/>
                </a:tc>
                <a:tc>
                  <a:txBody>
                    <a:bodyPr/>
                    <a:lstStyle/>
                    <a:p>
                      <a:r>
                        <a:rPr lang="en-US" dirty="0"/>
                        <a:t>0</a:t>
                      </a:r>
                    </a:p>
                  </a:txBody>
                  <a:tcPr/>
                </a:tc>
                <a:tc>
                  <a:txBody>
                    <a:bodyPr/>
                    <a:lstStyle/>
                    <a:p>
                      <a:r>
                        <a:rPr lang="en-US" dirty="0"/>
                        <a:t>7</a:t>
                      </a:r>
                    </a:p>
                  </a:txBody>
                  <a:tcPr/>
                </a:tc>
                <a:tc>
                  <a:txBody>
                    <a:bodyPr/>
                    <a:lstStyle/>
                    <a:p>
                      <a:r>
                        <a:rPr lang="en-US" dirty="0"/>
                        <a:t>-1</a:t>
                      </a:r>
                    </a:p>
                  </a:txBody>
                  <a:tcPr/>
                </a:tc>
                <a:extLst>
                  <a:ext uri="{0D108BD9-81ED-4DB2-BD59-A6C34878D82A}">
                    <a16:rowId xmlns:a16="http://schemas.microsoft.com/office/drawing/2014/main" val="10009"/>
                  </a:ext>
                </a:extLst>
              </a:tr>
            </a:tbl>
          </a:graphicData>
        </a:graphic>
      </p:graphicFrame>
      <p:sp>
        <p:nvSpPr>
          <p:cNvPr id="6" name="Rectangle 5"/>
          <p:cNvSpPr/>
          <p:nvPr/>
        </p:nvSpPr>
        <p:spPr>
          <a:xfrm>
            <a:off x="1115616" y="2060848"/>
            <a:ext cx="792088"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cxnSp>
        <p:nvCxnSpPr>
          <p:cNvPr id="8" name="Straight Arrow Connector 7"/>
          <p:cNvCxnSpPr>
            <a:stCxn id="6" idx="3"/>
          </p:cNvCxnSpPr>
          <p:nvPr/>
        </p:nvCxnSpPr>
        <p:spPr>
          <a:xfrm>
            <a:off x="1907704" y="2312876"/>
            <a:ext cx="1224136" cy="2520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043608" y="1484784"/>
            <a:ext cx="1008112" cy="369332"/>
          </a:xfrm>
          <a:prstGeom prst="rect">
            <a:avLst/>
          </a:prstGeom>
          <a:noFill/>
        </p:spPr>
        <p:txBody>
          <a:bodyPr wrap="square" rtlCol="0">
            <a:spAutoFit/>
          </a:bodyPr>
          <a:lstStyle/>
          <a:p>
            <a:r>
              <a:rPr lang="en-US" dirty="0"/>
              <a:t>START</a:t>
            </a:r>
          </a:p>
        </p:txBody>
      </p:sp>
    </p:spTree>
    <p:extLst>
      <p:ext uri="{BB962C8B-B14F-4D97-AF65-F5344CB8AC3E}">
        <p14:creationId xmlns:p14="http://schemas.microsoft.com/office/powerpoint/2010/main" val="41933192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687611"/>
          </a:xfrm>
        </p:spPr>
        <p:txBody>
          <a:bodyPr/>
          <a:lstStyle/>
          <a:p>
            <a:endParaRPr lang="en-US"/>
          </a:p>
        </p:txBody>
      </p:sp>
      <p:sp>
        <p:nvSpPr>
          <p:cNvPr id="3" name="Content Placeholder 2"/>
          <p:cNvSpPr>
            <a:spLocks noGrp="1"/>
          </p:cNvSpPr>
          <p:nvPr>
            <p:ph idx="1"/>
          </p:nvPr>
        </p:nvSpPr>
        <p:spPr>
          <a:xfrm>
            <a:off x="628650" y="1052736"/>
            <a:ext cx="7886700" cy="5124227"/>
          </a:xfrm>
        </p:spPr>
        <p:txBody>
          <a:bodyPr/>
          <a:lstStyle/>
          <a:p>
            <a:pPr algn="just"/>
            <a:r>
              <a:rPr lang="en-US" dirty="0"/>
              <a:t>A variable START is used to store the address of the first node. In this example, START = 1, so the first data is stored at address 1, which is H. Since this is the first node, it has no previous node and hence stores NULL or –1 in the PREV field. We will traverse the list until we reach a position where the NEXT entry contains –1 or NULL. This denotes the end of the linked list. When we traverse the DATA and NEXT in this manner, we will finally see that the linked list in the above example stores characters that when put together form the word HELLO.</a:t>
            </a:r>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5168363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687611"/>
          </a:xfrm>
        </p:spPr>
        <p:txBody>
          <a:bodyPr/>
          <a:lstStyle/>
          <a:p>
            <a:r>
              <a:rPr lang="en-US" sz="3200" b="1" dirty="0"/>
              <a:t>Inserting a New Node in a Doubly Linked List</a:t>
            </a:r>
            <a:endParaRPr lang="en-US" sz="3200" dirty="0"/>
          </a:p>
        </p:txBody>
      </p:sp>
      <p:sp>
        <p:nvSpPr>
          <p:cNvPr id="3" name="Content Placeholder 2"/>
          <p:cNvSpPr>
            <a:spLocks noGrp="1"/>
          </p:cNvSpPr>
          <p:nvPr>
            <p:ph idx="1"/>
          </p:nvPr>
        </p:nvSpPr>
        <p:spPr>
          <a:xfrm>
            <a:off x="628650" y="1124744"/>
            <a:ext cx="7886700" cy="5052219"/>
          </a:xfrm>
        </p:spPr>
        <p:txBody>
          <a:bodyPr/>
          <a:lstStyle/>
          <a:p>
            <a:pPr algn="just"/>
            <a:r>
              <a:rPr lang="en-US" dirty="0"/>
              <a:t>How a new node is added into an already existing doubly linked list. We will take four cases and then see how insertion is done in each case.</a:t>
            </a:r>
          </a:p>
          <a:p>
            <a:pPr algn="just"/>
            <a:r>
              <a:rPr lang="en-US" dirty="0"/>
              <a:t>Case 1: The new node is inserted at the beginning.</a:t>
            </a:r>
          </a:p>
          <a:p>
            <a:pPr algn="just"/>
            <a:r>
              <a:rPr lang="en-US" dirty="0"/>
              <a:t>Case 2: The new node is inserted at the end.</a:t>
            </a:r>
          </a:p>
          <a:p>
            <a:pPr algn="just"/>
            <a:r>
              <a:rPr lang="en-US" dirty="0"/>
              <a:t>Case 3: The new node is inserted after a given node.</a:t>
            </a:r>
          </a:p>
          <a:p>
            <a:pPr algn="just"/>
            <a:r>
              <a:rPr lang="en-US" dirty="0"/>
              <a:t>Case 4: The new node is inserted before a given node.</a:t>
            </a:r>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68449882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543595"/>
          </a:xfrm>
        </p:spPr>
        <p:txBody>
          <a:bodyPr/>
          <a:lstStyle/>
          <a:p>
            <a:r>
              <a:rPr lang="en-US" sz="3200" b="1" i="1" dirty="0"/>
              <a:t>Inserting a Node at the Beginning of a Doubly Linked List</a:t>
            </a:r>
            <a:endParaRPr lang="en-US" sz="3200" dirty="0"/>
          </a:p>
        </p:txBody>
      </p:sp>
      <p:sp>
        <p:nvSpPr>
          <p:cNvPr id="3" name="Content Placeholder 2"/>
          <p:cNvSpPr>
            <a:spLocks noGrp="1"/>
          </p:cNvSpPr>
          <p:nvPr>
            <p:ph idx="1"/>
          </p:nvPr>
        </p:nvSpPr>
        <p:spPr>
          <a:xfrm>
            <a:off x="628650" y="1052736"/>
            <a:ext cx="7886700" cy="5124227"/>
          </a:xfrm>
        </p:spPr>
        <p:txBody>
          <a:bodyPr/>
          <a:lstStyle/>
          <a:p>
            <a:pPr algn="just"/>
            <a:r>
              <a:rPr lang="en-US" dirty="0"/>
              <a:t>Suppose we want to add a new node with data X as the first node of the list. Then the following changes will be done in the linked list.</a:t>
            </a:r>
          </a:p>
          <a:p>
            <a:pPr algn="just"/>
            <a:r>
              <a:rPr lang="en-US" dirty="0"/>
              <a:t>Add the new node before the START node. Now the new node becomes the first node of the list.</a:t>
            </a:r>
          </a:p>
          <a:p>
            <a:pPr algn="just"/>
            <a:r>
              <a:rPr lang="en-US" dirty="0"/>
              <a:t>Allocate memory for the new node and initialize its DATA part to 9 and PREV field to NULL.</a:t>
            </a:r>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489284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68531" cy="6858000"/>
          </a:xfrm>
          <a:prstGeom prst="rect">
            <a:avLst/>
          </a:prstGeom>
        </p:spPr>
      </p:pic>
      <p:sp>
        <p:nvSpPr>
          <p:cNvPr id="3" name="Date Placeholder 2"/>
          <p:cNvSpPr>
            <a:spLocks noGrp="1"/>
          </p:cNvSpPr>
          <p:nvPr>
            <p:ph type="dt" sz="half" idx="10"/>
          </p:nvPr>
        </p:nvSpPr>
        <p:spPr/>
        <p:txBody>
          <a:bodyPr/>
          <a:lstStyle/>
          <a:p>
            <a:pPr>
              <a:defRPr/>
            </a:pPr>
            <a:fld id="{002DC10B-EF43-4893-9AF7-A126AE7990FB}" type="datetime2">
              <a:rPr lang="en-US" smtClean="0"/>
              <a:t>Sunday, December 17, 2023</a:t>
            </a:fld>
            <a:endParaRPr lang="en-US"/>
          </a:p>
        </p:txBody>
      </p:sp>
    </p:spTree>
    <p:extLst>
      <p:ext uri="{BB962C8B-B14F-4D97-AF65-F5344CB8AC3E}">
        <p14:creationId xmlns:p14="http://schemas.microsoft.com/office/powerpoint/2010/main" val="2263198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3" name="Content Placeholder 2"/>
          <p:cNvSpPr>
            <a:spLocks noGrp="1"/>
          </p:cNvSpPr>
          <p:nvPr>
            <p:ph idx="1"/>
          </p:nvPr>
        </p:nvSpPr>
        <p:spPr/>
        <p:txBody>
          <a:bodyPr/>
          <a:lstStyle/>
          <a:p>
            <a:pPr algn="just"/>
            <a:r>
              <a:rPr lang="en-US" dirty="0"/>
              <a:t>Linked lists contain a pointer variable HEAD that stores the address of the first node in the list. We can traverse the entire list using HEAD which contains the address of the first node; the next part of the first node in turn stores the address of its succeeding node. Using this technique, the individual nodes of the list will form a chain of nodes. If HEAD = NULL, then the linked list is empty</a:t>
            </a:r>
          </a:p>
          <a:p>
            <a:pPr marL="0" indent="0" algn="just">
              <a:buNone/>
            </a:pPr>
            <a:r>
              <a:rPr lang="en-US" dirty="0"/>
              <a:t>   and contains no nodes.</a:t>
            </a:r>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471576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543595"/>
          </a:xfrm>
        </p:spPr>
        <p:txBody>
          <a:bodyPr/>
          <a:lstStyle/>
          <a:p>
            <a:r>
              <a:rPr lang="en-US" dirty="0" err="1"/>
              <a:t>Contd</a:t>
            </a:r>
            <a:r>
              <a:rPr lang="en-US" dirty="0"/>
              <a:t>…</a:t>
            </a:r>
          </a:p>
        </p:txBody>
      </p:sp>
      <p:sp>
        <p:nvSpPr>
          <p:cNvPr id="3" name="Content Placeholder 2"/>
          <p:cNvSpPr>
            <a:spLocks noGrp="1"/>
          </p:cNvSpPr>
          <p:nvPr>
            <p:ph idx="1"/>
          </p:nvPr>
        </p:nvSpPr>
        <p:spPr>
          <a:xfrm>
            <a:off x="628650" y="908720"/>
            <a:ext cx="7886700" cy="5447630"/>
          </a:xfrm>
        </p:spPr>
        <p:txBody>
          <a:bodyPr/>
          <a:lstStyle/>
          <a:p>
            <a:pPr algn="just"/>
            <a:r>
              <a:rPr lang="en-US" dirty="0"/>
              <a:t>In C, we can implement a linked list using the following code:</a:t>
            </a:r>
          </a:p>
          <a:p>
            <a:pPr marL="0" indent="0" algn="just">
              <a:buNone/>
            </a:pPr>
            <a:r>
              <a:rPr lang="en-US" dirty="0"/>
              <a:t>   </a:t>
            </a:r>
            <a:r>
              <a:rPr lang="en-US" dirty="0" err="1"/>
              <a:t>struct</a:t>
            </a:r>
            <a:r>
              <a:rPr lang="en-US" dirty="0"/>
              <a:t> node</a:t>
            </a:r>
          </a:p>
          <a:p>
            <a:pPr marL="0" indent="0" algn="just">
              <a:buNone/>
            </a:pPr>
            <a:r>
              <a:rPr lang="en-US" dirty="0"/>
              <a:t>  {</a:t>
            </a:r>
          </a:p>
          <a:p>
            <a:pPr marL="0" indent="0" algn="just">
              <a:buNone/>
            </a:pPr>
            <a:r>
              <a:rPr lang="en-US" dirty="0"/>
              <a:t>  </a:t>
            </a:r>
            <a:r>
              <a:rPr lang="en-US" dirty="0" err="1"/>
              <a:t>int</a:t>
            </a:r>
            <a:r>
              <a:rPr lang="en-US" dirty="0"/>
              <a:t> data;</a:t>
            </a:r>
          </a:p>
          <a:p>
            <a:pPr marL="0" indent="0" algn="just">
              <a:buNone/>
            </a:pPr>
            <a:r>
              <a:rPr lang="en-US" dirty="0"/>
              <a:t>  </a:t>
            </a:r>
            <a:r>
              <a:rPr lang="en-US" dirty="0" err="1"/>
              <a:t>struct</a:t>
            </a:r>
            <a:r>
              <a:rPr lang="en-US" dirty="0"/>
              <a:t> node *next;</a:t>
            </a:r>
          </a:p>
          <a:p>
            <a:pPr marL="0" indent="0" algn="just">
              <a:buNone/>
            </a:pPr>
            <a:r>
              <a:rPr lang="en-US" dirty="0"/>
              <a:t>  };</a:t>
            </a:r>
          </a:p>
          <a:p>
            <a:pPr algn="just"/>
            <a:r>
              <a:rPr lang="en-US" b="1" dirty="0"/>
              <a:t>Note </a:t>
            </a:r>
            <a:r>
              <a:rPr lang="en-US" dirty="0"/>
              <a:t>Linked lists provide an efficient way of storing related data and perform basic operations such as insertion, deletion, and </a:t>
            </a:r>
            <a:r>
              <a:rPr lang="en-US" dirty="0" err="1"/>
              <a:t>updation</a:t>
            </a:r>
            <a:r>
              <a:rPr lang="en-US" dirty="0"/>
              <a:t> of information at the cost of extra space required for storing address of the next node.</a:t>
            </a:r>
          </a:p>
          <a:p>
            <a:pPr algn="just"/>
            <a:endParaRPr lang="en-US" dirty="0"/>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3760617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3" name="Content Placeholder 2"/>
          <p:cNvSpPr>
            <a:spLocks noGrp="1"/>
          </p:cNvSpPr>
          <p:nvPr>
            <p:ph idx="1"/>
          </p:nvPr>
        </p:nvSpPr>
        <p:spPr>
          <a:xfrm>
            <a:off x="628650" y="1340768"/>
            <a:ext cx="7886700" cy="5517232"/>
          </a:xfrm>
        </p:spPr>
        <p:txBody>
          <a:bodyPr/>
          <a:lstStyle/>
          <a:p>
            <a:pPr algn="just"/>
            <a:r>
              <a:rPr lang="en-US" dirty="0"/>
              <a:t>Let us see how a linked list is maintained in the memory. In order to form a linked list, we need a structure called </a:t>
            </a:r>
            <a:r>
              <a:rPr lang="en-US" i="1" dirty="0"/>
              <a:t>node </a:t>
            </a:r>
            <a:r>
              <a:rPr lang="en-US" dirty="0"/>
              <a:t>which has two fields, DATA and NEXT. DATA will store the information part and NEXT will store the address of the next node in sequence.</a:t>
            </a:r>
          </a:p>
          <a:p>
            <a:pPr algn="just"/>
            <a:endParaRPr lang="en-US" dirty="0"/>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567935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17913</TotalTime>
  <Words>5421</Words>
  <Application>Microsoft Office PowerPoint</Application>
  <PresentationFormat>On-screen Show (4:3)</PresentationFormat>
  <Paragraphs>701</Paragraphs>
  <Slides>67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67</vt:i4>
      </vt:variant>
    </vt:vector>
  </HeadingPairs>
  <TitlesOfParts>
    <vt:vector size="73" baseType="lpstr">
      <vt:lpstr>Arial</vt:lpstr>
      <vt:lpstr>Calibri</vt:lpstr>
      <vt:lpstr>Calibri Light</vt:lpstr>
      <vt:lpstr>Consolas</vt:lpstr>
      <vt:lpstr>Lucida Sans Unicode</vt:lpstr>
      <vt:lpstr>Office Theme</vt:lpstr>
      <vt:lpstr>PowerPoint Presentation</vt:lpstr>
      <vt:lpstr>Introduction to LINKED LIST </vt:lpstr>
      <vt:lpstr>Contd…</vt:lpstr>
      <vt:lpstr>Basic Terminologies</vt:lpstr>
      <vt:lpstr>A simple linked list</vt:lpstr>
      <vt:lpstr>Contd…</vt:lpstr>
      <vt:lpstr>Contd…</vt:lpstr>
      <vt:lpstr>Contd…</vt:lpstr>
      <vt:lpstr>Contd…</vt:lpstr>
      <vt:lpstr>PowerPoint Presentation</vt:lpstr>
      <vt:lpstr>Contd…</vt:lpstr>
      <vt:lpstr>Introduction to Data Structures</vt:lpstr>
      <vt:lpstr>Contd…</vt:lpstr>
      <vt:lpstr>PowerPoint Presentation</vt:lpstr>
      <vt:lpstr>PowerPoint Presentation</vt:lpstr>
      <vt:lpstr>PowerPoint Presentation</vt:lpstr>
      <vt:lpstr>Linked Lists versus Arrays</vt:lpstr>
      <vt:lpstr>PowerPoint Presentation</vt:lpstr>
      <vt:lpstr>Students’ linked list</vt:lpstr>
      <vt:lpstr>Students’ linked list</vt:lpstr>
      <vt:lpstr>PowerPoint Presentation</vt:lpstr>
      <vt:lpstr>Memory Allocation and De-allocation for a Linked List</vt:lpstr>
      <vt:lpstr>CLASSIFICATION OF DATA STRUCTURES</vt:lpstr>
      <vt:lpstr>PowerPoint Presentation</vt:lpstr>
      <vt:lpstr>Students’ linked list</vt:lpstr>
      <vt:lpstr>linked list after the insertion of new student’s record</vt:lpstr>
      <vt:lpstr>Algorithm to insert a new node at the beginning</vt:lpstr>
      <vt:lpstr>Contd…</vt:lpstr>
      <vt:lpstr>PowerPoint Presentation</vt:lpstr>
      <vt:lpstr>Algorithm to insert a new node at the end</vt:lpstr>
      <vt:lpstr>Algorithm to insert a new node after a node that has value NUM</vt:lpstr>
      <vt:lpstr>PowerPoint Presentation</vt:lpstr>
      <vt:lpstr>Algorithm to insert a new node before a node that has value NUM</vt:lpstr>
      <vt:lpstr>PowerPoint Presentation</vt:lpstr>
      <vt:lpstr>Circular Linked List</vt:lpstr>
      <vt:lpstr>PowerPoint Presentation</vt:lpstr>
      <vt:lpstr>PowerPoint Presentation</vt:lpstr>
      <vt:lpstr>PowerPoint Presentation</vt:lpstr>
      <vt:lpstr>Memory representation of a circular linked list</vt:lpstr>
      <vt:lpstr>PowerPoint Presentation</vt:lpstr>
      <vt:lpstr>Memory representation of two circular linked lists stored in the memory</vt:lpstr>
      <vt:lpstr>PowerPoint Presentation</vt:lpstr>
      <vt:lpstr>Inserting a New Node in a Circular Linked List</vt:lpstr>
      <vt:lpstr>Inserting a new node at the beginning of a circular linked list</vt:lpstr>
      <vt:lpstr>Algorithm to insert a new node at the beginning</vt:lpstr>
      <vt:lpstr>PowerPoint Presentation</vt:lpstr>
      <vt:lpstr>PowerPoint Presentation</vt:lpstr>
      <vt:lpstr>PowerPoint Presentation</vt:lpstr>
      <vt:lpstr>Inserting a Node at the End of a Circular Linked List</vt:lpstr>
      <vt:lpstr>Algorithm to insert a new node at the end</vt:lpstr>
      <vt:lpstr>PowerPoint Presentation</vt:lpstr>
      <vt:lpstr>Deleting a Node from a Circular Linked List</vt:lpstr>
      <vt:lpstr>Deleting the First Node from a Circular Linked List</vt:lpstr>
      <vt:lpstr>Algorithm to delete the first node</vt:lpstr>
      <vt:lpstr>PowerPoint Presentation</vt:lpstr>
      <vt:lpstr>Deleting the Last Node from a Circular Linked List</vt:lpstr>
      <vt:lpstr>Algorithm to delete the last node</vt:lpstr>
      <vt:lpstr>PowerPoint Presentation</vt:lpstr>
      <vt:lpstr>DOUBLY LINKED LISTS</vt:lpstr>
      <vt:lpstr>PowerPoint Presentation</vt:lpstr>
      <vt:lpstr>PowerPoint Presentation</vt:lpstr>
      <vt:lpstr>PowerPoint Presentation</vt:lpstr>
      <vt:lpstr>Memory representation of a doubly linked list </vt:lpstr>
      <vt:lpstr>PowerPoint Presentation</vt:lpstr>
      <vt:lpstr>Inserting a New Node in a Doubly Linked List</vt:lpstr>
      <vt:lpstr>Inserting a Node at the Beginning of a Doubly Linked List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Tyagi</dc:creator>
  <cp:keywords>Teaching PPT Template</cp:keywords>
  <cp:lastModifiedBy>Paa Kwasi Kesse Manfo Owusu</cp:lastModifiedBy>
  <cp:revision>774</cp:revision>
  <cp:lastPrinted>2015-08-26T16:42:10Z</cp:lastPrinted>
  <dcterms:created xsi:type="dcterms:W3CDTF">2006-08-16T00:00:00Z</dcterms:created>
  <dcterms:modified xsi:type="dcterms:W3CDTF">2023-12-17T15:02:03Z</dcterms:modified>
</cp:coreProperties>
</file>