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Lst>
  <p:notesMasterIdLst>
    <p:notesMasterId r:id="rId95"/>
  </p:notesMasterIdLst>
  <p:sldIdLst>
    <p:sldId id="266" r:id="rId2"/>
    <p:sldId id="528" r:id="rId3"/>
    <p:sldId id="529" r:id="rId4"/>
    <p:sldId id="546" r:id="rId5"/>
    <p:sldId id="545" r:id="rId6"/>
    <p:sldId id="544" r:id="rId7"/>
    <p:sldId id="543" r:id="rId8"/>
    <p:sldId id="542" r:id="rId9"/>
    <p:sldId id="541" r:id="rId10"/>
    <p:sldId id="540" r:id="rId11"/>
    <p:sldId id="539" r:id="rId12"/>
    <p:sldId id="538" r:id="rId13"/>
    <p:sldId id="537" r:id="rId14"/>
    <p:sldId id="547" r:id="rId15"/>
    <p:sldId id="548" r:id="rId16"/>
    <p:sldId id="565" r:id="rId17"/>
    <p:sldId id="564" r:id="rId18"/>
    <p:sldId id="563" r:id="rId19"/>
    <p:sldId id="562" r:id="rId20"/>
    <p:sldId id="561" r:id="rId21"/>
    <p:sldId id="560" r:id="rId22"/>
    <p:sldId id="559" r:id="rId23"/>
    <p:sldId id="558" r:id="rId24"/>
    <p:sldId id="557" r:id="rId25"/>
    <p:sldId id="556" r:id="rId26"/>
    <p:sldId id="555" r:id="rId27"/>
    <p:sldId id="568" r:id="rId28"/>
    <p:sldId id="569" r:id="rId29"/>
    <p:sldId id="570" r:id="rId30"/>
    <p:sldId id="571" r:id="rId31"/>
    <p:sldId id="572" r:id="rId32"/>
    <p:sldId id="573" r:id="rId33"/>
    <p:sldId id="567" r:id="rId34"/>
    <p:sldId id="566" r:id="rId35"/>
    <p:sldId id="554" r:id="rId36"/>
    <p:sldId id="553" r:id="rId37"/>
    <p:sldId id="552" r:id="rId38"/>
    <p:sldId id="551" r:id="rId39"/>
    <p:sldId id="550" r:id="rId40"/>
    <p:sldId id="549" r:id="rId41"/>
    <p:sldId id="574" r:id="rId42"/>
    <p:sldId id="575" r:id="rId43"/>
    <p:sldId id="576" r:id="rId44"/>
    <p:sldId id="577" r:id="rId45"/>
    <p:sldId id="578" r:id="rId46"/>
    <p:sldId id="579" r:id="rId47"/>
    <p:sldId id="580" r:id="rId48"/>
    <p:sldId id="583" r:id="rId49"/>
    <p:sldId id="584" r:id="rId50"/>
    <p:sldId id="585" r:id="rId51"/>
    <p:sldId id="346" r:id="rId52"/>
    <p:sldId id="438" r:id="rId53"/>
    <p:sldId id="482" r:id="rId54"/>
    <p:sldId id="483" r:id="rId55"/>
    <p:sldId id="484" r:id="rId56"/>
    <p:sldId id="485" r:id="rId57"/>
    <p:sldId id="492" r:id="rId58"/>
    <p:sldId id="493" r:id="rId59"/>
    <p:sldId id="494" r:id="rId60"/>
    <p:sldId id="501" r:id="rId61"/>
    <p:sldId id="500" r:id="rId62"/>
    <p:sldId id="499" r:id="rId63"/>
    <p:sldId id="498" r:id="rId64"/>
    <p:sldId id="497" r:id="rId65"/>
    <p:sldId id="496" r:id="rId66"/>
    <p:sldId id="486" r:id="rId67"/>
    <p:sldId id="487" r:id="rId68"/>
    <p:sldId id="491" r:id="rId69"/>
    <p:sldId id="490" r:id="rId70"/>
    <p:sldId id="489" r:id="rId71"/>
    <p:sldId id="488" r:id="rId72"/>
    <p:sldId id="481" r:id="rId73"/>
    <p:sldId id="502" r:id="rId74"/>
    <p:sldId id="503" r:id="rId75"/>
    <p:sldId id="504" r:id="rId76"/>
    <p:sldId id="505" r:id="rId77"/>
    <p:sldId id="506" r:id="rId78"/>
    <p:sldId id="507" r:id="rId79"/>
    <p:sldId id="508" r:id="rId80"/>
    <p:sldId id="509" r:id="rId81"/>
    <p:sldId id="510" r:id="rId82"/>
    <p:sldId id="511" r:id="rId83"/>
    <p:sldId id="512" r:id="rId84"/>
    <p:sldId id="513" r:id="rId85"/>
    <p:sldId id="514" r:id="rId86"/>
    <p:sldId id="515" r:id="rId87"/>
    <p:sldId id="516" r:id="rId88"/>
    <p:sldId id="517" r:id="rId89"/>
    <p:sldId id="518" r:id="rId90"/>
    <p:sldId id="519" r:id="rId91"/>
    <p:sldId id="520" r:id="rId92"/>
    <p:sldId id="521" r:id="rId93"/>
    <p:sldId id="452" r:id="rId94"/>
  </p:sldIdLst>
  <p:sldSz cx="9144000" cy="6858000" type="screen4x3"/>
  <p:notesSz cx="6761163" cy="9942513"/>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FFFF"/>
    <a:srgbClr val="F1959B"/>
    <a:srgbClr val="960000"/>
    <a:srgbClr val="FCF600"/>
    <a:srgbClr val="C0B708"/>
    <a:srgbClr val="D5CB09"/>
    <a:srgbClr val="926304"/>
    <a:srgbClr val="FF6D6D"/>
    <a:srgbClr val="F5E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878" autoAdjust="0"/>
    <p:restoredTop sz="94434" autoAdjust="0"/>
  </p:normalViewPr>
  <p:slideViewPr>
    <p:cSldViewPr>
      <p:cViewPr varScale="1">
        <p:scale>
          <a:sx n="75" d="100"/>
          <a:sy n="75" d="100"/>
        </p:scale>
        <p:origin x="591" y="27"/>
      </p:cViewPr>
      <p:guideLst>
        <p:guide orient="horz" pos="2160"/>
        <p:guide pos="2880"/>
      </p:guideLst>
    </p:cSldViewPr>
  </p:slideViewPr>
  <p:notesTextViewPr>
    <p:cViewPr>
      <p:scale>
        <a:sx n="3" d="2"/>
        <a:sy n="3" d="2"/>
      </p:scale>
      <p:origin x="0" y="0"/>
    </p:cViewPr>
  </p:notesTextViewPr>
  <p:sorterViewPr>
    <p:cViewPr>
      <p:scale>
        <a:sx n="100" d="100"/>
        <a:sy n="100" d="100"/>
      </p:scale>
      <p:origin x="0" y="-23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0525"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29050" y="0"/>
            <a:ext cx="2930525"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8833AF34-FBDE-4DAB-85CB-729AB778B95F}" type="datetimeFigureOut">
              <a:rPr lang="en-US"/>
              <a:pPr>
                <a:defRPr/>
              </a:pPr>
              <a:t>12/17/2023</a:t>
            </a:fld>
            <a:endParaRPr lang="en-US"/>
          </a:p>
        </p:txBody>
      </p:sp>
      <p:sp>
        <p:nvSpPr>
          <p:cNvPr id="4" name="Slide Image Placeholder 3"/>
          <p:cNvSpPr>
            <a:spLocks noGrp="1" noRot="1" noChangeAspect="1"/>
          </p:cNvSpPr>
          <p:nvPr>
            <p:ph type="sldImg" idx="2"/>
          </p:nvPr>
        </p:nvSpPr>
        <p:spPr>
          <a:xfrm>
            <a:off x="895350" y="746125"/>
            <a:ext cx="4970463" cy="3727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6275" y="4722813"/>
            <a:ext cx="5408613" cy="447357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44038"/>
            <a:ext cx="2930525"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29050" y="9444038"/>
            <a:ext cx="2930525"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68B4D8F-5B89-4DD4-9C68-C5A1D46EFA4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p:cNvSpPr txBox="1">
            <a:spLocks noGrp="1"/>
          </p:cNvSpPr>
          <p:nvPr/>
        </p:nvSpPr>
        <p:spPr bwMode="auto">
          <a:xfrm>
            <a:off x="3830638" y="9442450"/>
            <a:ext cx="292893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24" tIns="46662" rIns="93324" bIns="46662" anchor="b"/>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948DFEC4-ECCB-48B4-9CAD-742BC117E6CD}" type="slidenum">
              <a:rPr lang="en-US" altLang="en-US" sz="1200" i="1">
                <a:latin typeface="Tahoma" panose="020B0604030504040204" pitchFamily="34" charset="0"/>
              </a:rPr>
              <a:pPr algn="r"/>
              <a:t>51</a:t>
            </a:fld>
            <a:endParaRPr lang="en-US" altLang="en-US" sz="1200" i="1">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8" name="Slide Number Placeholder 3"/>
          <p:cNvSpPr txBox="1">
            <a:spLocks noGrp="1"/>
          </p:cNvSpPr>
          <p:nvPr/>
        </p:nvSpPr>
        <p:spPr bwMode="auto">
          <a:xfrm>
            <a:off x="3830638" y="9442450"/>
            <a:ext cx="292893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24" tIns="46662" rIns="93324" bIns="46662" anchor="b"/>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171208FE-AD78-4A45-8F2B-9652AC923576}" type="slidenum">
              <a:rPr lang="en-US" altLang="en-US" sz="1200" i="1">
                <a:latin typeface="Tahoma" panose="020B0604030504040204" pitchFamily="34" charset="0"/>
              </a:rPr>
              <a:pPr algn="r"/>
              <a:t>52</a:t>
            </a:fld>
            <a:endParaRPr lang="en-US" altLang="en-US" sz="1200" i="1">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rcRect l="82950" r="1492" b="71051"/>
          <a:stretch>
            <a:fillRect/>
          </a:stretch>
        </p:blipFill>
        <p:spPr bwMode="auto">
          <a:xfrm>
            <a:off x="7812360" y="332656"/>
            <a:ext cx="887412"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userDrawn="1"/>
        </p:nvCxnSpPr>
        <p:spPr>
          <a:xfrm>
            <a:off x="839788" y="3138488"/>
            <a:ext cx="7537450" cy="1587"/>
          </a:xfrm>
          <a:prstGeom prst="line">
            <a:avLst/>
          </a:prstGeom>
          <a:ln/>
        </p:spPr>
        <p:style>
          <a:lnRef idx="3">
            <a:schemeClr val="dk1"/>
          </a:lnRef>
          <a:fillRef idx="0">
            <a:schemeClr val="dk1"/>
          </a:fillRef>
          <a:effectRef idx="2">
            <a:schemeClr val="dk1"/>
          </a:effectRef>
          <a:fontRef idx="minor">
            <a:schemeClr val="tx1"/>
          </a:fontRef>
        </p:style>
      </p:cxnSp>
      <p:sp>
        <p:nvSpPr>
          <p:cNvPr id="4" name="Title 1"/>
          <p:cNvSpPr txBox="1">
            <a:spLocks/>
          </p:cNvSpPr>
          <p:nvPr userDrawn="1"/>
        </p:nvSpPr>
        <p:spPr>
          <a:xfrm>
            <a:off x="839788" y="2636912"/>
            <a:ext cx="4989942" cy="359867"/>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eaLnBrk="1" fontAlgn="auto" hangingPunct="1">
              <a:spcAft>
                <a:spcPts val="0"/>
              </a:spcAft>
              <a:defRPr/>
            </a:pPr>
            <a:r>
              <a:rPr lang="en-US" sz="3600" dirty="0">
                <a:solidFill>
                  <a:srgbClr val="960000"/>
                </a:solidFill>
                <a:latin typeface="Lucida Sans Unicode"/>
              </a:rPr>
              <a:t>ACADEMIC CITY</a:t>
            </a:r>
          </a:p>
        </p:txBody>
      </p:sp>
      <p:sp>
        <p:nvSpPr>
          <p:cNvPr id="5" name="Date Placeholder 3"/>
          <p:cNvSpPr>
            <a:spLocks noGrp="1"/>
          </p:cNvSpPr>
          <p:nvPr>
            <p:ph type="dt" sz="half" idx="10"/>
          </p:nvPr>
        </p:nvSpPr>
        <p:spPr/>
        <p:txBody>
          <a:bodyPr/>
          <a:lstStyle>
            <a:lvl1pPr>
              <a:defRPr/>
            </a:lvl1pPr>
          </a:lstStyle>
          <a:p>
            <a:pPr>
              <a:defRPr/>
            </a:pPr>
            <a:fld id="{C744CE01-8741-40D2-B6B7-A2AE29707D00}" type="datetime2">
              <a:rPr lang="en-US" smtClean="0"/>
              <a:t>Sunday, December 17, 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49D8807-90FF-4F48-A4D6-4D2C833FA69A}" type="slidenum">
              <a:rPr lang="en-US" altLang="en-US"/>
              <a:pPr>
                <a:defRPr/>
              </a:pPr>
              <a:t>‹#›</a:t>
            </a:fld>
            <a:endParaRPr lang="en-US" altLang="en-US" dirty="0"/>
          </a:p>
        </p:txBody>
      </p:sp>
    </p:spTree>
    <p:extLst>
      <p:ext uri="{BB962C8B-B14F-4D97-AF65-F5344CB8AC3E}">
        <p14:creationId xmlns:p14="http://schemas.microsoft.com/office/powerpoint/2010/main" val="133331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CB2649F-A2F3-46BD-AC24-C08096B8B8CB}" type="datetime2">
              <a:rPr lang="en-US" smtClean="0"/>
              <a:t>Sunday, December 17, 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20FA80-97AA-42F3-B560-A4BB1A620C99}" type="slidenum">
              <a:rPr lang="en-US" altLang="en-US"/>
              <a:pPr>
                <a:defRPr/>
              </a:pPr>
              <a:t>‹#›</a:t>
            </a:fld>
            <a:endParaRPr lang="en-US" altLang="en-US"/>
          </a:p>
        </p:txBody>
      </p:sp>
    </p:spTree>
    <p:extLst>
      <p:ext uri="{BB962C8B-B14F-4D97-AF65-F5344CB8AC3E}">
        <p14:creationId xmlns:p14="http://schemas.microsoft.com/office/powerpoint/2010/main" val="1866307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7DB86DB-9DD4-4867-A455-5FBD286D4B42}" type="datetime2">
              <a:rPr lang="en-US" smtClean="0"/>
              <a:t>Sunday, December 17, 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2B980AE-4A63-4754-85AF-471CF00D4628}" type="slidenum">
              <a:rPr lang="en-US" altLang="en-US"/>
              <a:pPr>
                <a:defRPr/>
              </a:pPr>
              <a:t>‹#›</a:t>
            </a:fld>
            <a:endParaRPr lang="en-US" altLang="en-US"/>
          </a:p>
        </p:txBody>
      </p:sp>
    </p:spTree>
    <p:extLst>
      <p:ext uri="{BB962C8B-B14F-4D97-AF65-F5344CB8AC3E}">
        <p14:creationId xmlns:p14="http://schemas.microsoft.com/office/powerpoint/2010/main" val="281434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D1EC7FA-0AAC-4A38-92DF-689D1D525D54}" type="datetime2">
              <a:rPr lang="en-US" smtClean="0"/>
              <a:t>Sunday, December 17, 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CF1563-837D-43A4-9E8C-23D4ED7367BB}" type="slidenum">
              <a:rPr lang="en-US" altLang="en-US"/>
              <a:pPr>
                <a:defRPr/>
              </a:pPr>
              <a:t>‹#›</a:t>
            </a:fld>
            <a:endParaRPr lang="en-US" altLang="en-US"/>
          </a:p>
        </p:txBody>
      </p:sp>
      <p:pic>
        <p:nvPicPr>
          <p:cNvPr id="7" name="Picture 6"/>
          <p:cNvPicPr>
            <a:picLocks noChangeAspect="1"/>
          </p:cNvPicPr>
          <p:nvPr userDrawn="1"/>
        </p:nvPicPr>
        <p:blipFill>
          <a:blip r:embed="rId2"/>
          <a:stretch>
            <a:fillRect/>
          </a:stretch>
        </p:blipFill>
        <p:spPr>
          <a:xfrm>
            <a:off x="7956376" y="365125"/>
            <a:ext cx="883997" cy="963251"/>
          </a:xfrm>
          <a:prstGeom prst="rect">
            <a:avLst/>
          </a:prstGeom>
        </p:spPr>
      </p:pic>
    </p:spTree>
    <p:extLst>
      <p:ext uri="{BB962C8B-B14F-4D97-AF65-F5344CB8AC3E}">
        <p14:creationId xmlns:p14="http://schemas.microsoft.com/office/powerpoint/2010/main" val="411871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66D0F258-989A-47C8-9DC3-36A8F5852B02}" type="datetime2">
              <a:rPr lang="en-US" smtClean="0"/>
              <a:t>Sunday, December 17, 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21DE61-273E-48C1-9274-0A925EF8C476}" type="slidenum">
              <a:rPr lang="en-US" altLang="en-US"/>
              <a:pPr>
                <a:defRPr/>
              </a:pPr>
              <a:t>‹#›</a:t>
            </a:fld>
            <a:endParaRPr lang="en-US" altLang="en-US"/>
          </a:p>
        </p:txBody>
      </p:sp>
    </p:spTree>
    <p:extLst>
      <p:ext uri="{BB962C8B-B14F-4D97-AF65-F5344CB8AC3E}">
        <p14:creationId xmlns:p14="http://schemas.microsoft.com/office/powerpoint/2010/main" val="3141294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pPr>
              <a:defRPr/>
            </a:pPr>
            <a:fld id="{686FC8F0-5981-4996-A835-6B19265F78F5}" type="datetime2">
              <a:rPr lang="en-US" smtClean="0"/>
              <a:t>Sunday, December 17, 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618385DC-8E0E-4449-B763-6C15B9B88159}" type="slidenum">
              <a:rPr lang="en-US" altLang="en-US"/>
              <a:pPr>
                <a:defRPr/>
              </a:pPr>
              <a:t>‹#›</a:t>
            </a:fld>
            <a:endParaRPr lang="en-US" altLang="en-US"/>
          </a:p>
        </p:txBody>
      </p:sp>
    </p:spTree>
    <p:extLst>
      <p:ext uri="{BB962C8B-B14F-4D97-AF65-F5344CB8AC3E}">
        <p14:creationId xmlns:p14="http://schemas.microsoft.com/office/powerpoint/2010/main" val="164286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C:\Users\siddharth\Desktop\Academic City College\Marketing Material\Academic_city_Logo_final.jpg"/>
          <p:cNvPicPr>
            <a:picLocks noChangeAspect="1" noChangeArrowheads="1"/>
          </p:cNvPicPr>
          <p:nvPr userDrawn="1"/>
        </p:nvPicPr>
        <p:blipFill>
          <a:blip r:embed="rId2">
            <a:extLst>
              <a:ext uri="{28A0092B-C50C-407E-A947-70E740481C1C}">
                <a14:useLocalDpi xmlns:a14="http://schemas.microsoft.com/office/drawing/2010/main" val="0"/>
              </a:ext>
            </a:extLst>
          </a:blip>
          <a:srcRect l="3773" t="24614" r="54079" b="27586"/>
          <a:stretch>
            <a:fillRect/>
          </a:stretch>
        </p:blipFill>
        <p:spPr bwMode="auto">
          <a:xfrm>
            <a:off x="19050" y="9525"/>
            <a:ext cx="7429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CC6B0BDD-B591-4025-AA4E-63AF4B68CF6B}" type="datetime2">
              <a:rPr lang="en-US" smtClean="0"/>
              <a:t>Sunday, December 17, 2023</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27A6C33D-2661-45D7-8ACE-6BC503F32E40}" type="slidenum">
              <a:rPr lang="en-US" altLang="en-US"/>
              <a:pPr>
                <a:defRPr/>
              </a:pPr>
              <a:t>‹#›</a:t>
            </a:fld>
            <a:endParaRPr lang="en-US" altLang="en-US"/>
          </a:p>
        </p:txBody>
      </p:sp>
    </p:spTree>
    <p:extLst>
      <p:ext uri="{BB962C8B-B14F-4D97-AF65-F5344CB8AC3E}">
        <p14:creationId xmlns:p14="http://schemas.microsoft.com/office/powerpoint/2010/main" val="227058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C:\Users\siddharth\Desktop\Academic City College\Marketing Material\Academic_city_Logo_final.jpg"/>
          <p:cNvPicPr>
            <a:picLocks noChangeAspect="1" noChangeArrowheads="1"/>
          </p:cNvPicPr>
          <p:nvPr userDrawn="1"/>
        </p:nvPicPr>
        <p:blipFill>
          <a:blip r:embed="rId2">
            <a:extLst>
              <a:ext uri="{28A0092B-C50C-407E-A947-70E740481C1C}">
                <a14:useLocalDpi xmlns:a14="http://schemas.microsoft.com/office/drawing/2010/main" val="0"/>
              </a:ext>
            </a:extLst>
          </a:blip>
          <a:srcRect l="3773" t="24614" r="54079" b="27586"/>
          <a:stretch>
            <a:fillRect/>
          </a:stretch>
        </p:blipFill>
        <p:spPr bwMode="auto">
          <a:xfrm>
            <a:off x="19050" y="9525"/>
            <a:ext cx="7429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B64A1F75-B923-46EF-8415-77D9A9D52AB9}" type="datetime2">
              <a:rPr lang="en-US" smtClean="0"/>
              <a:t>Sunday, December 17, 2023</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EA4C6D71-4FBC-4E4D-AF12-932412B8D823}" type="slidenum">
              <a:rPr lang="en-US" altLang="en-US"/>
              <a:pPr>
                <a:defRPr/>
              </a:pPr>
              <a:t>‹#›</a:t>
            </a:fld>
            <a:endParaRPr lang="en-US" altLang="en-US"/>
          </a:p>
        </p:txBody>
      </p:sp>
    </p:spTree>
    <p:extLst>
      <p:ext uri="{BB962C8B-B14F-4D97-AF65-F5344CB8AC3E}">
        <p14:creationId xmlns:p14="http://schemas.microsoft.com/office/powerpoint/2010/main" val="282072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BADB1B1-F6B3-416E-A9BB-883AFD98301E}" type="datetime2">
              <a:rPr lang="en-US" smtClean="0"/>
              <a:t>Sunday, December 17, 2023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solidFill>
                  <a:schemeClr val="tx1">
                    <a:lumMod val="65000"/>
                    <a:lumOff val="35000"/>
                  </a:schemeClr>
                </a:solidFill>
              </a:defRPr>
            </a:lvl1pPr>
          </a:lstStyle>
          <a:p>
            <a:pPr>
              <a:defRPr/>
            </a:pPr>
            <a:r>
              <a:rPr lang="en-US" altLang="en-US"/>
              <a:t>1</a:t>
            </a:r>
            <a:endParaRPr lang="en-US" altLang="en-US" dirty="0"/>
          </a:p>
        </p:txBody>
      </p:sp>
    </p:spTree>
    <p:extLst>
      <p:ext uri="{BB962C8B-B14F-4D97-AF65-F5344CB8AC3E}">
        <p14:creationId xmlns:p14="http://schemas.microsoft.com/office/powerpoint/2010/main" val="266903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pPr>
              <a:defRPr/>
            </a:pPr>
            <a:fld id="{A7999EA4-8CC6-4CD4-A875-6CC3A1D6C491}" type="datetime2">
              <a:rPr lang="en-US" smtClean="0"/>
              <a:t>Sunday, December 17, 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2FAF73EB-F9A0-46E5-9385-EE7DA7E1C97C}" type="slidenum">
              <a:rPr lang="en-US" altLang="en-US"/>
              <a:pPr>
                <a:defRPr/>
              </a:pPr>
              <a:t>‹#›</a:t>
            </a:fld>
            <a:endParaRPr lang="en-US" altLang="en-US"/>
          </a:p>
        </p:txBody>
      </p:sp>
    </p:spTree>
    <p:extLst>
      <p:ext uri="{BB962C8B-B14F-4D97-AF65-F5344CB8AC3E}">
        <p14:creationId xmlns:p14="http://schemas.microsoft.com/office/powerpoint/2010/main" val="63646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C977FEE1-8E74-4876-BCAF-D952AA061BCD}" type="datetime2">
              <a:rPr lang="en-US" smtClean="0"/>
              <a:t>Sunday, December 17, 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BEA02FE-CF43-4F8F-9356-5662A3E260CA}" type="slidenum">
              <a:rPr lang="en-US" altLang="en-US"/>
              <a:pPr>
                <a:defRPr/>
              </a:pPr>
              <a:t>‹#›</a:t>
            </a:fld>
            <a:endParaRPr lang="en-US" altLang="en-US"/>
          </a:p>
        </p:txBody>
      </p:sp>
    </p:spTree>
    <p:extLst>
      <p:ext uri="{BB962C8B-B14F-4D97-AF65-F5344CB8AC3E}">
        <p14:creationId xmlns:p14="http://schemas.microsoft.com/office/powerpoint/2010/main" val="1839989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72DD1BC-44C4-473E-90E9-DAAFC562B868}" type="datetime2">
              <a:rPr lang="en-US" smtClean="0"/>
              <a:t>Sunday, December 17, 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4ABEB1D-5E1C-4AB8-9FE7-72950C15339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53" r:id="rId1"/>
    <p:sldLayoutId id="2147484151" r:id="rId2"/>
    <p:sldLayoutId id="2147484154" r:id="rId3"/>
    <p:sldLayoutId id="2147484155" r:id="rId4"/>
    <p:sldLayoutId id="2147484156" r:id="rId5"/>
    <p:sldLayoutId id="2147484157" r:id="rId6"/>
    <p:sldLayoutId id="2147484158" r:id="rId7"/>
    <p:sldLayoutId id="2147484159" r:id="rId8"/>
    <p:sldLayoutId id="2147484152" r:id="rId9"/>
    <p:sldLayoutId id="2147484160" r:id="rId10"/>
    <p:sldLayoutId id="2147484161" r:id="rId11"/>
  </p:sldLayoutIdLst>
  <p:hf sldNum="0"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5311775" y="5013325"/>
            <a:ext cx="3052763" cy="230188"/>
          </a:xfrm>
        </p:spPr>
        <p:txBody>
          <a:bodyPr rtlCol="0" anchor="ctr">
            <a:noAutofit/>
          </a:bodyPr>
          <a:lstStyle/>
          <a:p>
            <a:pPr marL="0" indent="0" algn="r" eaLnBrk="1" fontAlgn="auto" hangingPunct="1">
              <a:spcAft>
                <a:spcPts val="0"/>
              </a:spcAft>
              <a:buFont typeface="Arial" panose="020B0604020202020204" pitchFamily="34" charset="0"/>
              <a:buNone/>
              <a:defRPr/>
            </a:pPr>
            <a:endParaRPr lang="en-GB" sz="1600" b="1" dirty="0">
              <a:solidFill>
                <a:schemeClr val="tx1">
                  <a:lumMod val="50000"/>
                  <a:lumOff val="50000"/>
                </a:schemeClr>
              </a:solidFill>
            </a:endParaRPr>
          </a:p>
          <a:p>
            <a:pPr marL="0" indent="0" algn="r" eaLnBrk="1" fontAlgn="auto" hangingPunct="1">
              <a:spcAft>
                <a:spcPts val="0"/>
              </a:spcAft>
              <a:buFont typeface="Arial" panose="020B0604020202020204" pitchFamily="34" charset="0"/>
              <a:buNone/>
              <a:defRPr/>
            </a:pPr>
            <a:endParaRPr lang="en-GB" sz="1600" b="1" dirty="0">
              <a:solidFill>
                <a:schemeClr val="tx1">
                  <a:lumMod val="50000"/>
                  <a:lumOff val="50000"/>
                </a:schemeClr>
              </a:solidFill>
            </a:endParaRPr>
          </a:p>
        </p:txBody>
      </p:sp>
      <p:sp>
        <p:nvSpPr>
          <p:cNvPr id="5" name="Title 1"/>
          <p:cNvSpPr txBox="1">
            <a:spLocks/>
          </p:cNvSpPr>
          <p:nvPr/>
        </p:nvSpPr>
        <p:spPr>
          <a:xfrm>
            <a:off x="840152" y="3285157"/>
            <a:ext cx="7332247" cy="1079947"/>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eaLnBrk="1" fontAlgn="auto" hangingPunct="1">
              <a:spcAft>
                <a:spcPts val="0"/>
              </a:spcAft>
              <a:defRPr/>
            </a:pPr>
            <a:r>
              <a:rPr lang="en-US" sz="2400" dirty="0">
                <a:solidFill>
                  <a:schemeClr val="tx1">
                    <a:lumMod val="75000"/>
                    <a:lumOff val="25000"/>
                  </a:schemeClr>
                </a:solidFill>
                <a:latin typeface="Lucida Sans Unicode"/>
              </a:rPr>
              <a:t>CS/CE/IT 2136 DATA STRUCTURES &amp; ALGORITHMS</a:t>
            </a:r>
          </a:p>
        </p:txBody>
      </p:sp>
      <p:sp>
        <p:nvSpPr>
          <p:cNvPr id="9" name="Title 1"/>
          <p:cNvSpPr txBox="1">
            <a:spLocks/>
          </p:cNvSpPr>
          <p:nvPr/>
        </p:nvSpPr>
        <p:spPr>
          <a:xfrm>
            <a:off x="3375160" y="4653309"/>
            <a:ext cx="4989942" cy="359867"/>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r" eaLnBrk="1" fontAlgn="auto" hangingPunct="1">
              <a:spcAft>
                <a:spcPts val="0"/>
              </a:spcAft>
              <a:defRPr/>
            </a:pPr>
            <a:endParaRPr lang="en-US" sz="2000" dirty="0">
              <a:solidFill>
                <a:schemeClr val="tx1">
                  <a:lumMod val="50000"/>
                  <a:lumOff val="50000"/>
                </a:schemeClr>
              </a:solidFill>
              <a:latin typeface="+mn-lt"/>
              <a:ea typeface="+mn-ea"/>
              <a:cs typeface="+mn-cs"/>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0"/>
            <a:ext cx="3522483" cy="2483201"/>
          </a:xfrm>
          <a:prstGeom prst="rect">
            <a:avLst/>
          </a:prstGeom>
        </p:spPr>
      </p:pic>
      <p:sp>
        <p:nvSpPr>
          <p:cNvPr id="4" name="Date Placeholder 3"/>
          <p:cNvSpPr>
            <a:spLocks noGrp="1"/>
          </p:cNvSpPr>
          <p:nvPr>
            <p:ph type="dt" sz="half" idx="10"/>
          </p:nvPr>
        </p:nvSpPr>
        <p:spPr/>
        <p:txBody>
          <a:bodyPr/>
          <a:lstStyle/>
          <a:p>
            <a:pPr>
              <a:defRPr/>
            </a:pPr>
            <a:fld id="{A38E2B0B-6EAF-49E3-9900-3142B450B819}" type="datetime2">
              <a:rPr lang="en-US" smtClean="0"/>
              <a:t>Sunday, December 17, 2023</a:t>
            </a:fld>
            <a:endParaRPr 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a:xfrm>
            <a:off x="628650" y="1340768"/>
            <a:ext cx="7886700" cy="4836195"/>
          </a:xfrm>
        </p:spPr>
        <p:txBody>
          <a:bodyPr/>
          <a:lstStyle/>
          <a:p>
            <a:pPr algn="just"/>
            <a:r>
              <a:rPr lang="en-US" dirty="0"/>
              <a:t>Since an array stores all its data elements in consecutive memory locations, storing just the base address, that is the address of the first element in the array, is sufficient. The address of  the other data elements can simply be calculated using the base address. The formula to perform this</a:t>
            </a:r>
          </a:p>
          <a:p>
            <a:pPr marL="0" indent="0" algn="just">
              <a:buNone/>
            </a:pPr>
            <a:r>
              <a:rPr lang="en-US" dirty="0"/>
              <a:t>  calculation is,</a:t>
            </a:r>
          </a:p>
          <a:p>
            <a:pPr marL="0" indent="0" algn="just">
              <a:buNone/>
            </a:pPr>
            <a:r>
              <a:rPr lang="en-US" dirty="0"/>
              <a:t>Address of data element, </a:t>
            </a:r>
          </a:p>
          <a:p>
            <a:pPr marL="0" indent="0" algn="just">
              <a:buNone/>
            </a:pPr>
            <a:r>
              <a:rPr lang="en-US" dirty="0"/>
              <a:t>       A[k] = BA(A) + w(k – </a:t>
            </a:r>
            <a:r>
              <a:rPr lang="en-US" dirty="0" err="1"/>
              <a:t>lower_bound</a:t>
            </a:r>
            <a:r>
              <a:rPr lang="en-US" dirty="0"/>
              <a:t>)</a:t>
            </a:r>
          </a:p>
          <a:p>
            <a:pPr algn="just"/>
            <a:r>
              <a:rPr lang="en-US" dirty="0"/>
              <a:t>Here, A is the array, k is the index of the element of which we have to calculate the address, BA is</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760617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a:xfrm>
            <a:off x="628650" y="1340768"/>
            <a:ext cx="7886700" cy="5517232"/>
          </a:xfrm>
        </p:spPr>
        <p:txBody>
          <a:bodyPr/>
          <a:lstStyle/>
          <a:p>
            <a:pPr algn="just"/>
            <a:r>
              <a:rPr lang="en-US" dirty="0"/>
              <a:t>the base address of the array A, and w is the size of one element in memory, for example, size of </a:t>
            </a:r>
            <a:r>
              <a:rPr lang="en-US" dirty="0" err="1"/>
              <a:t>int</a:t>
            </a:r>
            <a:r>
              <a:rPr lang="en-US" dirty="0"/>
              <a:t> is 2.</a:t>
            </a:r>
          </a:p>
          <a:p>
            <a:r>
              <a:rPr lang="en-US" dirty="0"/>
              <a:t>Example</a:t>
            </a:r>
          </a:p>
          <a:p>
            <a:pPr marL="0" indent="0" algn="just">
              <a:buNone/>
            </a:pPr>
            <a:r>
              <a:rPr lang="en-US" dirty="0"/>
              <a:t>Given an array </a:t>
            </a:r>
            <a:r>
              <a:rPr lang="en-US" dirty="0" err="1"/>
              <a:t>int</a:t>
            </a:r>
            <a:r>
              <a:rPr lang="en-US" dirty="0"/>
              <a:t> m[] = </a:t>
            </a:r>
            <a:r>
              <a:rPr lang="en-US" sz="2400" dirty="0"/>
              <a:t>{99,67,78,56,88,90,34,85}, </a:t>
            </a:r>
            <a:r>
              <a:rPr lang="en-US" dirty="0"/>
              <a:t>calculate the address of m[4] if the base address = 1000.</a:t>
            </a:r>
          </a:p>
          <a:p>
            <a:pPr algn="just"/>
            <a:r>
              <a:rPr lang="en-US" dirty="0"/>
              <a:t>Solution</a:t>
            </a:r>
          </a:p>
          <a:p>
            <a:pPr marL="0" indent="0" algn="just">
              <a:buNone/>
            </a:pPr>
            <a:endParaRPr lang="en-US" dirty="0"/>
          </a:p>
          <a:p>
            <a:pPr marL="0" indent="0">
              <a:buNone/>
            </a:pPr>
            <a:r>
              <a:rPr lang="en-US" dirty="0"/>
              <a:t>    m[0] m[1] m[2] m[3] </a:t>
            </a:r>
            <a:r>
              <a:rPr lang="en-US" b="1" dirty="0"/>
              <a:t>m[4] </a:t>
            </a:r>
            <a:r>
              <a:rPr lang="en-US" dirty="0"/>
              <a:t>m[5] m[6] m[7]</a:t>
            </a:r>
          </a:p>
          <a:p>
            <a:pPr marL="0" indent="0">
              <a:buNone/>
            </a:pPr>
            <a:r>
              <a:rPr lang="en-US" dirty="0"/>
              <a:t>   1000 1002 1004 1006 </a:t>
            </a:r>
            <a:r>
              <a:rPr lang="en-US" b="1" dirty="0"/>
              <a:t>1008 </a:t>
            </a:r>
            <a:r>
              <a:rPr lang="en-US" dirty="0"/>
              <a:t>1010 1012 1014</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044557146"/>
              </p:ext>
            </p:extLst>
          </p:nvPr>
        </p:nvGraphicFramePr>
        <p:xfrm>
          <a:off x="1043608" y="4941168"/>
          <a:ext cx="6096000" cy="37084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1590826931"/>
                    </a:ext>
                  </a:extLst>
                </a:gridCol>
                <a:gridCol w="576064">
                  <a:extLst>
                    <a:ext uri="{9D8B030D-6E8A-4147-A177-3AD203B41FA5}">
                      <a16:colId xmlns:a16="http://schemas.microsoft.com/office/drawing/2014/main" val="1384984417"/>
                    </a:ext>
                  </a:extLst>
                </a:gridCol>
                <a:gridCol w="648072">
                  <a:extLst>
                    <a:ext uri="{9D8B030D-6E8A-4147-A177-3AD203B41FA5}">
                      <a16:colId xmlns:a16="http://schemas.microsoft.com/office/drawing/2014/main" val="3916808584"/>
                    </a:ext>
                  </a:extLst>
                </a:gridCol>
                <a:gridCol w="1103784">
                  <a:extLst>
                    <a:ext uri="{9D8B030D-6E8A-4147-A177-3AD203B41FA5}">
                      <a16:colId xmlns:a16="http://schemas.microsoft.com/office/drawing/2014/main" val="2680421063"/>
                    </a:ext>
                  </a:extLst>
                </a:gridCol>
                <a:gridCol w="762000">
                  <a:extLst>
                    <a:ext uri="{9D8B030D-6E8A-4147-A177-3AD203B41FA5}">
                      <a16:colId xmlns:a16="http://schemas.microsoft.com/office/drawing/2014/main" val="612899083"/>
                    </a:ext>
                  </a:extLst>
                </a:gridCol>
                <a:gridCol w="762000">
                  <a:extLst>
                    <a:ext uri="{9D8B030D-6E8A-4147-A177-3AD203B41FA5}">
                      <a16:colId xmlns:a16="http://schemas.microsoft.com/office/drawing/2014/main" val="2644967523"/>
                    </a:ext>
                  </a:extLst>
                </a:gridCol>
                <a:gridCol w="762000">
                  <a:extLst>
                    <a:ext uri="{9D8B030D-6E8A-4147-A177-3AD203B41FA5}">
                      <a16:colId xmlns:a16="http://schemas.microsoft.com/office/drawing/2014/main" val="1325352471"/>
                    </a:ext>
                  </a:extLst>
                </a:gridCol>
                <a:gridCol w="762000">
                  <a:extLst>
                    <a:ext uri="{9D8B030D-6E8A-4147-A177-3AD203B41FA5}">
                      <a16:colId xmlns:a16="http://schemas.microsoft.com/office/drawing/2014/main" val="2111738795"/>
                    </a:ext>
                  </a:extLst>
                </a:gridCol>
              </a:tblGrid>
              <a:tr h="370840">
                <a:tc>
                  <a:txBody>
                    <a:bodyPr/>
                    <a:lstStyle/>
                    <a:p>
                      <a:r>
                        <a:rPr lang="en-US" baseline="0" dirty="0">
                          <a:solidFill>
                            <a:schemeClr val="tx1"/>
                          </a:solidFill>
                        </a:rPr>
                        <a:t>99</a:t>
                      </a:r>
                    </a:p>
                  </a:txBody>
                  <a:tcPr/>
                </a:tc>
                <a:tc>
                  <a:txBody>
                    <a:bodyPr/>
                    <a:lstStyle/>
                    <a:p>
                      <a:r>
                        <a:rPr lang="en-US" baseline="0" dirty="0">
                          <a:solidFill>
                            <a:schemeClr val="tx1"/>
                          </a:solidFill>
                        </a:rPr>
                        <a:t>67</a:t>
                      </a:r>
                    </a:p>
                  </a:txBody>
                  <a:tcPr/>
                </a:tc>
                <a:tc>
                  <a:txBody>
                    <a:bodyPr/>
                    <a:lstStyle/>
                    <a:p>
                      <a:r>
                        <a:rPr lang="en-US" baseline="0" dirty="0">
                          <a:solidFill>
                            <a:schemeClr val="tx1"/>
                          </a:solidFill>
                        </a:rPr>
                        <a:t>78</a:t>
                      </a:r>
                    </a:p>
                  </a:txBody>
                  <a:tcPr/>
                </a:tc>
                <a:tc>
                  <a:txBody>
                    <a:bodyPr/>
                    <a:lstStyle/>
                    <a:p>
                      <a:r>
                        <a:rPr lang="en-US" baseline="0" dirty="0">
                          <a:solidFill>
                            <a:schemeClr val="tx1"/>
                          </a:solidFill>
                        </a:rPr>
                        <a:t>56</a:t>
                      </a:r>
                    </a:p>
                  </a:txBody>
                  <a:tcPr/>
                </a:tc>
                <a:tc>
                  <a:txBody>
                    <a:bodyPr/>
                    <a:lstStyle/>
                    <a:p>
                      <a:r>
                        <a:rPr lang="en-US" baseline="0" dirty="0">
                          <a:solidFill>
                            <a:schemeClr val="tx1"/>
                          </a:solidFill>
                        </a:rPr>
                        <a:t>88</a:t>
                      </a:r>
                    </a:p>
                  </a:txBody>
                  <a:tcPr/>
                </a:tc>
                <a:tc>
                  <a:txBody>
                    <a:bodyPr/>
                    <a:lstStyle/>
                    <a:p>
                      <a:r>
                        <a:rPr lang="en-US" baseline="0" dirty="0">
                          <a:solidFill>
                            <a:schemeClr val="tx1"/>
                          </a:solidFill>
                        </a:rPr>
                        <a:t>90</a:t>
                      </a:r>
                    </a:p>
                  </a:txBody>
                  <a:tcPr/>
                </a:tc>
                <a:tc>
                  <a:txBody>
                    <a:bodyPr/>
                    <a:lstStyle/>
                    <a:p>
                      <a:r>
                        <a:rPr lang="en-US" baseline="0" dirty="0">
                          <a:solidFill>
                            <a:schemeClr val="tx1"/>
                          </a:solidFill>
                        </a:rPr>
                        <a:t>34</a:t>
                      </a:r>
                    </a:p>
                  </a:txBody>
                  <a:tcPr/>
                </a:tc>
                <a:tc>
                  <a:txBody>
                    <a:bodyPr/>
                    <a:lstStyle/>
                    <a:p>
                      <a:r>
                        <a:rPr lang="en-US" baseline="0" dirty="0">
                          <a:solidFill>
                            <a:schemeClr val="tx1"/>
                          </a:solidFill>
                        </a:rPr>
                        <a:t>85</a:t>
                      </a:r>
                    </a:p>
                  </a:txBody>
                  <a:tcPr/>
                </a:tc>
                <a:extLst>
                  <a:ext uri="{0D108BD9-81ED-4DB2-BD59-A6C34878D82A}">
                    <a16:rowId xmlns:a16="http://schemas.microsoft.com/office/drawing/2014/main" val="689658301"/>
                  </a:ext>
                </a:extLst>
              </a:tr>
            </a:tbl>
          </a:graphicData>
        </a:graphic>
      </p:graphicFrame>
    </p:spTree>
    <p:extLst>
      <p:ext uri="{BB962C8B-B14F-4D97-AF65-F5344CB8AC3E}">
        <p14:creationId xmlns:p14="http://schemas.microsoft.com/office/powerpoint/2010/main" val="56793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a:xfrm>
            <a:off x="628650" y="1196752"/>
            <a:ext cx="7886700" cy="5159598"/>
          </a:xfrm>
        </p:spPr>
        <p:txBody>
          <a:bodyPr/>
          <a:lstStyle/>
          <a:p>
            <a:r>
              <a:rPr lang="en-US" dirty="0"/>
              <a:t>We know that storing an integer value requires 2 bytes, therefore, its size is 2 bytes.</a:t>
            </a:r>
          </a:p>
          <a:p>
            <a:pPr marL="0" indent="0">
              <a:buNone/>
            </a:pPr>
            <a:r>
              <a:rPr lang="en-US" dirty="0"/>
              <a:t>    m[4] = 1000 + 2(4 – 0) = 1000 + 2(4) = 1008</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547278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Calculating the Length of an Array</a:t>
            </a:r>
            <a:endParaRPr lang="en-US" dirty="0"/>
          </a:p>
        </p:txBody>
      </p:sp>
      <p:sp>
        <p:nvSpPr>
          <p:cNvPr id="3" name="Content Placeholder 2"/>
          <p:cNvSpPr>
            <a:spLocks noGrp="1"/>
          </p:cNvSpPr>
          <p:nvPr>
            <p:ph idx="1"/>
          </p:nvPr>
        </p:nvSpPr>
        <p:spPr/>
        <p:txBody>
          <a:bodyPr/>
          <a:lstStyle/>
          <a:p>
            <a:pPr algn="just"/>
            <a:r>
              <a:rPr lang="en-US" dirty="0"/>
              <a:t>The length of an array is given by the number of elements stored in it. The general formula to calculate the length of an array is </a:t>
            </a:r>
          </a:p>
          <a:p>
            <a:pPr marL="0" indent="0" algn="just">
              <a:buNone/>
            </a:pPr>
            <a:r>
              <a:rPr lang="en-US" dirty="0"/>
              <a:t>    Length = </a:t>
            </a:r>
            <a:r>
              <a:rPr lang="en-US" dirty="0" err="1"/>
              <a:t>upper_bound</a:t>
            </a:r>
            <a:r>
              <a:rPr lang="en-US" dirty="0"/>
              <a:t> – </a:t>
            </a:r>
            <a:r>
              <a:rPr lang="en-US" dirty="0" err="1"/>
              <a:t>lower_bound</a:t>
            </a:r>
            <a:r>
              <a:rPr lang="en-US" dirty="0"/>
              <a:t> + 1</a:t>
            </a:r>
          </a:p>
          <a:p>
            <a:pPr marL="0" indent="0" algn="just">
              <a:buNone/>
            </a:pPr>
            <a:r>
              <a:rPr lang="en-US" dirty="0"/>
              <a:t> where </a:t>
            </a:r>
            <a:r>
              <a:rPr lang="en-US" dirty="0" err="1"/>
              <a:t>upper_bound</a:t>
            </a:r>
            <a:r>
              <a:rPr lang="en-US" dirty="0"/>
              <a:t> is the index of the last element and </a:t>
            </a:r>
            <a:r>
              <a:rPr lang="en-US" dirty="0" err="1"/>
              <a:t>lower_bound</a:t>
            </a:r>
            <a:r>
              <a:rPr lang="en-US" dirty="0"/>
              <a:t> is the index of the first element in the array.</a:t>
            </a:r>
          </a:p>
          <a:p>
            <a:pPr marL="0" indent="0" algn="just">
              <a:buNone/>
            </a:pPr>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76055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Data Structures</a:t>
            </a:r>
          </a:p>
        </p:txBody>
      </p:sp>
      <p:sp>
        <p:nvSpPr>
          <p:cNvPr id="3" name="Content Placeholder 2"/>
          <p:cNvSpPr>
            <a:spLocks noGrp="1"/>
          </p:cNvSpPr>
          <p:nvPr>
            <p:ph idx="1"/>
          </p:nvPr>
        </p:nvSpPr>
        <p:spPr>
          <a:xfrm>
            <a:off x="628650" y="1412776"/>
            <a:ext cx="7886700" cy="4943574"/>
          </a:xfrm>
        </p:spPr>
        <p:txBody>
          <a:bodyPr/>
          <a:lstStyle/>
          <a:p>
            <a:r>
              <a:rPr lang="en-US" dirty="0"/>
              <a:t>A good program is defined as a program that</a:t>
            </a:r>
          </a:p>
          <a:p>
            <a:pPr marL="0" indent="0">
              <a:buNone/>
            </a:pPr>
            <a:r>
              <a:rPr lang="el-GR" dirty="0"/>
              <a:t> </a:t>
            </a:r>
            <a:r>
              <a:rPr lang="en-US" dirty="0"/>
              <a:t>	runs correctly</a:t>
            </a:r>
          </a:p>
          <a:p>
            <a:pPr marL="0" indent="0">
              <a:buNone/>
            </a:pPr>
            <a:r>
              <a:rPr lang="en-US" dirty="0"/>
              <a:t> 	easy to read and understand</a:t>
            </a:r>
          </a:p>
          <a:p>
            <a:pPr marL="0" indent="0">
              <a:buNone/>
            </a:pPr>
            <a:r>
              <a:rPr lang="en-US" dirty="0"/>
              <a:t> 	easy to debug </a:t>
            </a:r>
            <a:r>
              <a:rPr lang="en-US" i="1" dirty="0"/>
              <a:t>and</a:t>
            </a:r>
          </a:p>
          <a:p>
            <a:pPr marL="0" indent="0">
              <a:buNone/>
            </a:pPr>
            <a:r>
              <a:rPr lang="en-US" dirty="0"/>
              <a:t>	easy to modify.</a:t>
            </a:r>
          </a:p>
          <a:p>
            <a:pPr algn="just"/>
            <a:r>
              <a:rPr lang="en-US" dirty="0"/>
              <a:t>A program should undoubtedly give correct results, but along with that it should also run efficiently. A program is said to be efficient when it executes in minimum time and with minimum memory space. In order to write efficient programs we need to apply certain data management concepts.</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636922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pPr marL="0" indent="0">
              <a:buNone/>
            </a:pPr>
            <a:r>
              <a:rPr lang="en-US" dirty="0"/>
              <a:t>ALGORITHM + DATA STRUCTURES = PROGRAM</a:t>
            </a:r>
          </a:p>
          <a:p>
            <a:pPr marL="0" indent="0" algn="just">
              <a:buNone/>
            </a:pPr>
            <a:r>
              <a:rPr lang="en-US" dirty="0"/>
              <a:t>The word “algorithm” itself is quite interesting; at first glance it may look as though someone intended to write “logarithm” but jumbled up the first four letters. The word did not appear in </a:t>
            </a:r>
            <a:r>
              <a:rPr lang="en-US" i="1" dirty="0"/>
              <a:t>Webster’s New World Dictionary</a:t>
            </a:r>
            <a:r>
              <a:rPr lang="en-US" dirty="0"/>
              <a:t> as late as 1957; we find only the older form “algorism” with its ancient meaning, the process of doing arithmetic using Arabic numerals.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754580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59619"/>
          </a:xfrm>
        </p:spPr>
        <p:txBody>
          <a:bodyPr/>
          <a:lstStyle/>
          <a:p>
            <a:r>
              <a:rPr lang="en-US" b="1" dirty="0"/>
              <a:t>OPERATIONS ON ARRAYS</a:t>
            </a:r>
            <a:endParaRPr lang="en-US" dirty="0"/>
          </a:p>
        </p:txBody>
      </p:sp>
      <p:sp>
        <p:nvSpPr>
          <p:cNvPr id="3" name="Content Placeholder 2"/>
          <p:cNvSpPr>
            <a:spLocks noGrp="1"/>
          </p:cNvSpPr>
          <p:nvPr>
            <p:ph idx="1"/>
          </p:nvPr>
        </p:nvSpPr>
        <p:spPr>
          <a:xfrm>
            <a:off x="628650" y="1268760"/>
            <a:ext cx="7886700" cy="5087590"/>
          </a:xfrm>
        </p:spPr>
        <p:txBody>
          <a:bodyPr/>
          <a:lstStyle/>
          <a:p>
            <a:pPr algn="just"/>
            <a:r>
              <a:rPr lang="en-US" dirty="0"/>
              <a:t>There are a number of operations that can be preformed on arrays. These operations include:</a:t>
            </a:r>
          </a:p>
          <a:p>
            <a:pPr marL="0" indent="0" algn="just">
              <a:buNone/>
            </a:pPr>
            <a:r>
              <a:rPr lang="en-US" dirty="0"/>
              <a:t>   - Traversing an array</a:t>
            </a:r>
          </a:p>
          <a:p>
            <a:pPr marL="0" indent="0" algn="just">
              <a:buNone/>
            </a:pPr>
            <a:r>
              <a:rPr lang="en-US" dirty="0"/>
              <a:t>   - Inserting an element in an array</a:t>
            </a:r>
          </a:p>
          <a:p>
            <a:pPr marL="0" indent="0" algn="just">
              <a:buNone/>
            </a:pPr>
            <a:r>
              <a:rPr lang="en-US" dirty="0"/>
              <a:t>   - Searching an element in an array</a:t>
            </a:r>
          </a:p>
          <a:p>
            <a:pPr marL="0" indent="0" algn="just">
              <a:buNone/>
            </a:pPr>
            <a:r>
              <a:rPr lang="en-US" dirty="0"/>
              <a:t>   - Deleting an element from an array</a:t>
            </a:r>
          </a:p>
          <a:p>
            <a:pPr marL="0" indent="0" algn="just">
              <a:buNone/>
            </a:pPr>
            <a:r>
              <a:rPr lang="en-US" dirty="0"/>
              <a:t>   -</a:t>
            </a:r>
            <a:r>
              <a:rPr lang="el-GR" dirty="0"/>
              <a:t> </a:t>
            </a:r>
            <a:r>
              <a:rPr lang="en-US" dirty="0"/>
              <a:t>Merging two arrays</a:t>
            </a:r>
          </a:p>
          <a:p>
            <a:pPr marL="0" indent="0" algn="just">
              <a:buNone/>
            </a:pPr>
            <a:r>
              <a:rPr lang="en-US" dirty="0"/>
              <a:t>   - Sorting an array in ascending or descending order</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381082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28650" y="1268760"/>
            <a:ext cx="7886700" cy="5087590"/>
          </a:xfrm>
        </p:spPr>
        <p:txBody>
          <a:bodyPr/>
          <a:lstStyle/>
          <a:p>
            <a:pPr algn="just"/>
            <a:r>
              <a:rPr lang="en-US" dirty="0"/>
              <a:t>The concept of data management is a complex task that includes activities like data collection, organization of data into appropriate structures, and developing and maintaining routines for quality assurance.</a:t>
            </a:r>
          </a:p>
          <a:p>
            <a:pPr algn="just"/>
            <a:r>
              <a:rPr lang="en-US" dirty="0"/>
              <a:t>Data structure is a crucial part of data management and it will be our prime concern. A </a:t>
            </a:r>
            <a:r>
              <a:rPr lang="en-US" i="1" dirty="0"/>
              <a:t>data structure </a:t>
            </a:r>
            <a:r>
              <a:rPr lang="en-US" dirty="0"/>
              <a:t>is basically a group of data elements that are put together under one name, and which defines a particular way of storing and organizing data in a computer so that it can be used efficiently.</a:t>
            </a:r>
          </a:p>
        </p:txBody>
      </p:sp>
      <p:sp>
        <p:nvSpPr>
          <p:cNvPr id="4" name="Date Placeholder 3"/>
          <p:cNvSpPr>
            <a:spLocks noGrp="1"/>
          </p:cNvSpPr>
          <p:nvPr>
            <p:ph type="dt" sz="half" idx="10"/>
          </p:nvPr>
        </p:nvSpPr>
        <p:spPr>
          <a:xfrm>
            <a:off x="628650" y="6356350"/>
            <a:ext cx="8407846" cy="365125"/>
          </a:xfrm>
        </p:spPr>
        <p:txBody>
          <a:bodyPr/>
          <a:lstStyle/>
          <a:p>
            <a:pPr algn="ctr">
              <a:defRPr/>
            </a:pPr>
            <a:fld id="{1D1EC7FA-0AAC-4A38-92DF-689D1D525D54}" type="datetime2">
              <a:rPr lang="en-US" sz="1600">
                <a:solidFill>
                  <a:srgbClr val="FF33CC"/>
                </a:solidFill>
              </a:rPr>
              <a:pPr algn="ctr">
                <a:defRPr/>
              </a:pPr>
              <a:t>Sunday, December 17, 2023</a:t>
            </a:fld>
            <a:endParaRPr lang="en-US" sz="1600" dirty="0">
              <a:solidFill>
                <a:srgbClr val="FF33CC"/>
              </a:solidFill>
            </a:endParaRPr>
          </a:p>
        </p:txBody>
      </p:sp>
    </p:spTree>
    <p:extLst>
      <p:ext uri="{BB962C8B-B14F-4D97-AF65-F5344CB8AC3E}">
        <p14:creationId xmlns:p14="http://schemas.microsoft.com/office/powerpoint/2010/main" val="3253514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Data structures are used in almost every program or software system. Some common examples of data structures are arrays, linked lists, queues, stacks, binary trees, and hash tables. </a:t>
            </a:r>
          </a:p>
          <a:p>
            <a:pPr algn="just"/>
            <a:r>
              <a:rPr lang="en-US" dirty="0"/>
              <a:t>Data structures are widely applied in the following areas:</a:t>
            </a:r>
          </a:p>
          <a:p>
            <a:pPr algn="just"/>
            <a:r>
              <a:rPr lang="en-US" dirty="0"/>
              <a:t>Compiler design, Operating system, Statistical analysis package, DBMS, Numerical analysis,  Simulation, </a:t>
            </a:r>
            <a:r>
              <a:rPr lang="fr-FR" dirty="0" err="1"/>
              <a:t>Artificial</a:t>
            </a:r>
            <a:r>
              <a:rPr lang="fr-FR" dirty="0"/>
              <a:t> intelligence, Graphics.</a:t>
            </a:r>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220532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If a program meets its performance goals with a data structure that is simple to use, then it makes no sense to apply another complex data structure just to exhibit the programmer’s skill. When selecting a data structure to solve a problem, the following steps must be performed.</a:t>
            </a:r>
          </a:p>
          <a:p>
            <a:pPr algn="just"/>
            <a:r>
              <a:rPr lang="en-US" dirty="0"/>
              <a:t>1. Analysis of the problem to determine the basic operations that must be supported. For example, basic operation may include inserting/deleting/searching a data item from the data structure.</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45190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ARRAY </a:t>
            </a:r>
          </a:p>
        </p:txBody>
      </p:sp>
      <p:sp>
        <p:nvSpPr>
          <p:cNvPr id="3" name="Content Placeholder 2"/>
          <p:cNvSpPr>
            <a:spLocks noGrp="1"/>
          </p:cNvSpPr>
          <p:nvPr>
            <p:ph idx="1"/>
          </p:nvPr>
        </p:nvSpPr>
        <p:spPr/>
        <p:txBody>
          <a:bodyPr/>
          <a:lstStyle/>
          <a:p>
            <a:r>
              <a:rPr lang="en-US" dirty="0"/>
              <a:t>To process a large amount of data, we need a data structure known as </a:t>
            </a:r>
            <a:r>
              <a:rPr lang="en-US" i="1" dirty="0"/>
              <a:t>array.</a:t>
            </a:r>
            <a:endParaRPr lang="en-US" dirty="0"/>
          </a:p>
          <a:p>
            <a:pPr algn="just"/>
            <a:r>
              <a:rPr lang="en-US" dirty="0"/>
              <a:t>An array is a collection of similar data elements. These data elements have the same data type. The elements of the array are stored in consecutive memory locations and are referenced by an index (also known as the </a:t>
            </a:r>
            <a:r>
              <a:rPr lang="en-US" i="1" dirty="0"/>
              <a:t>subscript</a:t>
            </a:r>
            <a:r>
              <a:rPr lang="en-US" dirty="0"/>
              <a:t>). The subscript is an ordinal number which is used to identify an element of the array</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514016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28650" y="1412776"/>
            <a:ext cx="7886700" cy="4764187"/>
          </a:xfrm>
        </p:spPr>
        <p:txBody>
          <a:bodyPr/>
          <a:lstStyle/>
          <a:p>
            <a:pPr marL="0" indent="0" algn="just">
              <a:buNone/>
            </a:pPr>
            <a:endParaRPr lang="en-US" dirty="0"/>
          </a:p>
          <a:p>
            <a:pPr algn="just"/>
            <a:r>
              <a:rPr lang="en-US" dirty="0"/>
              <a:t>2. Quantify the resource constraints for each operation.</a:t>
            </a:r>
          </a:p>
          <a:p>
            <a:pPr algn="just"/>
            <a:r>
              <a:rPr lang="en-US" dirty="0"/>
              <a:t>3. Select the data structure that best meets these requirements.</a:t>
            </a:r>
          </a:p>
          <a:p>
            <a:pPr algn="just"/>
            <a:r>
              <a:rPr lang="en-US" dirty="0"/>
              <a:t>While one data structure may allow accessing data items sequentially, the other may allow random access of data. So, selection of an appropriate data structure for the problem is a crucial decision and may have a major impact on the performance of the program.</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234832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Elementary Data Structure Organization</a:t>
            </a:r>
            <a:endParaRPr lang="en-US" dirty="0"/>
          </a:p>
        </p:txBody>
      </p:sp>
      <p:sp>
        <p:nvSpPr>
          <p:cNvPr id="3" name="Content Placeholder 2"/>
          <p:cNvSpPr>
            <a:spLocks noGrp="1"/>
          </p:cNvSpPr>
          <p:nvPr>
            <p:ph idx="1"/>
          </p:nvPr>
        </p:nvSpPr>
        <p:spPr>
          <a:xfrm>
            <a:off x="628650" y="1700808"/>
            <a:ext cx="7886700" cy="4351338"/>
          </a:xfrm>
        </p:spPr>
        <p:txBody>
          <a:bodyPr/>
          <a:lstStyle/>
          <a:p>
            <a:pPr algn="just"/>
            <a:r>
              <a:rPr lang="en-US" dirty="0"/>
              <a:t>Data structures are building blocks of a program. A program built using improper data structures may not work as expected. So as a programmer it is mandatory to choose most appropriate data structures for a program.</a:t>
            </a:r>
          </a:p>
          <a:p>
            <a:pPr algn="just"/>
            <a:r>
              <a:rPr lang="en-US" dirty="0"/>
              <a:t>The term </a:t>
            </a:r>
            <a:r>
              <a:rPr lang="en-US" i="1" dirty="0"/>
              <a:t>data </a:t>
            </a:r>
            <a:r>
              <a:rPr lang="en-US" dirty="0"/>
              <a:t>means a value or set of values. It specifies either the value of a variable or a constant (e.g., marks of students, name of an employee, address of a customer, value of </a:t>
            </a:r>
            <a:r>
              <a:rPr lang="en-US" i="1" dirty="0"/>
              <a:t>pi</a:t>
            </a:r>
            <a:r>
              <a:rPr lang="en-US" dirty="0"/>
              <a:t>, etc.).</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700113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28650" y="1340768"/>
            <a:ext cx="7886700" cy="4836195"/>
          </a:xfrm>
        </p:spPr>
        <p:txBody>
          <a:bodyPr/>
          <a:lstStyle/>
          <a:p>
            <a:pPr algn="just"/>
            <a:r>
              <a:rPr lang="en-US" dirty="0"/>
              <a:t>While a data item that does not have subordinate data items is categorized as an elementary item, the one that is composed of one or more subordinate data items is called a group item. For example, a student’s name may be divided into three sub-items—first name, middle name, and last name—but his roll number would normally be treated as a single item.</a:t>
            </a:r>
          </a:p>
          <a:p>
            <a:pPr algn="just"/>
            <a:r>
              <a:rPr lang="en-US" dirty="0"/>
              <a:t>A </a:t>
            </a:r>
            <a:r>
              <a:rPr lang="en-US" i="1" dirty="0"/>
              <a:t>record </a:t>
            </a:r>
            <a:r>
              <a:rPr lang="en-US" dirty="0"/>
              <a:t>is a collection of data items. For example, the name, address, course, and marks obtained are individual data items. But all these data items can be grouped together to form a record.</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207058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87424"/>
            <a:ext cx="7886700" cy="1325563"/>
          </a:xfrm>
        </p:spPr>
        <p:txBody>
          <a:bodyPr/>
          <a:lstStyle/>
          <a:p>
            <a:pPr algn="just"/>
            <a:endParaRPr lang="en-US" dirty="0"/>
          </a:p>
        </p:txBody>
      </p:sp>
      <p:sp>
        <p:nvSpPr>
          <p:cNvPr id="3" name="Content Placeholder 2"/>
          <p:cNvSpPr>
            <a:spLocks noGrp="1"/>
          </p:cNvSpPr>
          <p:nvPr>
            <p:ph idx="1"/>
          </p:nvPr>
        </p:nvSpPr>
        <p:spPr>
          <a:xfrm>
            <a:off x="628650" y="1052736"/>
            <a:ext cx="7886700" cy="5124227"/>
          </a:xfrm>
        </p:spPr>
        <p:txBody>
          <a:bodyPr/>
          <a:lstStyle/>
          <a:p>
            <a:r>
              <a:rPr lang="en-US" dirty="0"/>
              <a:t>A </a:t>
            </a:r>
            <a:r>
              <a:rPr lang="en-US" i="1" dirty="0"/>
              <a:t>file </a:t>
            </a:r>
            <a:r>
              <a:rPr lang="en-US" dirty="0"/>
              <a:t>is a collection of related records. For example, if there are 60 students in a class, then there are 60 records of the students. All these related records are stored in a file. Similarly, we can have a file of all the employees working in an organization, a file of all the customers of a company, a file of all the suppliers, so on and so forth.</a:t>
            </a:r>
          </a:p>
          <a:p>
            <a:pPr algn="just"/>
            <a:r>
              <a:rPr lang="en-US" dirty="0"/>
              <a:t>Moreover, each record in a file may consist of multiple data items but the value of a certain data item uniquely identifies the record in the file. Such a data item K is called a </a:t>
            </a:r>
            <a:r>
              <a:rPr lang="en-US" i="1" dirty="0"/>
              <a:t>primary key</a:t>
            </a:r>
            <a:r>
              <a:rPr lang="en-US" dirty="0"/>
              <a:t>, and the values K1, K2 ... in such field are called keys or key values.</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787256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DATA STRUCTURES</a:t>
            </a:r>
            <a:endParaRPr lang="en-US" dirty="0"/>
          </a:p>
        </p:txBody>
      </p:sp>
      <p:sp>
        <p:nvSpPr>
          <p:cNvPr id="3" name="Content Placeholder 2"/>
          <p:cNvSpPr>
            <a:spLocks noGrp="1"/>
          </p:cNvSpPr>
          <p:nvPr>
            <p:ph idx="1"/>
          </p:nvPr>
        </p:nvSpPr>
        <p:spPr/>
        <p:txBody>
          <a:bodyPr/>
          <a:lstStyle/>
          <a:p>
            <a:pPr algn="just"/>
            <a:r>
              <a:rPr lang="en-US" dirty="0"/>
              <a:t>Data structures are generally categorized into two classes: </a:t>
            </a:r>
            <a:r>
              <a:rPr lang="en-US" i="1" dirty="0"/>
              <a:t>primitive </a:t>
            </a:r>
            <a:r>
              <a:rPr lang="en-US" dirty="0"/>
              <a:t>and </a:t>
            </a:r>
            <a:r>
              <a:rPr lang="en-US" i="1" dirty="0"/>
              <a:t>non-primitive </a:t>
            </a:r>
            <a:r>
              <a:rPr lang="en-US" dirty="0"/>
              <a:t>data structures.</a:t>
            </a:r>
          </a:p>
          <a:p>
            <a:r>
              <a:rPr lang="en-US" b="1" i="1" dirty="0"/>
              <a:t>Primitive and Non-primitive Data Structures</a:t>
            </a:r>
          </a:p>
          <a:p>
            <a:pPr marL="0" indent="0" algn="just">
              <a:buNone/>
            </a:pPr>
            <a:r>
              <a:rPr lang="en-US" dirty="0"/>
              <a:t>	Primitive data structures are the fundamental data types which are supported by a programming language. Some basic data types are integer, real, character, and </a:t>
            </a:r>
            <a:r>
              <a:rPr lang="en-US" dirty="0" err="1"/>
              <a:t>boolean</a:t>
            </a:r>
            <a:r>
              <a:rPr lang="en-US" dirty="0"/>
              <a:t>. The terms ‘data type’, ‘basic data type’, and ‘primitive data type’ are often used interchangeably.</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29141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Non-primitive data structures are those data structures which are created using primitive data structures. Examples of such data structures include linked lists, stacks, trees, and graphs.</a:t>
            </a:r>
          </a:p>
          <a:p>
            <a:pPr algn="just"/>
            <a:r>
              <a:rPr lang="en-US" dirty="0"/>
              <a:t>Non-primitive data structures can further be classified into two categories: </a:t>
            </a:r>
            <a:r>
              <a:rPr lang="en-US" i="1" dirty="0"/>
              <a:t>linear </a:t>
            </a:r>
            <a:r>
              <a:rPr lang="en-US" dirty="0"/>
              <a:t>and </a:t>
            </a:r>
            <a:r>
              <a:rPr lang="en-US" i="1" dirty="0"/>
              <a:t>non-linear </a:t>
            </a:r>
            <a:r>
              <a:rPr lang="en-US" dirty="0"/>
              <a:t>data structures.</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68251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Linear and Non-linear Structures</a:t>
            </a:r>
            <a:endParaRPr lang="en-US" dirty="0"/>
          </a:p>
        </p:txBody>
      </p:sp>
      <p:sp>
        <p:nvSpPr>
          <p:cNvPr id="3" name="Content Placeholder 2"/>
          <p:cNvSpPr>
            <a:spLocks noGrp="1"/>
          </p:cNvSpPr>
          <p:nvPr>
            <p:ph idx="1"/>
          </p:nvPr>
        </p:nvSpPr>
        <p:spPr/>
        <p:txBody>
          <a:bodyPr/>
          <a:lstStyle/>
          <a:p>
            <a:pPr algn="just"/>
            <a:r>
              <a:rPr lang="en-US" dirty="0"/>
              <a:t>If the elements of a data structure are stored in a linear or sequential order, then it is a linear data structure. Examples include arrays, linked lists, stacks, and queues. Linear data structures can be represented in memory in two different ways. One way is to have to a linear relationship between elements by means of sequential memory locations. The other way is to have a linear relationship between elements by means of links.</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905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However, if the elements of a data structure are not stored in a sequential order, then it is a non-linear data structure. The relationship of adjacency is not maintained between elements of a non-linear data structure. Examples include trees and graphs.</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528638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 supports a variety of data structures, which are as.</a:t>
            </a:r>
          </a:p>
          <a:p>
            <a:r>
              <a:rPr lang="en-US" b="1" i="1" dirty="0"/>
              <a:t>Arrays</a:t>
            </a:r>
          </a:p>
          <a:p>
            <a:r>
              <a:rPr lang="en-US" b="1" i="1" dirty="0"/>
              <a:t>Linked Lists</a:t>
            </a:r>
          </a:p>
          <a:p>
            <a:r>
              <a:rPr lang="en-US" b="1" i="1" dirty="0"/>
              <a:t>Stacks</a:t>
            </a:r>
          </a:p>
          <a:p>
            <a:r>
              <a:rPr lang="en-US" b="1" i="1" dirty="0"/>
              <a:t>Queues</a:t>
            </a:r>
          </a:p>
          <a:p>
            <a:r>
              <a:rPr lang="en-US" b="1" i="1" dirty="0"/>
              <a:t>Trees</a:t>
            </a:r>
          </a:p>
          <a:p>
            <a:r>
              <a:rPr lang="en-US" b="1" i="1" dirty="0"/>
              <a:t>Graphs</a:t>
            </a:r>
          </a:p>
          <a:p>
            <a:endParaRPr lang="en-US" b="1" i="1" dirty="0"/>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160092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15603"/>
          </a:xfrm>
        </p:spPr>
        <p:txBody>
          <a:bodyPr/>
          <a:lstStyle/>
          <a:p>
            <a:r>
              <a:rPr lang="en-US" b="1" i="1" dirty="0"/>
              <a:t>Arrays</a:t>
            </a:r>
            <a:endParaRPr lang="en-US" dirty="0"/>
          </a:p>
        </p:txBody>
      </p:sp>
      <p:sp>
        <p:nvSpPr>
          <p:cNvPr id="3" name="Content Placeholder 2"/>
          <p:cNvSpPr>
            <a:spLocks noGrp="1"/>
          </p:cNvSpPr>
          <p:nvPr>
            <p:ph idx="1"/>
          </p:nvPr>
        </p:nvSpPr>
        <p:spPr>
          <a:xfrm>
            <a:off x="628650" y="980728"/>
            <a:ext cx="7886700" cy="5196235"/>
          </a:xfrm>
        </p:spPr>
        <p:txBody>
          <a:bodyPr/>
          <a:lstStyle/>
          <a:p>
            <a:pPr algn="just"/>
            <a:r>
              <a:rPr lang="en-US" dirty="0"/>
              <a:t>An array is a collection of similar data elements. These data elements have the same data type. The elements of the array are stored in consecutive memory locations and are referenced by an </a:t>
            </a:r>
            <a:r>
              <a:rPr lang="en-US" i="1" dirty="0"/>
              <a:t>index </a:t>
            </a:r>
            <a:r>
              <a:rPr lang="en-US" dirty="0"/>
              <a:t>(also known as the </a:t>
            </a:r>
            <a:r>
              <a:rPr lang="en-US" i="1" dirty="0"/>
              <a:t>subscript</a:t>
            </a:r>
            <a:r>
              <a:rPr lang="en-US" dirty="0"/>
              <a:t>).</a:t>
            </a:r>
          </a:p>
          <a:p>
            <a:pPr algn="just"/>
            <a:r>
              <a:rPr lang="en-US" dirty="0"/>
              <a:t>In C, arrays are declared using the following syntax:</a:t>
            </a:r>
          </a:p>
          <a:p>
            <a:pPr marL="0" indent="0" algn="just">
              <a:buNone/>
            </a:pPr>
            <a:r>
              <a:rPr lang="en-US" dirty="0"/>
              <a:t>     type name[size];</a:t>
            </a:r>
          </a:p>
          <a:p>
            <a:pPr marL="0" indent="0" algn="just">
              <a:buNone/>
            </a:pPr>
            <a:r>
              <a:rPr lang="en-US" dirty="0"/>
              <a:t>          For example,</a:t>
            </a:r>
          </a:p>
          <a:p>
            <a:pPr marL="0" indent="0" algn="just">
              <a:buNone/>
            </a:pPr>
            <a:r>
              <a:rPr lang="en-US" dirty="0"/>
              <a:t>    </a:t>
            </a:r>
            <a:r>
              <a:rPr lang="en-US" dirty="0" err="1"/>
              <a:t>int</a:t>
            </a:r>
            <a:r>
              <a:rPr lang="en-US" dirty="0"/>
              <a:t> marks[10];</a:t>
            </a:r>
          </a:p>
          <a:p>
            <a:pPr algn="just"/>
            <a:r>
              <a:rPr lang="en-US" dirty="0"/>
              <a:t>The above statement declares an array marks that contains 10 elements. In C, the array index starts from zero. This means that the array marks will</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12150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DECLARATION OF ARRAYS</a:t>
            </a:r>
            <a:endParaRPr lang="en-US" dirty="0"/>
          </a:p>
        </p:txBody>
      </p:sp>
      <p:sp>
        <p:nvSpPr>
          <p:cNvPr id="3" name="Content Placeholder 2"/>
          <p:cNvSpPr>
            <a:spLocks noGrp="1"/>
          </p:cNvSpPr>
          <p:nvPr>
            <p:ph idx="1"/>
          </p:nvPr>
        </p:nvSpPr>
        <p:spPr/>
        <p:txBody>
          <a:bodyPr/>
          <a:lstStyle/>
          <a:p>
            <a:pPr algn="just"/>
            <a:r>
              <a:rPr lang="en-US" dirty="0"/>
              <a:t>We have already seen that every variable must be declared before it is used. The same concept holds true for array variables. An array must be declared before being used. Declaring an array means specifying the following: </a:t>
            </a:r>
          </a:p>
          <a:p>
            <a:pPr algn="just"/>
            <a:r>
              <a:rPr lang="en-US" i="1" dirty="0"/>
              <a:t>Data type</a:t>
            </a:r>
            <a:r>
              <a:rPr lang="en-US" dirty="0"/>
              <a:t>—the kind of values it can store, for example, </a:t>
            </a:r>
            <a:r>
              <a:rPr lang="en-US" dirty="0" err="1"/>
              <a:t>int</a:t>
            </a:r>
            <a:r>
              <a:rPr lang="en-US" dirty="0"/>
              <a:t>, char, </a:t>
            </a:r>
            <a:r>
              <a:rPr lang="en-US" dirty="0" err="1"/>
              <a:t>flooat</a:t>
            </a:r>
            <a:r>
              <a:rPr lang="en-US" dirty="0"/>
              <a:t>, double. </a:t>
            </a:r>
          </a:p>
          <a:p>
            <a:pPr algn="just"/>
            <a:r>
              <a:rPr lang="en-US" i="1" dirty="0"/>
              <a:t>Name</a:t>
            </a:r>
            <a:r>
              <a:rPr lang="en-US" dirty="0"/>
              <a:t>—to identify the array. </a:t>
            </a:r>
          </a:p>
          <a:p>
            <a:pPr algn="just"/>
            <a:r>
              <a:rPr lang="en-US" i="1" dirty="0"/>
              <a:t>Size</a:t>
            </a:r>
            <a:r>
              <a:rPr lang="en-US" dirty="0"/>
              <a:t>—the maximum number of values that the array can hold.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dirty="0"/>
          </a:p>
        </p:txBody>
      </p:sp>
    </p:spTree>
    <p:extLst>
      <p:ext uri="{BB962C8B-B14F-4D97-AF65-F5344CB8AC3E}">
        <p14:creationId xmlns:p14="http://schemas.microsoft.com/office/powerpoint/2010/main" val="736709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62782"/>
            <a:ext cx="7886700" cy="1325563"/>
          </a:xfrm>
        </p:spPr>
        <p:txBody>
          <a:bodyPr/>
          <a:lstStyle/>
          <a:p>
            <a:endParaRPr lang="en-US"/>
          </a:p>
        </p:txBody>
      </p:sp>
      <p:sp>
        <p:nvSpPr>
          <p:cNvPr id="3" name="Content Placeholder 2"/>
          <p:cNvSpPr>
            <a:spLocks noGrp="1"/>
          </p:cNvSpPr>
          <p:nvPr>
            <p:ph idx="1"/>
          </p:nvPr>
        </p:nvSpPr>
        <p:spPr>
          <a:xfrm>
            <a:off x="628650" y="764704"/>
            <a:ext cx="7886700" cy="5412259"/>
          </a:xfrm>
        </p:spPr>
        <p:txBody>
          <a:bodyPr/>
          <a:lstStyle/>
          <a:p>
            <a:pPr algn="just"/>
            <a:r>
              <a:rPr lang="en-US" dirty="0"/>
              <a:t>contain 10 elements in all. The first element will be stored in marks[0], second element in marks[1], so on and so forth. Therefore, the last element, that is the 10th element, will be stored in marks[9].</a:t>
            </a:r>
          </a:p>
          <a:p>
            <a:pPr algn="just"/>
            <a:r>
              <a:rPr lang="en-US" dirty="0"/>
              <a:t>Arrays are generally used when we want to store large amount of similar type of data. But they have the following limitations:</a:t>
            </a:r>
          </a:p>
          <a:p>
            <a:pPr marL="0" indent="0" algn="just">
              <a:buNone/>
            </a:pPr>
            <a:r>
              <a:rPr lang="en-US" dirty="0"/>
              <a:t>	Arrays are of fixed size.</a:t>
            </a:r>
          </a:p>
          <a:p>
            <a:pPr marL="0" indent="0" algn="just">
              <a:buNone/>
            </a:pPr>
            <a:r>
              <a:rPr lang="en-US" dirty="0"/>
              <a:t>	Data elements are stored in contiguous memory locations which may not be always available.</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795803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Insertion and deletion of elements can be problematic because of shifting of elements from their positions.</a:t>
            </a:r>
          </a:p>
          <a:p>
            <a:pPr algn="just"/>
            <a:r>
              <a:rPr lang="en-US" dirty="0"/>
              <a:t>However, these limitations can be solved by using linked lists.</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187741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15603"/>
          </a:xfrm>
        </p:spPr>
        <p:txBody>
          <a:bodyPr/>
          <a:lstStyle/>
          <a:p>
            <a:r>
              <a:rPr lang="en-US" b="1" i="1" dirty="0"/>
              <a:t>Linked Lists</a:t>
            </a:r>
            <a:endParaRPr lang="en-US" dirty="0"/>
          </a:p>
        </p:txBody>
      </p:sp>
      <p:sp>
        <p:nvSpPr>
          <p:cNvPr id="3" name="Content Placeholder 2"/>
          <p:cNvSpPr>
            <a:spLocks noGrp="1"/>
          </p:cNvSpPr>
          <p:nvPr>
            <p:ph idx="1"/>
          </p:nvPr>
        </p:nvSpPr>
        <p:spPr>
          <a:xfrm>
            <a:off x="628650" y="908720"/>
            <a:ext cx="7886700" cy="5812755"/>
          </a:xfrm>
        </p:spPr>
        <p:txBody>
          <a:bodyPr/>
          <a:lstStyle/>
          <a:p>
            <a:pPr algn="just"/>
            <a:r>
              <a:rPr lang="en-US" dirty="0"/>
              <a:t>A linked list is a very flexible, dynamic data structure in which elements (called </a:t>
            </a:r>
            <a:r>
              <a:rPr lang="en-US" i="1" dirty="0"/>
              <a:t>nodes</a:t>
            </a:r>
            <a:r>
              <a:rPr lang="en-US" dirty="0"/>
              <a:t>) form a sequential list. In contrast to static arrays, a programmer need not worry about how many elements will be stored in the linked list. This feature enables the programmers to write robust programs which require less maintenance.</a:t>
            </a:r>
          </a:p>
          <a:p>
            <a:pPr algn="just"/>
            <a:r>
              <a:rPr lang="en-US" dirty="0"/>
              <a:t>In a linked list, each node is allocated space as it is added to the list. Every node in the list points to the next node in the list.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798412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Therefore, in a linked list, every node contains the following two types of data:</a:t>
            </a:r>
          </a:p>
          <a:p>
            <a:pPr marL="0" indent="0" algn="just">
              <a:buNone/>
            </a:pPr>
            <a:r>
              <a:rPr lang="en-US" dirty="0"/>
              <a:t>	The value of the node or any other data that corresponds to that node</a:t>
            </a:r>
          </a:p>
          <a:p>
            <a:pPr marL="0" indent="0" algn="just">
              <a:buNone/>
            </a:pPr>
            <a:r>
              <a:rPr lang="en-US" dirty="0"/>
              <a:t>	A pointer or link to the next node in the list</a:t>
            </a:r>
          </a:p>
          <a:p>
            <a:pPr algn="just"/>
            <a:r>
              <a:rPr lang="en-US" dirty="0"/>
              <a:t>The last node in the list contains a NULL pointer to indicate that it is the end or </a:t>
            </a:r>
            <a:r>
              <a:rPr lang="en-US" i="1" dirty="0"/>
              <a:t>tail </a:t>
            </a:r>
            <a:r>
              <a:rPr lang="en-US" dirty="0"/>
              <a:t>of the list.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504688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Since the memory for a node is dynamically allocated when it is added to the list, the total number of nodes that may be added to a list is limited only by the amount of memory available.</a:t>
            </a:r>
          </a:p>
          <a:p>
            <a:r>
              <a:rPr lang="en-US" i="1" dirty="0"/>
              <a:t>Advantage</a:t>
            </a:r>
            <a:r>
              <a:rPr lang="en-US" dirty="0"/>
              <a:t>: Easier to insert or delete data elements</a:t>
            </a:r>
          </a:p>
          <a:p>
            <a:r>
              <a:rPr lang="en-US" i="1" dirty="0"/>
              <a:t>Disadvantage</a:t>
            </a:r>
            <a:r>
              <a:rPr lang="en-US" dirty="0"/>
              <a:t>: Slow search operation and requires more memory space.</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122779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87611"/>
          </a:xfrm>
        </p:spPr>
        <p:txBody>
          <a:bodyPr/>
          <a:lstStyle/>
          <a:p>
            <a:r>
              <a:rPr lang="en-US" b="1" i="1" dirty="0"/>
              <a:t>Stacks</a:t>
            </a:r>
            <a:endParaRPr lang="en-US" dirty="0"/>
          </a:p>
        </p:txBody>
      </p:sp>
      <p:sp>
        <p:nvSpPr>
          <p:cNvPr id="3" name="Content Placeholder 2"/>
          <p:cNvSpPr>
            <a:spLocks noGrp="1"/>
          </p:cNvSpPr>
          <p:nvPr>
            <p:ph idx="1"/>
          </p:nvPr>
        </p:nvSpPr>
        <p:spPr>
          <a:xfrm>
            <a:off x="628650" y="1124744"/>
            <a:ext cx="7886700" cy="5052219"/>
          </a:xfrm>
        </p:spPr>
        <p:txBody>
          <a:bodyPr/>
          <a:lstStyle/>
          <a:p>
            <a:pPr algn="just"/>
            <a:r>
              <a:rPr lang="en-US" dirty="0"/>
              <a:t>A stack is a linear data structure in which insertion and deletion of elements are done at only one end, which is known as the top of the stack. Stack is called a last-in, first-out (LIFO) structure because the last element which is added to the stack is the first element which is deleted from the stack.</a:t>
            </a:r>
          </a:p>
          <a:p>
            <a:pPr algn="just"/>
            <a:r>
              <a:rPr lang="en-US" dirty="0"/>
              <a:t>In the computer’s memory, stacks can be implemented using arrays or linked lists. The array implementation of a stack. Every stack has a variable top associated with it. Top is used to store the address of the topmost element of the stack.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761213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 this position from where the element will be added or deleted. There is another variable MAX, which is used to store the maximum number of elements that the stack can store.</a:t>
            </a:r>
          </a:p>
          <a:p>
            <a:r>
              <a:rPr lang="en-US" dirty="0"/>
              <a:t>If top = NULL, then it indicates that the stack is empty and if top = MAX–1, then the stack is full.</a:t>
            </a:r>
          </a:p>
          <a:p>
            <a:pPr algn="just"/>
            <a:r>
              <a:rPr lang="en-US" dirty="0"/>
              <a:t>A stack supports three basic operations: </a:t>
            </a:r>
            <a:r>
              <a:rPr lang="en-US" dirty="0">
                <a:solidFill>
                  <a:srgbClr val="FF33CC"/>
                </a:solidFill>
              </a:rPr>
              <a:t>push</a:t>
            </a:r>
            <a:r>
              <a:rPr lang="en-US" dirty="0"/>
              <a:t>, </a:t>
            </a:r>
            <a:r>
              <a:rPr lang="en-US" dirty="0">
                <a:solidFill>
                  <a:srgbClr val="FF33CC"/>
                </a:solidFill>
              </a:rPr>
              <a:t>pop</a:t>
            </a:r>
            <a:r>
              <a:rPr lang="en-US" dirty="0"/>
              <a:t>, and </a:t>
            </a:r>
            <a:r>
              <a:rPr lang="en-US" dirty="0">
                <a:solidFill>
                  <a:srgbClr val="FF33CC"/>
                </a:solidFill>
              </a:rPr>
              <a:t>peep</a:t>
            </a:r>
            <a:r>
              <a:rPr lang="en-US" dirty="0"/>
              <a:t>.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97835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 push operation adds an element to the top of the stack. </a:t>
            </a:r>
          </a:p>
          <a:p>
            <a:pPr algn="just"/>
            <a:r>
              <a:rPr lang="en-US" dirty="0"/>
              <a:t>The pop operation removes the element from the top of the stack. </a:t>
            </a:r>
          </a:p>
          <a:p>
            <a:pPr algn="just"/>
            <a:r>
              <a:rPr lang="en-US" dirty="0"/>
              <a:t>The peep operation returns the value of the topmost element of the stack (without deleting it).</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282916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However, before inserting an element in the stack, we must check for overflow conditions. An overflow occurs when we try to insert an element into a stack that is already full.</a:t>
            </a:r>
          </a:p>
          <a:p>
            <a:pPr algn="just"/>
            <a:r>
              <a:rPr lang="en-US" dirty="0"/>
              <a:t>Similarly, before deleting an element from the stack, we must check for underflow conditions.</a:t>
            </a:r>
          </a:p>
          <a:p>
            <a:pPr algn="just"/>
            <a:r>
              <a:rPr lang="en-US" dirty="0"/>
              <a:t>An underflow condition occurs when we try to delete an element from a stack that is already empty.</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144255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543595"/>
          </a:xfrm>
        </p:spPr>
        <p:txBody>
          <a:bodyPr/>
          <a:lstStyle/>
          <a:p>
            <a:r>
              <a:rPr lang="en-US" b="1" i="1" dirty="0"/>
              <a:t>Queues</a:t>
            </a:r>
            <a:endParaRPr lang="en-US" dirty="0"/>
          </a:p>
        </p:txBody>
      </p:sp>
      <p:sp>
        <p:nvSpPr>
          <p:cNvPr id="3" name="Content Placeholder 2"/>
          <p:cNvSpPr>
            <a:spLocks noGrp="1"/>
          </p:cNvSpPr>
          <p:nvPr>
            <p:ph idx="1"/>
          </p:nvPr>
        </p:nvSpPr>
        <p:spPr>
          <a:xfrm>
            <a:off x="628650" y="908720"/>
            <a:ext cx="7886700" cy="5268243"/>
          </a:xfrm>
        </p:spPr>
        <p:txBody>
          <a:bodyPr/>
          <a:lstStyle/>
          <a:p>
            <a:pPr algn="just"/>
            <a:r>
              <a:rPr lang="en-US" dirty="0"/>
              <a:t>A queue is a first-in, first-out (FIFO) data structure in which the element that is inserted first is the first one to be taken out. The elements in a queue are added at one end called the </a:t>
            </a:r>
            <a:r>
              <a:rPr lang="en-US" dirty="0">
                <a:solidFill>
                  <a:srgbClr val="FF0000"/>
                </a:solidFill>
              </a:rPr>
              <a:t>rear</a:t>
            </a:r>
            <a:r>
              <a:rPr lang="en-US" dirty="0"/>
              <a:t> and removed from the other end called the </a:t>
            </a:r>
            <a:r>
              <a:rPr lang="en-US" dirty="0">
                <a:solidFill>
                  <a:srgbClr val="FF0000"/>
                </a:solidFill>
              </a:rPr>
              <a:t>front</a:t>
            </a:r>
            <a:r>
              <a:rPr lang="en-US" dirty="0"/>
              <a:t>. Like stacks, queues can be implemented by using either arrays or linked lists.</a:t>
            </a:r>
          </a:p>
          <a:p>
            <a:pPr algn="just"/>
            <a:r>
              <a:rPr lang="en-US" dirty="0"/>
              <a:t>Every queue has front and rear variables that point to the position from where deletions and insertions can be done, respectively.</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059877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a:xfrm>
            <a:off x="628650" y="1825625"/>
            <a:ext cx="7886700" cy="4895850"/>
          </a:xfrm>
        </p:spPr>
        <p:txBody>
          <a:bodyPr/>
          <a:lstStyle/>
          <a:p>
            <a:pPr algn="just"/>
            <a:r>
              <a:rPr lang="en-US" dirty="0"/>
              <a:t>Arrays are declared using the following syntax:</a:t>
            </a:r>
          </a:p>
          <a:p>
            <a:pPr marL="0" indent="0" algn="just">
              <a:buNone/>
            </a:pPr>
            <a:r>
              <a:rPr lang="en-US" dirty="0"/>
              <a:t>   - type name[size];</a:t>
            </a:r>
          </a:p>
          <a:p>
            <a:pPr algn="just"/>
            <a:r>
              <a:rPr lang="en-US" dirty="0"/>
              <a:t>The type can be either </a:t>
            </a:r>
            <a:r>
              <a:rPr lang="en-US" dirty="0" err="1"/>
              <a:t>int</a:t>
            </a:r>
            <a:r>
              <a:rPr lang="en-US" dirty="0"/>
              <a:t>, </a:t>
            </a:r>
            <a:r>
              <a:rPr lang="en-US" dirty="0" err="1"/>
              <a:t>float,double,char</a:t>
            </a:r>
            <a:r>
              <a:rPr lang="en-US" dirty="0"/>
              <a:t>, or any other valid data type. The number within brackets indicates the size of the array, i.e., the maximum number of elements that can be stored in the array. For example, if we write,</a:t>
            </a:r>
          </a:p>
          <a:p>
            <a:pPr algn="just"/>
            <a:r>
              <a:rPr lang="en-US" dirty="0" err="1"/>
              <a:t>int</a:t>
            </a:r>
            <a:r>
              <a:rPr lang="en-US" dirty="0"/>
              <a:t> marks[10];</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080314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If we want to add one more value to the list, say, if we want to add another element with the value X, then the rear would be incremented by 1 and the value would be stored at the position pointed by the rear.</a:t>
            </a:r>
          </a:p>
          <a:p>
            <a:pPr algn="just"/>
            <a:r>
              <a:rPr lang="en-US" dirty="0"/>
              <a:t>If we want to delete an element from the queue, then the value of front will be incremented.</a:t>
            </a:r>
          </a:p>
          <a:p>
            <a:pPr algn="just"/>
            <a:r>
              <a:rPr lang="en-US" dirty="0"/>
              <a:t>Deletions are done only from this end of the queue.</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936960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However, before inserting an element in the queue, we must check for overflow conditions. An overflow occurs when we try to insert an element into a queue that is already full. A queue is full when rear = MAX – 1, where MAX is the size of the queue, that is MAX specifies the maximum number</a:t>
            </a:r>
          </a:p>
          <a:p>
            <a:pPr marL="0" indent="0" algn="just">
              <a:buNone/>
            </a:pPr>
            <a:r>
              <a:rPr lang="en-US" dirty="0"/>
              <a:t> of elements in the queue. Note that we have written MAX – 1 because the index starts from 0.</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92393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Similarly, before deleting an element from the queue, we must check for underflow conditions.</a:t>
            </a:r>
          </a:p>
          <a:p>
            <a:pPr algn="just"/>
            <a:r>
              <a:rPr lang="en-US" dirty="0"/>
              <a:t>An underflow condition occurs when we try to delete an element from a queue that is already empty. If front = NULL and rear = NULL, then there is no element in the queue.</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186147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543595"/>
          </a:xfrm>
        </p:spPr>
        <p:txBody>
          <a:bodyPr/>
          <a:lstStyle/>
          <a:p>
            <a:r>
              <a:rPr lang="en-US" b="1" i="1" dirty="0"/>
              <a:t>Trees</a:t>
            </a:r>
            <a:endParaRPr lang="en-US" dirty="0"/>
          </a:p>
        </p:txBody>
      </p:sp>
      <p:sp>
        <p:nvSpPr>
          <p:cNvPr id="3" name="Content Placeholder 2"/>
          <p:cNvSpPr>
            <a:spLocks noGrp="1"/>
          </p:cNvSpPr>
          <p:nvPr>
            <p:ph idx="1"/>
          </p:nvPr>
        </p:nvSpPr>
        <p:spPr>
          <a:xfrm>
            <a:off x="539552" y="1124744"/>
            <a:ext cx="7886700" cy="4351338"/>
          </a:xfrm>
        </p:spPr>
        <p:txBody>
          <a:bodyPr/>
          <a:lstStyle/>
          <a:p>
            <a:pPr algn="just"/>
            <a:r>
              <a:rPr lang="en-US" dirty="0"/>
              <a:t>A tree is a non-linear data structure which consists of a collection of nodes arranged in a hierarchical order. One of the nodes is designated as the root node, and the remaining nodes can be partitioned into disjoint sets such that each set is a sub-tree of the root.</a:t>
            </a:r>
          </a:p>
          <a:p>
            <a:pPr algn="just"/>
            <a:r>
              <a:rPr lang="en-US" dirty="0"/>
              <a:t>The simplest form of a tree is a binary tree. A binary tree consists of a root node and left and right sub-trees, where both sub-trees are also binary trees.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602809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Each node contains a data element, a left pointer which points to the left sub-tree, and a right pointer which points to the right sub-tree.</a:t>
            </a:r>
          </a:p>
          <a:p>
            <a:pPr algn="just"/>
            <a:r>
              <a:rPr lang="en-US" dirty="0"/>
              <a:t>The root element is the topmost node which is pointed by a ‘root’ pointer. If root = NULL then the tree is empty.</a:t>
            </a:r>
          </a:p>
          <a:p>
            <a:r>
              <a:rPr lang="en-US" i="1" dirty="0"/>
              <a:t>Advantage</a:t>
            </a:r>
            <a:r>
              <a:rPr lang="en-US" dirty="0"/>
              <a:t>: Provides quick search, insert, and delete operations</a:t>
            </a:r>
          </a:p>
          <a:p>
            <a:r>
              <a:rPr lang="en-US" i="1" dirty="0"/>
              <a:t>Disadvantage</a:t>
            </a:r>
            <a:r>
              <a:rPr lang="en-US" dirty="0"/>
              <a:t>: Complicated deletion algorithm</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1724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399579"/>
          </a:xfrm>
        </p:spPr>
        <p:txBody>
          <a:bodyPr/>
          <a:lstStyle/>
          <a:p>
            <a:r>
              <a:rPr lang="en-US" b="1" i="1" dirty="0"/>
              <a:t>Graphs</a:t>
            </a:r>
            <a:endParaRPr lang="en-US" dirty="0"/>
          </a:p>
        </p:txBody>
      </p:sp>
      <p:sp>
        <p:nvSpPr>
          <p:cNvPr id="3" name="Content Placeholder 2"/>
          <p:cNvSpPr>
            <a:spLocks noGrp="1"/>
          </p:cNvSpPr>
          <p:nvPr>
            <p:ph idx="1"/>
          </p:nvPr>
        </p:nvSpPr>
        <p:spPr>
          <a:xfrm>
            <a:off x="628650" y="764704"/>
            <a:ext cx="7886700" cy="5412259"/>
          </a:xfrm>
        </p:spPr>
        <p:txBody>
          <a:bodyPr/>
          <a:lstStyle/>
          <a:p>
            <a:pPr algn="just"/>
            <a:r>
              <a:rPr lang="en-US" dirty="0"/>
              <a:t>A graph is a non-linear data structure which is a collection of </a:t>
            </a:r>
            <a:r>
              <a:rPr lang="en-US" i="1" dirty="0"/>
              <a:t>vertices </a:t>
            </a:r>
            <a:r>
              <a:rPr lang="en-US" dirty="0"/>
              <a:t>(also called </a:t>
            </a:r>
            <a:r>
              <a:rPr lang="en-US" i="1" dirty="0"/>
              <a:t>nodes</a:t>
            </a:r>
            <a:r>
              <a:rPr lang="en-US" dirty="0"/>
              <a:t>) and </a:t>
            </a:r>
            <a:r>
              <a:rPr lang="en-US" i="1" dirty="0"/>
              <a:t>edges </a:t>
            </a:r>
            <a:r>
              <a:rPr lang="en-US" dirty="0"/>
              <a:t>that connect these vertices. A graph is often viewed as a generalization of the tree structure, where instead of a purely parent-to-child relationship between tree nodes, any kind of complex relationships between the nodes can exist.</a:t>
            </a:r>
          </a:p>
          <a:p>
            <a:pPr algn="just"/>
            <a:r>
              <a:rPr lang="en-US" dirty="0"/>
              <a:t>In a tree structure, nodes can have any number of children but only one parent, a graph on the other hand relaxes all such kinds of restrictions</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160522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 node in the graph may represent a city and the edges connecting the nodes can represent roads.</a:t>
            </a:r>
          </a:p>
          <a:p>
            <a:pPr algn="just"/>
            <a:r>
              <a:rPr lang="en-US" dirty="0"/>
              <a:t>A graph can also be used to represent a computer network where the nodes are workstations and the edges are the network connections. Graphs have so many applications in computer science and mathematics that several algorithms have been written to perform the standard graph operations, such as searching the graph and finding the shortest path between the nodes of a graph.</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898615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Note that unlike trees, graphs do not have any root node. Rather, every node in the graph can be connected with every another node in the graph. When two nodes are connected via an edge, the two nodes are known as </a:t>
            </a:r>
            <a:r>
              <a:rPr lang="en-US" i="1" dirty="0" err="1"/>
              <a:t>neighbours</a:t>
            </a:r>
            <a:r>
              <a:rPr lang="en-US" dirty="0"/>
              <a:t>.</a:t>
            </a:r>
          </a:p>
          <a:p>
            <a:r>
              <a:rPr lang="en-US" i="1" dirty="0"/>
              <a:t>Advantage</a:t>
            </a:r>
            <a:r>
              <a:rPr lang="en-US" dirty="0"/>
              <a:t>: Best models real-world situations</a:t>
            </a:r>
          </a:p>
          <a:p>
            <a:r>
              <a:rPr lang="en-US" i="1" dirty="0"/>
              <a:t>Disadvantage</a:t>
            </a:r>
            <a:r>
              <a:rPr lang="en-US" dirty="0"/>
              <a:t>: Some algorithms are slow and very complex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894003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047651"/>
          </a:xfrm>
        </p:spPr>
        <p:txBody>
          <a:bodyPr/>
          <a:lstStyle/>
          <a:p>
            <a:r>
              <a:rPr lang="en-US" b="1" dirty="0"/>
              <a:t>OPERATIONS ON DATA STRUCTURES</a:t>
            </a:r>
            <a:endParaRPr lang="en-US" dirty="0"/>
          </a:p>
        </p:txBody>
      </p:sp>
      <p:sp>
        <p:nvSpPr>
          <p:cNvPr id="3" name="Content Placeholder 2"/>
          <p:cNvSpPr>
            <a:spLocks noGrp="1"/>
          </p:cNvSpPr>
          <p:nvPr>
            <p:ph idx="1"/>
          </p:nvPr>
        </p:nvSpPr>
        <p:spPr>
          <a:xfrm>
            <a:off x="628650" y="1412776"/>
            <a:ext cx="7886700" cy="5688632"/>
          </a:xfrm>
        </p:spPr>
        <p:txBody>
          <a:bodyPr/>
          <a:lstStyle/>
          <a:p>
            <a:pPr algn="just"/>
            <a:r>
              <a:rPr lang="en-US" dirty="0"/>
              <a:t>The different operations that can be performed on the various data structures previously mentioned.</a:t>
            </a:r>
          </a:p>
          <a:p>
            <a:pPr algn="just"/>
            <a:r>
              <a:rPr lang="en-US" b="1" i="1" dirty="0"/>
              <a:t>Traversing </a:t>
            </a:r>
            <a:r>
              <a:rPr lang="en-US" dirty="0"/>
              <a:t>It means to access each data item exactly once so that it can be processed. For example, to print the names of all the students in a class.</a:t>
            </a:r>
          </a:p>
          <a:p>
            <a:pPr algn="just"/>
            <a:r>
              <a:rPr lang="en-US" b="1" i="1" dirty="0"/>
              <a:t>Searching </a:t>
            </a:r>
            <a:r>
              <a:rPr lang="en-US" dirty="0"/>
              <a:t>It is used to find the location of one or more data items that satisfy the given constraint. Such a data item may or may not be present in the given collection of data items. For example, to find the names of all the students who secured 100 marks in mathematics.</a:t>
            </a:r>
          </a:p>
          <a:p>
            <a:pPr algn="just"/>
            <a:endParaRPr lang="en-US" dirty="0"/>
          </a:p>
          <a:p>
            <a:pPr algn="just"/>
            <a:r>
              <a:rPr lang="en-US" b="1" i="1" dirty="0"/>
              <a:t>Inserting </a:t>
            </a:r>
            <a:r>
              <a:rPr lang="en-US" dirty="0"/>
              <a:t>It is used to add new data items to the given list of data items. For example, to add</a:t>
            </a:r>
          </a:p>
          <a:p>
            <a:pPr algn="just"/>
            <a:r>
              <a:rPr lang="en-US" dirty="0"/>
              <a:t>the details of a new student who has recently joined the course.</a:t>
            </a:r>
          </a:p>
          <a:p>
            <a:pPr algn="just"/>
            <a:r>
              <a:rPr lang="en-US" b="1" i="1" dirty="0"/>
              <a:t>Deleting </a:t>
            </a:r>
            <a:r>
              <a:rPr lang="en-US" dirty="0"/>
              <a:t>It means to remove (delete) a particular data item from the given collection of data</a:t>
            </a:r>
          </a:p>
          <a:p>
            <a:pPr algn="just"/>
            <a:r>
              <a:rPr lang="en-US" dirty="0"/>
              <a:t>items. For example, to delete the name of a student who has left the course.</a:t>
            </a:r>
          </a:p>
          <a:p>
            <a:pPr algn="just"/>
            <a:r>
              <a:rPr lang="en-US" b="1" i="1" dirty="0"/>
              <a:t>Sorting </a:t>
            </a:r>
            <a:r>
              <a:rPr lang="en-US" dirty="0"/>
              <a:t>Data items can be arranged in some order like ascending order or descending order</a:t>
            </a:r>
          </a:p>
          <a:p>
            <a:pPr algn="just"/>
            <a:r>
              <a:rPr lang="en-US" dirty="0"/>
              <a:t>depending on the type of application. For example, arranging the names of students in a class in</a:t>
            </a:r>
          </a:p>
          <a:p>
            <a:pPr algn="just"/>
            <a:r>
              <a:rPr lang="en-US" dirty="0"/>
              <a:t>an alphabetical order, or calculating the top three winners by arranging the participants’ scores in</a:t>
            </a:r>
          </a:p>
          <a:p>
            <a:pPr algn="just"/>
            <a:r>
              <a:rPr lang="en-US" dirty="0"/>
              <a:t>descending order and then extracting the top three.</a:t>
            </a:r>
          </a:p>
          <a:p>
            <a:pPr algn="just"/>
            <a:r>
              <a:rPr lang="en-US" b="1" i="1" dirty="0"/>
              <a:t>Merging </a:t>
            </a:r>
            <a:r>
              <a:rPr lang="en-US" dirty="0"/>
              <a:t>Lists of two sorted data items can be combined to form a single list of sorted data items.</a:t>
            </a:r>
          </a:p>
          <a:p>
            <a:endParaRPr lang="en-US" dirty="0"/>
          </a:p>
        </p:txBody>
      </p:sp>
      <p:sp>
        <p:nvSpPr>
          <p:cNvPr id="4" name="Date Placeholder 3"/>
          <p:cNvSpPr>
            <a:spLocks noGrp="1"/>
          </p:cNvSpPr>
          <p:nvPr>
            <p:ph type="dt" sz="half" idx="10"/>
          </p:nvPr>
        </p:nvSpPr>
        <p:spPr>
          <a:xfrm>
            <a:off x="628650" y="6376243"/>
            <a:ext cx="2057400" cy="365125"/>
          </a:xfrm>
        </p:spPr>
        <p:txBody>
          <a:bodyPr/>
          <a:lstStyle/>
          <a:p>
            <a:pPr>
              <a:defRPr/>
            </a:pPr>
            <a:fld id="{1D1EC7FA-0AAC-4A38-92DF-689D1D525D54}" type="datetime2">
              <a:rPr lang="en-US" smtClean="0"/>
              <a:t>Sunday, December 17, 2023</a:t>
            </a:fld>
            <a:endParaRPr lang="en-US" dirty="0"/>
          </a:p>
        </p:txBody>
      </p:sp>
    </p:spTree>
    <p:extLst>
      <p:ext uri="{BB962C8B-B14F-4D97-AF65-F5344CB8AC3E}">
        <p14:creationId xmlns:p14="http://schemas.microsoft.com/office/powerpoint/2010/main" val="21018842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i="1" dirty="0"/>
              <a:t>Inserting </a:t>
            </a:r>
            <a:r>
              <a:rPr lang="en-US" dirty="0"/>
              <a:t>It is used to add new data items to the given list of data items. For example, to add the details of a new student who has recently joined the course.</a:t>
            </a:r>
          </a:p>
          <a:p>
            <a:pPr algn="just"/>
            <a:r>
              <a:rPr lang="en-US" b="1" i="1" dirty="0"/>
              <a:t>Deleting </a:t>
            </a:r>
            <a:r>
              <a:rPr lang="en-US" dirty="0"/>
              <a:t>It means to remove (delete) a particular data item from the given collection of data items. For example, to delete the name of a student who has left the course.</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615569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a:t>
            </a:r>
          </a:p>
        </p:txBody>
      </p:sp>
      <p:sp>
        <p:nvSpPr>
          <p:cNvPr id="3" name="Content Placeholder 2"/>
          <p:cNvSpPr>
            <a:spLocks noGrp="1"/>
          </p:cNvSpPr>
          <p:nvPr>
            <p:ph idx="1"/>
          </p:nvPr>
        </p:nvSpPr>
        <p:spPr/>
        <p:txBody>
          <a:bodyPr/>
          <a:lstStyle/>
          <a:p>
            <a:pPr algn="just"/>
            <a:r>
              <a:rPr lang="en-US" dirty="0"/>
              <a:t>The statement declares marks to be an array containing 10 elements. In C, the array index starts from zero. The first element will be stored in marks[0], second element in marks[1], and so on. Therefore, the last element, that is the 10th element, will be stored in marks[9]. Note that 0, 1, 2, 3 written within square brackets are the subscripts.</a:t>
            </a:r>
          </a:p>
          <a:p>
            <a:pPr marL="0" indent="0" algn="just">
              <a:buNone/>
            </a:pPr>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6560371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i="1" dirty="0"/>
              <a:t>Sorting </a:t>
            </a:r>
            <a:r>
              <a:rPr lang="en-US" dirty="0"/>
              <a:t>Data items can be arranged in some order like ascending order or descending order depending on the type of application. For example, arranging the names of students in a class in an alphabetical order, or calculating the top three winners by arranging the participants’ scores in descending order and then extracting the top three.</a:t>
            </a:r>
          </a:p>
          <a:p>
            <a:pPr algn="just"/>
            <a:r>
              <a:rPr lang="en-US" b="1" i="1" dirty="0"/>
              <a:t>Merging </a:t>
            </a:r>
            <a:r>
              <a:rPr lang="en-US" dirty="0"/>
              <a:t>Lists of two sorted data items can be combined to form a single list of sorted data items.</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555324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251757" y="3028632"/>
            <a:ext cx="6641613" cy="359867"/>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eaLnBrk="1" fontAlgn="auto" hangingPunct="1">
              <a:spcAft>
                <a:spcPts val="0"/>
              </a:spcAft>
              <a:defRPr/>
            </a:pPr>
            <a:r>
              <a:rPr lang="en-GB" dirty="0">
                <a:solidFill>
                  <a:srgbClr val="FF0000"/>
                </a:solidFill>
                <a:effectLst/>
              </a:rPr>
              <a:t>ABSTRACT DATA TYPES</a:t>
            </a:r>
            <a:endParaRPr lang="en-US" dirty="0">
              <a:solidFill>
                <a:srgbClr val="FF0000"/>
              </a:solidFill>
              <a:effectLst/>
            </a:endParaRPr>
          </a:p>
        </p:txBody>
      </p:sp>
      <p:cxnSp>
        <p:nvCxnSpPr>
          <p:cNvPr id="8" name="Straight Connector 7"/>
          <p:cNvCxnSpPr/>
          <p:nvPr/>
        </p:nvCxnSpPr>
        <p:spPr>
          <a:xfrm>
            <a:off x="803275" y="3429000"/>
            <a:ext cx="7537450" cy="1588"/>
          </a:xfrm>
          <a:prstGeom prst="line">
            <a:avLst/>
          </a:prstGeom>
          <a:ln>
            <a:solidFill>
              <a:schemeClr val="tx1">
                <a:lumMod val="65000"/>
                <a:lumOff val="35000"/>
              </a:schemeClr>
            </a:solidFill>
          </a:ln>
        </p:spPr>
        <p:style>
          <a:lnRef idx="2">
            <a:schemeClr val="accent2"/>
          </a:lnRef>
          <a:fillRef idx="0">
            <a:schemeClr val="accent2"/>
          </a:fillRef>
          <a:effectRef idx="1">
            <a:schemeClr val="accent2"/>
          </a:effectRef>
          <a:fontRef idx="minor">
            <a:schemeClr val="tx1"/>
          </a:fontRef>
        </p:style>
      </p:cxnSp>
      <p:sp>
        <p:nvSpPr>
          <p:cNvPr id="2" name="Date Placeholder 1"/>
          <p:cNvSpPr>
            <a:spLocks noGrp="1"/>
          </p:cNvSpPr>
          <p:nvPr>
            <p:ph type="dt" sz="half" idx="10"/>
          </p:nvPr>
        </p:nvSpPr>
        <p:spPr/>
        <p:txBody>
          <a:bodyPr/>
          <a:lstStyle/>
          <a:p>
            <a:pPr>
              <a:defRPr/>
            </a:pPr>
            <a:fld id="{BFDB9354-B2FA-4DF1-B86F-E2649B98CD94}" type="datetime2">
              <a:rPr lang="en-US" smtClean="0"/>
              <a:t>Sunday, December 17, 2023</a:t>
            </a:fld>
            <a:endParaRPr lang="en-US"/>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7165" r="11620"/>
          <a:stretch/>
        </p:blipFill>
        <p:spPr>
          <a:xfrm>
            <a:off x="7596336" y="188640"/>
            <a:ext cx="1080120" cy="1201297"/>
          </a:xfrm>
          <a:prstGeom prst="rect">
            <a:avLst/>
          </a:prstGeom>
        </p:spPr>
      </p:pic>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98463" y="835025"/>
            <a:ext cx="8291512" cy="1588"/>
          </a:xfrm>
          <a:prstGeom prst="line">
            <a:avLst/>
          </a:prstGeom>
          <a:ln>
            <a:solidFill>
              <a:schemeClr val="tx1">
                <a:lumMod val="65000"/>
                <a:lumOff val="35000"/>
              </a:schemeClr>
            </a:solidFill>
          </a:ln>
        </p:spPr>
        <p:style>
          <a:lnRef idx="2">
            <a:schemeClr val="accent2"/>
          </a:lnRef>
          <a:fillRef idx="0">
            <a:schemeClr val="accent2"/>
          </a:fillRef>
          <a:effectRef idx="1">
            <a:schemeClr val="accent2"/>
          </a:effectRef>
          <a:fontRef idx="minor">
            <a:schemeClr val="tx1"/>
          </a:fontRef>
        </p:style>
      </p:cxnSp>
      <p:sp>
        <p:nvSpPr>
          <p:cNvPr id="57" name="Rectangle 2"/>
          <p:cNvSpPr txBox="1">
            <a:spLocks noChangeArrowheads="1"/>
          </p:cNvSpPr>
          <p:nvPr/>
        </p:nvSpPr>
        <p:spPr bwMode="auto">
          <a:xfrm>
            <a:off x="431800" y="406400"/>
            <a:ext cx="87487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defRPr>
            </a:lvl2pPr>
            <a:lvl3pPr algn="ctr" rtl="0" eaLnBrk="0" fontAlgn="base" hangingPunct="0">
              <a:spcBef>
                <a:spcPct val="0"/>
              </a:spcBef>
              <a:spcAft>
                <a:spcPct val="0"/>
              </a:spcAft>
              <a:defRPr sz="3300">
                <a:solidFill>
                  <a:schemeClr val="tx1"/>
                </a:solidFill>
                <a:latin typeface="Calibri" pitchFamily="34" charset="0"/>
              </a:defRPr>
            </a:lvl3pPr>
            <a:lvl4pPr algn="ctr" rtl="0" eaLnBrk="0" fontAlgn="base" hangingPunct="0">
              <a:spcBef>
                <a:spcPct val="0"/>
              </a:spcBef>
              <a:spcAft>
                <a:spcPct val="0"/>
              </a:spcAft>
              <a:defRPr sz="3300">
                <a:solidFill>
                  <a:schemeClr val="tx1"/>
                </a:solidFill>
                <a:latin typeface="Calibri" pitchFamily="34" charset="0"/>
              </a:defRPr>
            </a:lvl4pPr>
            <a:lvl5pPr algn="ctr" rtl="0" eaLnBrk="0" fontAlgn="base" hangingPunct="0">
              <a:spcBef>
                <a:spcPct val="0"/>
              </a:spcBef>
              <a:spcAft>
                <a:spcPct val="0"/>
              </a:spcAft>
              <a:defRPr sz="3300">
                <a:solidFill>
                  <a:schemeClr val="tx1"/>
                </a:solidFill>
                <a:latin typeface="Calibri" pitchFamily="34" charset="0"/>
              </a:defRPr>
            </a:lvl5pPr>
            <a:lvl6pPr marL="342900" algn="ctr" rtl="0" fontAlgn="base">
              <a:spcBef>
                <a:spcPct val="0"/>
              </a:spcBef>
              <a:spcAft>
                <a:spcPct val="0"/>
              </a:spcAft>
              <a:defRPr sz="3300">
                <a:solidFill>
                  <a:schemeClr val="tx1"/>
                </a:solidFill>
                <a:latin typeface="Calibri" pitchFamily="34" charset="0"/>
              </a:defRPr>
            </a:lvl6pPr>
            <a:lvl7pPr marL="685800" algn="ctr" rtl="0" fontAlgn="base">
              <a:spcBef>
                <a:spcPct val="0"/>
              </a:spcBef>
              <a:spcAft>
                <a:spcPct val="0"/>
              </a:spcAft>
              <a:defRPr sz="3300">
                <a:solidFill>
                  <a:schemeClr val="tx1"/>
                </a:solidFill>
                <a:latin typeface="Calibri" pitchFamily="34" charset="0"/>
              </a:defRPr>
            </a:lvl7pPr>
            <a:lvl8pPr marL="1028700" algn="ctr" rtl="0" fontAlgn="base">
              <a:spcBef>
                <a:spcPct val="0"/>
              </a:spcBef>
              <a:spcAft>
                <a:spcPct val="0"/>
              </a:spcAft>
              <a:defRPr sz="3300">
                <a:solidFill>
                  <a:schemeClr val="tx1"/>
                </a:solidFill>
                <a:latin typeface="Calibri" pitchFamily="34" charset="0"/>
              </a:defRPr>
            </a:lvl8pPr>
            <a:lvl9pPr marL="1371600" algn="ctr" rtl="0" fontAlgn="base">
              <a:spcBef>
                <a:spcPct val="0"/>
              </a:spcBef>
              <a:spcAft>
                <a:spcPct val="0"/>
              </a:spcAft>
              <a:defRPr sz="3300">
                <a:solidFill>
                  <a:schemeClr val="tx1"/>
                </a:solidFill>
                <a:latin typeface="Calibri" pitchFamily="34" charset="0"/>
              </a:defRPr>
            </a:lvl9pPr>
          </a:lstStyle>
          <a:p>
            <a:pPr algn="l" eaLnBrk="1" fontAlgn="auto" hangingPunct="1">
              <a:spcAft>
                <a:spcPts val="0"/>
              </a:spcAft>
              <a:defRPr/>
            </a:pPr>
            <a:r>
              <a:rPr lang="en-US" sz="2400" dirty="0">
                <a:ln w="0"/>
                <a:solidFill>
                  <a:srgbClr val="960000"/>
                </a:solidFill>
                <a:effectLst>
                  <a:outerShdw blurRad="38100" dist="19050" dir="2700000" algn="tl" rotWithShape="0">
                    <a:schemeClr val="dk1">
                      <a:alpha val="40000"/>
                    </a:schemeClr>
                  </a:outerShdw>
                </a:effectLst>
                <a:latin typeface="Lucida Sans Unicode"/>
              </a:rPr>
              <a:t> Introduction</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7165" r="11620"/>
          <a:stretch/>
        </p:blipFill>
        <p:spPr>
          <a:xfrm>
            <a:off x="7855124" y="20063"/>
            <a:ext cx="1080120" cy="1201297"/>
          </a:xfrm>
          <a:prstGeom prst="rect">
            <a:avLst/>
          </a:prstGeom>
        </p:spPr>
      </p:pic>
      <p:sp>
        <p:nvSpPr>
          <p:cNvPr id="15364" name="TextBox 12"/>
          <p:cNvSpPr txBox="1">
            <a:spLocks noChangeArrowheads="1"/>
          </p:cNvSpPr>
          <p:nvPr/>
        </p:nvSpPr>
        <p:spPr bwMode="auto">
          <a:xfrm>
            <a:off x="396875" y="1125538"/>
            <a:ext cx="8496300" cy="11430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93065" marR="5080" algn="just">
              <a:lnSpc>
                <a:spcPts val="1250"/>
              </a:lnSpc>
              <a:spcBef>
                <a:spcPts val="270"/>
              </a:spcBef>
              <a:buNone/>
            </a:pPr>
            <a:endParaRPr lang="en-US" sz="1800" dirty="0">
              <a:latin typeface="Times New Roman"/>
              <a:cs typeface="Times New Roman"/>
            </a:endParaRPr>
          </a:p>
          <a:p>
            <a:pPr marL="831850" indent="-285750">
              <a:lnSpc>
                <a:spcPct val="150000"/>
              </a:lnSpc>
            </a:pPr>
            <a:r>
              <a:rPr lang="en-US" sz="1800" spc="-40" dirty="0">
                <a:latin typeface="Times New Roman"/>
                <a:cs typeface="Times New Roman"/>
              </a:rPr>
              <a:t>To </a:t>
            </a:r>
            <a:r>
              <a:rPr lang="en-US" sz="1800" dirty="0">
                <a:latin typeface="Times New Roman"/>
                <a:cs typeface="Times New Roman"/>
              </a:rPr>
              <a:t>understand the meaning of an abstract data type, </a:t>
            </a:r>
            <a:r>
              <a:rPr lang="en-US" sz="1800" spc="-5" dirty="0">
                <a:latin typeface="Times New Roman"/>
                <a:cs typeface="Times New Roman"/>
              </a:rPr>
              <a:t>we will </a:t>
            </a:r>
            <a:r>
              <a:rPr lang="en-US" sz="1800" dirty="0">
                <a:latin typeface="Times New Roman"/>
                <a:cs typeface="Times New Roman"/>
              </a:rPr>
              <a:t>break the term into</a:t>
            </a:r>
            <a:r>
              <a:rPr lang="en-US" sz="1800" spc="204" dirty="0">
                <a:latin typeface="Times New Roman"/>
                <a:cs typeface="Times New Roman"/>
              </a:rPr>
              <a:t> </a:t>
            </a:r>
            <a:r>
              <a:rPr lang="en-US" sz="1800" dirty="0">
                <a:latin typeface="Times New Roman"/>
                <a:cs typeface="Times New Roman"/>
              </a:rPr>
              <a:t>‘data type’ and ‘abstract.</a:t>
            </a:r>
          </a:p>
          <a:p>
            <a:pPr marL="393700" marR="15240" algn="just">
              <a:lnSpc>
                <a:spcPct val="150000"/>
              </a:lnSpc>
              <a:spcBef>
                <a:spcPts val="540"/>
              </a:spcBef>
              <a:tabLst>
                <a:tab pos="1043305" algn="l"/>
              </a:tabLst>
            </a:pPr>
            <a:r>
              <a:rPr lang="en-US" sz="1800" b="1" i="1" spc="-5" dirty="0">
                <a:latin typeface="Times New Roman"/>
                <a:cs typeface="Times New Roman"/>
              </a:rPr>
              <a:t> Data</a:t>
            </a:r>
            <a:r>
              <a:rPr lang="en-US" sz="1800" b="1" i="1" spc="-45" dirty="0">
                <a:latin typeface="Times New Roman"/>
                <a:cs typeface="Times New Roman"/>
              </a:rPr>
              <a:t> </a:t>
            </a:r>
            <a:r>
              <a:rPr lang="en-US" sz="1800" b="1" i="1" dirty="0">
                <a:latin typeface="Times New Roman"/>
                <a:cs typeface="Times New Roman"/>
              </a:rPr>
              <a:t>type	</a:t>
            </a:r>
            <a:r>
              <a:rPr lang="en-US" sz="1800" spc="-5" dirty="0">
                <a:latin typeface="Times New Roman"/>
                <a:cs typeface="Times New Roman"/>
              </a:rPr>
              <a:t>Data</a:t>
            </a:r>
            <a:r>
              <a:rPr lang="en-US" sz="1800" spc="-50" dirty="0">
                <a:latin typeface="Times New Roman"/>
                <a:cs typeface="Times New Roman"/>
              </a:rPr>
              <a:t> </a:t>
            </a:r>
            <a:r>
              <a:rPr lang="en-US" sz="1800" dirty="0">
                <a:latin typeface="Times New Roman"/>
                <a:cs typeface="Times New Roman"/>
              </a:rPr>
              <a:t>type</a:t>
            </a:r>
            <a:r>
              <a:rPr lang="en-US" sz="1800" spc="-45" dirty="0">
                <a:latin typeface="Times New Roman"/>
                <a:cs typeface="Times New Roman"/>
              </a:rPr>
              <a:t> </a:t>
            </a:r>
            <a:r>
              <a:rPr lang="en-US" sz="1800" dirty="0">
                <a:latin typeface="Times New Roman"/>
                <a:cs typeface="Times New Roman"/>
              </a:rPr>
              <a:t>of</a:t>
            </a:r>
            <a:r>
              <a:rPr lang="en-US" sz="1800" spc="-50" dirty="0">
                <a:latin typeface="Times New Roman"/>
                <a:cs typeface="Times New Roman"/>
              </a:rPr>
              <a:t> </a:t>
            </a:r>
            <a:r>
              <a:rPr lang="en-US" sz="1800" dirty="0">
                <a:latin typeface="Times New Roman"/>
                <a:cs typeface="Times New Roman"/>
              </a:rPr>
              <a:t>a</a:t>
            </a:r>
            <a:r>
              <a:rPr lang="en-US" sz="1800" spc="-50" dirty="0">
                <a:latin typeface="Times New Roman"/>
                <a:cs typeface="Times New Roman"/>
              </a:rPr>
              <a:t> </a:t>
            </a:r>
            <a:r>
              <a:rPr lang="en-US" sz="1800" spc="-5" dirty="0">
                <a:latin typeface="Times New Roman"/>
                <a:cs typeface="Times New Roman"/>
              </a:rPr>
              <a:t>variable</a:t>
            </a:r>
            <a:r>
              <a:rPr lang="en-US" sz="1800" spc="-45" dirty="0">
                <a:latin typeface="Times New Roman"/>
                <a:cs typeface="Times New Roman"/>
              </a:rPr>
              <a:t> </a:t>
            </a:r>
            <a:r>
              <a:rPr lang="en-US" sz="1800" dirty="0">
                <a:latin typeface="Times New Roman"/>
                <a:cs typeface="Times New Roman"/>
              </a:rPr>
              <a:t>is</a:t>
            </a:r>
            <a:r>
              <a:rPr lang="en-US" sz="1800" spc="-50" dirty="0">
                <a:latin typeface="Times New Roman"/>
                <a:cs typeface="Times New Roman"/>
              </a:rPr>
              <a:t> </a:t>
            </a:r>
            <a:r>
              <a:rPr lang="en-US" sz="1800" dirty="0">
                <a:latin typeface="Times New Roman"/>
                <a:cs typeface="Times New Roman"/>
              </a:rPr>
              <a:t>the</a:t>
            </a:r>
            <a:r>
              <a:rPr lang="en-US" sz="1800" spc="-45" dirty="0">
                <a:latin typeface="Times New Roman"/>
                <a:cs typeface="Times New Roman"/>
              </a:rPr>
              <a:t> </a:t>
            </a:r>
            <a:r>
              <a:rPr lang="en-US" sz="1800" spc="-5" dirty="0">
                <a:latin typeface="Times New Roman"/>
                <a:cs typeface="Times New Roman"/>
              </a:rPr>
              <a:t>set</a:t>
            </a:r>
            <a:r>
              <a:rPr lang="en-US" sz="1800" spc="-50" dirty="0">
                <a:latin typeface="Times New Roman"/>
                <a:cs typeface="Times New Roman"/>
              </a:rPr>
              <a:t> </a:t>
            </a:r>
            <a:r>
              <a:rPr lang="en-US" sz="1800" dirty="0">
                <a:latin typeface="Times New Roman"/>
                <a:cs typeface="Times New Roman"/>
              </a:rPr>
              <a:t>of</a:t>
            </a:r>
            <a:r>
              <a:rPr lang="en-US" sz="1800" spc="-45" dirty="0">
                <a:latin typeface="Times New Roman"/>
                <a:cs typeface="Times New Roman"/>
              </a:rPr>
              <a:t> </a:t>
            </a:r>
            <a:r>
              <a:rPr lang="en-US" sz="1800" dirty="0">
                <a:latin typeface="Times New Roman"/>
                <a:cs typeface="Times New Roman"/>
              </a:rPr>
              <a:t>values</a:t>
            </a:r>
            <a:r>
              <a:rPr lang="en-US" sz="1800" spc="-50" dirty="0">
                <a:latin typeface="Times New Roman"/>
                <a:cs typeface="Times New Roman"/>
              </a:rPr>
              <a:t> </a:t>
            </a:r>
            <a:r>
              <a:rPr lang="en-US" sz="1800" dirty="0">
                <a:latin typeface="Times New Roman"/>
                <a:cs typeface="Times New Roman"/>
              </a:rPr>
              <a:t>that</a:t>
            </a:r>
            <a:r>
              <a:rPr lang="en-US" sz="1800" spc="-50" dirty="0">
                <a:latin typeface="Times New Roman"/>
                <a:cs typeface="Times New Roman"/>
              </a:rPr>
              <a:t> </a:t>
            </a:r>
            <a:r>
              <a:rPr lang="en-US" sz="1800" dirty="0">
                <a:latin typeface="Times New Roman"/>
                <a:cs typeface="Times New Roman"/>
              </a:rPr>
              <a:t>the</a:t>
            </a:r>
            <a:r>
              <a:rPr lang="en-US" sz="1800" spc="-45" dirty="0">
                <a:latin typeface="Times New Roman"/>
                <a:cs typeface="Times New Roman"/>
              </a:rPr>
              <a:t> </a:t>
            </a:r>
            <a:r>
              <a:rPr lang="en-US" sz="1800" dirty="0">
                <a:latin typeface="Times New Roman"/>
                <a:cs typeface="Times New Roman"/>
              </a:rPr>
              <a:t>variable</a:t>
            </a:r>
            <a:r>
              <a:rPr lang="en-US" sz="1800" spc="-50" dirty="0">
                <a:latin typeface="Times New Roman"/>
                <a:cs typeface="Times New Roman"/>
              </a:rPr>
              <a:t> </a:t>
            </a:r>
            <a:r>
              <a:rPr lang="en-US" sz="1800" dirty="0">
                <a:latin typeface="Times New Roman"/>
                <a:cs typeface="Times New Roman"/>
              </a:rPr>
              <a:t>can</a:t>
            </a:r>
            <a:r>
              <a:rPr lang="en-US" sz="1800" spc="-45" dirty="0">
                <a:latin typeface="Times New Roman"/>
                <a:cs typeface="Times New Roman"/>
              </a:rPr>
              <a:t> </a:t>
            </a:r>
            <a:r>
              <a:rPr lang="en-US" sz="1800" dirty="0">
                <a:latin typeface="Times New Roman"/>
                <a:cs typeface="Times New Roman"/>
              </a:rPr>
              <a:t>take.</a:t>
            </a:r>
            <a:r>
              <a:rPr lang="en-US" sz="1800" spc="-70" dirty="0">
                <a:latin typeface="Times New Roman"/>
                <a:cs typeface="Times New Roman"/>
              </a:rPr>
              <a:t> </a:t>
            </a:r>
            <a:r>
              <a:rPr lang="en-US" sz="1800" spc="-45" dirty="0">
                <a:latin typeface="Times New Roman"/>
                <a:cs typeface="Times New Roman"/>
              </a:rPr>
              <a:t>We </a:t>
            </a:r>
            <a:r>
              <a:rPr lang="en-US" sz="1800" dirty="0">
                <a:latin typeface="Times New Roman"/>
                <a:cs typeface="Times New Roman"/>
              </a:rPr>
              <a:t>have</a:t>
            </a:r>
            <a:r>
              <a:rPr lang="en-US" sz="1800" spc="-50" dirty="0">
                <a:latin typeface="Times New Roman"/>
                <a:cs typeface="Times New Roman"/>
              </a:rPr>
              <a:t> </a:t>
            </a:r>
            <a:r>
              <a:rPr lang="en-US" sz="1800" dirty="0">
                <a:latin typeface="Times New Roman"/>
                <a:cs typeface="Times New Roman"/>
              </a:rPr>
              <a:t>already  read the basic data types in C include </a:t>
            </a:r>
            <a:r>
              <a:rPr lang="en-US" sz="1200" spc="170" dirty="0" err="1">
                <a:latin typeface="Arial"/>
                <a:cs typeface="Arial"/>
              </a:rPr>
              <a:t>int</a:t>
            </a:r>
            <a:r>
              <a:rPr lang="en-US" sz="1200" spc="170" dirty="0">
                <a:latin typeface="Arial"/>
                <a:cs typeface="Arial"/>
              </a:rPr>
              <a:t>,</a:t>
            </a:r>
            <a:r>
              <a:rPr lang="en-US" sz="1200" spc="-135" dirty="0">
                <a:latin typeface="Arial"/>
                <a:cs typeface="Arial"/>
              </a:rPr>
              <a:t> </a:t>
            </a:r>
            <a:r>
              <a:rPr lang="en-US" sz="1200" spc="80" dirty="0">
                <a:latin typeface="Arial"/>
                <a:cs typeface="Arial"/>
              </a:rPr>
              <a:t>char, </a:t>
            </a:r>
            <a:r>
              <a:rPr lang="en-US" sz="1200" spc="75" dirty="0">
                <a:latin typeface="Arial"/>
                <a:cs typeface="Arial"/>
              </a:rPr>
              <a:t>float, </a:t>
            </a:r>
            <a:r>
              <a:rPr lang="en-US" sz="1800" dirty="0">
                <a:latin typeface="Times New Roman"/>
                <a:cs typeface="Times New Roman"/>
              </a:rPr>
              <a:t>and </a:t>
            </a:r>
            <a:r>
              <a:rPr lang="en-US" sz="1200" spc="30" dirty="0">
                <a:latin typeface="Arial"/>
                <a:cs typeface="Arial"/>
              </a:rPr>
              <a:t>double</a:t>
            </a:r>
            <a:r>
              <a:rPr lang="en-US" sz="1800" spc="30" dirty="0">
                <a:latin typeface="Times New Roman"/>
                <a:cs typeface="Times New Roman"/>
              </a:rPr>
              <a:t>.</a:t>
            </a:r>
            <a:endParaRPr lang="en-US" sz="1800" dirty="0">
              <a:latin typeface="Times New Roman"/>
              <a:cs typeface="Times New Roman"/>
            </a:endParaRPr>
          </a:p>
          <a:p>
            <a:pPr marL="678815" marR="15240" indent="-285750" algn="just">
              <a:lnSpc>
                <a:spcPct val="150000"/>
              </a:lnSpc>
            </a:pPr>
            <a:r>
              <a:rPr lang="en-US" sz="1800" spc="-5" dirty="0">
                <a:latin typeface="Times New Roman"/>
                <a:cs typeface="Times New Roman"/>
              </a:rPr>
              <a:t>A</a:t>
            </a:r>
            <a:r>
              <a:rPr lang="en-US" sz="1800" spc="-65" dirty="0">
                <a:latin typeface="Times New Roman"/>
                <a:cs typeface="Times New Roman"/>
              </a:rPr>
              <a:t> </a:t>
            </a:r>
            <a:r>
              <a:rPr lang="en-US" sz="1800" spc="-10" dirty="0">
                <a:latin typeface="Times New Roman"/>
                <a:cs typeface="Times New Roman"/>
              </a:rPr>
              <a:t>primitive</a:t>
            </a:r>
            <a:r>
              <a:rPr lang="en-US" sz="1800" spc="-65" dirty="0">
                <a:latin typeface="Times New Roman"/>
                <a:cs typeface="Times New Roman"/>
              </a:rPr>
              <a:t> </a:t>
            </a:r>
            <a:r>
              <a:rPr lang="en-US" sz="1800" spc="-5" dirty="0">
                <a:latin typeface="Times New Roman"/>
                <a:cs typeface="Times New Roman"/>
              </a:rPr>
              <a:t>type</a:t>
            </a:r>
            <a:r>
              <a:rPr lang="en-US" sz="1800" spc="-70" dirty="0">
                <a:latin typeface="Times New Roman"/>
                <a:cs typeface="Times New Roman"/>
              </a:rPr>
              <a:t> </a:t>
            </a:r>
            <a:r>
              <a:rPr lang="en-US" sz="1800" spc="-10" dirty="0">
                <a:latin typeface="Times New Roman"/>
                <a:cs typeface="Times New Roman"/>
              </a:rPr>
              <a:t>(built-in</a:t>
            </a:r>
            <a:r>
              <a:rPr lang="en-US" sz="1800" spc="-65" dirty="0">
                <a:latin typeface="Times New Roman"/>
                <a:cs typeface="Times New Roman"/>
              </a:rPr>
              <a:t> </a:t>
            </a:r>
            <a:r>
              <a:rPr lang="en-US" sz="1800" spc="-10" dirty="0">
                <a:latin typeface="Times New Roman"/>
                <a:cs typeface="Times New Roman"/>
              </a:rPr>
              <a:t>data</a:t>
            </a:r>
            <a:r>
              <a:rPr lang="en-US" sz="1800" spc="-65" dirty="0">
                <a:latin typeface="Times New Roman"/>
                <a:cs typeface="Times New Roman"/>
              </a:rPr>
              <a:t> </a:t>
            </a:r>
            <a:r>
              <a:rPr lang="en-US" sz="1800" spc="-5" dirty="0">
                <a:latin typeface="Times New Roman"/>
                <a:cs typeface="Times New Roman"/>
              </a:rPr>
              <a:t>type),</a:t>
            </a:r>
            <a:r>
              <a:rPr lang="en-US" sz="1800" spc="-65" dirty="0">
                <a:latin typeface="Times New Roman"/>
                <a:cs typeface="Times New Roman"/>
              </a:rPr>
              <a:t> </a:t>
            </a:r>
            <a:r>
              <a:rPr lang="en-US" sz="1800" spc="-5" dirty="0">
                <a:latin typeface="Times New Roman"/>
                <a:cs typeface="Times New Roman"/>
              </a:rPr>
              <a:t>we</a:t>
            </a:r>
            <a:r>
              <a:rPr lang="en-US" sz="1800" spc="-70" dirty="0">
                <a:latin typeface="Times New Roman"/>
                <a:cs typeface="Times New Roman"/>
              </a:rPr>
              <a:t> </a:t>
            </a:r>
            <a:r>
              <a:rPr lang="en-US" sz="1800" spc="-5" dirty="0">
                <a:latin typeface="Times New Roman"/>
                <a:cs typeface="Times New Roman"/>
              </a:rPr>
              <a:t>actually</a:t>
            </a:r>
            <a:r>
              <a:rPr lang="en-US" sz="1800" spc="-65" dirty="0">
                <a:latin typeface="Times New Roman"/>
                <a:cs typeface="Times New Roman"/>
              </a:rPr>
              <a:t> </a:t>
            </a:r>
            <a:r>
              <a:rPr lang="en-US" sz="1800" spc="-5" dirty="0">
                <a:latin typeface="Times New Roman"/>
                <a:cs typeface="Times New Roman"/>
              </a:rPr>
              <a:t>consider</a:t>
            </a:r>
            <a:r>
              <a:rPr lang="en-US" sz="1800" spc="-65" dirty="0">
                <a:latin typeface="Times New Roman"/>
                <a:cs typeface="Times New Roman"/>
              </a:rPr>
              <a:t> </a:t>
            </a:r>
            <a:r>
              <a:rPr lang="en-US" sz="1800" spc="-5" dirty="0">
                <a:latin typeface="Times New Roman"/>
                <a:cs typeface="Times New Roman"/>
              </a:rPr>
              <a:t>two</a:t>
            </a:r>
            <a:r>
              <a:rPr lang="en-US" sz="1800" spc="-70" dirty="0">
                <a:latin typeface="Times New Roman"/>
                <a:cs typeface="Times New Roman"/>
              </a:rPr>
              <a:t> </a:t>
            </a:r>
            <a:r>
              <a:rPr lang="en-US" sz="1800" spc="-5" dirty="0">
                <a:latin typeface="Times New Roman"/>
                <a:cs typeface="Times New Roman"/>
              </a:rPr>
              <a:t>things:</a:t>
            </a:r>
            <a:r>
              <a:rPr lang="en-US" sz="1800" spc="-65" dirty="0">
                <a:latin typeface="Times New Roman"/>
                <a:cs typeface="Times New Roman"/>
              </a:rPr>
              <a:t> </a:t>
            </a:r>
            <a:r>
              <a:rPr lang="en-US" sz="1800" dirty="0">
                <a:latin typeface="Times New Roman"/>
                <a:cs typeface="Times New Roman"/>
              </a:rPr>
              <a:t>a</a:t>
            </a:r>
            <a:r>
              <a:rPr lang="en-US" sz="1800" spc="-65" dirty="0">
                <a:latin typeface="Times New Roman"/>
                <a:cs typeface="Times New Roman"/>
              </a:rPr>
              <a:t> </a:t>
            </a:r>
            <a:r>
              <a:rPr lang="en-US" sz="1800" spc="-10" dirty="0">
                <a:latin typeface="Times New Roman"/>
                <a:cs typeface="Times New Roman"/>
              </a:rPr>
              <a:t>data  </a:t>
            </a:r>
            <a:r>
              <a:rPr lang="en-US" sz="1800" spc="-5" dirty="0">
                <a:latin typeface="Times New Roman"/>
                <a:cs typeface="Times New Roman"/>
              </a:rPr>
              <a:t>item </a:t>
            </a:r>
            <a:r>
              <a:rPr lang="en-US" sz="1800" spc="-10" dirty="0">
                <a:latin typeface="Times New Roman"/>
                <a:cs typeface="Times New Roman"/>
              </a:rPr>
              <a:t>with </a:t>
            </a:r>
            <a:r>
              <a:rPr lang="en-US" sz="1800" spc="-5" dirty="0">
                <a:latin typeface="Times New Roman"/>
                <a:cs typeface="Times New Roman"/>
              </a:rPr>
              <a:t>certain characteristics and the </a:t>
            </a:r>
            <a:r>
              <a:rPr lang="en-US" sz="1800" spc="-10" dirty="0">
                <a:latin typeface="Times New Roman"/>
                <a:cs typeface="Times New Roman"/>
              </a:rPr>
              <a:t>permissible operations </a:t>
            </a:r>
            <a:r>
              <a:rPr lang="en-US" sz="1800" spc="-5" dirty="0">
                <a:latin typeface="Times New Roman"/>
                <a:cs typeface="Times New Roman"/>
              </a:rPr>
              <a:t>on that </a:t>
            </a:r>
            <a:r>
              <a:rPr lang="en-US" sz="1800" spc="-10" dirty="0">
                <a:latin typeface="Times New Roman"/>
                <a:cs typeface="Times New Roman"/>
              </a:rPr>
              <a:t>data. For </a:t>
            </a:r>
            <a:r>
              <a:rPr lang="en-US" sz="1800" spc="-5" dirty="0">
                <a:latin typeface="Times New Roman"/>
                <a:cs typeface="Times New Roman"/>
              </a:rPr>
              <a:t>example, an </a:t>
            </a:r>
            <a:r>
              <a:rPr lang="en-US" sz="1200" spc="150" dirty="0" err="1">
                <a:latin typeface="Arial"/>
                <a:cs typeface="Arial"/>
              </a:rPr>
              <a:t>int</a:t>
            </a:r>
            <a:r>
              <a:rPr lang="en-US" sz="1200" spc="150" dirty="0">
                <a:latin typeface="Arial"/>
                <a:cs typeface="Arial"/>
              </a:rPr>
              <a:t>  </a:t>
            </a:r>
            <a:r>
              <a:rPr lang="en-US" sz="1800" spc="-10" dirty="0">
                <a:latin typeface="Times New Roman"/>
                <a:cs typeface="Times New Roman"/>
              </a:rPr>
              <a:t>variable</a:t>
            </a:r>
            <a:r>
              <a:rPr lang="en-US" sz="1800" spc="-45" dirty="0">
                <a:latin typeface="Times New Roman"/>
                <a:cs typeface="Times New Roman"/>
              </a:rPr>
              <a:t> </a:t>
            </a:r>
            <a:r>
              <a:rPr lang="en-US" sz="1800" spc="-5" dirty="0">
                <a:latin typeface="Times New Roman"/>
                <a:cs typeface="Times New Roman"/>
              </a:rPr>
              <a:t>can</a:t>
            </a:r>
            <a:r>
              <a:rPr lang="en-US" sz="1800" spc="-45" dirty="0">
                <a:latin typeface="Times New Roman"/>
                <a:cs typeface="Times New Roman"/>
              </a:rPr>
              <a:t> </a:t>
            </a:r>
            <a:r>
              <a:rPr lang="en-US" sz="1800" spc="-5" dirty="0">
                <a:latin typeface="Times New Roman"/>
                <a:cs typeface="Times New Roman"/>
              </a:rPr>
              <a:t>contain</a:t>
            </a:r>
            <a:r>
              <a:rPr lang="en-US" sz="1800" spc="-45" dirty="0">
                <a:latin typeface="Times New Roman"/>
                <a:cs typeface="Times New Roman"/>
              </a:rPr>
              <a:t> </a:t>
            </a:r>
            <a:r>
              <a:rPr lang="en-US" sz="1800" spc="-5" dirty="0">
                <a:latin typeface="Times New Roman"/>
                <a:cs typeface="Times New Roman"/>
              </a:rPr>
              <a:t>any</a:t>
            </a:r>
            <a:r>
              <a:rPr lang="en-US" sz="1800" spc="-45" dirty="0">
                <a:latin typeface="Times New Roman"/>
                <a:cs typeface="Times New Roman"/>
              </a:rPr>
              <a:t> </a:t>
            </a:r>
            <a:r>
              <a:rPr lang="en-US" sz="1800" spc="-10" dirty="0">
                <a:latin typeface="Times New Roman"/>
                <a:cs typeface="Times New Roman"/>
              </a:rPr>
              <a:t>whole-number</a:t>
            </a:r>
            <a:r>
              <a:rPr lang="en-US" sz="1800" spc="-45" dirty="0">
                <a:latin typeface="Times New Roman"/>
                <a:cs typeface="Times New Roman"/>
              </a:rPr>
              <a:t> </a:t>
            </a:r>
            <a:r>
              <a:rPr lang="en-US" sz="1800" spc="-10" dirty="0">
                <a:latin typeface="Times New Roman"/>
                <a:cs typeface="Times New Roman"/>
              </a:rPr>
              <a:t>value</a:t>
            </a:r>
            <a:r>
              <a:rPr lang="en-US" sz="1800" spc="-45" dirty="0">
                <a:latin typeface="Times New Roman"/>
                <a:cs typeface="Times New Roman"/>
              </a:rPr>
              <a:t> </a:t>
            </a:r>
            <a:r>
              <a:rPr lang="en-US" sz="1800" spc="-10" dirty="0">
                <a:latin typeface="Times New Roman"/>
                <a:cs typeface="Times New Roman"/>
              </a:rPr>
              <a:t>from</a:t>
            </a:r>
            <a:r>
              <a:rPr lang="en-US" sz="1800" spc="-45" dirty="0">
                <a:latin typeface="Times New Roman"/>
                <a:cs typeface="Times New Roman"/>
              </a:rPr>
              <a:t> </a:t>
            </a:r>
            <a:r>
              <a:rPr lang="en-US" sz="1800" spc="-10" dirty="0">
                <a:latin typeface="Times New Roman"/>
                <a:cs typeface="Times New Roman"/>
              </a:rPr>
              <a:t>–32768</a:t>
            </a:r>
            <a:r>
              <a:rPr lang="en-US" sz="1800" spc="-45" dirty="0">
                <a:latin typeface="Times New Roman"/>
                <a:cs typeface="Times New Roman"/>
              </a:rPr>
              <a:t> </a:t>
            </a:r>
            <a:r>
              <a:rPr lang="en-US" sz="1800" spc="-5" dirty="0">
                <a:latin typeface="Times New Roman"/>
                <a:cs typeface="Times New Roman"/>
              </a:rPr>
              <a:t>to</a:t>
            </a:r>
            <a:r>
              <a:rPr lang="en-US" sz="1800" spc="-40" dirty="0">
                <a:latin typeface="Times New Roman"/>
                <a:cs typeface="Times New Roman"/>
              </a:rPr>
              <a:t> </a:t>
            </a:r>
            <a:r>
              <a:rPr lang="en-US" sz="1800" spc="-10" dirty="0">
                <a:latin typeface="Times New Roman"/>
                <a:cs typeface="Times New Roman"/>
              </a:rPr>
              <a:t>32767</a:t>
            </a:r>
            <a:r>
              <a:rPr lang="en-US" sz="1800" spc="-45" dirty="0">
                <a:latin typeface="Times New Roman"/>
                <a:cs typeface="Times New Roman"/>
              </a:rPr>
              <a:t> </a:t>
            </a:r>
            <a:r>
              <a:rPr lang="en-US" sz="1800" spc="-5" dirty="0">
                <a:latin typeface="Times New Roman"/>
                <a:cs typeface="Times New Roman"/>
              </a:rPr>
              <a:t>and</a:t>
            </a:r>
            <a:r>
              <a:rPr lang="en-US" sz="1800" spc="-45" dirty="0">
                <a:latin typeface="Times New Roman"/>
                <a:cs typeface="Times New Roman"/>
              </a:rPr>
              <a:t> </a:t>
            </a:r>
            <a:r>
              <a:rPr lang="en-US" sz="1800" spc="-5" dirty="0">
                <a:latin typeface="Times New Roman"/>
                <a:cs typeface="Times New Roman"/>
              </a:rPr>
              <a:t>can</a:t>
            </a:r>
            <a:r>
              <a:rPr lang="en-US" sz="1800" spc="-45" dirty="0">
                <a:latin typeface="Times New Roman"/>
                <a:cs typeface="Times New Roman"/>
              </a:rPr>
              <a:t> </a:t>
            </a:r>
            <a:r>
              <a:rPr lang="en-US" sz="1800" spc="-5" dirty="0">
                <a:latin typeface="Times New Roman"/>
                <a:cs typeface="Times New Roman"/>
              </a:rPr>
              <a:t>be</a:t>
            </a:r>
            <a:r>
              <a:rPr lang="en-US" sz="1800" spc="-45" dirty="0">
                <a:latin typeface="Times New Roman"/>
                <a:cs typeface="Times New Roman"/>
              </a:rPr>
              <a:t> </a:t>
            </a:r>
            <a:r>
              <a:rPr lang="en-US" sz="1800" spc="-10" dirty="0">
                <a:latin typeface="Times New Roman"/>
                <a:cs typeface="Times New Roman"/>
              </a:rPr>
              <a:t>operated</a:t>
            </a:r>
            <a:r>
              <a:rPr lang="en-US" sz="1800" spc="-45" dirty="0">
                <a:latin typeface="Times New Roman"/>
                <a:cs typeface="Times New Roman"/>
              </a:rPr>
              <a:t> </a:t>
            </a:r>
            <a:r>
              <a:rPr lang="en-US" sz="1800" spc="-10" dirty="0">
                <a:latin typeface="Times New Roman"/>
                <a:cs typeface="Times New Roman"/>
              </a:rPr>
              <a:t>with</a:t>
            </a:r>
            <a:r>
              <a:rPr lang="en-US" sz="1800" spc="-45" dirty="0">
                <a:latin typeface="Times New Roman"/>
                <a:cs typeface="Times New Roman"/>
              </a:rPr>
              <a:t> </a:t>
            </a:r>
            <a:r>
              <a:rPr lang="en-US" sz="1800" spc="-10" dirty="0">
                <a:latin typeface="Times New Roman"/>
                <a:cs typeface="Times New Roman"/>
              </a:rPr>
              <a:t>the  operators</a:t>
            </a:r>
            <a:r>
              <a:rPr lang="en-US" sz="1800" spc="-15" dirty="0">
                <a:latin typeface="Times New Roman"/>
                <a:cs typeface="Times New Roman"/>
              </a:rPr>
              <a:t> </a:t>
            </a:r>
            <a:r>
              <a:rPr lang="en-US" sz="1200" spc="-20" dirty="0">
                <a:latin typeface="Arial"/>
                <a:cs typeface="Arial"/>
              </a:rPr>
              <a:t>+</a:t>
            </a:r>
            <a:r>
              <a:rPr lang="en-US" sz="1800" spc="-20" dirty="0">
                <a:latin typeface="Times New Roman"/>
                <a:cs typeface="Times New Roman"/>
              </a:rPr>
              <a:t>,</a:t>
            </a:r>
            <a:r>
              <a:rPr lang="en-US" sz="1800" spc="-15" dirty="0">
                <a:latin typeface="Times New Roman"/>
                <a:cs typeface="Times New Roman"/>
              </a:rPr>
              <a:t> </a:t>
            </a:r>
            <a:r>
              <a:rPr lang="en-US" sz="1200" spc="-5" dirty="0">
                <a:latin typeface="Arial"/>
                <a:cs typeface="Arial"/>
              </a:rPr>
              <a:t>–</a:t>
            </a:r>
            <a:r>
              <a:rPr lang="en-US" sz="1800" spc="-5" dirty="0">
                <a:latin typeface="Times New Roman"/>
                <a:cs typeface="Times New Roman"/>
              </a:rPr>
              <a:t>,</a:t>
            </a:r>
            <a:r>
              <a:rPr lang="en-US" sz="1800" spc="-15" dirty="0">
                <a:latin typeface="Times New Roman"/>
                <a:cs typeface="Times New Roman"/>
              </a:rPr>
              <a:t> </a:t>
            </a:r>
            <a:r>
              <a:rPr lang="en-US" sz="1200" spc="60" dirty="0">
                <a:latin typeface="Arial"/>
                <a:cs typeface="Arial"/>
              </a:rPr>
              <a:t>*</a:t>
            </a:r>
            <a:r>
              <a:rPr lang="en-US" sz="1800" spc="60" dirty="0">
                <a:latin typeface="Times New Roman"/>
                <a:cs typeface="Times New Roman"/>
              </a:rPr>
              <a:t>,</a:t>
            </a:r>
            <a:r>
              <a:rPr lang="en-US" sz="1800" spc="-15" dirty="0">
                <a:latin typeface="Times New Roman"/>
                <a:cs typeface="Times New Roman"/>
              </a:rPr>
              <a:t> /</a:t>
            </a:r>
            <a:r>
              <a:rPr lang="en-US" sz="1800" spc="-5" dirty="0">
                <a:latin typeface="Times New Roman"/>
                <a:cs typeface="Times New Roman"/>
              </a:rPr>
              <a:t>and</a:t>
            </a:r>
            <a:r>
              <a:rPr lang="en-US" sz="1800" spc="-15" dirty="0">
                <a:latin typeface="Times New Roman"/>
                <a:cs typeface="Times New Roman"/>
              </a:rPr>
              <a:t> </a:t>
            </a:r>
            <a:r>
              <a:rPr lang="en-US" sz="1200" spc="105" dirty="0">
                <a:latin typeface="Arial"/>
                <a:cs typeface="Arial"/>
              </a:rPr>
              <a:t>%</a:t>
            </a:r>
            <a:r>
              <a:rPr lang="en-US" sz="1800" spc="105" dirty="0">
                <a:latin typeface="Times New Roman"/>
                <a:cs typeface="Times New Roman"/>
              </a:rPr>
              <a:t>.</a:t>
            </a:r>
            <a:r>
              <a:rPr lang="en-US" sz="1800" spc="-15" dirty="0">
                <a:latin typeface="Times New Roman"/>
                <a:cs typeface="Times New Roman"/>
              </a:rPr>
              <a:t> </a:t>
            </a:r>
            <a:r>
              <a:rPr lang="en-US" sz="1800" spc="-5" dirty="0">
                <a:latin typeface="Times New Roman"/>
                <a:cs typeface="Times New Roman"/>
              </a:rPr>
              <a:t>In</a:t>
            </a:r>
            <a:r>
              <a:rPr lang="en-US" sz="1800" spc="-15" dirty="0">
                <a:latin typeface="Times New Roman"/>
                <a:cs typeface="Times New Roman"/>
              </a:rPr>
              <a:t> </a:t>
            </a:r>
            <a:r>
              <a:rPr lang="en-US" sz="1800" spc="-10" dirty="0">
                <a:latin typeface="Times New Roman"/>
                <a:cs typeface="Times New Roman"/>
              </a:rPr>
              <a:t>other</a:t>
            </a:r>
            <a:r>
              <a:rPr lang="en-US" sz="1800" spc="-15" dirty="0">
                <a:latin typeface="Times New Roman"/>
                <a:cs typeface="Times New Roman"/>
              </a:rPr>
              <a:t> </a:t>
            </a:r>
            <a:r>
              <a:rPr lang="en-US" sz="1800" spc="-10" dirty="0">
                <a:latin typeface="Times New Roman"/>
                <a:cs typeface="Times New Roman"/>
              </a:rPr>
              <a:t>words,</a:t>
            </a:r>
            <a:r>
              <a:rPr lang="en-US" sz="1800" spc="-15" dirty="0">
                <a:latin typeface="Times New Roman"/>
                <a:cs typeface="Times New Roman"/>
              </a:rPr>
              <a:t> </a:t>
            </a:r>
            <a:r>
              <a:rPr lang="en-US" sz="1800" spc="-5" dirty="0">
                <a:latin typeface="Times New Roman"/>
                <a:cs typeface="Times New Roman"/>
              </a:rPr>
              <a:t>the</a:t>
            </a:r>
            <a:r>
              <a:rPr lang="en-US" sz="1800" spc="-15" dirty="0">
                <a:latin typeface="Times New Roman"/>
                <a:cs typeface="Times New Roman"/>
              </a:rPr>
              <a:t> </a:t>
            </a:r>
            <a:r>
              <a:rPr lang="en-US" sz="1800" spc="-10" dirty="0">
                <a:latin typeface="Times New Roman"/>
                <a:cs typeface="Times New Roman"/>
              </a:rPr>
              <a:t>operations</a:t>
            </a:r>
            <a:r>
              <a:rPr lang="en-US" sz="1800" spc="-15" dirty="0">
                <a:latin typeface="Times New Roman"/>
                <a:cs typeface="Times New Roman"/>
              </a:rPr>
              <a:t> </a:t>
            </a:r>
            <a:r>
              <a:rPr lang="en-US" sz="1800" spc="-5" dirty="0">
                <a:latin typeface="Times New Roman"/>
                <a:cs typeface="Times New Roman"/>
              </a:rPr>
              <a:t>that</a:t>
            </a:r>
            <a:r>
              <a:rPr lang="en-US" sz="1800" spc="-15" dirty="0">
                <a:latin typeface="Times New Roman"/>
                <a:cs typeface="Times New Roman"/>
              </a:rPr>
              <a:t> </a:t>
            </a:r>
            <a:r>
              <a:rPr lang="en-US" sz="1800" spc="-5" dirty="0">
                <a:latin typeface="Times New Roman"/>
                <a:cs typeface="Times New Roman"/>
              </a:rPr>
              <a:t>can</a:t>
            </a:r>
            <a:r>
              <a:rPr lang="en-US" sz="1800" spc="-15" dirty="0">
                <a:latin typeface="Times New Roman"/>
                <a:cs typeface="Times New Roman"/>
              </a:rPr>
              <a:t> </a:t>
            </a:r>
            <a:r>
              <a:rPr lang="en-US" sz="1800" spc="-5" dirty="0">
                <a:latin typeface="Times New Roman"/>
                <a:cs typeface="Times New Roman"/>
              </a:rPr>
              <a:t>be</a:t>
            </a:r>
            <a:r>
              <a:rPr lang="en-US" sz="1800" spc="-15" dirty="0">
                <a:latin typeface="Times New Roman"/>
                <a:cs typeface="Times New Roman"/>
              </a:rPr>
              <a:t> </a:t>
            </a:r>
            <a:r>
              <a:rPr lang="en-US" sz="1800" spc="-10" dirty="0">
                <a:latin typeface="Times New Roman"/>
                <a:cs typeface="Times New Roman"/>
              </a:rPr>
              <a:t>performed</a:t>
            </a:r>
            <a:r>
              <a:rPr lang="en-US" sz="1800" spc="-15" dirty="0">
                <a:latin typeface="Times New Roman"/>
                <a:cs typeface="Times New Roman"/>
              </a:rPr>
              <a:t> </a:t>
            </a:r>
            <a:r>
              <a:rPr lang="en-US" sz="1800" spc="-5" dirty="0">
                <a:latin typeface="Times New Roman"/>
                <a:cs typeface="Times New Roman"/>
              </a:rPr>
              <a:t>on</a:t>
            </a:r>
            <a:r>
              <a:rPr lang="en-US" sz="1800" spc="-15" dirty="0">
                <a:latin typeface="Times New Roman"/>
                <a:cs typeface="Times New Roman"/>
              </a:rPr>
              <a:t> </a:t>
            </a:r>
            <a:r>
              <a:rPr lang="en-US" sz="1800" dirty="0">
                <a:latin typeface="Times New Roman"/>
                <a:cs typeface="Times New Roman"/>
              </a:rPr>
              <a:t>a</a:t>
            </a:r>
            <a:r>
              <a:rPr lang="en-US" sz="1800" spc="-15" dirty="0">
                <a:latin typeface="Times New Roman"/>
                <a:cs typeface="Times New Roman"/>
              </a:rPr>
              <a:t> </a:t>
            </a:r>
            <a:r>
              <a:rPr lang="en-US" sz="1800" spc="-10" dirty="0">
                <a:latin typeface="Times New Roman"/>
                <a:cs typeface="Times New Roman"/>
              </a:rPr>
              <a:t>data</a:t>
            </a:r>
            <a:r>
              <a:rPr lang="en-US" sz="1800" spc="-15" dirty="0">
                <a:latin typeface="Times New Roman"/>
                <a:cs typeface="Times New Roman"/>
              </a:rPr>
              <a:t> </a:t>
            </a:r>
            <a:r>
              <a:rPr lang="en-US" sz="1800" spc="-5" dirty="0">
                <a:latin typeface="Times New Roman"/>
                <a:cs typeface="Times New Roman"/>
              </a:rPr>
              <a:t>type</a:t>
            </a:r>
            <a:r>
              <a:rPr lang="en-US" sz="1800" spc="-15" dirty="0">
                <a:latin typeface="Times New Roman"/>
                <a:cs typeface="Times New Roman"/>
              </a:rPr>
              <a:t> </a:t>
            </a:r>
            <a:r>
              <a:rPr lang="en-US" sz="1800" spc="-5" dirty="0">
                <a:latin typeface="Times New Roman"/>
                <a:cs typeface="Times New Roman"/>
              </a:rPr>
              <a:t>are</a:t>
            </a:r>
            <a:r>
              <a:rPr lang="en-US" sz="1800" spc="-15" dirty="0">
                <a:latin typeface="Times New Roman"/>
                <a:cs typeface="Times New Roman"/>
              </a:rPr>
              <a:t> </a:t>
            </a:r>
            <a:r>
              <a:rPr lang="en-US" sz="1800" spc="-10" dirty="0">
                <a:latin typeface="Times New Roman"/>
                <a:cs typeface="Times New Roman"/>
              </a:rPr>
              <a:t>an  </a:t>
            </a:r>
            <a:r>
              <a:rPr lang="en-US" sz="1800" spc="-5" dirty="0">
                <a:latin typeface="Times New Roman"/>
                <a:cs typeface="Times New Roman"/>
              </a:rPr>
              <a:t>inseparable</a:t>
            </a:r>
            <a:r>
              <a:rPr lang="en-US" sz="1800" spc="-60" dirty="0">
                <a:latin typeface="Times New Roman"/>
                <a:cs typeface="Times New Roman"/>
              </a:rPr>
              <a:t> </a:t>
            </a:r>
            <a:r>
              <a:rPr lang="en-US" sz="1800" spc="-10" dirty="0">
                <a:latin typeface="Times New Roman"/>
                <a:cs typeface="Times New Roman"/>
              </a:rPr>
              <a:t>part</a:t>
            </a:r>
            <a:r>
              <a:rPr lang="en-US" sz="1800" spc="-60" dirty="0">
                <a:latin typeface="Times New Roman"/>
                <a:cs typeface="Times New Roman"/>
              </a:rPr>
              <a:t> </a:t>
            </a:r>
            <a:r>
              <a:rPr lang="en-US" sz="1800" spc="-5" dirty="0">
                <a:latin typeface="Times New Roman"/>
                <a:cs typeface="Times New Roman"/>
              </a:rPr>
              <a:t>of</a:t>
            </a:r>
            <a:r>
              <a:rPr lang="en-US" sz="1800" spc="-60" dirty="0">
                <a:latin typeface="Times New Roman"/>
                <a:cs typeface="Times New Roman"/>
              </a:rPr>
              <a:t> </a:t>
            </a:r>
            <a:r>
              <a:rPr lang="en-US" sz="1800" spc="-5" dirty="0">
                <a:latin typeface="Times New Roman"/>
                <a:cs typeface="Times New Roman"/>
              </a:rPr>
              <a:t>its</a:t>
            </a:r>
            <a:r>
              <a:rPr lang="en-US" sz="1800" spc="-60" dirty="0">
                <a:latin typeface="Times New Roman"/>
                <a:cs typeface="Times New Roman"/>
              </a:rPr>
              <a:t> </a:t>
            </a:r>
            <a:r>
              <a:rPr lang="en-US" sz="1800" spc="-20" dirty="0">
                <a:latin typeface="Times New Roman"/>
                <a:cs typeface="Times New Roman"/>
              </a:rPr>
              <a:t>identity.</a:t>
            </a:r>
            <a:r>
              <a:rPr lang="en-US" sz="1800" spc="-75" dirty="0">
                <a:latin typeface="Times New Roman"/>
                <a:cs typeface="Times New Roman"/>
              </a:rPr>
              <a:t> </a:t>
            </a:r>
            <a:r>
              <a:rPr lang="en-US" sz="1800" spc="-5" dirty="0">
                <a:latin typeface="Times New Roman"/>
                <a:cs typeface="Times New Roman"/>
              </a:rPr>
              <a:t>Therefore,</a:t>
            </a:r>
            <a:r>
              <a:rPr lang="en-US" sz="1800" spc="-55" dirty="0">
                <a:latin typeface="Times New Roman"/>
                <a:cs typeface="Times New Roman"/>
              </a:rPr>
              <a:t> </a:t>
            </a:r>
            <a:r>
              <a:rPr lang="en-US" sz="1800" spc="-10" dirty="0">
                <a:latin typeface="Times New Roman"/>
                <a:cs typeface="Times New Roman"/>
              </a:rPr>
              <a:t>when</a:t>
            </a:r>
            <a:r>
              <a:rPr lang="en-US" sz="1800" spc="-60" dirty="0">
                <a:latin typeface="Times New Roman"/>
                <a:cs typeface="Times New Roman"/>
              </a:rPr>
              <a:t> </a:t>
            </a:r>
            <a:r>
              <a:rPr lang="en-US" sz="1800" spc="-5" dirty="0">
                <a:latin typeface="Times New Roman"/>
                <a:cs typeface="Times New Roman"/>
              </a:rPr>
              <a:t>we</a:t>
            </a:r>
            <a:r>
              <a:rPr lang="en-US" sz="1800" spc="-60" dirty="0">
                <a:latin typeface="Times New Roman"/>
                <a:cs typeface="Times New Roman"/>
              </a:rPr>
              <a:t> </a:t>
            </a:r>
            <a:r>
              <a:rPr lang="en-US" sz="1800" spc="-10" dirty="0">
                <a:latin typeface="Times New Roman"/>
                <a:cs typeface="Times New Roman"/>
              </a:rPr>
              <a:t>declare</a:t>
            </a:r>
            <a:r>
              <a:rPr lang="en-US" sz="1800" spc="-60" dirty="0">
                <a:latin typeface="Times New Roman"/>
                <a:cs typeface="Times New Roman"/>
              </a:rPr>
              <a:t> </a:t>
            </a:r>
            <a:r>
              <a:rPr lang="en-US" sz="1800" dirty="0">
                <a:latin typeface="Times New Roman"/>
                <a:cs typeface="Times New Roman"/>
              </a:rPr>
              <a:t>a</a:t>
            </a:r>
            <a:r>
              <a:rPr lang="en-US" sz="1800" spc="-60" dirty="0">
                <a:latin typeface="Times New Roman"/>
                <a:cs typeface="Times New Roman"/>
              </a:rPr>
              <a:t> </a:t>
            </a:r>
            <a:r>
              <a:rPr lang="en-US" sz="1800" spc="-10" dirty="0">
                <a:latin typeface="Times New Roman"/>
                <a:cs typeface="Times New Roman"/>
              </a:rPr>
              <a:t>variable</a:t>
            </a:r>
            <a:r>
              <a:rPr lang="en-US" sz="1800" spc="-60" dirty="0">
                <a:latin typeface="Times New Roman"/>
                <a:cs typeface="Times New Roman"/>
              </a:rPr>
              <a:t> </a:t>
            </a:r>
            <a:r>
              <a:rPr lang="en-US" sz="1800" spc="-5" dirty="0">
                <a:latin typeface="Times New Roman"/>
                <a:cs typeface="Times New Roman"/>
              </a:rPr>
              <a:t>of</a:t>
            </a:r>
            <a:r>
              <a:rPr lang="en-US" sz="1800" spc="-55" dirty="0">
                <a:latin typeface="Times New Roman"/>
                <a:cs typeface="Times New Roman"/>
              </a:rPr>
              <a:t> </a:t>
            </a:r>
            <a:r>
              <a:rPr lang="en-US" sz="1800" spc="-5" dirty="0">
                <a:latin typeface="Times New Roman"/>
                <a:cs typeface="Times New Roman"/>
              </a:rPr>
              <a:t>an</a:t>
            </a:r>
            <a:r>
              <a:rPr lang="en-US" sz="1800" spc="-60" dirty="0">
                <a:latin typeface="Times New Roman"/>
                <a:cs typeface="Times New Roman"/>
              </a:rPr>
              <a:t> </a:t>
            </a:r>
            <a:r>
              <a:rPr lang="en-US" sz="1800" spc="-5" dirty="0">
                <a:latin typeface="Times New Roman"/>
                <a:cs typeface="Times New Roman"/>
              </a:rPr>
              <a:t>abstract</a:t>
            </a:r>
            <a:r>
              <a:rPr lang="en-US" sz="1800" spc="-60" dirty="0">
                <a:latin typeface="Times New Roman"/>
                <a:cs typeface="Times New Roman"/>
              </a:rPr>
              <a:t> </a:t>
            </a:r>
            <a:r>
              <a:rPr lang="en-US" sz="1800" spc="-10" dirty="0">
                <a:latin typeface="Times New Roman"/>
                <a:cs typeface="Times New Roman"/>
              </a:rPr>
              <a:t>data</a:t>
            </a:r>
            <a:r>
              <a:rPr lang="en-US" sz="1800" spc="-60" dirty="0">
                <a:latin typeface="Times New Roman"/>
                <a:cs typeface="Times New Roman"/>
              </a:rPr>
              <a:t> </a:t>
            </a:r>
            <a:r>
              <a:rPr lang="en-US" sz="1800" spc="-5" dirty="0">
                <a:latin typeface="Times New Roman"/>
                <a:cs typeface="Times New Roman"/>
              </a:rPr>
              <a:t>type</a:t>
            </a:r>
            <a:r>
              <a:rPr lang="en-US" sz="1800" spc="-60" dirty="0">
                <a:latin typeface="Times New Roman"/>
                <a:cs typeface="Times New Roman"/>
              </a:rPr>
              <a:t> </a:t>
            </a:r>
            <a:r>
              <a:rPr lang="en-US" sz="1800" spc="-10" dirty="0">
                <a:latin typeface="Times New Roman"/>
                <a:cs typeface="Times New Roman"/>
              </a:rPr>
              <a:t>(e.g.,  stack </a:t>
            </a:r>
            <a:r>
              <a:rPr lang="en-US" sz="1800" spc="-5" dirty="0">
                <a:latin typeface="Times New Roman"/>
                <a:cs typeface="Times New Roman"/>
              </a:rPr>
              <a:t>or </a:t>
            </a:r>
            <a:r>
              <a:rPr lang="en-US" sz="1800" dirty="0">
                <a:latin typeface="Times New Roman"/>
                <a:cs typeface="Times New Roman"/>
              </a:rPr>
              <a:t>a </a:t>
            </a:r>
            <a:r>
              <a:rPr lang="en-US" sz="1800" spc="-10" dirty="0">
                <a:latin typeface="Times New Roman"/>
                <a:cs typeface="Times New Roman"/>
              </a:rPr>
              <a:t>queue), </a:t>
            </a:r>
            <a:r>
              <a:rPr lang="en-US" sz="1800" spc="-5" dirty="0">
                <a:latin typeface="Times New Roman"/>
                <a:cs typeface="Times New Roman"/>
              </a:rPr>
              <a:t>we also </a:t>
            </a:r>
            <a:r>
              <a:rPr lang="en-US" sz="1800" spc="-10" dirty="0">
                <a:latin typeface="Times New Roman"/>
                <a:cs typeface="Times New Roman"/>
              </a:rPr>
              <a:t>need </a:t>
            </a:r>
            <a:r>
              <a:rPr lang="en-US" sz="1800" spc="-5" dirty="0">
                <a:latin typeface="Times New Roman"/>
                <a:cs typeface="Times New Roman"/>
              </a:rPr>
              <a:t>to </a:t>
            </a:r>
            <a:r>
              <a:rPr lang="en-US" sz="1800" spc="-10" dirty="0">
                <a:latin typeface="Times New Roman"/>
                <a:cs typeface="Times New Roman"/>
              </a:rPr>
              <a:t>specify </a:t>
            </a:r>
            <a:r>
              <a:rPr lang="en-US" sz="1800" spc="-5" dirty="0">
                <a:latin typeface="Times New Roman"/>
                <a:cs typeface="Times New Roman"/>
              </a:rPr>
              <a:t>the </a:t>
            </a:r>
            <a:r>
              <a:rPr lang="en-US" sz="1800" spc="-10" dirty="0">
                <a:latin typeface="Times New Roman"/>
                <a:cs typeface="Times New Roman"/>
              </a:rPr>
              <a:t>operations </a:t>
            </a:r>
            <a:r>
              <a:rPr lang="en-US" sz="1800" spc="-5" dirty="0">
                <a:latin typeface="Times New Roman"/>
                <a:cs typeface="Times New Roman"/>
              </a:rPr>
              <a:t>that can be </a:t>
            </a:r>
            <a:r>
              <a:rPr lang="en-US" sz="1800" spc="-10" dirty="0">
                <a:latin typeface="Times New Roman"/>
                <a:cs typeface="Times New Roman"/>
              </a:rPr>
              <a:t>performed </a:t>
            </a:r>
            <a:r>
              <a:rPr lang="en-US" sz="1800" spc="-5" dirty="0">
                <a:latin typeface="Times New Roman"/>
                <a:cs typeface="Times New Roman"/>
              </a:rPr>
              <a:t>on</a:t>
            </a:r>
            <a:r>
              <a:rPr lang="en-US" sz="1800" spc="-150" dirty="0">
                <a:latin typeface="Times New Roman"/>
                <a:cs typeface="Times New Roman"/>
              </a:rPr>
              <a:t> </a:t>
            </a:r>
            <a:r>
              <a:rPr lang="en-US" sz="1800" spc="-10" dirty="0">
                <a:latin typeface="Times New Roman"/>
                <a:cs typeface="Times New Roman"/>
              </a:rPr>
              <a:t>it.</a:t>
            </a:r>
            <a:endParaRPr lang="en-US" sz="1800" dirty="0">
              <a:latin typeface="Times New Roman"/>
              <a:cs typeface="Times New Roman"/>
            </a:endParaRPr>
          </a:p>
          <a:p>
            <a:pPr marL="831850" indent="-285750">
              <a:lnSpc>
                <a:spcPct val="150000"/>
              </a:lnSpc>
            </a:pPr>
            <a:endParaRPr lang="en-US" sz="2400" dirty="0">
              <a:latin typeface="Times New Roman"/>
              <a:cs typeface="Times New Roman"/>
            </a:endParaRPr>
          </a:p>
          <a:p>
            <a:pPr marL="393065" marR="5080" algn="just">
              <a:lnSpc>
                <a:spcPts val="1250"/>
              </a:lnSpc>
              <a:spcBef>
                <a:spcPts val="270"/>
              </a:spcBef>
              <a:buNone/>
            </a:pPr>
            <a:endParaRPr lang="en-US" sz="1800" dirty="0">
              <a:latin typeface="Times New Roman"/>
              <a:cs typeface="Times New Roman"/>
            </a:endParaRPr>
          </a:p>
          <a:p>
            <a:pPr>
              <a:lnSpc>
                <a:spcPct val="100000"/>
              </a:lnSpc>
              <a:buNone/>
            </a:pPr>
            <a:endParaRPr lang="en-US" sz="950" dirty="0">
              <a:latin typeface="Times New Roman"/>
              <a:cs typeface="Times New Roman"/>
            </a:endParaRPr>
          </a:p>
          <a:p>
            <a:pPr marL="12700" marR="65405" algn="just">
              <a:lnSpc>
                <a:spcPct val="101099"/>
              </a:lnSpc>
              <a:buNone/>
            </a:pPr>
            <a:endParaRPr lang="en-US" sz="950" dirty="0">
              <a:latin typeface="Times New Roman"/>
              <a:cs typeface="Times New Roman"/>
            </a:endParaRPr>
          </a:p>
          <a:p>
            <a:pPr>
              <a:lnSpc>
                <a:spcPct val="100000"/>
              </a:lnSpc>
              <a:spcBef>
                <a:spcPts val="10"/>
              </a:spcBef>
            </a:pPr>
            <a:endParaRPr lang="en-US" sz="950" dirty="0">
              <a:latin typeface="Times New Roman"/>
              <a:cs typeface="Times New Roman"/>
            </a:endParaRPr>
          </a:p>
          <a:p>
            <a:pPr>
              <a:lnSpc>
                <a:spcPct val="100000"/>
              </a:lnSpc>
              <a:spcBef>
                <a:spcPts val="25"/>
              </a:spcBef>
            </a:pPr>
            <a:endParaRPr lang="en-US" sz="1000" dirty="0">
              <a:latin typeface="Times New Roman"/>
              <a:cs typeface="Times New Roman"/>
            </a:endParaRPr>
          </a:p>
          <a:p>
            <a:pPr lvl="1">
              <a:lnSpc>
                <a:spcPct val="100000"/>
              </a:lnSpc>
              <a:buFont typeface="Symbol"/>
              <a:buChar char=""/>
            </a:pPr>
            <a:endParaRPr lang="en-US" sz="950" dirty="0">
              <a:latin typeface="Times New Roman"/>
              <a:cs typeface="Times New Roman"/>
            </a:endParaRPr>
          </a:p>
          <a:p>
            <a:pPr>
              <a:lnSpc>
                <a:spcPct val="100000"/>
              </a:lnSpc>
              <a:spcBef>
                <a:spcPts val="20"/>
              </a:spcBef>
            </a:pPr>
            <a:endParaRPr lang="en-US" sz="950" dirty="0">
              <a:latin typeface="Times New Roman"/>
              <a:cs typeface="Times New Roman"/>
            </a:endParaRPr>
          </a:p>
          <a:p>
            <a:pPr eaLnBrk="1" hangingPunct="1">
              <a:lnSpc>
                <a:spcPct val="100000"/>
              </a:lnSpc>
              <a:spcBef>
                <a:spcPct val="0"/>
              </a:spcBef>
              <a:buFont typeface="Arial" panose="020B0604020202020204" pitchFamily="34" charset="0"/>
              <a:buNone/>
            </a:pPr>
            <a:endParaRPr lang="en-US" altLang="en-US" sz="1600" dirty="0">
              <a:solidFill>
                <a:srgbClr val="000000"/>
              </a:solidFill>
            </a:endParaRPr>
          </a:p>
          <a:p>
            <a:pPr eaLnBrk="1" hangingPunct="1">
              <a:lnSpc>
                <a:spcPct val="100000"/>
              </a:lnSpc>
              <a:spcBef>
                <a:spcPct val="0"/>
              </a:spcBef>
              <a:buFont typeface="Arial" panose="020B0604020202020204" pitchFamily="34" charset="0"/>
              <a:buNone/>
            </a:pPr>
            <a:endParaRPr lang="en-US" altLang="en-US" sz="1600" dirty="0">
              <a:solidFill>
                <a:srgbClr val="000000"/>
              </a:solidFill>
            </a:endParaRPr>
          </a:p>
          <a:p>
            <a:pPr eaLnBrk="1" hangingPunct="1">
              <a:lnSpc>
                <a:spcPct val="100000"/>
              </a:lnSpc>
              <a:spcBef>
                <a:spcPct val="0"/>
              </a:spcBef>
              <a:buFont typeface="Arial" panose="020B0604020202020204" pitchFamily="34" charset="0"/>
              <a:buNone/>
            </a:pPr>
            <a:endParaRPr lang="en-US" altLang="en-US" sz="1600" dirty="0">
              <a:solidFill>
                <a:srgbClr val="000000"/>
              </a:solidFill>
            </a:endParaRPr>
          </a:p>
          <a:p>
            <a:pPr eaLnBrk="1" hangingPunct="1">
              <a:lnSpc>
                <a:spcPct val="100000"/>
              </a:lnSpc>
              <a:spcBef>
                <a:spcPct val="0"/>
              </a:spcBef>
              <a:buFont typeface="Arial" panose="020B0604020202020204" pitchFamily="34" charset="0"/>
              <a:buNone/>
            </a:pPr>
            <a:endParaRPr lang="en-US" altLang="en-US" sz="1600" dirty="0">
              <a:solidFill>
                <a:srgbClr val="000000"/>
              </a:solidFill>
            </a:endParaRPr>
          </a:p>
          <a:p>
            <a:pPr eaLnBrk="1" hangingPunct="1">
              <a:lnSpc>
                <a:spcPct val="100000"/>
              </a:lnSpc>
              <a:spcBef>
                <a:spcPct val="0"/>
              </a:spcBef>
              <a:buFont typeface="Arial" panose="020B0604020202020204" pitchFamily="34" charset="0"/>
              <a:buNone/>
            </a:pPr>
            <a:endParaRPr lang="en-US" altLang="en-US" sz="1600" dirty="0">
              <a:solidFill>
                <a:srgbClr val="000000"/>
              </a:solidFill>
            </a:endParaRPr>
          </a:p>
          <a:p>
            <a:pPr eaLnBrk="1" hangingPunct="1">
              <a:lnSpc>
                <a:spcPct val="100000"/>
              </a:lnSpc>
              <a:spcBef>
                <a:spcPct val="0"/>
              </a:spcBef>
              <a:buFont typeface="Arial" panose="020B0604020202020204" pitchFamily="34" charset="0"/>
              <a:buNone/>
            </a:pPr>
            <a:endParaRPr lang="en-US" altLang="en-US" sz="1600" dirty="0">
              <a:solidFill>
                <a:srgbClr val="000000"/>
              </a:solidFill>
            </a:endParaRPr>
          </a:p>
          <a:p>
            <a:pPr eaLnBrk="1" hangingPunct="1">
              <a:lnSpc>
                <a:spcPct val="100000"/>
              </a:lnSpc>
              <a:spcBef>
                <a:spcPct val="0"/>
              </a:spcBef>
              <a:buFont typeface="Arial" panose="020B0604020202020204" pitchFamily="34" charset="0"/>
              <a:buNone/>
            </a:pPr>
            <a:endParaRPr lang="en-US" altLang="en-US" sz="1600" dirty="0">
              <a:solidFill>
                <a:srgbClr val="000000"/>
              </a:solidFill>
            </a:endParaRPr>
          </a:p>
          <a:p>
            <a:pPr eaLnBrk="1" hangingPunct="1">
              <a:lnSpc>
                <a:spcPct val="100000"/>
              </a:lnSpc>
              <a:spcBef>
                <a:spcPct val="0"/>
              </a:spcBef>
              <a:buFont typeface="Arial" panose="020B0604020202020204" pitchFamily="34" charset="0"/>
              <a:buNone/>
            </a:pPr>
            <a:endParaRPr lang="en-US" altLang="en-US" sz="1600" dirty="0">
              <a:solidFill>
                <a:srgbClr val="000000"/>
              </a:solidFill>
            </a:endParaRPr>
          </a:p>
          <a:p>
            <a:pPr eaLnBrk="1" hangingPunct="1">
              <a:lnSpc>
                <a:spcPct val="100000"/>
              </a:lnSpc>
              <a:spcBef>
                <a:spcPct val="0"/>
              </a:spcBef>
              <a:buFont typeface="Arial" panose="020B0604020202020204" pitchFamily="34" charset="0"/>
              <a:buNone/>
            </a:pPr>
            <a:endParaRPr lang="en-US" altLang="en-US" sz="1600" dirty="0">
              <a:solidFill>
                <a:srgbClr val="000000"/>
              </a:solidFill>
            </a:endParaRPr>
          </a:p>
          <a:p>
            <a:pPr eaLnBrk="1" hangingPunct="1">
              <a:lnSpc>
                <a:spcPct val="100000"/>
              </a:lnSpc>
              <a:spcBef>
                <a:spcPct val="0"/>
              </a:spcBef>
              <a:buFont typeface="Arial" panose="020B0604020202020204" pitchFamily="34" charset="0"/>
              <a:buNone/>
            </a:pPr>
            <a:endParaRPr lang="en-US" altLang="en-US" sz="1600" dirty="0">
              <a:solidFill>
                <a:srgbClr val="000000"/>
              </a:solidFill>
            </a:endParaRPr>
          </a:p>
          <a:p>
            <a:pPr eaLnBrk="1" hangingPunct="1">
              <a:lnSpc>
                <a:spcPct val="100000"/>
              </a:lnSpc>
              <a:spcBef>
                <a:spcPct val="0"/>
              </a:spcBef>
              <a:buFont typeface="Arial" panose="020B0604020202020204" pitchFamily="34" charset="0"/>
              <a:buNone/>
            </a:pPr>
            <a:endParaRPr lang="en-US" altLang="en-US" sz="1600" dirty="0">
              <a:solidFill>
                <a:srgbClr val="000000"/>
              </a:solidFill>
            </a:endParaRPr>
          </a:p>
          <a:p>
            <a:pPr eaLnBrk="1" hangingPunct="1">
              <a:lnSpc>
                <a:spcPct val="100000"/>
              </a:lnSpc>
              <a:spcBef>
                <a:spcPct val="0"/>
              </a:spcBef>
              <a:buFont typeface="Arial" panose="020B0604020202020204" pitchFamily="34" charset="0"/>
              <a:buNone/>
            </a:pPr>
            <a:endParaRPr lang="en-US" altLang="en-US" sz="1600" dirty="0">
              <a:solidFill>
                <a:srgbClr val="000000"/>
              </a:solidFill>
            </a:endParaRPr>
          </a:p>
          <a:p>
            <a:pPr eaLnBrk="1" hangingPunct="1">
              <a:lnSpc>
                <a:spcPct val="100000"/>
              </a:lnSpc>
              <a:spcBef>
                <a:spcPct val="0"/>
              </a:spcBef>
              <a:buFont typeface="Arial" panose="020B0604020202020204" pitchFamily="34" charset="0"/>
              <a:buNone/>
            </a:pPr>
            <a:endParaRPr lang="en-US" altLang="en-US" sz="1600" dirty="0">
              <a:solidFill>
                <a:srgbClr val="000000"/>
              </a:solidFill>
            </a:endParaRPr>
          </a:p>
          <a:p>
            <a:pPr eaLnBrk="1" hangingPunct="1">
              <a:lnSpc>
                <a:spcPct val="100000"/>
              </a:lnSpc>
              <a:spcBef>
                <a:spcPct val="0"/>
              </a:spcBef>
              <a:buFont typeface="Arial" panose="020B0604020202020204" pitchFamily="34" charset="0"/>
              <a:buNone/>
            </a:pPr>
            <a:endParaRPr lang="en-US" altLang="en-US" sz="1600" dirty="0">
              <a:solidFill>
                <a:srgbClr val="000000"/>
              </a:solidFill>
            </a:endParaRPr>
          </a:p>
          <a:p>
            <a:pPr eaLnBrk="1" hangingPunct="1">
              <a:lnSpc>
                <a:spcPct val="100000"/>
              </a:lnSpc>
              <a:spcBef>
                <a:spcPct val="0"/>
              </a:spcBef>
              <a:buFont typeface="Arial" panose="020B0604020202020204" pitchFamily="34" charset="0"/>
              <a:buNone/>
            </a:pPr>
            <a:endParaRPr lang="en-US" altLang="en-US" sz="1600" dirty="0">
              <a:solidFill>
                <a:srgbClr val="000000"/>
              </a:solidFill>
            </a:endParaRPr>
          </a:p>
          <a:p>
            <a:pPr eaLnBrk="1" hangingPunct="1">
              <a:lnSpc>
                <a:spcPct val="100000"/>
              </a:lnSpc>
              <a:spcBef>
                <a:spcPct val="0"/>
              </a:spcBef>
              <a:buFont typeface="Arial" panose="020B0604020202020204" pitchFamily="34" charset="0"/>
              <a:buNone/>
            </a:pPr>
            <a:endParaRPr lang="en-US" altLang="en-US" sz="1600" dirty="0">
              <a:solidFill>
                <a:srgbClr val="000000"/>
              </a:solidFill>
            </a:endParaRPr>
          </a:p>
          <a:p>
            <a:pPr eaLnBrk="1" hangingPunct="1">
              <a:lnSpc>
                <a:spcPct val="100000"/>
              </a:lnSpc>
              <a:spcBef>
                <a:spcPct val="0"/>
              </a:spcBef>
              <a:buFont typeface="Arial" panose="020B0604020202020204" pitchFamily="34" charset="0"/>
              <a:buNone/>
            </a:pPr>
            <a:endParaRPr lang="en-US" altLang="en-US" sz="1600" dirty="0">
              <a:solidFill>
                <a:srgbClr val="000000"/>
              </a:solidFill>
            </a:endParaRPr>
          </a:p>
        </p:txBody>
      </p:sp>
      <p:sp>
        <p:nvSpPr>
          <p:cNvPr id="2" name="Date Placeholder 1"/>
          <p:cNvSpPr>
            <a:spLocks noGrp="1"/>
          </p:cNvSpPr>
          <p:nvPr>
            <p:ph type="dt" sz="half" idx="10"/>
          </p:nvPr>
        </p:nvSpPr>
        <p:spPr/>
        <p:txBody>
          <a:bodyPr/>
          <a:lstStyle/>
          <a:p>
            <a:pPr>
              <a:defRPr/>
            </a:pPr>
            <a:fld id="{776A9E46-6E12-414C-A036-D478DEAC5FF1}" type="datetime2">
              <a:rPr lang="en-US" smtClean="0"/>
              <a:t>Sunday, December 17, 2023</a:t>
            </a:fld>
            <a:endParaRPr lang="en-US"/>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pc="55" dirty="0" err="1">
                <a:solidFill>
                  <a:srgbClr val="FF9900"/>
                </a:solidFill>
                <a:latin typeface="Trebuchet MS"/>
                <a:cs typeface="Trebuchet MS"/>
              </a:rPr>
              <a:t>Contd</a:t>
            </a:r>
            <a:r>
              <a:rPr lang="en-US" spc="55" dirty="0">
                <a:solidFill>
                  <a:srgbClr val="FF9900"/>
                </a:solidFill>
                <a:latin typeface="Trebuchet MS"/>
                <a:cs typeface="Trebuchet MS"/>
              </a:rPr>
              <a:t>…</a:t>
            </a:r>
            <a:br>
              <a:rPr lang="en-US" dirty="0">
                <a:latin typeface="Times New Roman"/>
                <a:cs typeface="Times New Roman"/>
              </a:rPr>
            </a:br>
            <a:endParaRPr lang="en-US" dirty="0"/>
          </a:p>
        </p:txBody>
      </p:sp>
      <p:sp>
        <p:nvSpPr>
          <p:cNvPr id="4" name="Content Placeholder 3"/>
          <p:cNvSpPr>
            <a:spLocks noGrp="1"/>
          </p:cNvSpPr>
          <p:nvPr>
            <p:ph idx="1"/>
          </p:nvPr>
        </p:nvSpPr>
        <p:spPr/>
        <p:txBody>
          <a:bodyPr/>
          <a:lstStyle/>
          <a:p>
            <a:pPr marL="393065" algn="just">
              <a:lnSpc>
                <a:spcPct val="150000"/>
              </a:lnSpc>
              <a:spcBef>
                <a:spcPts val="450"/>
              </a:spcBef>
              <a:tabLst>
                <a:tab pos="986155" algn="l"/>
              </a:tabLst>
            </a:pPr>
            <a:r>
              <a:rPr lang="en-US" sz="2000" b="1" i="1" dirty="0">
                <a:latin typeface="Times New Roman"/>
                <a:cs typeface="Times New Roman"/>
              </a:rPr>
              <a:t>Abstract	</a:t>
            </a:r>
            <a:r>
              <a:rPr lang="en-US" sz="2000" dirty="0">
                <a:latin typeface="Times New Roman"/>
                <a:cs typeface="Times New Roman"/>
              </a:rPr>
              <a:t>The</a:t>
            </a:r>
            <a:r>
              <a:rPr lang="en-US" sz="2000" spc="-30" dirty="0">
                <a:latin typeface="Times New Roman"/>
                <a:cs typeface="Times New Roman"/>
              </a:rPr>
              <a:t> </a:t>
            </a:r>
            <a:r>
              <a:rPr lang="en-US" sz="2000" spc="-5" dirty="0">
                <a:latin typeface="Times New Roman"/>
                <a:cs typeface="Times New Roman"/>
              </a:rPr>
              <a:t>word</a:t>
            </a:r>
            <a:r>
              <a:rPr lang="en-US" sz="2000" spc="-25" dirty="0">
                <a:latin typeface="Times New Roman"/>
                <a:cs typeface="Times New Roman"/>
              </a:rPr>
              <a:t> </a:t>
            </a:r>
            <a:r>
              <a:rPr lang="en-US" sz="2000" dirty="0">
                <a:latin typeface="Times New Roman"/>
                <a:cs typeface="Times New Roman"/>
              </a:rPr>
              <a:t>‘abstract’</a:t>
            </a:r>
            <a:r>
              <a:rPr lang="en-US" sz="2000" spc="-100" dirty="0">
                <a:latin typeface="Times New Roman"/>
                <a:cs typeface="Times New Roman"/>
              </a:rPr>
              <a:t> </a:t>
            </a:r>
            <a:r>
              <a:rPr lang="en-US" sz="2000" dirty="0">
                <a:latin typeface="Times New Roman"/>
                <a:cs typeface="Times New Roman"/>
              </a:rPr>
              <a:t>in</a:t>
            </a:r>
            <a:r>
              <a:rPr lang="en-US" sz="2000" spc="-25" dirty="0">
                <a:latin typeface="Times New Roman"/>
                <a:cs typeface="Times New Roman"/>
              </a:rPr>
              <a:t> </a:t>
            </a:r>
            <a:r>
              <a:rPr lang="en-US" sz="2000" dirty="0">
                <a:latin typeface="Times New Roman"/>
                <a:cs typeface="Times New Roman"/>
              </a:rPr>
              <a:t>the</a:t>
            </a:r>
            <a:r>
              <a:rPr lang="en-US" sz="2000" spc="-25" dirty="0">
                <a:latin typeface="Times New Roman"/>
                <a:cs typeface="Times New Roman"/>
              </a:rPr>
              <a:t> </a:t>
            </a:r>
            <a:r>
              <a:rPr lang="en-US" sz="2000" dirty="0">
                <a:latin typeface="Times New Roman"/>
                <a:cs typeface="Times New Roman"/>
              </a:rPr>
              <a:t>context</a:t>
            </a:r>
            <a:r>
              <a:rPr lang="en-US" sz="2000" spc="-25" dirty="0">
                <a:latin typeface="Times New Roman"/>
                <a:cs typeface="Times New Roman"/>
              </a:rPr>
              <a:t> </a:t>
            </a:r>
            <a:r>
              <a:rPr lang="en-US" sz="2000" dirty="0">
                <a:latin typeface="Times New Roman"/>
                <a:cs typeface="Times New Roman"/>
              </a:rPr>
              <a:t>of</a:t>
            </a:r>
            <a:r>
              <a:rPr lang="en-US" sz="2000" spc="-25" dirty="0">
                <a:latin typeface="Times New Roman"/>
                <a:cs typeface="Times New Roman"/>
              </a:rPr>
              <a:t> </a:t>
            </a:r>
            <a:r>
              <a:rPr lang="en-US" sz="2000" dirty="0">
                <a:latin typeface="Times New Roman"/>
                <a:cs typeface="Times New Roman"/>
              </a:rPr>
              <a:t>data</a:t>
            </a:r>
            <a:r>
              <a:rPr lang="en-US" sz="2000" spc="-25" dirty="0">
                <a:latin typeface="Times New Roman"/>
                <a:cs typeface="Times New Roman"/>
              </a:rPr>
              <a:t> </a:t>
            </a:r>
            <a:r>
              <a:rPr lang="en-US" sz="2000" spc="-5" dirty="0">
                <a:latin typeface="Times New Roman"/>
                <a:cs typeface="Times New Roman"/>
              </a:rPr>
              <a:t>structures</a:t>
            </a:r>
            <a:r>
              <a:rPr lang="en-US" sz="2000" spc="-25" dirty="0">
                <a:latin typeface="Times New Roman"/>
                <a:cs typeface="Times New Roman"/>
              </a:rPr>
              <a:t> </a:t>
            </a:r>
            <a:r>
              <a:rPr lang="en-US" sz="2000" dirty="0">
                <a:latin typeface="Times New Roman"/>
                <a:cs typeface="Times New Roman"/>
              </a:rPr>
              <a:t>means</a:t>
            </a:r>
            <a:r>
              <a:rPr lang="en-US" sz="2000" spc="-25" dirty="0">
                <a:latin typeface="Times New Roman"/>
                <a:cs typeface="Times New Roman"/>
              </a:rPr>
              <a:t> </a:t>
            </a:r>
            <a:r>
              <a:rPr lang="en-US" sz="2000" i="1" spc="-5" dirty="0">
                <a:latin typeface="Times New Roman"/>
                <a:cs typeface="Times New Roman"/>
              </a:rPr>
              <a:t>considered</a:t>
            </a:r>
            <a:r>
              <a:rPr lang="en-US" sz="2000" i="1" spc="-25" dirty="0">
                <a:latin typeface="Times New Roman"/>
                <a:cs typeface="Times New Roman"/>
              </a:rPr>
              <a:t> </a:t>
            </a:r>
            <a:r>
              <a:rPr lang="en-US" sz="2000" i="1" dirty="0">
                <a:latin typeface="Times New Roman"/>
                <a:cs typeface="Times New Roman"/>
              </a:rPr>
              <a:t>apart</a:t>
            </a:r>
            <a:r>
              <a:rPr lang="en-US" sz="2000" i="1" spc="-25" dirty="0">
                <a:latin typeface="Times New Roman"/>
                <a:cs typeface="Times New Roman"/>
              </a:rPr>
              <a:t> </a:t>
            </a:r>
            <a:r>
              <a:rPr lang="en-US" sz="2000" i="1" spc="-10" dirty="0">
                <a:latin typeface="Times New Roman"/>
                <a:cs typeface="Times New Roman"/>
              </a:rPr>
              <a:t>from</a:t>
            </a:r>
            <a:r>
              <a:rPr lang="en-US" sz="2000" i="1" spc="-25" dirty="0">
                <a:latin typeface="Times New Roman"/>
                <a:cs typeface="Times New Roman"/>
              </a:rPr>
              <a:t> </a:t>
            </a:r>
            <a:r>
              <a:rPr lang="en-US" sz="2000" i="1" dirty="0">
                <a:latin typeface="Times New Roman"/>
                <a:cs typeface="Times New Roman"/>
              </a:rPr>
              <a:t>the detailed </a:t>
            </a:r>
            <a:r>
              <a:rPr lang="en-US" sz="2000" i="1" spc="-10" dirty="0">
                <a:latin typeface="Times New Roman"/>
                <a:cs typeface="Times New Roman"/>
              </a:rPr>
              <a:t>specifications </a:t>
            </a:r>
            <a:r>
              <a:rPr lang="en-US" sz="2000" i="1" dirty="0">
                <a:latin typeface="Times New Roman"/>
                <a:cs typeface="Times New Roman"/>
              </a:rPr>
              <a:t>or implementation</a:t>
            </a:r>
            <a:r>
              <a:rPr lang="en-US" sz="2000" dirty="0">
                <a:latin typeface="Times New Roman"/>
                <a:cs typeface="Times New Roman"/>
              </a:rPr>
              <a:t>.</a:t>
            </a:r>
          </a:p>
          <a:p>
            <a:pPr marL="393065" algn="just">
              <a:lnSpc>
                <a:spcPct val="150000"/>
              </a:lnSpc>
              <a:spcBef>
                <a:spcPts val="450"/>
              </a:spcBef>
              <a:tabLst>
                <a:tab pos="986155" algn="l"/>
              </a:tabLst>
            </a:pPr>
            <a:r>
              <a:rPr lang="en-US" sz="2000" dirty="0">
                <a:latin typeface="Times New Roman"/>
                <a:cs typeface="Times New Roman"/>
              </a:rPr>
              <a:t>In</a:t>
            </a:r>
            <a:r>
              <a:rPr lang="en-US" sz="2000" spc="-30" dirty="0">
                <a:latin typeface="Times New Roman"/>
                <a:cs typeface="Times New Roman"/>
              </a:rPr>
              <a:t> </a:t>
            </a:r>
            <a:r>
              <a:rPr lang="en-US" sz="2000" dirty="0">
                <a:latin typeface="Times New Roman"/>
                <a:cs typeface="Times New Roman"/>
              </a:rPr>
              <a:t>C,</a:t>
            </a:r>
            <a:r>
              <a:rPr lang="en-US" sz="2000" spc="-25" dirty="0">
                <a:latin typeface="Times New Roman"/>
                <a:cs typeface="Times New Roman"/>
              </a:rPr>
              <a:t> </a:t>
            </a:r>
            <a:r>
              <a:rPr lang="en-US" sz="2000" dirty="0">
                <a:latin typeface="Times New Roman"/>
                <a:cs typeface="Times New Roman"/>
              </a:rPr>
              <a:t>an</a:t>
            </a:r>
            <a:r>
              <a:rPr lang="en-US" sz="2000" spc="-25" dirty="0">
                <a:latin typeface="Times New Roman"/>
                <a:cs typeface="Times New Roman"/>
              </a:rPr>
              <a:t> </a:t>
            </a:r>
            <a:r>
              <a:rPr lang="en-US" sz="2000" dirty="0">
                <a:latin typeface="Times New Roman"/>
                <a:cs typeface="Times New Roman"/>
              </a:rPr>
              <a:t>abstract</a:t>
            </a:r>
            <a:r>
              <a:rPr lang="en-US" sz="2000" spc="-25" dirty="0">
                <a:latin typeface="Times New Roman"/>
                <a:cs typeface="Times New Roman"/>
              </a:rPr>
              <a:t> </a:t>
            </a:r>
            <a:r>
              <a:rPr lang="en-US" sz="2000" dirty="0">
                <a:latin typeface="Times New Roman"/>
                <a:cs typeface="Times New Roman"/>
              </a:rPr>
              <a:t>data</a:t>
            </a:r>
            <a:r>
              <a:rPr lang="en-US" sz="2000" spc="-25" dirty="0">
                <a:latin typeface="Times New Roman"/>
                <a:cs typeface="Times New Roman"/>
              </a:rPr>
              <a:t> </a:t>
            </a:r>
            <a:r>
              <a:rPr lang="en-US" sz="2000" dirty="0">
                <a:latin typeface="Times New Roman"/>
                <a:cs typeface="Times New Roman"/>
              </a:rPr>
              <a:t>type</a:t>
            </a:r>
            <a:r>
              <a:rPr lang="en-US" sz="2000" spc="-25" dirty="0">
                <a:latin typeface="Times New Roman"/>
                <a:cs typeface="Times New Roman"/>
              </a:rPr>
              <a:t> </a:t>
            </a:r>
            <a:r>
              <a:rPr lang="en-US" sz="2000" dirty="0">
                <a:latin typeface="Times New Roman"/>
                <a:cs typeface="Times New Roman"/>
              </a:rPr>
              <a:t>can</a:t>
            </a:r>
            <a:r>
              <a:rPr lang="en-US" sz="2000" spc="-30" dirty="0">
                <a:latin typeface="Times New Roman"/>
                <a:cs typeface="Times New Roman"/>
              </a:rPr>
              <a:t> </a:t>
            </a:r>
            <a:r>
              <a:rPr lang="en-US" sz="2000" dirty="0">
                <a:latin typeface="Times New Roman"/>
                <a:cs typeface="Times New Roman"/>
              </a:rPr>
              <a:t>be</a:t>
            </a:r>
            <a:r>
              <a:rPr lang="en-US" sz="2000" spc="-25" dirty="0">
                <a:latin typeface="Times New Roman"/>
                <a:cs typeface="Times New Roman"/>
              </a:rPr>
              <a:t> </a:t>
            </a:r>
            <a:r>
              <a:rPr lang="en-US" sz="2000" dirty="0">
                <a:latin typeface="Times New Roman"/>
                <a:cs typeface="Times New Roman"/>
              </a:rPr>
              <a:t>a</a:t>
            </a:r>
            <a:r>
              <a:rPr lang="en-US" sz="2000" spc="-25" dirty="0">
                <a:latin typeface="Times New Roman"/>
                <a:cs typeface="Times New Roman"/>
              </a:rPr>
              <a:t> </a:t>
            </a:r>
            <a:r>
              <a:rPr lang="en-US" sz="2000" spc="-5" dirty="0">
                <a:latin typeface="Times New Roman"/>
                <a:cs typeface="Times New Roman"/>
              </a:rPr>
              <a:t>structure</a:t>
            </a:r>
            <a:r>
              <a:rPr lang="en-US" sz="2000" spc="-25" dirty="0">
                <a:latin typeface="Times New Roman"/>
                <a:cs typeface="Times New Roman"/>
              </a:rPr>
              <a:t> </a:t>
            </a:r>
            <a:r>
              <a:rPr lang="en-US" sz="2000" dirty="0">
                <a:latin typeface="Times New Roman"/>
                <a:cs typeface="Times New Roman"/>
              </a:rPr>
              <a:t>considered</a:t>
            </a:r>
            <a:r>
              <a:rPr lang="en-US" sz="2000" spc="-25" dirty="0">
                <a:latin typeface="Times New Roman"/>
                <a:cs typeface="Times New Roman"/>
              </a:rPr>
              <a:t> </a:t>
            </a:r>
            <a:r>
              <a:rPr lang="en-US" sz="2000" spc="-5" dirty="0">
                <a:latin typeface="Times New Roman"/>
                <a:cs typeface="Times New Roman"/>
              </a:rPr>
              <a:t>without</a:t>
            </a:r>
            <a:r>
              <a:rPr lang="en-US" sz="2000" spc="-25" dirty="0">
                <a:latin typeface="Times New Roman"/>
                <a:cs typeface="Times New Roman"/>
              </a:rPr>
              <a:t> </a:t>
            </a:r>
            <a:r>
              <a:rPr lang="en-US" sz="2000" dirty="0">
                <a:latin typeface="Times New Roman"/>
                <a:cs typeface="Times New Roman"/>
              </a:rPr>
              <a:t>regard</a:t>
            </a:r>
            <a:r>
              <a:rPr lang="en-US" sz="2000" spc="-30" dirty="0">
                <a:latin typeface="Times New Roman"/>
                <a:cs typeface="Times New Roman"/>
              </a:rPr>
              <a:t> </a:t>
            </a:r>
            <a:r>
              <a:rPr lang="en-US" sz="2000" dirty="0">
                <a:latin typeface="Times New Roman"/>
                <a:cs typeface="Times New Roman"/>
              </a:rPr>
              <a:t>to</a:t>
            </a:r>
            <a:r>
              <a:rPr lang="en-US" sz="2000" spc="-25" dirty="0">
                <a:latin typeface="Times New Roman"/>
                <a:cs typeface="Times New Roman"/>
              </a:rPr>
              <a:t> </a:t>
            </a:r>
            <a:r>
              <a:rPr lang="en-US" sz="2000" dirty="0">
                <a:latin typeface="Times New Roman"/>
                <a:cs typeface="Times New Roman"/>
              </a:rPr>
              <a:t>its</a:t>
            </a:r>
            <a:r>
              <a:rPr lang="en-US" sz="2000" spc="-25" dirty="0">
                <a:latin typeface="Times New Roman"/>
                <a:cs typeface="Times New Roman"/>
              </a:rPr>
              <a:t> </a:t>
            </a:r>
            <a:r>
              <a:rPr lang="en-US" sz="2000" dirty="0">
                <a:latin typeface="Times New Roman"/>
                <a:cs typeface="Times New Roman"/>
              </a:rPr>
              <a:t>implementation.  It</a:t>
            </a:r>
            <a:r>
              <a:rPr lang="en-US" sz="2000" spc="-30" dirty="0">
                <a:latin typeface="Times New Roman"/>
                <a:cs typeface="Times New Roman"/>
              </a:rPr>
              <a:t> </a:t>
            </a:r>
            <a:r>
              <a:rPr lang="en-US" sz="2000" dirty="0">
                <a:latin typeface="Times New Roman"/>
                <a:cs typeface="Times New Roman"/>
              </a:rPr>
              <a:t>can</a:t>
            </a:r>
            <a:r>
              <a:rPr lang="en-US" sz="2000" spc="-30" dirty="0">
                <a:latin typeface="Times New Roman"/>
                <a:cs typeface="Times New Roman"/>
              </a:rPr>
              <a:t> </a:t>
            </a:r>
            <a:r>
              <a:rPr lang="en-US" sz="2000" dirty="0">
                <a:latin typeface="Times New Roman"/>
                <a:cs typeface="Times New Roman"/>
              </a:rPr>
              <a:t>be</a:t>
            </a:r>
            <a:r>
              <a:rPr lang="en-US" sz="2000" spc="-30" dirty="0">
                <a:latin typeface="Times New Roman"/>
                <a:cs typeface="Times New Roman"/>
              </a:rPr>
              <a:t> </a:t>
            </a:r>
            <a:r>
              <a:rPr lang="en-US" sz="2000" dirty="0">
                <a:latin typeface="Times New Roman"/>
                <a:cs typeface="Times New Roman"/>
              </a:rPr>
              <a:t>thought</a:t>
            </a:r>
            <a:r>
              <a:rPr lang="en-US" sz="2000" spc="-30" dirty="0">
                <a:latin typeface="Times New Roman"/>
                <a:cs typeface="Times New Roman"/>
              </a:rPr>
              <a:t> </a:t>
            </a:r>
            <a:r>
              <a:rPr lang="en-US" sz="2000" dirty="0">
                <a:latin typeface="Times New Roman"/>
                <a:cs typeface="Times New Roman"/>
              </a:rPr>
              <a:t>of</a:t>
            </a:r>
            <a:r>
              <a:rPr lang="en-US" sz="2000" spc="-30" dirty="0">
                <a:latin typeface="Times New Roman"/>
                <a:cs typeface="Times New Roman"/>
              </a:rPr>
              <a:t> </a:t>
            </a:r>
            <a:r>
              <a:rPr lang="en-US" sz="2000" dirty="0">
                <a:latin typeface="Times New Roman"/>
                <a:cs typeface="Times New Roman"/>
              </a:rPr>
              <a:t>as</a:t>
            </a:r>
            <a:r>
              <a:rPr lang="en-US" sz="2000" spc="-30" dirty="0">
                <a:latin typeface="Times New Roman"/>
                <a:cs typeface="Times New Roman"/>
              </a:rPr>
              <a:t> </a:t>
            </a:r>
            <a:r>
              <a:rPr lang="en-US" sz="2000" dirty="0">
                <a:latin typeface="Times New Roman"/>
                <a:cs typeface="Times New Roman"/>
              </a:rPr>
              <a:t>a</a:t>
            </a:r>
            <a:r>
              <a:rPr lang="en-US" sz="2000" spc="-30" dirty="0">
                <a:latin typeface="Times New Roman"/>
                <a:cs typeface="Times New Roman"/>
              </a:rPr>
              <a:t> </a:t>
            </a:r>
            <a:r>
              <a:rPr lang="en-US" sz="2000" dirty="0">
                <a:latin typeface="Times New Roman"/>
                <a:cs typeface="Times New Roman"/>
              </a:rPr>
              <a:t>‘description’</a:t>
            </a:r>
            <a:r>
              <a:rPr lang="en-US" sz="2000" spc="-100" dirty="0">
                <a:latin typeface="Times New Roman"/>
                <a:cs typeface="Times New Roman"/>
              </a:rPr>
              <a:t> </a:t>
            </a:r>
            <a:r>
              <a:rPr lang="en-US" sz="2000" dirty="0">
                <a:latin typeface="Times New Roman"/>
                <a:cs typeface="Times New Roman"/>
              </a:rPr>
              <a:t>of</a:t>
            </a:r>
            <a:r>
              <a:rPr lang="en-US" sz="2000" spc="-30" dirty="0">
                <a:latin typeface="Times New Roman"/>
                <a:cs typeface="Times New Roman"/>
              </a:rPr>
              <a:t> </a:t>
            </a:r>
            <a:r>
              <a:rPr lang="en-US" sz="2000" dirty="0">
                <a:latin typeface="Times New Roman"/>
                <a:cs typeface="Times New Roman"/>
              </a:rPr>
              <a:t>the</a:t>
            </a:r>
            <a:r>
              <a:rPr lang="en-US" sz="2000" spc="-30" dirty="0">
                <a:latin typeface="Times New Roman"/>
                <a:cs typeface="Times New Roman"/>
              </a:rPr>
              <a:t> </a:t>
            </a:r>
            <a:r>
              <a:rPr lang="en-US" sz="2000" dirty="0">
                <a:latin typeface="Times New Roman"/>
                <a:cs typeface="Times New Roman"/>
              </a:rPr>
              <a:t>data</a:t>
            </a:r>
            <a:r>
              <a:rPr lang="en-US" sz="2000" spc="-30" dirty="0">
                <a:latin typeface="Times New Roman"/>
                <a:cs typeface="Times New Roman"/>
              </a:rPr>
              <a:t> </a:t>
            </a:r>
            <a:r>
              <a:rPr lang="en-US" sz="2000" dirty="0">
                <a:latin typeface="Times New Roman"/>
                <a:cs typeface="Times New Roman"/>
              </a:rPr>
              <a:t>in</a:t>
            </a:r>
            <a:r>
              <a:rPr lang="en-US" sz="2000" spc="-30" dirty="0">
                <a:latin typeface="Times New Roman"/>
                <a:cs typeface="Times New Roman"/>
              </a:rPr>
              <a:t> </a:t>
            </a:r>
            <a:r>
              <a:rPr lang="en-US" sz="2000" dirty="0">
                <a:latin typeface="Times New Roman"/>
                <a:cs typeface="Times New Roman"/>
              </a:rPr>
              <a:t>the</a:t>
            </a:r>
            <a:r>
              <a:rPr lang="en-US" sz="2000" spc="-30" dirty="0">
                <a:latin typeface="Times New Roman"/>
                <a:cs typeface="Times New Roman"/>
              </a:rPr>
              <a:t> </a:t>
            </a:r>
            <a:r>
              <a:rPr lang="en-US" sz="2000" spc="-5" dirty="0">
                <a:latin typeface="Times New Roman"/>
                <a:cs typeface="Times New Roman"/>
              </a:rPr>
              <a:t>structure</a:t>
            </a:r>
            <a:r>
              <a:rPr lang="en-US" sz="2000" spc="-30" dirty="0">
                <a:latin typeface="Times New Roman"/>
                <a:cs typeface="Times New Roman"/>
              </a:rPr>
              <a:t> </a:t>
            </a:r>
            <a:r>
              <a:rPr lang="en-US" sz="2000" spc="-5" dirty="0">
                <a:latin typeface="Times New Roman"/>
                <a:cs typeface="Times New Roman"/>
              </a:rPr>
              <a:t>with</a:t>
            </a:r>
            <a:r>
              <a:rPr lang="en-US" sz="2000" spc="-30" dirty="0">
                <a:latin typeface="Times New Roman"/>
                <a:cs typeface="Times New Roman"/>
              </a:rPr>
              <a:t> </a:t>
            </a:r>
            <a:r>
              <a:rPr lang="en-US" sz="2000" dirty="0">
                <a:latin typeface="Times New Roman"/>
                <a:cs typeface="Times New Roman"/>
              </a:rPr>
              <a:t>a</a:t>
            </a:r>
            <a:r>
              <a:rPr lang="en-US" sz="2000" spc="-25" dirty="0">
                <a:latin typeface="Times New Roman"/>
                <a:cs typeface="Times New Roman"/>
              </a:rPr>
              <a:t> </a:t>
            </a:r>
            <a:r>
              <a:rPr lang="en-US" sz="2000" dirty="0">
                <a:latin typeface="Times New Roman"/>
                <a:cs typeface="Times New Roman"/>
              </a:rPr>
              <a:t>list</a:t>
            </a:r>
            <a:r>
              <a:rPr lang="en-US" sz="2000" spc="-30" dirty="0">
                <a:latin typeface="Times New Roman"/>
                <a:cs typeface="Times New Roman"/>
              </a:rPr>
              <a:t> </a:t>
            </a:r>
            <a:r>
              <a:rPr lang="en-US" sz="2000" dirty="0">
                <a:latin typeface="Times New Roman"/>
                <a:cs typeface="Times New Roman"/>
              </a:rPr>
              <a:t>of</a:t>
            </a:r>
            <a:r>
              <a:rPr lang="en-US" sz="2000" spc="-30" dirty="0">
                <a:latin typeface="Times New Roman"/>
                <a:cs typeface="Times New Roman"/>
              </a:rPr>
              <a:t> </a:t>
            </a:r>
            <a:r>
              <a:rPr lang="en-US" sz="2000" dirty="0">
                <a:latin typeface="Times New Roman"/>
                <a:cs typeface="Times New Roman"/>
              </a:rPr>
              <a:t>operations</a:t>
            </a:r>
            <a:r>
              <a:rPr lang="en-US" sz="2000" spc="-30" dirty="0">
                <a:latin typeface="Times New Roman"/>
                <a:cs typeface="Times New Roman"/>
              </a:rPr>
              <a:t> </a:t>
            </a:r>
            <a:r>
              <a:rPr lang="en-US" sz="2000" dirty="0">
                <a:latin typeface="Times New Roman"/>
                <a:cs typeface="Times New Roman"/>
              </a:rPr>
              <a:t>that</a:t>
            </a:r>
            <a:r>
              <a:rPr lang="en-US" sz="2000" spc="-30" dirty="0">
                <a:latin typeface="Times New Roman"/>
                <a:cs typeface="Times New Roman"/>
              </a:rPr>
              <a:t> </a:t>
            </a:r>
            <a:r>
              <a:rPr lang="en-US" sz="2000" dirty="0">
                <a:latin typeface="Times New Roman"/>
                <a:cs typeface="Times New Roman"/>
              </a:rPr>
              <a:t>can  be performed on the data </a:t>
            </a:r>
            <a:r>
              <a:rPr lang="en-US" sz="2000" spc="-5" dirty="0">
                <a:latin typeface="Times New Roman"/>
                <a:cs typeface="Times New Roman"/>
              </a:rPr>
              <a:t>within </a:t>
            </a:r>
            <a:r>
              <a:rPr lang="en-US" sz="2000" dirty="0">
                <a:latin typeface="Times New Roman"/>
                <a:cs typeface="Times New Roman"/>
              </a:rPr>
              <a:t>that</a:t>
            </a:r>
            <a:r>
              <a:rPr lang="en-US" sz="2000" spc="-10" dirty="0">
                <a:latin typeface="Times New Roman"/>
                <a:cs typeface="Times New Roman"/>
              </a:rPr>
              <a:t> </a:t>
            </a:r>
            <a:r>
              <a:rPr lang="en-US" sz="2000" spc="-5" dirty="0">
                <a:latin typeface="Times New Roman"/>
                <a:cs typeface="Times New Roman"/>
              </a:rPr>
              <a:t>structure.</a:t>
            </a:r>
            <a:endParaRPr lang="en-US" sz="2000" dirty="0">
              <a:latin typeface="Times New Roman"/>
              <a:cs typeface="Times New Roman"/>
            </a:endParaRPr>
          </a:p>
          <a:p>
            <a:pPr marL="164465" indent="0" algn="just">
              <a:lnSpc>
                <a:spcPct val="150000"/>
              </a:lnSpc>
              <a:spcBef>
                <a:spcPts val="450"/>
              </a:spcBef>
              <a:buNone/>
              <a:tabLst>
                <a:tab pos="986155" algn="l"/>
              </a:tabLst>
            </a:pPr>
            <a:endParaRPr lang="en-US" sz="2000" dirty="0">
              <a:latin typeface="Times New Roman"/>
              <a:cs typeface="Times New Roman"/>
            </a:endParaRPr>
          </a:p>
          <a:p>
            <a:pPr algn="just"/>
            <a:endParaRPr lang="en-US" dirty="0">
              <a:latin typeface="Trebuchet MS"/>
              <a:cs typeface="Trebuchet MS"/>
            </a:endParaRPr>
          </a:p>
          <a:p>
            <a:endParaRPr lang="en-US" dirty="0"/>
          </a:p>
        </p:txBody>
      </p:sp>
      <p:sp>
        <p:nvSpPr>
          <p:cNvPr id="2" name="Date Placeholder 1"/>
          <p:cNvSpPr>
            <a:spLocks noGrp="1"/>
          </p:cNvSpPr>
          <p:nvPr>
            <p:ph type="dt" sz="half" idx="10"/>
          </p:nvPr>
        </p:nvSpPr>
        <p:spPr/>
        <p:txBody>
          <a:bodyPr/>
          <a:lstStyle/>
          <a:p>
            <a:pPr>
              <a:defRPr/>
            </a:pPr>
            <a:fld id="{DBADB1B1-F6B3-416E-A9BB-883AFD98301E}" type="datetime2">
              <a:rPr lang="en-US" smtClean="0"/>
              <a:t>Sunday, December 17, 2023</a:t>
            </a:fld>
            <a:endParaRPr lang="en-US"/>
          </a:p>
        </p:txBody>
      </p:sp>
    </p:spTree>
    <p:extLst>
      <p:ext uri="{BB962C8B-B14F-4D97-AF65-F5344CB8AC3E}">
        <p14:creationId xmlns:p14="http://schemas.microsoft.com/office/powerpoint/2010/main" val="6769043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40" dirty="0" err="1">
                <a:solidFill>
                  <a:srgbClr val="FF9900"/>
                </a:solidFill>
                <a:latin typeface="Trebuchet MS"/>
                <a:cs typeface="Trebuchet MS"/>
              </a:rPr>
              <a:t>Contd</a:t>
            </a:r>
            <a:r>
              <a:rPr lang="en-US" spc="40" dirty="0">
                <a:solidFill>
                  <a:srgbClr val="FF9900"/>
                </a:solidFill>
                <a:latin typeface="Trebuchet MS"/>
                <a:cs typeface="Trebuchet MS"/>
              </a:rPr>
              <a:t>…</a:t>
            </a:r>
            <a:br>
              <a:rPr lang="en-US" dirty="0">
                <a:latin typeface="Trebuchet MS"/>
                <a:cs typeface="Trebuchet MS"/>
              </a:rPr>
            </a:br>
            <a:endParaRPr lang="en-US" dirty="0"/>
          </a:p>
        </p:txBody>
      </p:sp>
      <p:sp>
        <p:nvSpPr>
          <p:cNvPr id="3" name="Content Placeholder 2"/>
          <p:cNvSpPr>
            <a:spLocks noGrp="1"/>
          </p:cNvSpPr>
          <p:nvPr>
            <p:ph idx="1"/>
          </p:nvPr>
        </p:nvSpPr>
        <p:spPr/>
        <p:txBody>
          <a:bodyPr/>
          <a:lstStyle/>
          <a:p>
            <a:pPr algn="just"/>
            <a:r>
              <a:rPr lang="en-US" dirty="0">
                <a:latin typeface="Times New Roman"/>
                <a:cs typeface="Times New Roman"/>
              </a:rPr>
              <a:t>The</a:t>
            </a:r>
            <a:r>
              <a:rPr lang="en-US" spc="-50" dirty="0">
                <a:latin typeface="Times New Roman"/>
                <a:cs typeface="Times New Roman"/>
              </a:rPr>
              <a:t> </a:t>
            </a:r>
            <a:r>
              <a:rPr lang="en-US" dirty="0">
                <a:latin typeface="Times New Roman"/>
                <a:cs typeface="Times New Roman"/>
              </a:rPr>
              <a:t>end-user</a:t>
            </a:r>
            <a:r>
              <a:rPr lang="en-US" spc="-45" dirty="0">
                <a:latin typeface="Times New Roman"/>
                <a:cs typeface="Times New Roman"/>
              </a:rPr>
              <a:t> </a:t>
            </a:r>
            <a:r>
              <a:rPr lang="en-US" dirty="0">
                <a:latin typeface="Times New Roman"/>
                <a:cs typeface="Times New Roman"/>
              </a:rPr>
              <a:t>is</a:t>
            </a:r>
            <a:r>
              <a:rPr lang="en-US" spc="-45" dirty="0">
                <a:latin typeface="Times New Roman"/>
                <a:cs typeface="Times New Roman"/>
              </a:rPr>
              <a:t> </a:t>
            </a:r>
            <a:r>
              <a:rPr lang="en-US" dirty="0">
                <a:latin typeface="Times New Roman"/>
                <a:cs typeface="Times New Roman"/>
              </a:rPr>
              <a:t>not</a:t>
            </a:r>
            <a:r>
              <a:rPr lang="en-US" spc="-45" dirty="0">
                <a:latin typeface="Times New Roman"/>
                <a:cs typeface="Times New Roman"/>
              </a:rPr>
              <a:t> </a:t>
            </a:r>
            <a:r>
              <a:rPr lang="en-US" dirty="0">
                <a:latin typeface="Times New Roman"/>
                <a:cs typeface="Times New Roman"/>
              </a:rPr>
              <a:t>concerned</a:t>
            </a:r>
            <a:r>
              <a:rPr lang="en-US" spc="-50" dirty="0">
                <a:latin typeface="Times New Roman"/>
                <a:cs typeface="Times New Roman"/>
              </a:rPr>
              <a:t> </a:t>
            </a:r>
            <a:r>
              <a:rPr lang="en-US" dirty="0">
                <a:latin typeface="Times New Roman"/>
                <a:cs typeface="Times New Roman"/>
              </a:rPr>
              <a:t>about</a:t>
            </a:r>
            <a:r>
              <a:rPr lang="en-US" spc="-45" dirty="0">
                <a:latin typeface="Times New Roman"/>
                <a:cs typeface="Times New Roman"/>
              </a:rPr>
              <a:t> </a:t>
            </a:r>
            <a:r>
              <a:rPr lang="en-US" dirty="0">
                <a:latin typeface="Times New Roman"/>
                <a:cs typeface="Times New Roman"/>
              </a:rPr>
              <a:t>the</a:t>
            </a:r>
            <a:r>
              <a:rPr lang="en-US" spc="-45" dirty="0">
                <a:latin typeface="Times New Roman"/>
                <a:cs typeface="Times New Roman"/>
              </a:rPr>
              <a:t> </a:t>
            </a:r>
            <a:r>
              <a:rPr lang="en-US" dirty="0">
                <a:latin typeface="Times New Roman"/>
                <a:cs typeface="Times New Roman"/>
              </a:rPr>
              <a:t>details</a:t>
            </a:r>
            <a:r>
              <a:rPr lang="en-US" spc="-45" dirty="0">
                <a:latin typeface="Times New Roman"/>
                <a:cs typeface="Times New Roman"/>
              </a:rPr>
              <a:t> </a:t>
            </a:r>
            <a:r>
              <a:rPr lang="en-US" dirty="0">
                <a:latin typeface="Times New Roman"/>
                <a:cs typeface="Times New Roman"/>
              </a:rPr>
              <a:t>of</a:t>
            </a:r>
            <a:r>
              <a:rPr lang="en-US" spc="-50" dirty="0">
                <a:latin typeface="Times New Roman"/>
                <a:cs typeface="Times New Roman"/>
              </a:rPr>
              <a:t> </a:t>
            </a:r>
            <a:r>
              <a:rPr lang="en-US" dirty="0">
                <a:latin typeface="Times New Roman"/>
                <a:cs typeface="Times New Roman"/>
              </a:rPr>
              <a:t>how</a:t>
            </a:r>
            <a:r>
              <a:rPr lang="en-US" spc="-45" dirty="0">
                <a:latin typeface="Times New Roman"/>
                <a:cs typeface="Times New Roman"/>
              </a:rPr>
              <a:t> </a:t>
            </a:r>
            <a:r>
              <a:rPr lang="en-US" dirty="0">
                <a:latin typeface="Times New Roman"/>
                <a:cs typeface="Times New Roman"/>
              </a:rPr>
              <a:t>the</a:t>
            </a:r>
            <a:r>
              <a:rPr lang="en-US" spc="-45" dirty="0">
                <a:latin typeface="Times New Roman"/>
                <a:cs typeface="Times New Roman"/>
              </a:rPr>
              <a:t> </a:t>
            </a:r>
            <a:r>
              <a:rPr lang="en-US" dirty="0">
                <a:latin typeface="Times New Roman"/>
                <a:cs typeface="Times New Roman"/>
              </a:rPr>
              <a:t>methods</a:t>
            </a:r>
            <a:r>
              <a:rPr lang="en-US" spc="-45" dirty="0">
                <a:latin typeface="Times New Roman"/>
                <a:cs typeface="Times New Roman"/>
              </a:rPr>
              <a:t> </a:t>
            </a:r>
            <a:r>
              <a:rPr lang="en-US" dirty="0">
                <a:latin typeface="Times New Roman"/>
                <a:cs typeface="Times New Roman"/>
              </a:rPr>
              <a:t>carry</a:t>
            </a:r>
            <a:r>
              <a:rPr lang="en-US" spc="-50" dirty="0">
                <a:latin typeface="Times New Roman"/>
                <a:cs typeface="Times New Roman"/>
              </a:rPr>
              <a:t> </a:t>
            </a:r>
            <a:r>
              <a:rPr lang="en-US" dirty="0">
                <a:latin typeface="Times New Roman"/>
                <a:cs typeface="Times New Roman"/>
              </a:rPr>
              <a:t>out</a:t>
            </a:r>
            <a:r>
              <a:rPr lang="en-US" spc="-45" dirty="0">
                <a:latin typeface="Times New Roman"/>
                <a:cs typeface="Times New Roman"/>
              </a:rPr>
              <a:t> </a:t>
            </a:r>
            <a:r>
              <a:rPr lang="en-US" dirty="0">
                <a:latin typeface="Times New Roman"/>
                <a:cs typeface="Times New Roman"/>
              </a:rPr>
              <a:t>their</a:t>
            </a:r>
            <a:r>
              <a:rPr lang="en-US" spc="-45" dirty="0">
                <a:latin typeface="Times New Roman"/>
                <a:cs typeface="Times New Roman"/>
              </a:rPr>
              <a:t> </a:t>
            </a:r>
            <a:r>
              <a:rPr lang="en-US" dirty="0">
                <a:latin typeface="Times New Roman"/>
                <a:cs typeface="Times New Roman"/>
              </a:rPr>
              <a:t>tasks.</a:t>
            </a:r>
            <a:r>
              <a:rPr lang="en-US" spc="-65" dirty="0">
                <a:latin typeface="Times New Roman"/>
                <a:cs typeface="Times New Roman"/>
              </a:rPr>
              <a:t> </a:t>
            </a:r>
            <a:r>
              <a:rPr lang="en-US" dirty="0">
                <a:latin typeface="Times New Roman"/>
                <a:cs typeface="Times New Roman"/>
              </a:rPr>
              <a:t>They  are only aware of the methods that are available to them and are only concerned about calling  those methods and getting the results. They are not concerned about how they</a:t>
            </a:r>
            <a:r>
              <a:rPr lang="en-US" spc="-70" dirty="0">
                <a:latin typeface="Times New Roman"/>
                <a:cs typeface="Times New Roman"/>
              </a:rPr>
              <a:t> </a:t>
            </a:r>
            <a:r>
              <a:rPr lang="en-US" spc="-5" dirty="0">
                <a:latin typeface="Times New Roman"/>
                <a:cs typeface="Times New Roman"/>
              </a:rPr>
              <a:t>work.</a:t>
            </a:r>
          </a:p>
          <a:p>
            <a:pPr algn="just"/>
            <a:r>
              <a:rPr lang="en-US" spc="-5" dirty="0">
                <a:latin typeface="Times New Roman"/>
                <a:cs typeface="Times New Roman"/>
              </a:rPr>
              <a:t>For</a:t>
            </a:r>
            <a:r>
              <a:rPr lang="en-US" spc="-30" dirty="0">
                <a:latin typeface="Times New Roman"/>
                <a:cs typeface="Times New Roman"/>
              </a:rPr>
              <a:t> </a:t>
            </a:r>
            <a:r>
              <a:rPr lang="en-US" dirty="0">
                <a:latin typeface="Times New Roman"/>
                <a:cs typeface="Times New Roman"/>
              </a:rPr>
              <a:t>example,</a:t>
            </a:r>
            <a:r>
              <a:rPr lang="en-US" spc="-30" dirty="0">
                <a:latin typeface="Times New Roman"/>
                <a:cs typeface="Times New Roman"/>
              </a:rPr>
              <a:t> </a:t>
            </a:r>
            <a:r>
              <a:rPr lang="en-US" spc="-5" dirty="0">
                <a:latin typeface="Times New Roman"/>
                <a:cs typeface="Times New Roman"/>
              </a:rPr>
              <a:t>when</a:t>
            </a:r>
            <a:r>
              <a:rPr lang="en-US" spc="-30" dirty="0">
                <a:latin typeface="Times New Roman"/>
                <a:cs typeface="Times New Roman"/>
              </a:rPr>
              <a:t> </a:t>
            </a:r>
            <a:r>
              <a:rPr lang="en-US" spc="-5" dirty="0">
                <a:latin typeface="Times New Roman"/>
                <a:cs typeface="Times New Roman"/>
              </a:rPr>
              <a:t>we</a:t>
            </a:r>
            <a:r>
              <a:rPr lang="en-US" spc="-30" dirty="0">
                <a:latin typeface="Times New Roman"/>
                <a:cs typeface="Times New Roman"/>
              </a:rPr>
              <a:t> </a:t>
            </a:r>
            <a:r>
              <a:rPr lang="en-US" dirty="0">
                <a:latin typeface="Times New Roman"/>
                <a:cs typeface="Times New Roman"/>
              </a:rPr>
              <a:t>use</a:t>
            </a:r>
            <a:r>
              <a:rPr lang="en-US" spc="-25" dirty="0">
                <a:latin typeface="Times New Roman"/>
                <a:cs typeface="Times New Roman"/>
              </a:rPr>
              <a:t> </a:t>
            </a:r>
            <a:r>
              <a:rPr lang="en-US" dirty="0">
                <a:latin typeface="Times New Roman"/>
                <a:cs typeface="Times New Roman"/>
              </a:rPr>
              <a:t>a</a:t>
            </a:r>
            <a:r>
              <a:rPr lang="en-US" spc="-30" dirty="0">
                <a:latin typeface="Times New Roman"/>
                <a:cs typeface="Times New Roman"/>
              </a:rPr>
              <a:t> </a:t>
            </a:r>
            <a:r>
              <a:rPr lang="en-US" spc="-5" dirty="0">
                <a:latin typeface="Times New Roman"/>
                <a:cs typeface="Times New Roman"/>
              </a:rPr>
              <a:t>stack</a:t>
            </a:r>
            <a:r>
              <a:rPr lang="en-US" spc="-30" dirty="0">
                <a:latin typeface="Times New Roman"/>
                <a:cs typeface="Times New Roman"/>
              </a:rPr>
              <a:t> </a:t>
            </a:r>
            <a:r>
              <a:rPr lang="en-US" dirty="0">
                <a:latin typeface="Times New Roman"/>
                <a:cs typeface="Times New Roman"/>
              </a:rPr>
              <a:t>or</a:t>
            </a:r>
            <a:r>
              <a:rPr lang="en-US" spc="-30" dirty="0">
                <a:latin typeface="Times New Roman"/>
                <a:cs typeface="Times New Roman"/>
              </a:rPr>
              <a:t> </a:t>
            </a:r>
            <a:r>
              <a:rPr lang="en-US" dirty="0">
                <a:latin typeface="Times New Roman"/>
                <a:cs typeface="Times New Roman"/>
              </a:rPr>
              <a:t>a</a:t>
            </a:r>
            <a:r>
              <a:rPr lang="en-US" spc="-25" dirty="0">
                <a:latin typeface="Times New Roman"/>
                <a:cs typeface="Times New Roman"/>
              </a:rPr>
              <a:t> </a:t>
            </a:r>
            <a:r>
              <a:rPr lang="en-US" dirty="0">
                <a:latin typeface="Times New Roman"/>
                <a:cs typeface="Times New Roman"/>
              </a:rPr>
              <a:t>queue,</a:t>
            </a:r>
            <a:r>
              <a:rPr lang="en-US" spc="-30" dirty="0">
                <a:latin typeface="Times New Roman"/>
                <a:cs typeface="Times New Roman"/>
              </a:rPr>
              <a:t> </a:t>
            </a:r>
            <a:r>
              <a:rPr lang="en-US" dirty="0">
                <a:latin typeface="Times New Roman"/>
                <a:cs typeface="Times New Roman"/>
              </a:rPr>
              <a:t>the</a:t>
            </a:r>
            <a:r>
              <a:rPr lang="en-US" spc="-30" dirty="0">
                <a:latin typeface="Times New Roman"/>
                <a:cs typeface="Times New Roman"/>
              </a:rPr>
              <a:t> </a:t>
            </a:r>
            <a:r>
              <a:rPr lang="en-US" dirty="0">
                <a:latin typeface="Times New Roman"/>
                <a:cs typeface="Times New Roman"/>
              </a:rPr>
              <a:t>user</a:t>
            </a:r>
            <a:r>
              <a:rPr lang="en-US" spc="-30" dirty="0">
                <a:latin typeface="Times New Roman"/>
                <a:cs typeface="Times New Roman"/>
              </a:rPr>
              <a:t> </a:t>
            </a:r>
            <a:r>
              <a:rPr lang="en-US" dirty="0">
                <a:latin typeface="Times New Roman"/>
                <a:cs typeface="Times New Roman"/>
              </a:rPr>
              <a:t>is</a:t>
            </a:r>
            <a:r>
              <a:rPr lang="en-US" spc="-25" dirty="0">
                <a:latin typeface="Times New Roman"/>
                <a:cs typeface="Times New Roman"/>
              </a:rPr>
              <a:t> </a:t>
            </a:r>
            <a:r>
              <a:rPr lang="en-US" dirty="0">
                <a:latin typeface="Times New Roman"/>
                <a:cs typeface="Times New Roman"/>
              </a:rPr>
              <a:t>concerned</a:t>
            </a:r>
            <a:r>
              <a:rPr lang="en-US" spc="-30" dirty="0">
                <a:latin typeface="Times New Roman"/>
                <a:cs typeface="Times New Roman"/>
              </a:rPr>
              <a:t> </a:t>
            </a:r>
            <a:r>
              <a:rPr lang="en-US" dirty="0">
                <a:latin typeface="Times New Roman"/>
                <a:cs typeface="Times New Roman"/>
              </a:rPr>
              <a:t>only</a:t>
            </a:r>
            <a:r>
              <a:rPr lang="en-US" spc="-30" dirty="0">
                <a:latin typeface="Times New Roman"/>
                <a:cs typeface="Times New Roman"/>
              </a:rPr>
              <a:t> </a:t>
            </a:r>
            <a:r>
              <a:rPr lang="en-US" spc="-5" dirty="0">
                <a:latin typeface="Times New Roman"/>
                <a:cs typeface="Times New Roman"/>
              </a:rPr>
              <a:t>with</a:t>
            </a:r>
            <a:r>
              <a:rPr lang="en-US" spc="-30" dirty="0">
                <a:latin typeface="Times New Roman"/>
                <a:cs typeface="Times New Roman"/>
              </a:rPr>
              <a:t> </a:t>
            </a:r>
            <a:r>
              <a:rPr lang="en-US" dirty="0">
                <a:latin typeface="Times New Roman"/>
                <a:cs typeface="Times New Roman"/>
              </a:rPr>
              <a:t>the</a:t>
            </a:r>
            <a:r>
              <a:rPr lang="en-US" spc="-25" dirty="0">
                <a:latin typeface="Times New Roman"/>
                <a:cs typeface="Times New Roman"/>
              </a:rPr>
              <a:t> </a:t>
            </a:r>
            <a:r>
              <a:rPr lang="en-US" dirty="0">
                <a:latin typeface="Times New Roman"/>
                <a:cs typeface="Times New Roman"/>
              </a:rPr>
              <a:t>type</a:t>
            </a:r>
            <a:r>
              <a:rPr lang="en-US" spc="-30" dirty="0">
                <a:latin typeface="Times New Roman"/>
                <a:cs typeface="Times New Roman"/>
              </a:rPr>
              <a:t> </a:t>
            </a:r>
            <a:r>
              <a:rPr lang="en-US" dirty="0">
                <a:latin typeface="Times New Roman"/>
                <a:cs typeface="Times New Roman"/>
              </a:rPr>
              <a:t>of</a:t>
            </a:r>
            <a:r>
              <a:rPr lang="en-US" spc="-30" dirty="0">
                <a:latin typeface="Times New Roman"/>
                <a:cs typeface="Times New Roman"/>
              </a:rPr>
              <a:t> </a:t>
            </a:r>
            <a:r>
              <a:rPr lang="en-US" dirty="0">
                <a:latin typeface="Times New Roman"/>
                <a:cs typeface="Times New Roman"/>
              </a:rPr>
              <a:t>data  and the operations that can be performed on it. Therefore, the fundamentals of how the data is  </a:t>
            </a:r>
            <a:r>
              <a:rPr lang="en-US" spc="-5" dirty="0">
                <a:latin typeface="Times New Roman"/>
                <a:cs typeface="Times New Roman"/>
              </a:rPr>
              <a:t>stored</a:t>
            </a:r>
            <a:r>
              <a:rPr lang="en-US" spc="-25" dirty="0">
                <a:latin typeface="Times New Roman"/>
                <a:cs typeface="Times New Roman"/>
              </a:rPr>
              <a:t> </a:t>
            </a:r>
            <a:r>
              <a:rPr lang="en-US" spc="-5" dirty="0">
                <a:latin typeface="Times New Roman"/>
                <a:cs typeface="Times New Roman"/>
              </a:rPr>
              <a:t>should</a:t>
            </a:r>
            <a:r>
              <a:rPr lang="en-US" spc="-25" dirty="0">
                <a:latin typeface="Times New Roman"/>
                <a:cs typeface="Times New Roman"/>
              </a:rPr>
              <a:t> </a:t>
            </a:r>
            <a:r>
              <a:rPr lang="en-US" dirty="0">
                <a:latin typeface="Times New Roman"/>
                <a:cs typeface="Times New Roman"/>
              </a:rPr>
              <a:t>be</a:t>
            </a:r>
            <a:r>
              <a:rPr lang="en-US" spc="-25" dirty="0">
                <a:latin typeface="Times New Roman"/>
                <a:cs typeface="Times New Roman"/>
              </a:rPr>
              <a:t> </a:t>
            </a:r>
            <a:r>
              <a:rPr lang="en-US" dirty="0">
                <a:latin typeface="Times New Roman"/>
                <a:cs typeface="Times New Roman"/>
              </a:rPr>
              <a:t>invisible</a:t>
            </a:r>
            <a:r>
              <a:rPr lang="en-US" spc="-25" dirty="0">
                <a:latin typeface="Times New Roman"/>
                <a:cs typeface="Times New Roman"/>
              </a:rPr>
              <a:t> </a:t>
            </a:r>
            <a:r>
              <a:rPr lang="en-US" dirty="0">
                <a:latin typeface="Times New Roman"/>
                <a:cs typeface="Times New Roman"/>
              </a:rPr>
              <a:t>to</a:t>
            </a:r>
            <a:r>
              <a:rPr lang="en-US" spc="-20" dirty="0">
                <a:latin typeface="Times New Roman"/>
                <a:cs typeface="Times New Roman"/>
              </a:rPr>
              <a:t> </a:t>
            </a:r>
            <a:r>
              <a:rPr lang="en-US" dirty="0">
                <a:latin typeface="Times New Roman"/>
                <a:cs typeface="Times New Roman"/>
              </a:rPr>
              <a:t>the</a:t>
            </a:r>
            <a:r>
              <a:rPr lang="en-US" spc="-25" dirty="0">
                <a:latin typeface="Times New Roman"/>
                <a:cs typeface="Times New Roman"/>
              </a:rPr>
              <a:t> </a:t>
            </a:r>
            <a:r>
              <a:rPr lang="en-US" spc="-15" dirty="0">
                <a:latin typeface="Times New Roman"/>
                <a:cs typeface="Times New Roman"/>
              </a:rPr>
              <a:t>user.</a:t>
            </a:r>
            <a:r>
              <a:rPr lang="en-US" spc="-45" dirty="0">
                <a:latin typeface="Times New Roman"/>
                <a:cs typeface="Times New Roman"/>
              </a:rPr>
              <a:t> </a:t>
            </a:r>
            <a:endParaRPr lang="en-US" dirty="0">
              <a:latin typeface="Times New Roman"/>
              <a:cs typeface="Times New Roman"/>
            </a:endParaRPr>
          </a:p>
          <a:p>
            <a:pPr marL="0" indent="0">
              <a:buNone/>
            </a:pPr>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5577073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0" dirty="0" err="1">
                <a:solidFill>
                  <a:srgbClr val="FF9900"/>
                </a:solidFill>
                <a:latin typeface="Trebuchet MS"/>
                <a:cs typeface="Trebuchet MS"/>
              </a:rPr>
              <a:t>Contd</a:t>
            </a:r>
            <a:r>
              <a:rPr lang="en-US" spc="60" dirty="0">
                <a:solidFill>
                  <a:srgbClr val="FF9900"/>
                </a:solidFill>
                <a:latin typeface="Trebuchet MS"/>
                <a:cs typeface="Trebuchet MS"/>
              </a:rPr>
              <a:t>…</a:t>
            </a:r>
            <a:br>
              <a:rPr lang="en-US" dirty="0">
                <a:latin typeface="Trebuchet MS"/>
                <a:cs typeface="Trebuchet MS"/>
              </a:rPr>
            </a:br>
            <a:endParaRPr lang="en-US" dirty="0"/>
          </a:p>
        </p:txBody>
      </p:sp>
      <p:sp>
        <p:nvSpPr>
          <p:cNvPr id="3" name="Content Placeholder 2"/>
          <p:cNvSpPr>
            <a:spLocks noGrp="1"/>
          </p:cNvSpPr>
          <p:nvPr>
            <p:ph idx="1"/>
          </p:nvPr>
        </p:nvSpPr>
        <p:spPr/>
        <p:txBody>
          <a:bodyPr/>
          <a:lstStyle/>
          <a:p>
            <a:pPr algn="just"/>
            <a:r>
              <a:rPr lang="en-US" dirty="0">
                <a:latin typeface="Times New Roman"/>
                <a:cs typeface="Times New Roman"/>
              </a:rPr>
              <a:t>ADT</a:t>
            </a:r>
            <a:r>
              <a:rPr lang="en-US" spc="-25" dirty="0">
                <a:latin typeface="Times New Roman"/>
                <a:cs typeface="Times New Roman"/>
              </a:rPr>
              <a:t> </a:t>
            </a:r>
            <a:r>
              <a:rPr lang="en-US" spc="-5" dirty="0">
                <a:latin typeface="Times New Roman"/>
                <a:cs typeface="Times New Roman"/>
              </a:rPr>
              <a:t>should</a:t>
            </a:r>
            <a:r>
              <a:rPr lang="en-US" spc="-20" dirty="0">
                <a:latin typeface="Times New Roman"/>
                <a:cs typeface="Times New Roman"/>
              </a:rPr>
              <a:t> </a:t>
            </a:r>
            <a:r>
              <a:rPr lang="en-US" dirty="0">
                <a:latin typeface="Times New Roman"/>
                <a:cs typeface="Times New Roman"/>
              </a:rPr>
              <a:t>not</a:t>
            </a:r>
            <a:r>
              <a:rPr lang="en-US" spc="-25" dirty="0">
                <a:latin typeface="Times New Roman"/>
                <a:cs typeface="Times New Roman"/>
              </a:rPr>
              <a:t> </a:t>
            </a:r>
            <a:r>
              <a:rPr lang="en-US" dirty="0">
                <a:latin typeface="Times New Roman"/>
                <a:cs typeface="Times New Roman"/>
              </a:rPr>
              <a:t>be</a:t>
            </a:r>
            <a:r>
              <a:rPr lang="en-US" spc="-25" dirty="0">
                <a:latin typeface="Times New Roman"/>
                <a:cs typeface="Times New Roman"/>
              </a:rPr>
              <a:t> </a:t>
            </a:r>
            <a:r>
              <a:rPr lang="en-US" dirty="0">
                <a:latin typeface="Times New Roman"/>
                <a:cs typeface="Times New Roman"/>
              </a:rPr>
              <a:t>concerned</a:t>
            </a:r>
            <a:r>
              <a:rPr lang="en-US" spc="-25" dirty="0">
                <a:latin typeface="Times New Roman"/>
                <a:cs typeface="Times New Roman"/>
              </a:rPr>
              <a:t> </a:t>
            </a:r>
            <a:r>
              <a:rPr lang="en-US" spc="-5" dirty="0">
                <a:latin typeface="Times New Roman"/>
                <a:cs typeface="Times New Roman"/>
              </a:rPr>
              <a:t>with</a:t>
            </a:r>
            <a:r>
              <a:rPr lang="en-US" spc="-25" dirty="0">
                <a:latin typeface="Times New Roman"/>
                <a:cs typeface="Times New Roman"/>
              </a:rPr>
              <a:t> </a:t>
            </a:r>
            <a:r>
              <a:rPr lang="en-US" dirty="0">
                <a:latin typeface="Times New Roman"/>
                <a:cs typeface="Times New Roman"/>
              </a:rPr>
              <a:t>how</a:t>
            </a:r>
            <a:r>
              <a:rPr lang="en-US" spc="-20" dirty="0">
                <a:latin typeface="Times New Roman"/>
                <a:cs typeface="Times New Roman"/>
              </a:rPr>
              <a:t> </a:t>
            </a:r>
            <a:r>
              <a:rPr lang="en-US" dirty="0">
                <a:latin typeface="Times New Roman"/>
                <a:cs typeface="Times New Roman"/>
              </a:rPr>
              <a:t>the</a:t>
            </a:r>
            <a:r>
              <a:rPr lang="en-US" spc="-25" dirty="0">
                <a:latin typeface="Times New Roman"/>
                <a:cs typeface="Times New Roman"/>
              </a:rPr>
              <a:t> </a:t>
            </a:r>
            <a:r>
              <a:rPr lang="en-US" dirty="0">
                <a:latin typeface="Times New Roman"/>
                <a:cs typeface="Times New Roman"/>
              </a:rPr>
              <a:t>methods</a:t>
            </a:r>
            <a:r>
              <a:rPr lang="en-US" spc="-25" dirty="0">
                <a:latin typeface="Times New Roman"/>
                <a:cs typeface="Times New Roman"/>
              </a:rPr>
              <a:t> </a:t>
            </a:r>
            <a:r>
              <a:rPr lang="en-US" spc="-5" dirty="0">
                <a:latin typeface="Times New Roman"/>
                <a:cs typeface="Times New Roman"/>
              </a:rPr>
              <a:t>work  or</a:t>
            </a:r>
            <a:r>
              <a:rPr lang="en-US" spc="-70" dirty="0">
                <a:latin typeface="Times New Roman"/>
                <a:cs typeface="Times New Roman"/>
              </a:rPr>
              <a:t> </a:t>
            </a:r>
            <a:r>
              <a:rPr lang="en-US" spc="-5" dirty="0">
                <a:latin typeface="Times New Roman"/>
                <a:cs typeface="Times New Roman"/>
              </a:rPr>
              <a:t>what</a:t>
            </a:r>
            <a:r>
              <a:rPr lang="en-US" spc="-70" dirty="0">
                <a:latin typeface="Times New Roman"/>
                <a:cs typeface="Times New Roman"/>
              </a:rPr>
              <a:t> </a:t>
            </a:r>
            <a:r>
              <a:rPr lang="en-US" spc="-5" dirty="0">
                <a:latin typeface="Times New Roman"/>
                <a:cs typeface="Times New Roman"/>
              </a:rPr>
              <a:t>structures</a:t>
            </a:r>
            <a:r>
              <a:rPr lang="en-US" spc="-70" dirty="0">
                <a:latin typeface="Times New Roman"/>
                <a:cs typeface="Times New Roman"/>
              </a:rPr>
              <a:t> </a:t>
            </a:r>
            <a:r>
              <a:rPr lang="en-US" spc="-5" dirty="0">
                <a:latin typeface="Times New Roman"/>
                <a:cs typeface="Times New Roman"/>
              </a:rPr>
              <a:t>are</a:t>
            </a:r>
            <a:r>
              <a:rPr lang="en-US" spc="-70" dirty="0">
                <a:latin typeface="Times New Roman"/>
                <a:cs typeface="Times New Roman"/>
              </a:rPr>
              <a:t> </a:t>
            </a:r>
            <a:r>
              <a:rPr lang="en-US" spc="-5" dirty="0">
                <a:latin typeface="Times New Roman"/>
                <a:cs typeface="Times New Roman"/>
              </a:rPr>
              <a:t>being</a:t>
            </a:r>
            <a:r>
              <a:rPr lang="en-US" spc="-70" dirty="0">
                <a:latin typeface="Times New Roman"/>
                <a:cs typeface="Times New Roman"/>
              </a:rPr>
              <a:t> </a:t>
            </a:r>
            <a:r>
              <a:rPr lang="en-US" spc="-5" dirty="0">
                <a:latin typeface="Times New Roman"/>
                <a:cs typeface="Times New Roman"/>
              </a:rPr>
              <a:t>used</a:t>
            </a:r>
            <a:r>
              <a:rPr lang="en-US" spc="-70" dirty="0">
                <a:latin typeface="Times New Roman"/>
                <a:cs typeface="Times New Roman"/>
              </a:rPr>
              <a:t> </a:t>
            </a:r>
            <a:r>
              <a:rPr lang="en-US" spc="-5" dirty="0">
                <a:latin typeface="Times New Roman"/>
                <a:cs typeface="Times New Roman"/>
              </a:rPr>
              <a:t>to</a:t>
            </a:r>
            <a:r>
              <a:rPr lang="en-US" spc="-70" dirty="0">
                <a:latin typeface="Times New Roman"/>
                <a:cs typeface="Times New Roman"/>
              </a:rPr>
              <a:t> </a:t>
            </a:r>
            <a:r>
              <a:rPr lang="en-US" spc="-5" dirty="0">
                <a:latin typeface="Times New Roman"/>
                <a:cs typeface="Times New Roman"/>
              </a:rPr>
              <a:t>store</a:t>
            </a:r>
            <a:r>
              <a:rPr lang="en-US" spc="-70" dirty="0">
                <a:latin typeface="Times New Roman"/>
                <a:cs typeface="Times New Roman"/>
              </a:rPr>
              <a:t> </a:t>
            </a:r>
            <a:r>
              <a:rPr lang="en-US" spc="-5" dirty="0">
                <a:latin typeface="Times New Roman"/>
                <a:cs typeface="Times New Roman"/>
              </a:rPr>
              <a:t>the</a:t>
            </a:r>
            <a:r>
              <a:rPr lang="en-US" spc="-70" dirty="0">
                <a:latin typeface="Times New Roman"/>
                <a:cs typeface="Times New Roman"/>
              </a:rPr>
              <a:t> </a:t>
            </a:r>
            <a:r>
              <a:rPr lang="en-US" spc="-5" dirty="0">
                <a:latin typeface="Times New Roman"/>
                <a:cs typeface="Times New Roman"/>
              </a:rPr>
              <a:t>data.</a:t>
            </a:r>
            <a:r>
              <a:rPr lang="en-US" spc="-90" dirty="0">
                <a:latin typeface="Times New Roman"/>
                <a:cs typeface="Times New Roman"/>
              </a:rPr>
              <a:t> </a:t>
            </a:r>
            <a:r>
              <a:rPr lang="en-US" spc="-5" dirty="0">
                <a:latin typeface="Times New Roman"/>
                <a:cs typeface="Times New Roman"/>
              </a:rPr>
              <a:t>They</a:t>
            </a:r>
            <a:r>
              <a:rPr lang="en-US" spc="-70" dirty="0">
                <a:latin typeface="Times New Roman"/>
                <a:cs typeface="Times New Roman"/>
              </a:rPr>
              <a:t> </a:t>
            </a:r>
            <a:r>
              <a:rPr lang="en-US" spc="-5" dirty="0">
                <a:latin typeface="Times New Roman"/>
                <a:cs typeface="Times New Roman"/>
              </a:rPr>
              <a:t>should</a:t>
            </a:r>
            <a:r>
              <a:rPr lang="en-US" spc="-70" dirty="0">
                <a:latin typeface="Times New Roman"/>
                <a:cs typeface="Times New Roman"/>
              </a:rPr>
              <a:t> </a:t>
            </a:r>
            <a:r>
              <a:rPr lang="en-US" spc="-5" dirty="0">
                <a:latin typeface="Times New Roman"/>
                <a:cs typeface="Times New Roman"/>
              </a:rPr>
              <a:t>just</a:t>
            </a:r>
            <a:r>
              <a:rPr lang="en-US" spc="-70" dirty="0">
                <a:latin typeface="Times New Roman"/>
                <a:cs typeface="Times New Roman"/>
              </a:rPr>
              <a:t> </a:t>
            </a:r>
            <a:r>
              <a:rPr lang="en-US" spc="-5" dirty="0">
                <a:latin typeface="Times New Roman"/>
                <a:cs typeface="Times New Roman"/>
              </a:rPr>
              <a:t>know</a:t>
            </a:r>
            <a:r>
              <a:rPr lang="en-US" spc="-70" dirty="0">
                <a:latin typeface="Times New Roman"/>
                <a:cs typeface="Times New Roman"/>
              </a:rPr>
              <a:t> </a:t>
            </a:r>
            <a:r>
              <a:rPr lang="en-US" spc="-5" dirty="0">
                <a:latin typeface="Times New Roman"/>
                <a:cs typeface="Times New Roman"/>
              </a:rPr>
              <a:t>that</a:t>
            </a:r>
            <a:r>
              <a:rPr lang="en-US" spc="-70" dirty="0">
                <a:latin typeface="Times New Roman"/>
                <a:cs typeface="Times New Roman"/>
              </a:rPr>
              <a:t> </a:t>
            </a:r>
            <a:r>
              <a:rPr lang="en-US" spc="-5" dirty="0">
                <a:latin typeface="Times New Roman"/>
                <a:cs typeface="Times New Roman"/>
              </a:rPr>
              <a:t>to</a:t>
            </a:r>
            <a:r>
              <a:rPr lang="en-US" spc="-70" dirty="0">
                <a:latin typeface="Times New Roman"/>
                <a:cs typeface="Times New Roman"/>
              </a:rPr>
              <a:t> </a:t>
            </a:r>
            <a:r>
              <a:rPr lang="en-US" spc="-5" dirty="0">
                <a:latin typeface="Times New Roman"/>
                <a:cs typeface="Times New Roman"/>
              </a:rPr>
              <a:t>work</a:t>
            </a:r>
            <a:r>
              <a:rPr lang="en-US" spc="-70" dirty="0">
                <a:latin typeface="Times New Roman"/>
                <a:cs typeface="Times New Roman"/>
              </a:rPr>
              <a:t> </a:t>
            </a:r>
            <a:r>
              <a:rPr lang="en-US" spc="-5" dirty="0">
                <a:latin typeface="Times New Roman"/>
                <a:cs typeface="Times New Roman"/>
              </a:rPr>
              <a:t>with</a:t>
            </a:r>
            <a:r>
              <a:rPr lang="en-US" spc="-70" dirty="0">
                <a:latin typeface="Times New Roman"/>
                <a:cs typeface="Times New Roman"/>
              </a:rPr>
              <a:t> </a:t>
            </a:r>
            <a:r>
              <a:rPr lang="en-US" spc="-5" dirty="0">
                <a:latin typeface="Times New Roman"/>
                <a:cs typeface="Times New Roman"/>
              </a:rPr>
              <a:t>stacks,</a:t>
            </a:r>
            <a:r>
              <a:rPr lang="en-US" dirty="0">
                <a:latin typeface="Times New Roman"/>
                <a:cs typeface="Times New Roman"/>
              </a:rPr>
              <a:t> </a:t>
            </a:r>
            <a:r>
              <a:rPr lang="en-US" spc="-5" dirty="0">
                <a:latin typeface="Times New Roman"/>
                <a:cs typeface="Times New Roman"/>
              </a:rPr>
              <a:t>they</a:t>
            </a:r>
            <a:r>
              <a:rPr lang="en-US" spc="-80" dirty="0">
                <a:latin typeface="Times New Roman"/>
                <a:cs typeface="Times New Roman"/>
              </a:rPr>
              <a:t> </a:t>
            </a:r>
            <a:r>
              <a:rPr lang="en-US" spc="-5" dirty="0">
                <a:latin typeface="Times New Roman"/>
                <a:cs typeface="Times New Roman"/>
              </a:rPr>
              <a:t>have</a:t>
            </a:r>
            <a:r>
              <a:rPr lang="en-US" spc="-75" dirty="0">
                <a:latin typeface="Times New Roman"/>
                <a:cs typeface="Times New Roman"/>
              </a:rPr>
              <a:t> </a:t>
            </a:r>
            <a:r>
              <a:rPr lang="en-US" sz="1800" spc="50" dirty="0">
                <a:latin typeface="Arial"/>
                <a:cs typeface="Arial"/>
              </a:rPr>
              <a:t>push()</a:t>
            </a:r>
            <a:r>
              <a:rPr lang="en-US" sz="1800" spc="-85" dirty="0">
                <a:latin typeface="Arial"/>
                <a:cs typeface="Arial"/>
              </a:rPr>
              <a:t> , pop() </a:t>
            </a:r>
            <a:r>
              <a:rPr lang="en-US" spc="-5" dirty="0">
                <a:latin typeface="Times New Roman"/>
                <a:cs typeface="Times New Roman"/>
              </a:rPr>
              <a:t>and</a:t>
            </a:r>
            <a:r>
              <a:rPr lang="en-US" spc="-75" dirty="0">
                <a:latin typeface="Times New Roman"/>
                <a:cs typeface="Times New Roman"/>
              </a:rPr>
              <a:t> </a:t>
            </a:r>
            <a:r>
              <a:rPr lang="en-US" sz="1800" spc="55" dirty="0">
                <a:latin typeface="Arial"/>
                <a:cs typeface="Arial"/>
              </a:rPr>
              <a:t>peep()</a:t>
            </a:r>
            <a:r>
              <a:rPr lang="en-US" sz="1800" spc="-85" dirty="0">
                <a:latin typeface="Arial"/>
                <a:cs typeface="Arial"/>
              </a:rPr>
              <a:t> </a:t>
            </a:r>
            <a:r>
              <a:rPr lang="en-US" spc="-5" dirty="0">
                <a:latin typeface="Times New Roman"/>
                <a:cs typeface="Times New Roman"/>
              </a:rPr>
              <a:t>functions</a:t>
            </a:r>
            <a:r>
              <a:rPr lang="en-US" spc="-75" dirty="0">
                <a:latin typeface="Times New Roman"/>
                <a:cs typeface="Times New Roman"/>
              </a:rPr>
              <a:t> </a:t>
            </a:r>
            <a:r>
              <a:rPr lang="en-US" spc="-5" dirty="0">
                <a:latin typeface="Times New Roman"/>
                <a:cs typeface="Times New Roman"/>
              </a:rPr>
              <a:t>available</a:t>
            </a:r>
            <a:r>
              <a:rPr lang="en-US" spc="-75" dirty="0">
                <a:latin typeface="Times New Roman"/>
                <a:cs typeface="Times New Roman"/>
              </a:rPr>
              <a:t> </a:t>
            </a:r>
            <a:r>
              <a:rPr lang="en-US" spc="-5" dirty="0">
                <a:latin typeface="Times New Roman"/>
                <a:cs typeface="Times New Roman"/>
              </a:rPr>
              <a:t>to</a:t>
            </a:r>
            <a:r>
              <a:rPr lang="en-US" spc="-75" dirty="0">
                <a:latin typeface="Times New Roman"/>
                <a:cs typeface="Times New Roman"/>
              </a:rPr>
              <a:t> </a:t>
            </a:r>
            <a:r>
              <a:rPr lang="en-US" spc="-5" dirty="0">
                <a:latin typeface="Times New Roman"/>
                <a:cs typeface="Times New Roman"/>
              </a:rPr>
              <a:t>them.</a:t>
            </a:r>
            <a:r>
              <a:rPr lang="en-US" spc="-75" dirty="0">
                <a:latin typeface="Times New Roman"/>
                <a:cs typeface="Times New Roman"/>
              </a:rPr>
              <a:t> </a:t>
            </a:r>
            <a:r>
              <a:rPr lang="en-US" spc="-5" dirty="0">
                <a:latin typeface="Times New Roman"/>
                <a:cs typeface="Times New Roman"/>
              </a:rPr>
              <a:t>Using</a:t>
            </a:r>
            <a:r>
              <a:rPr lang="en-US" spc="-75" dirty="0">
                <a:latin typeface="Times New Roman"/>
                <a:cs typeface="Times New Roman"/>
              </a:rPr>
              <a:t> </a:t>
            </a:r>
            <a:r>
              <a:rPr lang="en-US" spc="-5" dirty="0">
                <a:latin typeface="Times New Roman"/>
                <a:cs typeface="Times New Roman"/>
              </a:rPr>
              <a:t>these</a:t>
            </a:r>
            <a:r>
              <a:rPr lang="en-US" spc="-75" dirty="0">
                <a:latin typeface="Times New Roman"/>
                <a:cs typeface="Times New Roman"/>
              </a:rPr>
              <a:t> </a:t>
            </a:r>
            <a:r>
              <a:rPr lang="en-US" spc="-5" dirty="0">
                <a:latin typeface="Times New Roman"/>
                <a:cs typeface="Times New Roman"/>
              </a:rPr>
              <a:t>functions,</a:t>
            </a:r>
            <a:r>
              <a:rPr lang="en-US" spc="-75" dirty="0">
                <a:latin typeface="Times New Roman"/>
                <a:cs typeface="Times New Roman"/>
              </a:rPr>
              <a:t> </a:t>
            </a:r>
            <a:r>
              <a:rPr lang="en-US" spc="-5" dirty="0">
                <a:latin typeface="Times New Roman"/>
                <a:cs typeface="Times New Roman"/>
              </a:rPr>
              <a:t>they</a:t>
            </a:r>
            <a:r>
              <a:rPr lang="en-US" spc="-75" dirty="0">
                <a:latin typeface="Times New Roman"/>
                <a:cs typeface="Times New Roman"/>
              </a:rPr>
              <a:t> </a:t>
            </a:r>
            <a:r>
              <a:rPr lang="en-US" spc="-5" dirty="0">
                <a:latin typeface="Times New Roman"/>
                <a:cs typeface="Times New Roman"/>
              </a:rPr>
              <a:t>can</a:t>
            </a:r>
            <a:r>
              <a:rPr lang="en-US" spc="-75" dirty="0">
                <a:latin typeface="Times New Roman"/>
                <a:cs typeface="Times New Roman"/>
              </a:rPr>
              <a:t> </a:t>
            </a:r>
            <a:r>
              <a:rPr lang="en-US" spc="-5" dirty="0">
                <a:latin typeface="Times New Roman"/>
                <a:cs typeface="Times New Roman"/>
              </a:rPr>
              <a:t>manipulate  </a:t>
            </a:r>
            <a:r>
              <a:rPr lang="en-US" dirty="0">
                <a:latin typeface="Times New Roman"/>
                <a:cs typeface="Times New Roman"/>
              </a:rPr>
              <a:t>the data (insertion or deletion) </a:t>
            </a:r>
            <a:r>
              <a:rPr lang="en-US" spc="-5" dirty="0">
                <a:latin typeface="Times New Roman"/>
                <a:cs typeface="Times New Roman"/>
              </a:rPr>
              <a:t>stored </a:t>
            </a:r>
            <a:r>
              <a:rPr lang="en-US" dirty="0">
                <a:latin typeface="Times New Roman"/>
                <a:cs typeface="Times New Roman"/>
              </a:rPr>
              <a:t>in the</a:t>
            </a:r>
            <a:r>
              <a:rPr lang="en-US" spc="-10" dirty="0">
                <a:latin typeface="Times New Roman"/>
                <a:cs typeface="Times New Roman"/>
              </a:rPr>
              <a:t> </a:t>
            </a:r>
            <a:r>
              <a:rPr lang="en-US" spc="-5" dirty="0">
                <a:latin typeface="Times New Roman"/>
                <a:cs typeface="Times New Roman"/>
              </a:rPr>
              <a:t>stack.</a:t>
            </a:r>
            <a:endParaRPr lang="en-US" dirty="0">
              <a:latin typeface="Times New Roman"/>
              <a:cs typeface="Times New Roman"/>
            </a:endParaRPr>
          </a:p>
          <a:p>
            <a:pPr marL="0" indent="0">
              <a:buNone/>
            </a:pPr>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1794468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spc="-105" dirty="0">
                <a:solidFill>
                  <a:srgbClr val="FF0000"/>
                </a:solidFill>
                <a:latin typeface="Arial"/>
                <a:cs typeface="Arial"/>
              </a:rPr>
              <a:t>Advantage </a:t>
            </a:r>
            <a:r>
              <a:rPr lang="en-US" b="1" i="1" spc="-90" dirty="0">
                <a:solidFill>
                  <a:srgbClr val="FF0000"/>
                </a:solidFill>
                <a:latin typeface="Arial"/>
                <a:cs typeface="Arial"/>
              </a:rPr>
              <a:t>of </a:t>
            </a:r>
            <a:r>
              <a:rPr lang="en-US" b="1" i="1" spc="-95" dirty="0">
                <a:solidFill>
                  <a:srgbClr val="FF0000"/>
                </a:solidFill>
                <a:latin typeface="Arial"/>
                <a:cs typeface="Arial"/>
              </a:rPr>
              <a:t>using</a:t>
            </a:r>
            <a:r>
              <a:rPr lang="en-US" b="1" i="1" spc="-85" dirty="0">
                <a:solidFill>
                  <a:srgbClr val="FF0000"/>
                </a:solidFill>
                <a:latin typeface="Arial"/>
                <a:cs typeface="Arial"/>
              </a:rPr>
              <a:t> </a:t>
            </a:r>
            <a:r>
              <a:rPr lang="en-US" b="1" i="1" spc="-140" dirty="0">
                <a:solidFill>
                  <a:srgbClr val="FF0000"/>
                </a:solidFill>
                <a:latin typeface="Arial"/>
                <a:cs typeface="Arial"/>
              </a:rPr>
              <a:t>ADTs</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sz="2400" spc="-5" dirty="0">
                <a:latin typeface="Times New Roman"/>
                <a:cs typeface="Times New Roman"/>
              </a:rPr>
              <a:t>In</a:t>
            </a:r>
            <a:r>
              <a:rPr lang="en-US" sz="2400" spc="-80" dirty="0">
                <a:latin typeface="Times New Roman"/>
                <a:cs typeface="Times New Roman"/>
              </a:rPr>
              <a:t> </a:t>
            </a:r>
            <a:r>
              <a:rPr lang="en-US" sz="2400" spc="-5" dirty="0">
                <a:latin typeface="Times New Roman"/>
                <a:cs typeface="Times New Roman"/>
              </a:rPr>
              <a:t>the</a:t>
            </a:r>
            <a:r>
              <a:rPr lang="en-US" sz="2400" spc="-70" dirty="0">
                <a:latin typeface="Times New Roman"/>
                <a:cs typeface="Times New Roman"/>
              </a:rPr>
              <a:t> </a:t>
            </a:r>
            <a:r>
              <a:rPr lang="en-US" sz="2400" spc="-5" dirty="0">
                <a:latin typeface="Times New Roman"/>
                <a:cs typeface="Times New Roman"/>
              </a:rPr>
              <a:t>real</a:t>
            </a:r>
            <a:r>
              <a:rPr lang="en-US" sz="2400" spc="-75" dirty="0">
                <a:latin typeface="Times New Roman"/>
                <a:cs typeface="Times New Roman"/>
              </a:rPr>
              <a:t> </a:t>
            </a:r>
            <a:r>
              <a:rPr lang="en-US" sz="2400" spc="-5" dirty="0">
                <a:latin typeface="Times New Roman"/>
                <a:cs typeface="Times New Roman"/>
              </a:rPr>
              <a:t>world,</a:t>
            </a:r>
            <a:r>
              <a:rPr lang="en-US" sz="2400" spc="-80" dirty="0">
                <a:latin typeface="Times New Roman"/>
                <a:cs typeface="Times New Roman"/>
              </a:rPr>
              <a:t> </a:t>
            </a:r>
            <a:r>
              <a:rPr lang="en-US" sz="2400" spc="-5" dirty="0">
                <a:latin typeface="Times New Roman"/>
                <a:cs typeface="Times New Roman"/>
              </a:rPr>
              <a:t>programs</a:t>
            </a:r>
            <a:r>
              <a:rPr lang="en-US" sz="2400" spc="-75" dirty="0">
                <a:latin typeface="Times New Roman"/>
                <a:cs typeface="Times New Roman"/>
              </a:rPr>
              <a:t> </a:t>
            </a:r>
            <a:r>
              <a:rPr lang="en-US" sz="2400" i="1" spc="-5" dirty="0">
                <a:latin typeface="Times New Roman"/>
                <a:cs typeface="Times New Roman"/>
              </a:rPr>
              <a:t>evolve</a:t>
            </a:r>
            <a:r>
              <a:rPr lang="en-US" sz="2400" i="1" spc="-70" dirty="0">
                <a:latin typeface="Times New Roman"/>
                <a:cs typeface="Times New Roman"/>
              </a:rPr>
              <a:t> </a:t>
            </a:r>
            <a:r>
              <a:rPr lang="en-US" sz="2400" spc="-5" dirty="0">
                <a:latin typeface="Times New Roman"/>
                <a:cs typeface="Times New Roman"/>
              </a:rPr>
              <a:t>as</a:t>
            </a:r>
            <a:r>
              <a:rPr lang="en-US" sz="2400" spc="-75" dirty="0">
                <a:latin typeface="Times New Roman"/>
                <a:cs typeface="Times New Roman"/>
              </a:rPr>
              <a:t> </a:t>
            </a:r>
            <a:r>
              <a:rPr lang="en-US" sz="2400" dirty="0">
                <a:latin typeface="Times New Roman"/>
                <a:cs typeface="Times New Roman"/>
              </a:rPr>
              <a:t>a</a:t>
            </a:r>
            <a:r>
              <a:rPr lang="en-US" sz="2400" spc="-70" dirty="0">
                <a:latin typeface="Times New Roman"/>
                <a:cs typeface="Times New Roman"/>
              </a:rPr>
              <a:t> </a:t>
            </a:r>
            <a:r>
              <a:rPr lang="en-US" sz="2400" spc="-5" dirty="0">
                <a:latin typeface="Times New Roman"/>
                <a:cs typeface="Times New Roman"/>
              </a:rPr>
              <a:t>result</a:t>
            </a:r>
            <a:r>
              <a:rPr lang="en-US" sz="2400" spc="-75" dirty="0">
                <a:latin typeface="Times New Roman"/>
                <a:cs typeface="Times New Roman"/>
              </a:rPr>
              <a:t> </a:t>
            </a:r>
            <a:r>
              <a:rPr lang="en-US" sz="2400" spc="-5" dirty="0">
                <a:latin typeface="Times New Roman"/>
                <a:cs typeface="Times New Roman"/>
              </a:rPr>
              <a:t>of</a:t>
            </a:r>
            <a:r>
              <a:rPr lang="en-US" sz="2400" spc="-80" dirty="0">
                <a:latin typeface="Times New Roman"/>
                <a:cs typeface="Times New Roman"/>
              </a:rPr>
              <a:t> </a:t>
            </a:r>
            <a:r>
              <a:rPr lang="en-US" sz="2400" spc="-5" dirty="0">
                <a:latin typeface="Times New Roman"/>
                <a:cs typeface="Times New Roman"/>
              </a:rPr>
              <a:t>new</a:t>
            </a:r>
            <a:r>
              <a:rPr lang="en-US" sz="2400" spc="-75" dirty="0">
                <a:latin typeface="Times New Roman"/>
                <a:cs typeface="Times New Roman"/>
              </a:rPr>
              <a:t> </a:t>
            </a:r>
            <a:r>
              <a:rPr lang="en-US" sz="2400" spc="-5" dirty="0">
                <a:latin typeface="Times New Roman"/>
                <a:cs typeface="Times New Roman"/>
              </a:rPr>
              <a:t>requirements</a:t>
            </a:r>
            <a:r>
              <a:rPr lang="en-US" sz="2400" spc="-75" dirty="0">
                <a:latin typeface="Times New Roman"/>
                <a:cs typeface="Times New Roman"/>
              </a:rPr>
              <a:t> </a:t>
            </a:r>
            <a:r>
              <a:rPr lang="en-US" sz="2400" spc="-5" dirty="0">
                <a:latin typeface="Times New Roman"/>
                <a:cs typeface="Times New Roman"/>
              </a:rPr>
              <a:t>or</a:t>
            </a:r>
            <a:r>
              <a:rPr lang="en-US" sz="2400" spc="-80" dirty="0">
                <a:latin typeface="Times New Roman"/>
                <a:cs typeface="Times New Roman"/>
              </a:rPr>
              <a:t> </a:t>
            </a:r>
            <a:r>
              <a:rPr lang="en-US" sz="2400" spc="-5" dirty="0">
                <a:latin typeface="Times New Roman"/>
                <a:cs typeface="Times New Roman"/>
              </a:rPr>
              <a:t>constraints,</a:t>
            </a:r>
            <a:r>
              <a:rPr lang="en-US" sz="2400" spc="-70" dirty="0">
                <a:latin typeface="Times New Roman"/>
                <a:cs typeface="Times New Roman"/>
              </a:rPr>
              <a:t> </a:t>
            </a:r>
            <a:r>
              <a:rPr lang="en-US" sz="2400" spc="-5" dirty="0">
                <a:latin typeface="Times New Roman"/>
                <a:cs typeface="Times New Roman"/>
              </a:rPr>
              <a:t>so</a:t>
            </a:r>
            <a:r>
              <a:rPr lang="en-US" sz="2400" spc="-75" dirty="0">
                <a:latin typeface="Times New Roman"/>
                <a:cs typeface="Times New Roman"/>
              </a:rPr>
              <a:t> </a:t>
            </a:r>
            <a:r>
              <a:rPr lang="en-US" sz="2400" dirty="0">
                <a:latin typeface="Times New Roman"/>
                <a:cs typeface="Times New Roman"/>
              </a:rPr>
              <a:t>a</a:t>
            </a:r>
            <a:r>
              <a:rPr lang="en-US" sz="2400" spc="-75" dirty="0">
                <a:latin typeface="Times New Roman"/>
                <a:cs typeface="Times New Roman"/>
              </a:rPr>
              <a:t> </a:t>
            </a:r>
            <a:r>
              <a:rPr lang="en-US" sz="2400" spc="-10" dirty="0">
                <a:latin typeface="Times New Roman"/>
                <a:cs typeface="Times New Roman"/>
              </a:rPr>
              <a:t>modification  </a:t>
            </a:r>
            <a:r>
              <a:rPr lang="en-US" sz="2400" dirty="0">
                <a:latin typeface="Times New Roman"/>
                <a:cs typeface="Times New Roman"/>
              </a:rPr>
              <a:t>to a program commonly requires a change in one or more of its data </a:t>
            </a:r>
            <a:r>
              <a:rPr lang="en-US" sz="2400" spc="-5" dirty="0">
                <a:latin typeface="Times New Roman"/>
                <a:cs typeface="Times New Roman"/>
              </a:rPr>
              <a:t>structures. For </a:t>
            </a:r>
            <a:r>
              <a:rPr lang="en-US" sz="2400" dirty="0">
                <a:latin typeface="Times New Roman"/>
                <a:cs typeface="Times New Roman"/>
              </a:rPr>
              <a:t>example, if  you </a:t>
            </a:r>
            <a:r>
              <a:rPr lang="en-US" sz="2400" spc="-5" dirty="0">
                <a:latin typeface="Times New Roman"/>
                <a:cs typeface="Times New Roman"/>
              </a:rPr>
              <a:t>want </a:t>
            </a:r>
            <a:r>
              <a:rPr lang="en-US" sz="2400" dirty="0">
                <a:latin typeface="Times New Roman"/>
                <a:cs typeface="Times New Roman"/>
              </a:rPr>
              <a:t>to add a new </a:t>
            </a:r>
            <a:r>
              <a:rPr lang="en-US" sz="2400" spc="-20" dirty="0">
                <a:latin typeface="Times New Roman"/>
                <a:cs typeface="Times New Roman"/>
              </a:rPr>
              <a:t>field </a:t>
            </a:r>
            <a:r>
              <a:rPr lang="en-US" sz="2400" dirty="0">
                <a:latin typeface="Times New Roman"/>
                <a:cs typeface="Times New Roman"/>
              </a:rPr>
              <a:t>to a </a:t>
            </a:r>
            <a:r>
              <a:rPr lang="en-US" sz="2400" spc="-15" dirty="0">
                <a:latin typeface="Times New Roman"/>
                <a:cs typeface="Times New Roman"/>
              </a:rPr>
              <a:t>student’s </a:t>
            </a:r>
            <a:r>
              <a:rPr lang="en-US" sz="2400" dirty="0">
                <a:latin typeface="Times New Roman"/>
                <a:cs typeface="Times New Roman"/>
              </a:rPr>
              <a:t>record to keep track of more information about each  </a:t>
            </a:r>
            <a:r>
              <a:rPr lang="en-US" sz="2400" spc="-5" dirty="0">
                <a:latin typeface="Times New Roman"/>
                <a:cs typeface="Times New Roman"/>
              </a:rPr>
              <a:t>student,</a:t>
            </a:r>
            <a:r>
              <a:rPr lang="en-US" sz="2400" spc="-35" dirty="0">
                <a:latin typeface="Times New Roman"/>
                <a:cs typeface="Times New Roman"/>
              </a:rPr>
              <a:t> </a:t>
            </a:r>
            <a:r>
              <a:rPr lang="en-US" sz="2400" dirty="0">
                <a:latin typeface="Times New Roman"/>
                <a:cs typeface="Times New Roman"/>
              </a:rPr>
              <a:t>then</a:t>
            </a:r>
            <a:r>
              <a:rPr lang="en-US" sz="2400" spc="-35" dirty="0">
                <a:latin typeface="Times New Roman"/>
                <a:cs typeface="Times New Roman"/>
              </a:rPr>
              <a:t> </a:t>
            </a:r>
            <a:r>
              <a:rPr lang="en-US" sz="2400" dirty="0">
                <a:latin typeface="Times New Roman"/>
                <a:cs typeface="Times New Roman"/>
              </a:rPr>
              <a:t>it</a:t>
            </a:r>
            <a:r>
              <a:rPr lang="en-US" sz="2400" spc="-30" dirty="0">
                <a:latin typeface="Times New Roman"/>
                <a:cs typeface="Times New Roman"/>
              </a:rPr>
              <a:t> </a:t>
            </a:r>
            <a:r>
              <a:rPr lang="en-US" sz="2400" spc="-5" dirty="0">
                <a:latin typeface="Times New Roman"/>
                <a:cs typeface="Times New Roman"/>
              </a:rPr>
              <a:t>will</a:t>
            </a:r>
            <a:r>
              <a:rPr lang="en-US" sz="2400" spc="-35" dirty="0">
                <a:latin typeface="Times New Roman"/>
                <a:cs typeface="Times New Roman"/>
              </a:rPr>
              <a:t> </a:t>
            </a:r>
            <a:r>
              <a:rPr lang="en-US" sz="2400" dirty="0">
                <a:latin typeface="Times New Roman"/>
                <a:cs typeface="Times New Roman"/>
              </a:rPr>
              <a:t>be</a:t>
            </a:r>
            <a:r>
              <a:rPr lang="en-US" sz="2400" spc="-30" dirty="0">
                <a:latin typeface="Times New Roman"/>
                <a:cs typeface="Times New Roman"/>
              </a:rPr>
              <a:t> </a:t>
            </a:r>
            <a:r>
              <a:rPr lang="en-US" sz="2400" dirty="0">
                <a:latin typeface="Times New Roman"/>
                <a:cs typeface="Times New Roman"/>
              </a:rPr>
              <a:t>better</a:t>
            </a:r>
            <a:r>
              <a:rPr lang="en-US" sz="2400" spc="-35" dirty="0">
                <a:latin typeface="Times New Roman"/>
                <a:cs typeface="Times New Roman"/>
              </a:rPr>
              <a:t> </a:t>
            </a:r>
            <a:r>
              <a:rPr lang="en-US" sz="2400" dirty="0">
                <a:latin typeface="Times New Roman"/>
                <a:cs typeface="Times New Roman"/>
              </a:rPr>
              <a:t>to</a:t>
            </a:r>
            <a:r>
              <a:rPr lang="en-US" sz="2400" spc="-30" dirty="0">
                <a:latin typeface="Times New Roman"/>
                <a:cs typeface="Times New Roman"/>
              </a:rPr>
              <a:t> </a:t>
            </a:r>
            <a:r>
              <a:rPr lang="en-US" sz="2400" dirty="0">
                <a:latin typeface="Times New Roman"/>
                <a:cs typeface="Times New Roman"/>
              </a:rPr>
              <a:t>replace</a:t>
            </a:r>
            <a:r>
              <a:rPr lang="en-US" sz="2400" spc="-35" dirty="0">
                <a:latin typeface="Times New Roman"/>
                <a:cs typeface="Times New Roman"/>
              </a:rPr>
              <a:t> </a:t>
            </a:r>
            <a:r>
              <a:rPr lang="en-US" sz="2400" dirty="0">
                <a:latin typeface="Times New Roman"/>
                <a:cs typeface="Times New Roman"/>
              </a:rPr>
              <a:t>an</a:t>
            </a:r>
            <a:r>
              <a:rPr lang="en-US" sz="2400" spc="-35" dirty="0">
                <a:latin typeface="Times New Roman"/>
                <a:cs typeface="Times New Roman"/>
              </a:rPr>
              <a:t> </a:t>
            </a:r>
            <a:r>
              <a:rPr lang="en-US" sz="2400" dirty="0">
                <a:latin typeface="Times New Roman"/>
                <a:cs typeface="Times New Roman"/>
              </a:rPr>
              <a:t>array</a:t>
            </a:r>
            <a:r>
              <a:rPr lang="en-US" sz="2400" spc="-30" dirty="0">
                <a:latin typeface="Times New Roman"/>
                <a:cs typeface="Times New Roman"/>
              </a:rPr>
              <a:t> </a:t>
            </a:r>
            <a:r>
              <a:rPr lang="en-US" sz="2400" spc="-5" dirty="0">
                <a:latin typeface="Times New Roman"/>
                <a:cs typeface="Times New Roman"/>
              </a:rPr>
              <a:t>with</a:t>
            </a:r>
            <a:r>
              <a:rPr lang="en-US" sz="2400" spc="-35" dirty="0">
                <a:latin typeface="Times New Roman"/>
                <a:cs typeface="Times New Roman"/>
              </a:rPr>
              <a:t> </a:t>
            </a:r>
            <a:r>
              <a:rPr lang="en-US" sz="2400" dirty="0">
                <a:latin typeface="Times New Roman"/>
                <a:cs typeface="Times New Roman"/>
              </a:rPr>
              <a:t>a</a:t>
            </a:r>
            <a:r>
              <a:rPr lang="en-US" sz="2400" spc="-30" dirty="0">
                <a:latin typeface="Times New Roman"/>
                <a:cs typeface="Times New Roman"/>
              </a:rPr>
              <a:t> </a:t>
            </a:r>
            <a:r>
              <a:rPr lang="en-US" sz="2400" dirty="0">
                <a:latin typeface="Times New Roman"/>
                <a:cs typeface="Times New Roman"/>
              </a:rPr>
              <a:t>linked</a:t>
            </a:r>
            <a:r>
              <a:rPr lang="en-US" sz="2400" spc="-35" dirty="0">
                <a:latin typeface="Times New Roman"/>
                <a:cs typeface="Times New Roman"/>
              </a:rPr>
              <a:t> </a:t>
            </a:r>
            <a:r>
              <a:rPr lang="en-US" sz="2400" spc="-5" dirty="0">
                <a:latin typeface="Times New Roman"/>
                <a:cs typeface="Times New Roman"/>
              </a:rPr>
              <a:t>structure</a:t>
            </a:r>
            <a:r>
              <a:rPr lang="en-US" sz="2400" spc="-30" dirty="0">
                <a:latin typeface="Times New Roman"/>
                <a:cs typeface="Times New Roman"/>
              </a:rPr>
              <a:t> </a:t>
            </a:r>
            <a:r>
              <a:rPr lang="en-US" sz="2400" dirty="0">
                <a:latin typeface="Times New Roman"/>
                <a:cs typeface="Times New Roman"/>
              </a:rPr>
              <a:t>to</a:t>
            </a:r>
            <a:r>
              <a:rPr lang="en-US" sz="2400" spc="-35" dirty="0">
                <a:latin typeface="Times New Roman"/>
                <a:cs typeface="Times New Roman"/>
              </a:rPr>
              <a:t> </a:t>
            </a:r>
            <a:r>
              <a:rPr lang="en-US" sz="2400" dirty="0">
                <a:latin typeface="Times New Roman"/>
                <a:cs typeface="Times New Roman"/>
              </a:rPr>
              <a:t>improve</a:t>
            </a:r>
            <a:r>
              <a:rPr lang="en-US" sz="2400" spc="-30" dirty="0">
                <a:latin typeface="Times New Roman"/>
                <a:cs typeface="Times New Roman"/>
              </a:rPr>
              <a:t> </a:t>
            </a:r>
            <a:r>
              <a:rPr lang="en-US" sz="2400" dirty="0">
                <a:latin typeface="Times New Roman"/>
                <a:cs typeface="Times New Roman"/>
              </a:rPr>
              <a:t>the</a:t>
            </a:r>
            <a:r>
              <a:rPr lang="en-US" sz="2400" spc="-35" dirty="0">
                <a:latin typeface="Times New Roman"/>
                <a:cs typeface="Times New Roman"/>
              </a:rPr>
              <a:t> </a:t>
            </a:r>
            <a:r>
              <a:rPr lang="en-US" sz="2400" spc="-10" dirty="0">
                <a:latin typeface="Times New Roman"/>
                <a:cs typeface="Times New Roman"/>
              </a:rPr>
              <a:t>program’s  </a:t>
            </a:r>
            <a:r>
              <a:rPr lang="en-US" sz="2400" spc="-15" dirty="0">
                <a:latin typeface="Times New Roman"/>
                <a:cs typeface="Times New Roman"/>
              </a:rPr>
              <a:t>efficiency. </a:t>
            </a:r>
            <a:r>
              <a:rPr lang="en-US" sz="2400" dirty="0">
                <a:latin typeface="Times New Roman"/>
                <a:cs typeface="Times New Roman"/>
              </a:rPr>
              <a:t>In </a:t>
            </a:r>
            <a:r>
              <a:rPr lang="en-US" sz="2400" spc="-5" dirty="0">
                <a:latin typeface="Times New Roman"/>
                <a:cs typeface="Times New Roman"/>
              </a:rPr>
              <a:t>such </a:t>
            </a:r>
            <a:r>
              <a:rPr lang="en-US" sz="2400" dirty="0">
                <a:latin typeface="Times New Roman"/>
                <a:cs typeface="Times New Roman"/>
              </a:rPr>
              <a:t>a </a:t>
            </a:r>
            <a:r>
              <a:rPr lang="en-US" sz="2400" spc="-5" dirty="0">
                <a:latin typeface="Times New Roman"/>
                <a:cs typeface="Times New Roman"/>
              </a:rPr>
              <a:t>scenario, </a:t>
            </a:r>
            <a:r>
              <a:rPr lang="en-US" sz="2400" dirty="0">
                <a:latin typeface="Times New Roman"/>
                <a:cs typeface="Times New Roman"/>
              </a:rPr>
              <a:t>rewriting every procedure that uses the changed </a:t>
            </a:r>
            <a:r>
              <a:rPr lang="en-US" sz="2400" spc="-5" dirty="0">
                <a:latin typeface="Times New Roman"/>
                <a:cs typeface="Times New Roman"/>
              </a:rPr>
              <a:t>structure </a:t>
            </a:r>
            <a:r>
              <a:rPr lang="en-US" sz="2400" dirty="0">
                <a:latin typeface="Times New Roman"/>
                <a:cs typeface="Times New Roman"/>
              </a:rPr>
              <a:t>is not  desirable.</a:t>
            </a:r>
            <a:r>
              <a:rPr lang="en-US" sz="2400" spc="-50" dirty="0">
                <a:latin typeface="Times New Roman"/>
                <a:cs typeface="Times New Roman"/>
              </a:rPr>
              <a:t> </a:t>
            </a:r>
            <a:r>
              <a:rPr lang="en-US" sz="2400" dirty="0">
                <a:latin typeface="Times New Roman"/>
                <a:cs typeface="Times New Roman"/>
              </a:rPr>
              <a:t>Therefore,</a:t>
            </a:r>
            <a:r>
              <a:rPr lang="en-US" sz="2400" spc="-35" dirty="0">
                <a:latin typeface="Times New Roman"/>
                <a:cs typeface="Times New Roman"/>
              </a:rPr>
              <a:t> </a:t>
            </a:r>
            <a:r>
              <a:rPr lang="en-US" sz="2400" dirty="0">
                <a:latin typeface="Times New Roman"/>
                <a:cs typeface="Times New Roman"/>
              </a:rPr>
              <a:t>a</a:t>
            </a:r>
            <a:r>
              <a:rPr lang="en-US" sz="2400" spc="-30" dirty="0">
                <a:latin typeface="Times New Roman"/>
                <a:cs typeface="Times New Roman"/>
              </a:rPr>
              <a:t> </a:t>
            </a:r>
            <a:r>
              <a:rPr lang="en-US" sz="2400" dirty="0">
                <a:latin typeface="Times New Roman"/>
                <a:cs typeface="Times New Roman"/>
              </a:rPr>
              <a:t>better</a:t>
            </a:r>
            <a:r>
              <a:rPr lang="en-US" sz="2400" spc="-30" dirty="0">
                <a:latin typeface="Times New Roman"/>
                <a:cs typeface="Times New Roman"/>
              </a:rPr>
              <a:t> </a:t>
            </a:r>
            <a:r>
              <a:rPr lang="en-US" sz="2400" dirty="0">
                <a:latin typeface="Times New Roman"/>
                <a:cs typeface="Times New Roman"/>
              </a:rPr>
              <a:t>alternative</a:t>
            </a:r>
            <a:r>
              <a:rPr lang="en-US" sz="2400" spc="-30" dirty="0">
                <a:latin typeface="Times New Roman"/>
                <a:cs typeface="Times New Roman"/>
              </a:rPr>
              <a:t> </a:t>
            </a:r>
            <a:r>
              <a:rPr lang="en-US" sz="2400" dirty="0">
                <a:latin typeface="Times New Roman"/>
                <a:cs typeface="Times New Roman"/>
              </a:rPr>
              <a:t>is</a:t>
            </a:r>
            <a:r>
              <a:rPr lang="en-US" sz="2400" spc="-30" dirty="0">
                <a:latin typeface="Times New Roman"/>
                <a:cs typeface="Times New Roman"/>
              </a:rPr>
              <a:t> </a:t>
            </a:r>
            <a:r>
              <a:rPr lang="en-US" sz="2400" dirty="0">
                <a:latin typeface="Times New Roman"/>
                <a:cs typeface="Times New Roman"/>
              </a:rPr>
              <a:t>to</a:t>
            </a:r>
            <a:r>
              <a:rPr lang="en-US" sz="2400" spc="-30" dirty="0">
                <a:latin typeface="Times New Roman"/>
                <a:cs typeface="Times New Roman"/>
              </a:rPr>
              <a:t> </a:t>
            </a:r>
            <a:r>
              <a:rPr lang="en-US" sz="2400" i="1" spc="-5" dirty="0">
                <a:latin typeface="Times New Roman"/>
                <a:cs typeface="Times New Roman"/>
              </a:rPr>
              <a:t>separate</a:t>
            </a:r>
            <a:r>
              <a:rPr lang="en-US" sz="2400" i="1" spc="-30" dirty="0">
                <a:latin typeface="Times New Roman"/>
                <a:cs typeface="Times New Roman"/>
              </a:rPr>
              <a:t> </a:t>
            </a:r>
            <a:r>
              <a:rPr lang="en-US" sz="2400" dirty="0">
                <a:latin typeface="Times New Roman"/>
                <a:cs typeface="Times New Roman"/>
              </a:rPr>
              <a:t>the</a:t>
            </a:r>
            <a:r>
              <a:rPr lang="en-US" sz="2400" spc="-30" dirty="0">
                <a:latin typeface="Times New Roman"/>
                <a:cs typeface="Times New Roman"/>
              </a:rPr>
              <a:t> </a:t>
            </a:r>
            <a:r>
              <a:rPr lang="en-US" sz="2400" dirty="0">
                <a:latin typeface="Times New Roman"/>
                <a:cs typeface="Times New Roman"/>
              </a:rPr>
              <a:t>use</a:t>
            </a:r>
            <a:r>
              <a:rPr lang="en-US" sz="2400" spc="-30" dirty="0">
                <a:latin typeface="Times New Roman"/>
                <a:cs typeface="Times New Roman"/>
              </a:rPr>
              <a:t> </a:t>
            </a:r>
            <a:r>
              <a:rPr lang="en-US" sz="2400" dirty="0">
                <a:latin typeface="Times New Roman"/>
                <a:cs typeface="Times New Roman"/>
              </a:rPr>
              <a:t>of</a:t>
            </a:r>
            <a:r>
              <a:rPr lang="en-US" sz="2400" spc="-30" dirty="0">
                <a:latin typeface="Times New Roman"/>
                <a:cs typeface="Times New Roman"/>
              </a:rPr>
              <a:t> </a:t>
            </a:r>
            <a:r>
              <a:rPr lang="en-US" sz="2400" dirty="0">
                <a:latin typeface="Times New Roman"/>
                <a:cs typeface="Times New Roman"/>
              </a:rPr>
              <a:t>a</a:t>
            </a:r>
            <a:r>
              <a:rPr lang="en-US" sz="2400" spc="-30" dirty="0">
                <a:latin typeface="Times New Roman"/>
                <a:cs typeface="Times New Roman"/>
              </a:rPr>
              <a:t> </a:t>
            </a:r>
            <a:r>
              <a:rPr lang="en-US" sz="2400" dirty="0">
                <a:latin typeface="Times New Roman"/>
                <a:cs typeface="Times New Roman"/>
              </a:rPr>
              <a:t>data</a:t>
            </a:r>
            <a:r>
              <a:rPr lang="en-US" sz="2400" spc="-35" dirty="0">
                <a:latin typeface="Times New Roman"/>
                <a:cs typeface="Times New Roman"/>
              </a:rPr>
              <a:t> </a:t>
            </a:r>
            <a:r>
              <a:rPr lang="en-US" sz="2400" spc="-5" dirty="0">
                <a:latin typeface="Times New Roman"/>
                <a:cs typeface="Times New Roman"/>
              </a:rPr>
              <a:t>structure</a:t>
            </a:r>
            <a:r>
              <a:rPr lang="en-US" sz="2400" spc="-30" dirty="0">
                <a:latin typeface="Times New Roman"/>
                <a:cs typeface="Times New Roman"/>
              </a:rPr>
              <a:t> </a:t>
            </a:r>
            <a:r>
              <a:rPr lang="en-US" sz="2400" dirty="0">
                <a:latin typeface="Times New Roman"/>
                <a:cs typeface="Times New Roman"/>
              </a:rPr>
              <a:t>from</a:t>
            </a:r>
            <a:r>
              <a:rPr lang="en-US" sz="2400" spc="-30" dirty="0">
                <a:latin typeface="Times New Roman"/>
                <a:cs typeface="Times New Roman"/>
              </a:rPr>
              <a:t> </a:t>
            </a:r>
            <a:r>
              <a:rPr lang="en-US" sz="2400" dirty="0">
                <a:latin typeface="Times New Roman"/>
                <a:cs typeface="Times New Roman"/>
              </a:rPr>
              <a:t>the</a:t>
            </a:r>
            <a:r>
              <a:rPr lang="en-US" sz="2400" spc="-30" dirty="0">
                <a:latin typeface="Times New Roman"/>
                <a:cs typeface="Times New Roman"/>
              </a:rPr>
              <a:t> </a:t>
            </a:r>
            <a:r>
              <a:rPr lang="en-US" sz="2400" dirty="0">
                <a:latin typeface="Times New Roman"/>
                <a:cs typeface="Times New Roman"/>
              </a:rPr>
              <a:t>details  of its implementation. This is the principle underlying the use of abstract data</a:t>
            </a:r>
            <a:r>
              <a:rPr lang="en-US" sz="2400" spc="-70" dirty="0">
                <a:latin typeface="Times New Roman"/>
                <a:cs typeface="Times New Roman"/>
              </a:rPr>
              <a:t> </a:t>
            </a:r>
            <a:r>
              <a:rPr lang="en-US" sz="2400" dirty="0">
                <a:latin typeface="Times New Roman"/>
                <a:cs typeface="Times New Roman"/>
              </a:rPr>
              <a:t>types.</a:t>
            </a:r>
          </a:p>
          <a:p>
            <a:pPr marL="0" indent="0">
              <a:buNone/>
            </a:pPr>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7909820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35" dirty="0">
                <a:latin typeface="Arial"/>
                <a:cs typeface="Arial"/>
              </a:rPr>
              <a:t>ALGORITHMS</a:t>
            </a:r>
            <a:br>
              <a:rPr lang="en-US" dirty="0">
                <a:latin typeface="Arial"/>
                <a:cs typeface="Arial"/>
              </a:rPr>
            </a:br>
            <a:endParaRPr lang="en-US" dirty="0"/>
          </a:p>
        </p:txBody>
      </p:sp>
      <p:sp>
        <p:nvSpPr>
          <p:cNvPr id="3" name="Content Placeholder 2"/>
          <p:cNvSpPr>
            <a:spLocks noGrp="1"/>
          </p:cNvSpPr>
          <p:nvPr>
            <p:ph idx="1"/>
          </p:nvPr>
        </p:nvSpPr>
        <p:spPr/>
        <p:txBody>
          <a:bodyPr/>
          <a:lstStyle/>
          <a:p>
            <a:pPr marL="393065" marR="5715" algn="just">
              <a:lnSpc>
                <a:spcPct val="150000"/>
              </a:lnSpc>
            </a:pPr>
            <a:r>
              <a:rPr lang="en-US" sz="1600" spc="10" dirty="0">
                <a:latin typeface="Times New Roman"/>
                <a:cs typeface="Times New Roman"/>
              </a:rPr>
              <a:t>The typical </a:t>
            </a:r>
            <a:r>
              <a:rPr lang="en-US" sz="1600" spc="5" dirty="0">
                <a:latin typeface="Times New Roman"/>
                <a:cs typeface="Times New Roman"/>
              </a:rPr>
              <a:t>definition of </a:t>
            </a:r>
            <a:r>
              <a:rPr lang="en-US" sz="1600" spc="10" dirty="0">
                <a:latin typeface="Times New Roman"/>
                <a:cs typeface="Times New Roman"/>
              </a:rPr>
              <a:t>algorithm </a:t>
            </a:r>
            <a:r>
              <a:rPr lang="en-US" sz="1600" spc="5" dirty="0">
                <a:latin typeface="Times New Roman"/>
                <a:cs typeface="Times New Roman"/>
              </a:rPr>
              <a:t>is ‘a </a:t>
            </a:r>
            <a:r>
              <a:rPr lang="en-US" sz="1600" spc="10" dirty="0">
                <a:latin typeface="Times New Roman"/>
                <a:cs typeface="Times New Roman"/>
              </a:rPr>
              <a:t>formally </a:t>
            </a:r>
            <a:r>
              <a:rPr lang="en-US" sz="1600" dirty="0">
                <a:latin typeface="Times New Roman"/>
                <a:cs typeface="Times New Roman"/>
              </a:rPr>
              <a:t>defined </a:t>
            </a:r>
            <a:r>
              <a:rPr lang="en-US" sz="1600" spc="10" dirty="0">
                <a:latin typeface="Times New Roman"/>
                <a:cs typeface="Times New Roman"/>
              </a:rPr>
              <a:t>procedure for performing </a:t>
            </a:r>
            <a:r>
              <a:rPr lang="en-US" sz="1600" spc="15" dirty="0">
                <a:latin typeface="Times New Roman"/>
                <a:cs typeface="Times New Roman"/>
              </a:rPr>
              <a:t>some  </a:t>
            </a:r>
            <a:r>
              <a:rPr lang="en-US" sz="1600" spc="-10" dirty="0">
                <a:latin typeface="Times New Roman"/>
                <a:cs typeface="Times New Roman"/>
              </a:rPr>
              <a:t>calculation’.</a:t>
            </a:r>
            <a:r>
              <a:rPr lang="en-US" sz="1600" spc="-85" dirty="0">
                <a:latin typeface="Times New Roman"/>
                <a:cs typeface="Times New Roman"/>
              </a:rPr>
              <a:t> </a:t>
            </a:r>
            <a:r>
              <a:rPr lang="en-US" sz="1600" spc="-5" dirty="0">
                <a:latin typeface="Times New Roman"/>
                <a:cs typeface="Times New Roman"/>
              </a:rPr>
              <a:t>If</a:t>
            </a:r>
            <a:r>
              <a:rPr lang="en-US" sz="1600" spc="-85" dirty="0">
                <a:latin typeface="Times New Roman"/>
                <a:cs typeface="Times New Roman"/>
              </a:rPr>
              <a:t> </a:t>
            </a:r>
            <a:r>
              <a:rPr lang="en-US" sz="1600" dirty="0">
                <a:latin typeface="Times New Roman"/>
                <a:cs typeface="Times New Roman"/>
              </a:rPr>
              <a:t>a</a:t>
            </a:r>
            <a:r>
              <a:rPr lang="en-US" sz="1600" spc="-85" dirty="0">
                <a:latin typeface="Times New Roman"/>
                <a:cs typeface="Times New Roman"/>
              </a:rPr>
              <a:t> </a:t>
            </a:r>
            <a:r>
              <a:rPr lang="en-US" sz="1600" spc="-10" dirty="0">
                <a:latin typeface="Times New Roman"/>
                <a:cs typeface="Times New Roman"/>
              </a:rPr>
              <a:t>procedure</a:t>
            </a:r>
            <a:r>
              <a:rPr lang="en-US" sz="1600" spc="-85" dirty="0">
                <a:latin typeface="Times New Roman"/>
                <a:cs typeface="Times New Roman"/>
              </a:rPr>
              <a:t> </a:t>
            </a:r>
            <a:r>
              <a:rPr lang="en-US" sz="1600" spc="-5" dirty="0">
                <a:latin typeface="Times New Roman"/>
                <a:cs typeface="Times New Roman"/>
              </a:rPr>
              <a:t>is</a:t>
            </a:r>
            <a:r>
              <a:rPr lang="en-US" sz="1600" spc="-85" dirty="0">
                <a:latin typeface="Times New Roman"/>
                <a:cs typeface="Times New Roman"/>
              </a:rPr>
              <a:t> </a:t>
            </a:r>
            <a:r>
              <a:rPr lang="en-US" sz="1600" spc="-10" dirty="0">
                <a:latin typeface="Times New Roman"/>
                <a:cs typeface="Times New Roman"/>
              </a:rPr>
              <a:t>formally</a:t>
            </a:r>
            <a:r>
              <a:rPr lang="en-US" sz="1600" spc="-85" dirty="0">
                <a:latin typeface="Times New Roman"/>
                <a:cs typeface="Times New Roman"/>
              </a:rPr>
              <a:t> </a:t>
            </a:r>
            <a:r>
              <a:rPr lang="en-US" sz="1600" spc="-20" dirty="0">
                <a:latin typeface="Times New Roman"/>
                <a:cs typeface="Times New Roman"/>
              </a:rPr>
              <a:t>defined,</a:t>
            </a:r>
            <a:r>
              <a:rPr lang="en-US" sz="1600" spc="-80" dirty="0">
                <a:latin typeface="Times New Roman"/>
                <a:cs typeface="Times New Roman"/>
              </a:rPr>
              <a:t> </a:t>
            </a:r>
            <a:r>
              <a:rPr lang="en-US" sz="1600" spc="-10" dirty="0">
                <a:latin typeface="Times New Roman"/>
                <a:cs typeface="Times New Roman"/>
              </a:rPr>
              <a:t>then</a:t>
            </a:r>
            <a:r>
              <a:rPr lang="en-US" sz="1600" spc="-85" dirty="0">
                <a:latin typeface="Times New Roman"/>
                <a:cs typeface="Times New Roman"/>
              </a:rPr>
              <a:t> </a:t>
            </a:r>
            <a:r>
              <a:rPr lang="en-US" sz="1600" spc="-5" dirty="0">
                <a:latin typeface="Times New Roman"/>
                <a:cs typeface="Times New Roman"/>
              </a:rPr>
              <a:t>it</a:t>
            </a:r>
            <a:r>
              <a:rPr lang="en-US" sz="1600" spc="-85" dirty="0">
                <a:latin typeface="Times New Roman"/>
                <a:cs typeface="Times New Roman"/>
              </a:rPr>
              <a:t> </a:t>
            </a:r>
            <a:r>
              <a:rPr lang="en-US" sz="1600" spc="-10" dirty="0">
                <a:latin typeface="Times New Roman"/>
                <a:cs typeface="Times New Roman"/>
              </a:rPr>
              <a:t>can</a:t>
            </a:r>
            <a:r>
              <a:rPr lang="en-US" sz="1600" spc="-85" dirty="0">
                <a:latin typeface="Times New Roman"/>
                <a:cs typeface="Times New Roman"/>
              </a:rPr>
              <a:t> </a:t>
            </a:r>
            <a:r>
              <a:rPr lang="en-US" sz="1600" spc="-5" dirty="0">
                <a:latin typeface="Times New Roman"/>
                <a:cs typeface="Times New Roman"/>
              </a:rPr>
              <a:t>be</a:t>
            </a:r>
            <a:r>
              <a:rPr lang="en-US" sz="1600" spc="-85" dirty="0">
                <a:latin typeface="Times New Roman"/>
                <a:cs typeface="Times New Roman"/>
              </a:rPr>
              <a:t> </a:t>
            </a:r>
            <a:r>
              <a:rPr lang="en-US" sz="1600" spc="-10" dirty="0">
                <a:latin typeface="Times New Roman"/>
                <a:cs typeface="Times New Roman"/>
              </a:rPr>
              <a:t>implemented</a:t>
            </a:r>
            <a:r>
              <a:rPr lang="en-US" sz="1600" spc="-85" dirty="0">
                <a:latin typeface="Times New Roman"/>
                <a:cs typeface="Times New Roman"/>
              </a:rPr>
              <a:t> </a:t>
            </a:r>
            <a:r>
              <a:rPr lang="en-US" sz="1600" spc="-10" dirty="0">
                <a:latin typeface="Times New Roman"/>
                <a:cs typeface="Times New Roman"/>
              </a:rPr>
              <a:t>using</a:t>
            </a:r>
            <a:r>
              <a:rPr lang="en-US" sz="1600" spc="-80" dirty="0">
                <a:latin typeface="Times New Roman"/>
                <a:cs typeface="Times New Roman"/>
              </a:rPr>
              <a:t> </a:t>
            </a:r>
            <a:r>
              <a:rPr lang="en-US" sz="1600" dirty="0">
                <a:latin typeface="Times New Roman"/>
                <a:cs typeface="Times New Roman"/>
              </a:rPr>
              <a:t>a</a:t>
            </a:r>
            <a:r>
              <a:rPr lang="en-US" sz="1600" spc="-85" dirty="0">
                <a:latin typeface="Times New Roman"/>
                <a:cs typeface="Times New Roman"/>
              </a:rPr>
              <a:t> </a:t>
            </a:r>
            <a:r>
              <a:rPr lang="en-US" sz="1600" spc="-10" dirty="0">
                <a:latin typeface="Times New Roman"/>
                <a:cs typeface="Times New Roman"/>
              </a:rPr>
              <a:t>formal</a:t>
            </a:r>
            <a:r>
              <a:rPr lang="en-US" sz="1600" spc="-85" dirty="0">
                <a:latin typeface="Times New Roman"/>
                <a:cs typeface="Times New Roman"/>
              </a:rPr>
              <a:t> </a:t>
            </a:r>
            <a:r>
              <a:rPr lang="en-US" sz="1600" spc="-10" dirty="0">
                <a:latin typeface="Times New Roman"/>
                <a:cs typeface="Times New Roman"/>
              </a:rPr>
              <a:t>language,</a:t>
            </a:r>
            <a:r>
              <a:rPr lang="en-US" dirty="0"/>
              <a:t> </a:t>
            </a:r>
            <a:r>
              <a:rPr lang="en-US" sz="1600" spc="-5" dirty="0">
                <a:latin typeface="Times New Roman"/>
                <a:cs typeface="Times New Roman"/>
              </a:rPr>
              <a:t>and</a:t>
            </a:r>
            <a:r>
              <a:rPr lang="en-US" sz="1600" spc="-80" dirty="0">
                <a:latin typeface="Times New Roman"/>
                <a:cs typeface="Times New Roman"/>
              </a:rPr>
              <a:t> </a:t>
            </a:r>
            <a:r>
              <a:rPr lang="en-US" sz="1600" spc="-10" dirty="0">
                <a:latin typeface="Times New Roman"/>
                <a:cs typeface="Times New Roman"/>
              </a:rPr>
              <a:t>such</a:t>
            </a:r>
            <a:r>
              <a:rPr lang="en-US" sz="1600" spc="-80" dirty="0">
                <a:latin typeface="Times New Roman"/>
                <a:cs typeface="Times New Roman"/>
              </a:rPr>
              <a:t> </a:t>
            </a:r>
            <a:r>
              <a:rPr lang="en-US" sz="1600" dirty="0">
                <a:latin typeface="Times New Roman"/>
                <a:cs typeface="Times New Roman"/>
              </a:rPr>
              <a:t>a</a:t>
            </a:r>
            <a:r>
              <a:rPr lang="en-US" sz="1600" spc="-80" dirty="0">
                <a:latin typeface="Times New Roman"/>
                <a:cs typeface="Times New Roman"/>
              </a:rPr>
              <a:t> </a:t>
            </a:r>
            <a:r>
              <a:rPr lang="en-US" sz="1600" spc="-5" dirty="0">
                <a:latin typeface="Times New Roman"/>
                <a:cs typeface="Times New Roman"/>
              </a:rPr>
              <a:t>language</a:t>
            </a:r>
            <a:r>
              <a:rPr lang="en-US" sz="1600" spc="-80" dirty="0">
                <a:latin typeface="Times New Roman"/>
                <a:cs typeface="Times New Roman"/>
              </a:rPr>
              <a:t> </a:t>
            </a:r>
            <a:r>
              <a:rPr lang="en-US" sz="1600" spc="-5" dirty="0">
                <a:latin typeface="Times New Roman"/>
                <a:cs typeface="Times New Roman"/>
              </a:rPr>
              <a:t>is</a:t>
            </a:r>
            <a:r>
              <a:rPr lang="en-US" sz="1600" spc="-80" dirty="0">
                <a:latin typeface="Times New Roman"/>
                <a:cs typeface="Times New Roman"/>
              </a:rPr>
              <a:t> </a:t>
            </a:r>
            <a:r>
              <a:rPr lang="en-US" sz="1600" spc="-10" dirty="0">
                <a:latin typeface="Times New Roman"/>
                <a:cs typeface="Times New Roman"/>
              </a:rPr>
              <a:t>known</a:t>
            </a:r>
            <a:r>
              <a:rPr lang="en-US" sz="1600" spc="-80" dirty="0">
                <a:latin typeface="Times New Roman"/>
                <a:cs typeface="Times New Roman"/>
              </a:rPr>
              <a:t> </a:t>
            </a:r>
            <a:r>
              <a:rPr lang="en-US" sz="1600" spc="-5" dirty="0">
                <a:latin typeface="Times New Roman"/>
                <a:cs typeface="Times New Roman"/>
              </a:rPr>
              <a:t>as</a:t>
            </a:r>
            <a:r>
              <a:rPr lang="en-US" sz="1600" spc="-80" dirty="0">
                <a:latin typeface="Times New Roman"/>
                <a:cs typeface="Times New Roman"/>
              </a:rPr>
              <a:t> </a:t>
            </a:r>
            <a:r>
              <a:rPr lang="en-US" sz="1600" dirty="0">
                <a:latin typeface="Times New Roman"/>
                <a:cs typeface="Times New Roman"/>
              </a:rPr>
              <a:t>a</a:t>
            </a:r>
            <a:r>
              <a:rPr lang="en-US" sz="1600" spc="-85" dirty="0">
                <a:latin typeface="Times New Roman"/>
                <a:cs typeface="Times New Roman"/>
              </a:rPr>
              <a:t> </a:t>
            </a:r>
            <a:r>
              <a:rPr lang="en-US" sz="1600" i="1" spc="-15" dirty="0">
                <a:latin typeface="Times New Roman"/>
                <a:cs typeface="Times New Roman"/>
              </a:rPr>
              <a:t>programming</a:t>
            </a:r>
            <a:r>
              <a:rPr lang="en-US" sz="1600" i="1" spc="-80" dirty="0">
                <a:latin typeface="Times New Roman"/>
                <a:cs typeface="Times New Roman"/>
              </a:rPr>
              <a:t> </a:t>
            </a:r>
            <a:r>
              <a:rPr lang="en-US" sz="1600" i="1" spc="-10" dirty="0">
                <a:latin typeface="Times New Roman"/>
                <a:cs typeface="Times New Roman"/>
              </a:rPr>
              <a:t>language</a:t>
            </a:r>
            <a:r>
              <a:rPr lang="en-US" sz="1600" spc="-10" dirty="0">
                <a:latin typeface="Times New Roman"/>
                <a:cs typeface="Times New Roman"/>
              </a:rPr>
              <a:t>.</a:t>
            </a:r>
            <a:r>
              <a:rPr lang="en-US" sz="1600" spc="-80" dirty="0">
                <a:latin typeface="Times New Roman"/>
                <a:cs typeface="Times New Roman"/>
              </a:rPr>
              <a:t> </a:t>
            </a:r>
            <a:r>
              <a:rPr lang="en-US" sz="1600" spc="-5" dirty="0">
                <a:latin typeface="Times New Roman"/>
                <a:cs typeface="Times New Roman"/>
              </a:rPr>
              <a:t>In</a:t>
            </a:r>
            <a:r>
              <a:rPr lang="en-US" sz="1600" spc="-80" dirty="0">
                <a:latin typeface="Times New Roman"/>
                <a:cs typeface="Times New Roman"/>
              </a:rPr>
              <a:t> </a:t>
            </a:r>
            <a:r>
              <a:rPr lang="en-US" sz="1600" spc="-10" dirty="0">
                <a:latin typeface="Times New Roman"/>
                <a:cs typeface="Times New Roman"/>
              </a:rPr>
              <a:t>general</a:t>
            </a:r>
            <a:r>
              <a:rPr lang="en-US" sz="1600" spc="-80" dirty="0">
                <a:latin typeface="Times New Roman"/>
                <a:cs typeface="Times New Roman"/>
              </a:rPr>
              <a:t> </a:t>
            </a:r>
            <a:r>
              <a:rPr lang="en-US" sz="1600" spc="-5" dirty="0">
                <a:latin typeface="Times New Roman"/>
                <a:cs typeface="Times New Roman"/>
              </a:rPr>
              <a:t>terms,</a:t>
            </a:r>
            <a:r>
              <a:rPr lang="en-US" sz="1600" spc="-80" dirty="0">
                <a:latin typeface="Times New Roman"/>
                <a:cs typeface="Times New Roman"/>
              </a:rPr>
              <a:t> </a:t>
            </a:r>
            <a:r>
              <a:rPr lang="en-US" sz="1600" spc="-5" dirty="0">
                <a:latin typeface="Times New Roman"/>
                <a:cs typeface="Times New Roman"/>
              </a:rPr>
              <a:t>an</a:t>
            </a:r>
            <a:r>
              <a:rPr lang="en-US" sz="1600" spc="-80" dirty="0">
                <a:latin typeface="Times New Roman"/>
                <a:cs typeface="Times New Roman"/>
              </a:rPr>
              <a:t> </a:t>
            </a:r>
            <a:r>
              <a:rPr lang="en-US" sz="1600" spc="-5" dirty="0">
                <a:latin typeface="Times New Roman"/>
                <a:cs typeface="Times New Roman"/>
              </a:rPr>
              <a:t>algorithm</a:t>
            </a:r>
            <a:r>
              <a:rPr lang="en-US" sz="1600" spc="-80" dirty="0">
                <a:latin typeface="Times New Roman"/>
                <a:cs typeface="Times New Roman"/>
              </a:rPr>
              <a:t> </a:t>
            </a:r>
            <a:r>
              <a:rPr lang="en-US" sz="1600" spc="-10" dirty="0">
                <a:latin typeface="Times New Roman"/>
                <a:cs typeface="Times New Roman"/>
              </a:rPr>
              <a:t>provides  </a:t>
            </a:r>
            <a:r>
              <a:rPr lang="en-US" sz="1600" dirty="0">
                <a:latin typeface="Times New Roman"/>
                <a:cs typeface="Times New Roman"/>
              </a:rPr>
              <a:t>a blueprint to </a:t>
            </a:r>
            <a:r>
              <a:rPr lang="en-US" sz="1600" spc="-5" dirty="0">
                <a:latin typeface="Times New Roman"/>
                <a:cs typeface="Times New Roman"/>
              </a:rPr>
              <a:t>write </a:t>
            </a:r>
            <a:r>
              <a:rPr lang="en-US" sz="1600" dirty="0">
                <a:latin typeface="Times New Roman"/>
                <a:cs typeface="Times New Roman"/>
              </a:rPr>
              <a:t>a program to </a:t>
            </a:r>
            <a:r>
              <a:rPr lang="en-US" sz="1600" spc="-5" dirty="0">
                <a:latin typeface="Times New Roman"/>
                <a:cs typeface="Times New Roman"/>
              </a:rPr>
              <a:t>solve </a:t>
            </a:r>
            <a:r>
              <a:rPr lang="en-US" sz="1600" dirty="0">
                <a:latin typeface="Times New Roman"/>
                <a:cs typeface="Times New Roman"/>
              </a:rPr>
              <a:t>a particular problem. It is considered to be an </a:t>
            </a:r>
            <a:r>
              <a:rPr lang="en-US" sz="1600" spc="-5" dirty="0">
                <a:latin typeface="Times New Roman"/>
                <a:cs typeface="Times New Roman"/>
              </a:rPr>
              <a:t>effective  procedure</a:t>
            </a:r>
            <a:r>
              <a:rPr lang="en-US" sz="1600" spc="-80" dirty="0">
                <a:latin typeface="Times New Roman"/>
                <a:cs typeface="Times New Roman"/>
              </a:rPr>
              <a:t> </a:t>
            </a:r>
            <a:r>
              <a:rPr lang="en-US" sz="1600" spc="-5" dirty="0">
                <a:latin typeface="Times New Roman"/>
                <a:cs typeface="Times New Roman"/>
              </a:rPr>
              <a:t>for</a:t>
            </a:r>
            <a:r>
              <a:rPr lang="en-US" sz="1600" spc="-75" dirty="0">
                <a:latin typeface="Times New Roman"/>
                <a:cs typeface="Times New Roman"/>
              </a:rPr>
              <a:t> </a:t>
            </a:r>
            <a:r>
              <a:rPr lang="en-US" sz="1600" spc="-5" dirty="0">
                <a:latin typeface="Times New Roman"/>
                <a:cs typeface="Times New Roman"/>
              </a:rPr>
              <a:t>solving</a:t>
            </a:r>
            <a:r>
              <a:rPr lang="en-US" sz="1600" spc="-80" dirty="0">
                <a:latin typeface="Times New Roman"/>
                <a:cs typeface="Times New Roman"/>
              </a:rPr>
              <a:t> </a:t>
            </a:r>
            <a:r>
              <a:rPr lang="en-US" sz="1600" dirty="0">
                <a:latin typeface="Times New Roman"/>
                <a:cs typeface="Times New Roman"/>
              </a:rPr>
              <a:t>a</a:t>
            </a:r>
            <a:r>
              <a:rPr lang="en-US" sz="1600" spc="-75" dirty="0">
                <a:latin typeface="Times New Roman"/>
                <a:cs typeface="Times New Roman"/>
              </a:rPr>
              <a:t> </a:t>
            </a:r>
            <a:r>
              <a:rPr lang="en-US" sz="1600" spc="-5" dirty="0">
                <a:latin typeface="Times New Roman"/>
                <a:cs typeface="Times New Roman"/>
              </a:rPr>
              <a:t>problem</a:t>
            </a:r>
            <a:r>
              <a:rPr lang="en-US" sz="1600" spc="-70" dirty="0">
                <a:latin typeface="Times New Roman"/>
                <a:cs typeface="Times New Roman"/>
              </a:rPr>
              <a:t> </a:t>
            </a:r>
            <a:r>
              <a:rPr lang="en-US" sz="1600" spc="-5" dirty="0">
                <a:latin typeface="Times New Roman"/>
                <a:cs typeface="Times New Roman"/>
              </a:rPr>
              <a:t>in</a:t>
            </a:r>
            <a:r>
              <a:rPr lang="en-US" sz="1600" spc="-80" dirty="0">
                <a:latin typeface="Times New Roman"/>
                <a:cs typeface="Times New Roman"/>
              </a:rPr>
              <a:t> </a:t>
            </a:r>
            <a:r>
              <a:rPr lang="en-US" sz="1600" spc="-15" dirty="0">
                <a:latin typeface="Times New Roman"/>
                <a:cs typeface="Times New Roman"/>
              </a:rPr>
              <a:t>finite</a:t>
            </a:r>
            <a:r>
              <a:rPr lang="en-US" sz="1600" spc="-70" dirty="0">
                <a:latin typeface="Times New Roman"/>
                <a:cs typeface="Times New Roman"/>
              </a:rPr>
              <a:t> </a:t>
            </a:r>
            <a:r>
              <a:rPr lang="en-US" sz="1600" spc="-5" dirty="0">
                <a:latin typeface="Times New Roman"/>
                <a:cs typeface="Times New Roman"/>
              </a:rPr>
              <a:t>number</a:t>
            </a:r>
            <a:r>
              <a:rPr lang="en-US" sz="1600" spc="-75" dirty="0">
                <a:latin typeface="Times New Roman"/>
                <a:cs typeface="Times New Roman"/>
              </a:rPr>
              <a:t> </a:t>
            </a:r>
            <a:r>
              <a:rPr lang="en-US" sz="1600" spc="-5" dirty="0">
                <a:latin typeface="Times New Roman"/>
                <a:cs typeface="Times New Roman"/>
              </a:rPr>
              <a:t>of</a:t>
            </a:r>
            <a:r>
              <a:rPr lang="en-US" sz="1600" spc="-80" dirty="0">
                <a:latin typeface="Times New Roman"/>
                <a:cs typeface="Times New Roman"/>
              </a:rPr>
              <a:t> </a:t>
            </a:r>
            <a:r>
              <a:rPr lang="en-US" sz="1600" spc="-5" dirty="0">
                <a:latin typeface="Times New Roman"/>
                <a:cs typeface="Times New Roman"/>
              </a:rPr>
              <a:t>steps.</a:t>
            </a:r>
            <a:r>
              <a:rPr lang="en-US" sz="1600" spc="-90" dirty="0">
                <a:latin typeface="Times New Roman"/>
                <a:cs typeface="Times New Roman"/>
              </a:rPr>
              <a:t> </a:t>
            </a:r>
            <a:r>
              <a:rPr lang="en-US" sz="1600" spc="-5" dirty="0">
                <a:latin typeface="Times New Roman"/>
                <a:cs typeface="Times New Roman"/>
              </a:rPr>
              <a:t>That</a:t>
            </a:r>
            <a:r>
              <a:rPr lang="en-US" sz="1600" spc="-75" dirty="0">
                <a:latin typeface="Times New Roman"/>
                <a:cs typeface="Times New Roman"/>
              </a:rPr>
              <a:t> </a:t>
            </a:r>
            <a:r>
              <a:rPr lang="en-US" sz="1600" spc="-5" dirty="0">
                <a:latin typeface="Times New Roman"/>
                <a:cs typeface="Times New Roman"/>
              </a:rPr>
              <a:t>is,</a:t>
            </a:r>
            <a:r>
              <a:rPr lang="en-US" sz="1600" spc="-80" dirty="0">
                <a:latin typeface="Times New Roman"/>
                <a:cs typeface="Times New Roman"/>
              </a:rPr>
              <a:t> </a:t>
            </a:r>
            <a:r>
              <a:rPr lang="en-US" sz="1600" dirty="0">
                <a:latin typeface="Times New Roman"/>
                <a:cs typeface="Times New Roman"/>
              </a:rPr>
              <a:t>a</a:t>
            </a:r>
            <a:r>
              <a:rPr lang="en-US" sz="1600" spc="-75" dirty="0">
                <a:latin typeface="Times New Roman"/>
                <a:cs typeface="Times New Roman"/>
              </a:rPr>
              <a:t> </a:t>
            </a:r>
            <a:r>
              <a:rPr lang="en-US" sz="1600" spc="-10" dirty="0">
                <a:latin typeface="Times New Roman"/>
                <a:cs typeface="Times New Roman"/>
              </a:rPr>
              <a:t>well-defined</a:t>
            </a:r>
            <a:r>
              <a:rPr lang="en-US" sz="1600" spc="-80" dirty="0">
                <a:latin typeface="Times New Roman"/>
                <a:cs typeface="Times New Roman"/>
              </a:rPr>
              <a:t> </a:t>
            </a:r>
            <a:r>
              <a:rPr lang="en-US" sz="1600" spc="-5" dirty="0">
                <a:latin typeface="Times New Roman"/>
                <a:cs typeface="Times New Roman"/>
              </a:rPr>
              <a:t>algorithm</a:t>
            </a:r>
            <a:r>
              <a:rPr lang="en-US" sz="1600" spc="-75" dirty="0">
                <a:latin typeface="Times New Roman"/>
                <a:cs typeface="Times New Roman"/>
              </a:rPr>
              <a:t> </a:t>
            </a:r>
            <a:r>
              <a:rPr lang="en-US" sz="1600" spc="-5" dirty="0">
                <a:latin typeface="Times New Roman"/>
                <a:cs typeface="Times New Roman"/>
              </a:rPr>
              <a:t>always  </a:t>
            </a:r>
            <a:r>
              <a:rPr lang="en-US" sz="1600" dirty="0">
                <a:latin typeface="Times New Roman"/>
                <a:cs typeface="Times New Roman"/>
              </a:rPr>
              <a:t>provides an answer and is guaranteed to</a:t>
            </a:r>
            <a:r>
              <a:rPr lang="en-US" sz="1600" spc="-10" dirty="0">
                <a:latin typeface="Times New Roman"/>
                <a:cs typeface="Times New Roman"/>
              </a:rPr>
              <a:t> </a:t>
            </a:r>
            <a:r>
              <a:rPr lang="en-US" sz="1600" dirty="0">
                <a:latin typeface="Times New Roman"/>
                <a:cs typeface="Times New Roman"/>
              </a:rPr>
              <a:t>terminate. </a:t>
            </a:r>
            <a:r>
              <a:rPr lang="en-US" sz="1600" spc="-5" dirty="0">
                <a:latin typeface="Times New Roman"/>
                <a:cs typeface="Times New Roman"/>
              </a:rPr>
              <a:t>Algorithms</a:t>
            </a:r>
            <a:r>
              <a:rPr lang="en-US" sz="1600" spc="-30" dirty="0">
                <a:latin typeface="Times New Roman"/>
                <a:cs typeface="Times New Roman"/>
              </a:rPr>
              <a:t> </a:t>
            </a:r>
            <a:r>
              <a:rPr lang="en-US" sz="1600" dirty="0">
                <a:latin typeface="Times New Roman"/>
                <a:cs typeface="Times New Roman"/>
              </a:rPr>
              <a:t>are</a:t>
            </a:r>
            <a:r>
              <a:rPr lang="en-US" sz="1600" spc="-30" dirty="0">
                <a:latin typeface="Times New Roman"/>
                <a:cs typeface="Times New Roman"/>
              </a:rPr>
              <a:t> </a:t>
            </a:r>
            <a:r>
              <a:rPr lang="en-US" sz="1600" dirty="0">
                <a:latin typeface="Times New Roman"/>
                <a:cs typeface="Times New Roman"/>
              </a:rPr>
              <a:t>mainly</a:t>
            </a:r>
            <a:r>
              <a:rPr lang="en-US" sz="1600" spc="-30" dirty="0">
                <a:latin typeface="Times New Roman"/>
                <a:cs typeface="Times New Roman"/>
              </a:rPr>
              <a:t> </a:t>
            </a:r>
            <a:r>
              <a:rPr lang="en-US" sz="1600" dirty="0">
                <a:latin typeface="Times New Roman"/>
                <a:cs typeface="Times New Roman"/>
              </a:rPr>
              <a:t>used</a:t>
            </a:r>
            <a:r>
              <a:rPr lang="en-US" sz="1600" spc="-25" dirty="0">
                <a:latin typeface="Times New Roman"/>
                <a:cs typeface="Times New Roman"/>
              </a:rPr>
              <a:t> </a:t>
            </a:r>
            <a:r>
              <a:rPr lang="en-US" sz="1600" dirty="0">
                <a:latin typeface="Times New Roman"/>
                <a:cs typeface="Times New Roman"/>
              </a:rPr>
              <a:t>to</a:t>
            </a:r>
            <a:r>
              <a:rPr lang="en-US" sz="1600" spc="-30" dirty="0">
                <a:latin typeface="Times New Roman"/>
                <a:cs typeface="Times New Roman"/>
              </a:rPr>
              <a:t> </a:t>
            </a:r>
            <a:r>
              <a:rPr lang="en-US" sz="1600" dirty="0">
                <a:latin typeface="Times New Roman"/>
                <a:cs typeface="Times New Roman"/>
              </a:rPr>
              <a:t>achieve</a:t>
            </a:r>
            <a:r>
              <a:rPr lang="en-US" sz="1600" spc="-30" dirty="0">
                <a:latin typeface="Times New Roman"/>
                <a:cs typeface="Times New Roman"/>
              </a:rPr>
              <a:t> </a:t>
            </a:r>
            <a:r>
              <a:rPr lang="en-US" sz="1600" i="1" spc="-10" dirty="0">
                <a:latin typeface="Times New Roman"/>
                <a:cs typeface="Times New Roman"/>
              </a:rPr>
              <a:t>software</a:t>
            </a:r>
            <a:r>
              <a:rPr lang="en-US" sz="1600" i="1" spc="-30" dirty="0">
                <a:latin typeface="Times New Roman"/>
                <a:cs typeface="Times New Roman"/>
              </a:rPr>
              <a:t> </a:t>
            </a:r>
            <a:r>
              <a:rPr lang="en-US" sz="1600" i="1" spc="-10" dirty="0">
                <a:latin typeface="Times New Roman"/>
                <a:cs typeface="Times New Roman"/>
              </a:rPr>
              <a:t>reuse</a:t>
            </a:r>
            <a:r>
              <a:rPr lang="en-US" sz="1600" spc="-10" dirty="0">
                <a:latin typeface="Times New Roman"/>
                <a:cs typeface="Times New Roman"/>
              </a:rPr>
              <a:t>.</a:t>
            </a:r>
            <a:r>
              <a:rPr lang="en-US" sz="1600" spc="-25" dirty="0">
                <a:latin typeface="Times New Roman"/>
                <a:cs typeface="Times New Roman"/>
              </a:rPr>
              <a:t> </a:t>
            </a:r>
            <a:r>
              <a:rPr lang="en-US" sz="1600" spc="-5" dirty="0">
                <a:latin typeface="Times New Roman"/>
                <a:cs typeface="Times New Roman"/>
              </a:rPr>
              <a:t>Once</a:t>
            </a:r>
            <a:r>
              <a:rPr lang="en-US" sz="1600" spc="-30" dirty="0">
                <a:latin typeface="Times New Roman"/>
                <a:cs typeface="Times New Roman"/>
              </a:rPr>
              <a:t> </a:t>
            </a:r>
            <a:r>
              <a:rPr lang="en-US" sz="1600" spc="-5" dirty="0">
                <a:latin typeface="Times New Roman"/>
                <a:cs typeface="Times New Roman"/>
              </a:rPr>
              <a:t>we</a:t>
            </a:r>
            <a:r>
              <a:rPr lang="en-US" sz="1600" spc="-30" dirty="0">
                <a:latin typeface="Times New Roman"/>
                <a:cs typeface="Times New Roman"/>
              </a:rPr>
              <a:t> </a:t>
            </a:r>
            <a:r>
              <a:rPr lang="en-US" sz="1600" dirty="0">
                <a:latin typeface="Times New Roman"/>
                <a:cs typeface="Times New Roman"/>
              </a:rPr>
              <a:t>have</a:t>
            </a:r>
            <a:r>
              <a:rPr lang="en-US" sz="1600" spc="-25" dirty="0">
                <a:latin typeface="Times New Roman"/>
                <a:cs typeface="Times New Roman"/>
              </a:rPr>
              <a:t> </a:t>
            </a:r>
            <a:r>
              <a:rPr lang="en-US" sz="1600" dirty="0">
                <a:latin typeface="Times New Roman"/>
                <a:cs typeface="Times New Roman"/>
              </a:rPr>
              <a:t>an</a:t>
            </a:r>
            <a:r>
              <a:rPr lang="en-US" sz="1600" spc="-30" dirty="0">
                <a:latin typeface="Times New Roman"/>
                <a:cs typeface="Times New Roman"/>
              </a:rPr>
              <a:t> </a:t>
            </a:r>
            <a:r>
              <a:rPr lang="en-US" sz="1600" dirty="0">
                <a:latin typeface="Times New Roman"/>
                <a:cs typeface="Times New Roman"/>
              </a:rPr>
              <a:t>idea</a:t>
            </a:r>
            <a:r>
              <a:rPr lang="en-US" sz="1600" spc="-30" dirty="0">
                <a:latin typeface="Times New Roman"/>
                <a:cs typeface="Times New Roman"/>
              </a:rPr>
              <a:t> </a:t>
            </a:r>
            <a:r>
              <a:rPr lang="en-US" sz="1600" dirty="0">
                <a:latin typeface="Times New Roman"/>
                <a:cs typeface="Times New Roman"/>
              </a:rPr>
              <a:t>or</a:t>
            </a:r>
            <a:r>
              <a:rPr lang="en-US" sz="1600" spc="-30" dirty="0">
                <a:latin typeface="Times New Roman"/>
                <a:cs typeface="Times New Roman"/>
              </a:rPr>
              <a:t> </a:t>
            </a:r>
            <a:r>
              <a:rPr lang="en-US" sz="1600" dirty="0">
                <a:latin typeface="Times New Roman"/>
                <a:cs typeface="Times New Roman"/>
              </a:rPr>
              <a:t>a</a:t>
            </a:r>
            <a:r>
              <a:rPr lang="en-US" sz="1600" spc="-25" dirty="0">
                <a:latin typeface="Times New Roman"/>
                <a:cs typeface="Times New Roman"/>
              </a:rPr>
              <a:t> </a:t>
            </a:r>
            <a:r>
              <a:rPr lang="en-US" sz="1600" dirty="0">
                <a:latin typeface="Times New Roman"/>
                <a:cs typeface="Times New Roman"/>
              </a:rPr>
              <a:t>blueprint</a:t>
            </a:r>
            <a:r>
              <a:rPr lang="en-US" sz="1600" spc="-30" dirty="0">
                <a:latin typeface="Times New Roman"/>
                <a:cs typeface="Times New Roman"/>
              </a:rPr>
              <a:t> </a:t>
            </a:r>
            <a:r>
              <a:rPr lang="en-US" sz="1600" dirty="0">
                <a:latin typeface="Times New Roman"/>
                <a:cs typeface="Times New Roman"/>
              </a:rPr>
              <a:t>of  a </a:t>
            </a:r>
            <a:r>
              <a:rPr lang="en-US" sz="1600" spc="-5" dirty="0">
                <a:latin typeface="Times New Roman"/>
                <a:cs typeface="Times New Roman"/>
              </a:rPr>
              <a:t>solution, we </a:t>
            </a:r>
            <a:r>
              <a:rPr lang="en-US" sz="1600" dirty="0">
                <a:latin typeface="Times New Roman"/>
                <a:cs typeface="Times New Roman"/>
              </a:rPr>
              <a:t>can implement it in any high-level language like C, C++, or</a:t>
            </a:r>
            <a:r>
              <a:rPr lang="en-US" sz="1600" spc="-35" dirty="0">
                <a:latin typeface="Times New Roman"/>
                <a:cs typeface="Times New Roman"/>
              </a:rPr>
              <a:t> </a:t>
            </a:r>
            <a:r>
              <a:rPr lang="en-US" sz="1600" spc="-5" dirty="0">
                <a:latin typeface="Times New Roman"/>
                <a:cs typeface="Times New Roman"/>
              </a:rPr>
              <a:t>Java. An</a:t>
            </a:r>
            <a:r>
              <a:rPr lang="en-US" sz="1600" spc="-60" dirty="0">
                <a:latin typeface="Times New Roman"/>
                <a:cs typeface="Times New Roman"/>
              </a:rPr>
              <a:t> </a:t>
            </a:r>
            <a:r>
              <a:rPr lang="en-US" sz="1600" dirty="0">
                <a:latin typeface="Times New Roman"/>
                <a:cs typeface="Times New Roman"/>
              </a:rPr>
              <a:t>algorithm</a:t>
            </a:r>
            <a:r>
              <a:rPr lang="en-US" sz="1600" spc="-60" dirty="0">
                <a:latin typeface="Times New Roman"/>
                <a:cs typeface="Times New Roman"/>
              </a:rPr>
              <a:t> </a:t>
            </a:r>
            <a:r>
              <a:rPr lang="en-US" sz="1600" dirty="0">
                <a:latin typeface="Times New Roman"/>
                <a:cs typeface="Times New Roman"/>
              </a:rPr>
              <a:t>is</a:t>
            </a:r>
            <a:r>
              <a:rPr lang="en-US" sz="1600" spc="-60" dirty="0">
                <a:latin typeface="Times New Roman"/>
                <a:cs typeface="Times New Roman"/>
              </a:rPr>
              <a:t> </a:t>
            </a:r>
            <a:r>
              <a:rPr lang="en-US" sz="1600" dirty="0">
                <a:latin typeface="Times New Roman"/>
                <a:cs typeface="Times New Roman"/>
              </a:rPr>
              <a:t>basically</a:t>
            </a:r>
            <a:r>
              <a:rPr lang="en-US" sz="1600" spc="-60" dirty="0">
                <a:latin typeface="Times New Roman"/>
                <a:cs typeface="Times New Roman"/>
              </a:rPr>
              <a:t> </a:t>
            </a:r>
            <a:r>
              <a:rPr lang="en-US" sz="1600" dirty="0">
                <a:latin typeface="Times New Roman"/>
                <a:cs typeface="Times New Roman"/>
              </a:rPr>
              <a:t>a</a:t>
            </a:r>
            <a:r>
              <a:rPr lang="en-US" sz="1600" spc="-60" dirty="0">
                <a:latin typeface="Times New Roman"/>
                <a:cs typeface="Times New Roman"/>
              </a:rPr>
              <a:t> </a:t>
            </a:r>
            <a:r>
              <a:rPr lang="en-US" sz="1600" spc="-5" dirty="0">
                <a:latin typeface="Times New Roman"/>
                <a:cs typeface="Times New Roman"/>
              </a:rPr>
              <a:t>set</a:t>
            </a:r>
            <a:r>
              <a:rPr lang="en-US" sz="1600" spc="-60" dirty="0">
                <a:latin typeface="Times New Roman"/>
                <a:cs typeface="Times New Roman"/>
              </a:rPr>
              <a:t> </a:t>
            </a:r>
            <a:r>
              <a:rPr lang="en-US" sz="1600" dirty="0">
                <a:latin typeface="Times New Roman"/>
                <a:cs typeface="Times New Roman"/>
              </a:rPr>
              <a:t>of</a:t>
            </a:r>
            <a:r>
              <a:rPr lang="en-US" sz="1600" spc="-60" dirty="0">
                <a:latin typeface="Times New Roman"/>
                <a:cs typeface="Times New Roman"/>
              </a:rPr>
              <a:t> </a:t>
            </a:r>
            <a:r>
              <a:rPr lang="en-US" sz="1600" dirty="0">
                <a:latin typeface="Times New Roman"/>
                <a:cs typeface="Times New Roman"/>
              </a:rPr>
              <a:t>instructions</a:t>
            </a:r>
            <a:r>
              <a:rPr lang="en-US" sz="1600" spc="-60" dirty="0">
                <a:latin typeface="Times New Roman"/>
                <a:cs typeface="Times New Roman"/>
              </a:rPr>
              <a:t> </a:t>
            </a:r>
            <a:r>
              <a:rPr lang="en-US" sz="1600" dirty="0">
                <a:latin typeface="Times New Roman"/>
                <a:cs typeface="Times New Roman"/>
              </a:rPr>
              <a:t>that</a:t>
            </a:r>
            <a:r>
              <a:rPr lang="en-US" sz="1600" spc="-60" dirty="0">
                <a:latin typeface="Times New Roman"/>
                <a:cs typeface="Times New Roman"/>
              </a:rPr>
              <a:t> </a:t>
            </a:r>
            <a:r>
              <a:rPr lang="en-US" sz="1600" spc="-5" dirty="0">
                <a:latin typeface="Times New Roman"/>
                <a:cs typeface="Times New Roman"/>
              </a:rPr>
              <a:t>solve</a:t>
            </a:r>
            <a:r>
              <a:rPr lang="en-US" sz="1600" spc="-60" dirty="0">
                <a:latin typeface="Times New Roman"/>
                <a:cs typeface="Times New Roman"/>
              </a:rPr>
              <a:t> </a:t>
            </a:r>
            <a:r>
              <a:rPr lang="en-US" sz="1600" dirty="0">
                <a:latin typeface="Times New Roman"/>
                <a:cs typeface="Times New Roman"/>
              </a:rPr>
              <a:t>a</a:t>
            </a:r>
            <a:r>
              <a:rPr lang="en-US" sz="1600" spc="-60" dirty="0">
                <a:latin typeface="Times New Roman"/>
                <a:cs typeface="Times New Roman"/>
              </a:rPr>
              <a:t> </a:t>
            </a:r>
            <a:r>
              <a:rPr lang="en-US" sz="1600" dirty="0">
                <a:latin typeface="Times New Roman"/>
                <a:cs typeface="Times New Roman"/>
              </a:rPr>
              <a:t>problem.</a:t>
            </a:r>
            <a:r>
              <a:rPr lang="en-US" sz="1600" spc="-60" dirty="0">
                <a:latin typeface="Times New Roman"/>
                <a:cs typeface="Times New Roman"/>
              </a:rPr>
              <a:t> </a:t>
            </a:r>
            <a:r>
              <a:rPr lang="en-US" sz="1600" dirty="0">
                <a:latin typeface="Times New Roman"/>
                <a:cs typeface="Times New Roman"/>
              </a:rPr>
              <a:t>It</a:t>
            </a:r>
            <a:r>
              <a:rPr lang="en-US" sz="1600" spc="-60" dirty="0">
                <a:latin typeface="Times New Roman"/>
                <a:cs typeface="Times New Roman"/>
              </a:rPr>
              <a:t> </a:t>
            </a:r>
            <a:r>
              <a:rPr lang="en-US" sz="1600" dirty="0">
                <a:latin typeface="Times New Roman"/>
                <a:cs typeface="Times New Roman"/>
              </a:rPr>
              <a:t>is</a:t>
            </a:r>
            <a:r>
              <a:rPr lang="en-US" sz="1600" spc="-60" dirty="0">
                <a:latin typeface="Times New Roman"/>
                <a:cs typeface="Times New Roman"/>
              </a:rPr>
              <a:t> </a:t>
            </a:r>
            <a:r>
              <a:rPr lang="en-US" sz="1600" dirty="0">
                <a:latin typeface="Times New Roman"/>
                <a:cs typeface="Times New Roman"/>
              </a:rPr>
              <a:t>not</a:t>
            </a:r>
            <a:r>
              <a:rPr lang="en-US" sz="1600" spc="-60" dirty="0">
                <a:latin typeface="Times New Roman"/>
                <a:cs typeface="Times New Roman"/>
              </a:rPr>
              <a:t> </a:t>
            </a:r>
            <a:r>
              <a:rPr lang="en-US" sz="1600" dirty="0">
                <a:latin typeface="Times New Roman"/>
                <a:cs typeface="Times New Roman"/>
              </a:rPr>
              <a:t>uncommon</a:t>
            </a:r>
            <a:r>
              <a:rPr lang="en-US" sz="1600" spc="-60" dirty="0">
                <a:latin typeface="Times New Roman"/>
                <a:cs typeface="Times New Roman"/>
              </a:rPr>
              <a:t> </a:t>
            </a:r>
            <a:r>
              <a:rPr lang="en-US" sz="1600" dirty="0">
                <a:latin typeface="Times New Roman"/>
                <a:cs typeface="Times New Roman"/>
              </a:rPr>
              <a:t>to</a:t>
            </a:r>
            <a:r>
              <a:rPr lang="en-US" sz="1600" spc="-60" dirty="0">
                <a:latin typeface="Times New Roman"/>
                <a:cs typeface="Times New Roman"/>
              </a:rPr>
              <a:t> </a:t>
            </a:r>
            <a:r>
              <a:rPr lang="en-US" sz="1600" dirty="0">
                <a:latin typeface="Times New Roman"/>
                <a:cs typeface="Times New Roman"/>
              </a:rPr>
              <a:t>have multiple</a:t>
            </a:r>
            <a:r>
              <a:rPr lang="en-US" sz="1600" spc="70" dirty="0">
                <a:latin typeface="Times New Roman"/>
                <a:cs typeface="Times New Roman"/>
              </a:rPr>
              <a:t> </a:t>
            </a:r>
            <a:r>
              <a:rPr lang="en-US" sz="1600" dirty="0">
                <a:latin typeface="Times New Roman"/>
                <a:cs typeface="Times New Roman"/>
              </a:rPr>
              <a:t>algorithms</a:t>
            </a:r>
            <a:r>
              <a:rPr lang="en-US" sz="1600" spc="70" dirty="0">
                <a:latin typeface="Times New Roman"/>
                <a:cs typeface="Times New Roman"/>
              </a:rPr>
              <a:t> </a:t>
            </a:r>
            <a:r>
              <a:rPr lang="en-US" sz="1600" dirty="0">
                <a:latin typeface="Times New Roman"/>
                <a:cs typeface="Times New Roman"/>
              </a:rPr>
              <a:t>to</a:t>
            </a:r>
            <a:r>
              <a:rPr lang="en-US" sz="1600" spc="70" dirty="0">
                <a:latin typeface="Times New Roman"/>
                <a:cs typeface="Times New Roman"/>
              </a:rPr>
              <a:t> </a:t>
            </a:r>
            <a:r>
              <a:rPr lang="en-US" sz="1600" dirty="0">
                <a:latin typeface="Times New Roman"/>
                <a:cs typeface="Times New Roman"/>
              </a:rPr>
              <a:t>tackle</a:t>
            </a:r>
            <a:r>
              <a:rPr lang="en-US" sz="1600" spc="75" dirty="0">
                <a:latin typeface="Times New Roman"/>
                <a:cs typeface="Times New Roman"/>
              </a:rPr>
              <a:t> </a:t>
            </a:r>
            <a:r>
              <a:rPr lang="en-US" sz="1600" dirty="0">
                <a:latin typeface="Times New Roman"/>
                <a:cs typeface="Times New Roman"/>
              </a:rPr>
              <a:t>the</a:t>
            </a:r>
            <a:r>
              <a:rPr lang="en-US" sz="1600" spc="75" dirty="0">
                <a:latin typeface="Times New Roman"/>
                <a:cs typeface="Times New Roman"/>
              </a:rPr>
              <a:t> </a:t>
            </a:r>
            <a:r>
              <a:rPr lang="en-US" sz="1600" spc="-5" dirty="0">
                <a:latin typeface="Times New Roman"/>
                <a:cs typeface="Times New Roman"/>
              </a:rPr>
              <a:t>same</a:t>
            </a:r>
            <a:r>
              <a:rPr lang="en-US" sz="1600" spc="70" dirty="0">
                <a:latin typeface="Times New Roman"/>
                <a:cs typeface="Times New Roman"/>
              </a:rPr>
              <a:t> </a:t>
            </a:r>
            <a:r>
              <a:rPr lang="en-US" sz="1600" dirty="0">
                <a:latin typeface="Times New Roman"/>
                <a:cs typeface="Times New Roman"/>
              </a:rPr>
              <a:t>problem,</a:t>
            </a:r>
            <a:r>
              <a:rPr lang="en-US" sz="1600" spc="75" dirty="0">
                <a:latin typeface="Times New Roman"/>
                <a:cs typeface="Times New Roman"/>
              </a:rPr>
              <a:t> </a:t>
            </a:r>
            <a:r>
              <a:rPr lang="en-US" sz="1600" dirty="0">
                <a:latin typeface="Times New Roman"/>
                <a:cs typeface="Times New Roman"/>
              </a:rPr>
              <a:t>but</a:t>
            </a:r>
            <a:r>
              <a:rPr lang="en-US" sz="1600" spc="75" dirty="0">
                <a:latin typeface="Times New Roman"/>
                <a:cs typeface="Times New Roman"/>
              </a:rPr>
              <a:t> </a:t>
            </a:r>
            <a:r>
              <a:rPr lang="en-US" sz="1600" dirty="0">
                <a:latin typeface="Times New Roman"/>
                <a:cs typeface="Times New Roman"/>
              </a:rPr>
              <a:t>the</a:t>
            </a:r>
            <a:r>
              <a:rPr lang="en-US" sz="1600" spc="70" dirty="0">
                <a:latin typeface="Times New Roman"/>
                <a:cs typeface="Times New Roman"/>
              </a:rPr>
              <a:t> </a:t>
            </a:r>
            <a:r>
              <a:rPr lang="en-US" sz="1600" dirty="0">
                <a:latin typeface="Times New Roman"/>
                <a:cs typeface="Times New Roman"/>
              </a:rPr>
              <a:t>choice</a:t>
            </a:r>
            <a:r>
              <a:rPr lang="en-US" sz="1600" spc="75" dirty="0">
                <a:latin typeface="Times New Roman"/>
                <a:cs typeface="Times New Roman"/>
              </a:rPr>
              <a:t> </a:t>
            </a:r>
            <a:r>
              <a:rPr lang="en-US" sz="1600" dirty="0">
                <a:latin typeface="Times New Roman"/>
                <a:cs typeface="Times New Roman"/>
              </a:rPr>
              <a:t>of</a:t>
            </a:r>
            <a:r>
              <a:rPr lang="en-US" sz="1600" spc="75" dirty="0">
                <a:latin typeface="Times New Roman"/>
                <a:cs typeface="Times New Roman"/>
              </a:rPr>
              <a:t> </a:t>
            </a:r>
            <a:r>
              <a:rPr lang="en-US" sz="1600" dirty="0">
                <a:latin typeface="Times New Roman"/>
                <a:cs typeface="Times New Roman"/>
              </a:rPr>
              <a:t>a</a:t>
            </a:r>
            <a:r>
              <a:rPr lang="en-US" sz="1600" spc="70" dirty="0">
                <a:latin typeface="Times New Roman"/>
                <a:cs typeface="Times New Roman"/>
              </a:rPr>
              <a:t> </a:t>
            </a:r>
            <a:r>
              <a:rPr lang="en-US" sz="1600" dirty="0">
                <a:latin typeface="Times New Roman"/>
                <a:cs typeface="Times New Roman"/>
              </a:rPr>
              <a:t>particular</a:t>
            </a:r>
            <a:r>
              <a:rPr lang="en-US" sz="1600" spc="75" dirty="0">
                <a:latin typeface="Times New Roman"/>
                <a:cs typeface="Times New Roman"/>
              </a:rPr>
              <a:t> </a:t>
            </a:r>
            <a:r>
              <a:rPr lang="en-US" sz="1600" dirty="0">
                <a:latin typeface="Times New Roman"/>
                <a:cs typeface="Times New Roman"/>
              </a:rPr>
              <a:t>algorithm</a:t>
            </a:r>
            <a:r>
              <a:rPr lang="en-US" sz="1600" spc="75" dirty="0">
                <a:latin typeface="Times New Roman"/>
                <a:cs typeface="Times New Roman"/>
              </a:rPr>
              <a:t> </a:t>
            </a:r>
            <a:r>
              <a:rPr lang="en-US" sz="1600" dirty="0">
                <a:latin typeface="Times New Roman"/>
                <a:cs typeface="Times New Roman"/>
              </a:rPr>
              <a:t>must depend on the time and </a:t>
            </a:r>
            <a:r>
              <a:rPr lang="en-US" sz="1600" spc="-5" dirty="0">
                <a:latin typeface="Times New Roman"/>
                <a:cs typeface="Times New Roman"/>
              </a:rPr>
              <a:t>space </a:t>
            </a:r>
            <a:r>
              <a:rPr lang="en-US" sz="1600" dirty="0">
                <a:latin typeface="Times New Roman"/>
                <a:cs typeface="Times New Roman"/>
              </a:rPr>
              <a:t>complexity of the</a:t>
            </a:r>
            <a:r>
              <a:rPr lang="en-US" sz="1600" spc="-15" dirty="0">
                <a:latin typeface="Times New Roman"/>
                <a:cs typeface="Times New Roman"/>
              </a:rPr>
              <a:t> </a:t>
            </a:r>
            <a:r>
              <a:rPr lang="en-US" sz="1600" dirty="0">
                <a:latin typeface="Times New Roman"/>
                <a:cs typeface="Times New Roman"/>
              </a:rPr>
              <a:t>algorithm.</a:t>
            </a:r>
          </a:p>
          <a:p>
            <a:pPr marL="393700" marR="12700" algn="just">
              <a:lnSpc>
                <a:spcPct val="150000"/>
              </a:lnSpc>
              <a:spcBef>
                <a:spcPts val="310"/>
              </a:spcBef>
            </a:pPr>
            <a:endParaRPr lang="en-US" sz="1600" dirty="0">
              <a:latin typeface="Times New Roman"/>
              <a:cs typeface="Times New Roman"/>
            </a:endParaRP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5334470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spc="-130" dirty="0">
                <a:latin typeface="Arial"/>
                <a:cs typeface="Arial"/>
              </a:rPr>
              <a:t>DIFFERENT </a:t>
            </a:r>
            <a:r>
              <a:rPr lang="en-US" sz="3600" b="1" spc="-165" dirty="0">
                <a:latin typeface="Arial"/>
                <a:cs typeface="Arial"/>
              </a:rPr>
              <a:t>APPROACHES </a:t>
            </a:r>
            <a:r>
              <a:rPr lang="en-US" sz="3600" b="1" spc="-160" dirty="0">
                <a:latin typeface="Arial"/>
                <a:cs typeface="Arial"/>
              </a:rPr>
              <a:t>TO </a:t>
            </a:r>
            <a:r>
              <a:rPr lang="en-US" sz="3600" b="1" spc="-125" dirty="0">
                <a:latin typeface="Arial"/>
                <a:cs typeface="Arial"/>
              </a:rPr>
              <a:t>DESIGNING </a:t>
            </a:r>
            <a:r>
              <a:rPr lang="en-US" sz="3600" b="1" spc="-165" dirty="0">
                <a:latin typeface="Arial"/>
                <a:cs typeface="Arial"/>
              </a:rPr>
              <a:t>AN</a:t>
            </a:r>
            <a:r>
              <a:rPr lang="en-US" sz="3600" b="1" spc="-65" dirty="0">
                <a:latin typeface="Arial"/>
                <a:cs typeface="Arial"/>
              </a:rPr>
              <a:t> </a:t>
            </a:r>
            <a:r>
              <a:rPr lang="en-US" sz="3600" b="1" spc="-135" dirty="0">
                <a:latin typeface="Arial"/>
                <a:cs typeface="Arial"/>
              </a:rPr>
              <a:t>ALGORITHM</a:t>
            </a:r>
            <a:br>
              <a:rPr lang="en-US" sz="3600" dirty="0">
                <a:latin typeface="Arial"/>
                <a:cs typeface="Arial"/>
              </a:rPr>
            </a:br>
            <a:endParaRPr lang="en-US" dirty="0"/>
          </a:p>
        </p:txBody>
      </p:sp>
      <p:sp>
        <p:nvSpPr>
          <p:cNvPr id="3" name="Content Placeholder 2"/>
          <p:cNvSpPr>
            <a:spLocks noGrp="1"/>
          </p:cNvSpPr>
          <p:nvPr>
            <p:ph idx="1"/>
          </p:nvPr>
        </p:nvSpPr>
        <p:spPr/>
        <p:txBody>
          <a:bodyPr/>
          <a:lstStyle/>
          <a:p>
            <a:pPr marL="393065" marR="6350" algn="just">
              <a:lnSpc>
                <a:spcPct val="150000"/>
              </a:lnSpc>
              <a:spcBef>
                <a:spcPts val="270"/>
              </a:spcBef>
            </a:pPr>
            <a:r>
              <a:rPr lang="en-US" sz="1600" spc="-5" dirty="0">
                <a:latin typeface="Times New Roman"/>
                <a:cs typeface="Times New Roman"/>
              </a:rPr>
              <a:t>Algorithms</a:t>
            </a:r>
            <a:r>
              <a:rPr lang="en-US" sz="1600" spc="-50" dirty="0">
                <a:latin typeface="Times New Roman"/>
                <a:cs typeface="Times New Roman"/>
              </a:rPr>
              <a:t> </a:t>
            </a:r>
            <a:r>
              <a:rPr lang="en-US" sz="1600" dirty="0">
                <a:latin typeface="Times New Roman"/>
                <a:cs typeface="Times New Roman"/>
              </a:rPr>
              <a:t>are</a:t>
            </a:r>
            <a:r>
              <a:rPr lang="en-US" sz="1600" spc="-45" dirty="0">
                <a:latin typeface="Times New Roman"/>
                <a:cs typeface="Times New Roman"/>
              </a:rPr>
              <a:t> </a:t>
            </a:r>
            <a:r>
              <a:rPr lang="en-US" sz="1600" dirty="0">
                <a:latin typeface="Times New Roman"/>
                <a:cs typeface="Times New Roman"/>
              </a:rPr>
              <a:t>used</a:t>
            </a:r>
            <a:r>
              <a:rPr lang="en-US" sz="1600" spc="-50" dirty="0">
                <a:latin typeface="Times New Roman"/>
                <a:cs typeface="Times New Roman"/>
              </a:rPr>
              <a:t> </a:t>
            </a:r>
            <a:r>
              <a:rPr lang="en-US" sz="1600" dirty="0">
                <a:latin typeface="Times New Roman"/>
                <a:cs typeface="Times New Roman"/>
              </a:rPr>
              <a:t>to</a:t>
            </a:r>
            <a:r>
              <a:rPr lang="en-US" sz="1600" spc="-45" dirty="0">
                <a:latin typeface="Times New Roman"/>
                <a:cs typeface="Times New Roman"/>
              </a:rPr>
              <a:t> </a:t>
            </a:r>
            <a:r>
              <a:rPr lang="en-US" sz="1600" spc="-5" dirty="0">
                <a:latin typeface="Times New Roman"/>
                <a:cs typeface="Times New Roman"/>
              </a:rPr>
              <a:t>manipulate</a:t>
            </a:r>
            <a:r>
              <a:rPr lang="en-US" sz="1600" spc="-50" dirty="0">
                <a:latin typeface="Times New Roman"/>
                <a:cs typeface="Times New Roman"/>
              </a:rPr>
              <a:t> </a:t>
            </a:r>
            <a:r>
              <a:rPr lang="en-US" sz="1600" dirty="0">
                <a:latin typeface="Times New Roman"/>
                <a:cs typeface="Times New Roman"/>
              </a:rPr>
              <a:t>the</a:t>
            </a:r>
            <a:r>
              <a:rPr lang="en-US" sz="1600" spc="-45" dirty="0">
                <a:latin typeface="Times New Roman"/>
                <a:cs typeface="Times New Roman"/>
              </a:rPr>
              <a:t> </a:t>
            </a:r>
            <a:r>
              <a:rPr lang="en-US" sz="1600" dirty="0">
                <a:latin typeface="Times New Roman"/>
                <a:cs typeface="Times New Roman"/>
              </a:rPr>
              <a:t>data</a:t>
            </a:r>
            <a:r>
              <a:rPr lang="en-US" sz="1600" spc="-50" dirty="0">
                <a:latin typeface="Times New Roman"/>
                <a:cs typeface="Times New Roman"/>
              </a:rPr>
              <a:t> </a:t>
            </a:r>
            <a:r>
              <a:rPr lang="en-US" sz="1600" dirty="0">
                <a:latin typeface="Times New Roman"/>
                <a:cs typeface="Times New Roman"/>
              </a:rPr>
              <a:t>contained</a:t>
            </a:r>
            <a:r>
              <a:rPr lang="en-US" sz="1600" spc="-45" dirty="0">
                <a:latin typeface="Times New Roman"/>
                <a:cs typeface="Times New Roman"/>
              </a:rPr>
              <a:t> </a:t>
            </a:r>
            <a:r>
              <a:rPr lang="en-US" sz="1600" dirty="0">
                <a:latin typeface="Times New Roman"/>
                <a:cs typeface="Times New Roman"/>
              </a:rPr>
              <a:t>in</a:t>
            </a:r>
            <a:r>
              <a:rPr lang="en-US" sz="1600" spc="-50" dirty="0">
                <a:latin typeface="Times New Roman"/>
                <a:cs typeface="Times New Roman"/>
              </a:rPr>
              <a:t> </a:t>
            </a:r>
            <a:r>
              <a:rPr lang="en-US" sz="1600" dirty="0">
                <a:latin typeface="Times New Roman"/>
                <a:cs typeface="Times New Roman"/>
              </a:rPr>
              <a:t>data</a:t>
            </a:r>
            <a:r>
              <a:rPr lang="en-US" sz="1600" spc="-45" dirty="0">
                <a:latin typeface="Times New Roman"/>
                <a:cs typeface="Times New Roman"/>
              </a:rPr>
              <a:t> </a:t>
            </a:r>
            <a:r>
              <a:rPr lang="en-US" sz="1600" spc="-5" dirty="0">
                <a:latin typeface="Times New Roman"/>
                <a:cs typeface="Times New Roman"/>
              </a:rPr>
              <a:t>structures.</a:t>
            </a:r>
            <a:r>
              <a:rPr lang="en-US" sz="1600" spc="-70" dirty="0">
                <a:latin typeface="Times New Roman"/>
                <a:cs typeface="Times New Roman"/>
              </a:rPr>
              <a:t> </a:t>
            </a:r>
            <a:r>
              <a:rPr lang="en-US" sz="1600" dirty="0">
                <a:latin typeface="Times New Roman"/>
                <a:cs typeface="Times New Roman"/>
              </a:rPr>
              <a:t>When</a:t>
            </a:r>
            <a:r>
              <a:rPr lang="en-US" sz="1600" spc="-45" dirty="0">
                <a:latin typeface="Times New Roman"/>
                <a:cs typeface="Times New Roman"/>
              </a:rPr>
              <a:t> </a:t>
            </a:r>
            <a:r>
              <a:rPr lang="en-US" sz="1600" spc="-5" dirty="0">
                <a:latin typeface="Times New Roman"/>
                <a:cs typeface="Times New Roman"/>
              </a:rPr>
              <a:t>working</a:t>
            </a:r>
            <a:r>
              <a:rPr lang="en-US" sz="1600" spc="-50" dirty="0">
                <a:latin typeface="Times New Roman"/>
                <a:cs typeface="Times New Roman"/>
              </a:rPr>
              <a:t> </a:t>
            </a:r>
            <a:r>
              <a:rPr lang="en-US" sz="1600" spc="-5" dirty="0">
                <a:latin typeface="Times New Roman"/>
                <a:cs typeface="Times New Roman"/>
              </a:rPr>
              <a:t>with</a:t>
            </a:r>
            <a:r>
              <a:rPr lang="en-US" sz="1600" spc="-45" dirty="0">
                <a:latin typeface="Times New Roman"/>
                <a:cs typeface="Times New Roman"/>
              </a:rPr>
              <a:t> </a:t>
            </a:r>
            <a:r>
              <a:rPr lang="en-US" sz="1600" dirty="0">
                <a:latin typeface="Times New Roman"/>
                <a:cs typeface="Times New Roman"/>
              </a:rPr>
              <a:t>data  </a:t>
            </a:r>
            <a:r>
              <a:rPr lang="en-US" sz="1600" spc="-5" dirty="0">
                <a:latin typeface="Times New Roman"/>
                <a:cs typeface="Times New Roman"/>
              </a:rPr>
              <a:t>structures, </a:t>
            </a:r>
            <a:r>
              <a:rPr lang="en-US" sz="1600" dirty="0">
                <a:latin typeface="Times New Roman"/>
                <a:cs typeface="Times New Roman"/>
              </a:rPr>
              <a:t>algorithms are used to perform operations on the </a:t>
            </a:r>
            <a:r>
              <a:rPr lang="en-US" sz="1600" spc="-5" dirty="0">
                <a:latin typeface="Times New Roman"/>
                <a:cs typeface="Times New Roman"/>
              </a:rPr>
              <a:t>stored</a:t>
            </a:r>
            <a:r>
              <a:rPr lang="en-US" sz="1600" spc="-25" dirty="0">
                <a:latin typeface="Times New Roman"/>
                <a:cs typeface="Times New Roman"/>
              </a:rPr>
              <a:t> </a:t>
            </a:r>
            <a:r>
              <a:rPr lang="en-US" sz="1600" dirty="0">
                <a:latin typeface="Times New Roman"/>
                <a:cs typeface="Times New Roman"/>
              </a:rPr>
              <a:t>data.</a:t>
            </a:r>
          </a:p>
          <a:p>
            <a:pPr marL="393065" marR="5080" indent="152400" algn="just">
              <a:lnSpc>
                <a:spcPct val="150000"/>
              </a:lnSpc>
              <a:spcBef>
                <a:spcPts val="5"/>
              </a:spcBef>
            </a:pPr>
            <a:r>
              <a:rPr lang="en-US" sz="1600" dirty="0">
                <a:latin typeface="Times New Roman"/>
                <a:cs typeface="Times New Roman"/>
              </a:rPr>
              <a:t>A</a:t>
            </a:r>
            <a:r>
              <a:rPr lang="en-US" sz="1600" spc="-140" dirty="0">
                <a:latin typeface="Times New Roman"/>
                <a:cs typeface="Times New Roman"/>
              </a:rPr>
              <a:t> </a:t>
            </a:r>
            <a:r>
              <a:rPr lang="en-US" sz="1600" spc="-10" dirty="0">
                <a:latin typeface="Times New Roman"/>
                <a:cs typeface="Times New Roman"/>
              </a:rPr>
              <a:t>complex</a:t>
            </a:r>
            <a:r>
              <a:rPr lang="en-US" sz="1600" spc="-80" dirty="0">
                <a:latin typeface="Times New Roman"/>
                <a:cs typeface="Times New Roman"/>
              </a:rPr>
              <a:t> </a:t>
            </a:r>
            <a:r>
              <a:rPr lang="en-US" sz="1600" spc="-10" dirty="0">
                <a:latin typeface="Times New Roman"/>
                <a:cs typeface="Times New Roman"/>
              </a:rPr>
              <a:t>algorithm</a:t>
            </a:r>
            <a:r>
              <a:rPr lang="en-US" sz="1600" spc="-80" dirty="0">
                <a:latin typeface="Times New Roman"/>
                <a:cs typeface="Times New Roman"/>
              </a:rPr>
              <a:t> </a:t>
            </a:r>
            <a:r>
              <a:rPr lang="en-US" sz="1600" spc="-5" dirty="0">
                <a:latin typeface="Times New Roman"/>
                <a:cs typeface="Times New Roman"/>
              </a:rPr>
              <a:t>is</a:t>
            </a:r>
            <a:r>
              <a:rPr lang="en-US" sz="1600" spc="-80" dirty="0">
                <a:latin typeface="Times New Roman"/>
                <a:cs typeface="Times New Roman"/>
              </a:rPr>
              <a:t> </a:t>
            </a:r>
            <a:r>
              <a:rPr lang="en-US" sz="1600" spc="-10" dirty="0">
                <a:latin typeface="Times New Roman"/>
                <a:cs typeface="Times New Roman"/>
              </a:rPr>
              <a:t>often</a:t>
            </a:r>
            <a:r>
              <a:rPr lang="en-US" sz="1600" spc="-80" dirty="0">
                <a:latin typeface="Times New Roman"/>
                <a:cs typeface="Times New Roman"/>
              </a:rPr>
              <a:t> </a:t>
            </a:r>
            <a:r>
              <a:rPr lang="en-US" sz="1600" spc="-10" dirty="0">
                <a:latin typeface="Times New Roman"/>
                <a:cs typeface="Times New Roman"/>
              </a:rPr>
              <a:t>divided</a:t>
            </a:r>
            <a:r>
              <a:rPr lang="en-US" sz="1600" spc="-80" dirty="0">
                <a:latin typeface="Times New Roman"/>
                <a:cs typeface="Times New Roman"/>
              </a:rPr>
              <a:t> </a:t>
            </a:r>
            <a:r>
              <a:rPr lang="en-US" sz="1600" spc="-10" dirty="0">
                <a:latin typeface="Times New Roman"/>
                <a:cs typeface="Times New Roman"/>
              </a:rPr>
              <a:t>into</a:t>
            </a:r>
            <a:r>
              <a:rPr lang="en-US" sz="1600" spc="-80" dirty="0">
                <a:latin typeface="Times New Roman"/>
                <a:cs typeface="Times New Roman"/>
              </a:rPr>
              <a:t> </a:t>
            </a:r>
            <a:r>
              <a:rPr lang="en-US" sz="1600" spc="-10" dirty="0">
                <a:latin typeface="Times New Roman"/>
                <a:cs typeface="Times New Roman"/>
              </a:rPr>
              <a:t>smaller</a:t>
            </a:r>
            <a:r>
              <a:rPr lang="en-US" sz="1600" spc="-75" dirty="0">
                <a:latin typeface="Times New Roman"/>
                <a:cs typeface="Times New Roman"/>
              </a:rPr>
              <a:t> </a:t>
            </a:r>
            <a:r>
              <a:rPr lang="en-US" sz="1600" spc="-10" dirty="0">
                <a:latin typeface="Times New Roman"/>
                <a:cs typeface="Times New Roman"/>
              </a:rPr>
              <a:t>units</a:t>
            </a:r>
            <a:r>
              <a:rPr lang="en-US" sz="1600" spc="-80" dirty="0">
                <a:latin typeface="Times New Roman"/>
                <a:cs typeface="Times New Roman"/>
              </a:rPr>
              <a:t> </a:t>
            </a:r>
            <a:r>
              <a:rPr lang="en-US" sz="1600" spc="-10" dirty="0">
                <a:latin typeface="Times New Roman"/>
                <a:cs typeface="Times New Roman"/>
              </a:rPr>
              <a:t>called</a:t>
            </a:r>
            <a:r>
              <a:rPr lang="en-US" sz="1600" spc="-85" dirty="0">
                <a:latin typeface="Times New Roman"/>
                <a:cs typeface="Times New Roman"/>
              </a:rPr>
              <a:t> </a:t>
            </a:r>
            <a:r>
              <a:rPr lang="en-US" sz="1600" spc="-10" dirty="0">
                <a:latin typeface="Times New Roman"/>
                <a:cs typeface="Times New Roman"/>
              </a:rPr>
              <a:t>modules.</a:t>
            </a:r>
            <a:r>
              <a:rPr lang="en-US" sz="1600" spc="-100" dirty="0">
                <a:latin typeface="Times New Roman"/>
                <a:cs typeface="Times New Roman"/>
              </a:rPr>
              <a:t> </a:t>
            </a:r>
            <a:r>
              <a:rPr lang="en-US" sz="1600" spc="-10" dirty="0">
                <a:latin typeface="Times New Roman"/>
                <a:cs typeface="Times New Roman"/>
              </a:rPr>
              <a:t>This</a:t>
            </a:r>
            <a:r>
              <a:rPr lang="en-US" sz="1600" spc="-80" dirty="0">
                <a:latin typeface="Times New Roman"/>
                <a:cs typeface="Times New Roman"/>
              </a:rPr>
              <a:t> </a:t>
            </a:r>
            <a:r>
              <a:rPr lang="en-US" sz="1600" spc="-10" dirty="0">
                <a:latin typeface="Times New Roman"/>
                <a:cs typeface="Times New Roman"/>
              </a:rPr>
              <a:t>process</a:t>
            </a:r>
            <a:r>
              <a:rPr lang="en-US" sz="1600" spc="-80" dirty="0">
                <a:latin typeface="Times New Roman"/>
                <a:cs typeface="Times New Roman"/>
              </a:rPr>
              <a:t> </a:t>
            </a:r>
            <a:r>
              <a:rPr lang="en-US" sz="1600" spc="-5" dirty="0">
                <a:latin typeface="Times New Roman"/>
                <a:cs typeface="Times New Roman"/>
              </a:rPr>
              <a:t>of</a:t>
            </a:r>
            <a:r>
              <a:rPr lang="en-US" sz="1600" spc="-80" dirty="0">
                <a:latin typeface="Times New Roman"/>
                <a:cs typeface="Times New Roman"/>
              </a:rPr>
              <a:t> </a:t>
            </a:r>
            <a:r>
              <a:rPr lang="en-US" sz="1600" spc="-10" dirty="0">
                <a:latin typeface="Times New Roman"/>
                <a:cs typeface="Times New Roman"/>
              </a:rPr>
              <a:t>dividing  </a:t>
            </a:r>
            <a:r>
              <a:rPr lang="en-US" sz="1600" dirty="0">
                <a:latin typeface="Times New Roman"/>
                <a:cs typeface="Times New Roman"/>
              </a:rPr>
              <a:t>an</a:t>
            </a:r>
            <a:r>
              <a:rPr lang="en-US" sz="1600" spc="-50" dirty="0">
                <a:latin typeface="Times New Roman"/>
                <a:cs typeface="Times New Roman"/>
              </a:rPr>
              <a:t> </a:t>
            </a:r>
            <a:r>
              <a:rPr lang="en-US" sz="1600" dirty="0">
                <a:latin typeface="Times New Roman"/>
                <a:cs typeface="Times New Roman"/>
              </a:rPr>
              <a:t>algorithm</a:t>
            </a:r>
            <a:r>
              <a:rPr lang="en-US" sz="1600" spc="-50" dirty="0">
                <a:latin typeface="Times New Roman"/>
                <a:cs typeface="Times New Roman"/>
              </a:rPr>
              <a:t> </a:t>
            </a:r>
            <a:r>
              <a:rPr lang="en-US" sz="1600" dirty="0">
                <a:latin typeface="Times New Roman"/>
                <a:cs typeface="Times New Roman"/>
              </a:rPr>
              <a:t>into</a:t>
            </a:r>
            <a:r>
              <a:rPr lang="en-US" sz="1600" spc="-45" dirty="0">
                <a:latin typeface="Times New Roman"/>
                <a:cs typeface="Times New Roman"/>
              </a:rPr>
              <a:t> </a:t>
            </a:r>
            <a:r>
              <a:rPr lang="en-US" sz="1600" dirty="0">
                <a:latin typeface="Times New Roman"/>
                <a:cs typeface="Times New Roman"/>
              </a:rPr>
              <a:t>modules</a:t>
            </a:r>
            <a:r>
              <a:rPr lang="en-US" sz="1600" spc="-50" dirty="0">
                <a:latin typeface="Times New Roman"/>
                <a:cs typeface="Times New Roman"/>
              </a:rPr>
              <a:t> </a:t>
            </a:r>
            <a:r>
              <a:rPr lang="en-US" sz="1600" dirty="0">
                <a:latin typeface="Times New Roman"/>
                <a:cs typeface="Times New Roman"/>
              </a:rPr>
              <a:t>is</a:t>
            </a:r>
            <a:r>
              <a:rPr lang="en-US" sz="1600" spc="-45" dirty="0">
                <a:latin typeface="Times New Roman"/>
                <a:cs typeface="Times New Roman"/>
              </a:rPr>
              <a:t> </a:t>
            </a:r>
            <a:r>
              <a:rPr lang="en-US" sz="1600" dirty="0">
                <a:latin typeface="Times New Roman"/>
                <a:cs typeface="Times New Roman"/>
              </a:rPr>
              <a:t>called</a:t>
            </a:r>
            <a:r>
              <a:rPr lang="en-US" sz="1600" spc="-55" dirty="0">
                <a:latin typeface="Times New Roman"/>
                <a:cs typeface="Times New Roman"/>
              </a:rPr>
              <a:t> </a:t>
            </a:r>
            <a:r>
              <a:rPr lang="en-US" sz="1600" dirty="0">
                <a:latin typeface="Times New Roman"/>
                <a:cs typeface="Times New Roman"/>
              </a:rPr>
              <a:t>modularization.</a:t>
            </a:r>
            <a:r>
              <a:rPr lang="en-US" sz="1600" spc="-65" dirty="0">
                <a:latin typeface="Times New Roman"/>
                <a:cs typeface="Times New Roman"/>
              </a:rPr>
              <a:t> </a:t>
            </a:r>
            <a:r>
              <a:rPr lang="en-US" sz="1600" dirty="0">
                <a:latin typeface="Times New Roman"/>
                <a:cs typeface="Times New Roman"/>
              </a:rPr>
              <a:t>The</a:t>
            </a:r>
            <a:r>
              <a:rPr lang="en-US" sz="1600" spc="-45" dirty="0">
                <a:latin typeface="Times New Roman"/>
                <a:cs typeface="Times New Roman"/>
              </a:rPr>
              <a:t> </a:t>
            </a:r>
            <a:r>
              <a:rPr lang="en-US" sz="1600" dirty="0">
                <a:latin typeface="Times New Roman"/>
                <a:cs typeface="Times New Roman"/>
              </a:rPr>
              <a:t>key</a:t>
            </a:r>
            <a:r>
              <a:rPr lang="en-US" sz="1600" spc="-50" dirty="0">
                <a:latin typeface="Times New Roman"/>
                <a:cs typeface="Times New Roman"/>
              </a:rPr>
              <a:t> </a:t>
            </a:r>
            <a:r>
              <a:rPr lang="en-US" sz="1600" dirty="0">
                <a:latin typeface="Times New Roman"/>
                <a:cs typeface="Times New Roman"/>
              </a:rPr>
              <a:t>advantages</a:t>
            </a:r>
            <a:r>
              <a:rPr lang="en-US" sz="1600" spc="-45" dirty="0">
                <a:latin typeface="Times New Roman"/>
                <a:cs typeface="Times New Roman"/>
              </a:rPr>
              <a:t> </a:t>
            </a:r>
            <a:r>
              <a:rPr lang="en-US" sz="1600" dirty="0">
                <a:latin typeface="Times New Roman"/>
                <a:cs typeface="Times New Roman"/>
              </a:rPr>
              <a:t>of</a:t>
            </a:r>
            <a:r>
              <a:rPr lang="en-US" sz="1600" spc="-50" dirty="0">
                <a:latin typeface="Times New Roman"/>
                <a:cs typeface="Times New Roman"/>
              </a:rPr>
              <a:t> </a:t>
            </a:r>
            <a:r>
              <a:rPr lang="en-US" sz="1600" dirty="0">
                <a:latin typeface="Times New Roman"/>
                <a:cs typeface="Times New Roman"/>
              </a:rPr>
              <a:t>modularization</a:t>
            </a:r>
            <a:r>
              <a:rPr lang="en-US" sz="1600" spc="-50" dirty="0">
                <a:latin typeface="Times New Roman"/>
                <a:cs typeface="Times New Roman"/>
              </a:rPr>
              <a:t> </a:t>
            </a:r>
            <a:r>
              <a:rPr lang="en-US" sz="1600" dirty="0">
                <a:latin typeface="Times New Roman"/>
                <a:cs typeface="Times New Roman"/>
              </a:rPr>
              <a:t>are</a:t>
            </a:r>
            <a:r>
              <a:rPr lang="en-US" sz="1600" spc="-45" dirty="0">
                <a:latin typeface="Times New Roman"/>
                <a:cs typeface="Times New Roman"/>
              </a:rPr>
              <a:t> </a:t>
            </a:r>
            <a:r>
              <a:rPr lang="en-US" sz="1600" dirty="0">
                <a:latin typeface="Times New Roman"/>
                <a:cs typeface="Times New Roman"/>
              </a:rPr>
              <a:t>as  follows:</a:t>
            </a:r>
          </a:p>
          <a:p>
            <a:pPr marL="647700" lvl="2" indent="-125095" algn="just">
              <a:lnSpc>
                <a:spcPct val="150000"/>
              </a:lnSpc>
              <a:spcBef>
                <a:spcPts val="150"/>
              </a:spcBef>
              <a:buFont typeface="Georgia"/>
              <a:buChar char="∑"/>
              <a:tabLst>
                <a:tab pos="647700" algn="l"/>
              </a:tabLst>
            </a:pPr>
            <a:r>
              <a:rPr lang="en-US" sz="1600" dirty="0">
                <a:latin typeface="Times New Roman"/>
                <a:cs typeface="Times New Roman"/>
              </a:rPr>
              <a:t>It makes the complex algorithm </a:t>
            </a:r>
            <a:r>
              <a:rPr lang="en-US" sz="1600" spc="-5" dirty="0">
                <a:latin typeface="Times New Roman"/>
                <a:cs typeface="Times New Roman"/>
              </a:rPr>
              <a:t>simpler </a:t>
            </a:r>
            <a:r>
              <a:rPr lang="en-US" sz="1600" dirty="0">
                <a:latin typeface="Times New Roman"/>
                <a:cs typeface="Times New Roman"/>
              </a:rPr>
              <a:t>to design and</a:t>
            </a:r>
            <a:r>
              <a:rPr lang="en-US" sz="1600" spc="-20" dirty="0">
                <a:latin typeface="Times New Roman"/>
                <a:cs typeface="Times New Roman"/>
              </a:rPr>
              <a:t> </a:t>
            </a:r>
            <a:r>
              <a:rPr lang="en-US" sz="1600" dirty="0">
                <a:latin typeface="Times New Roman"/>
                <a:cs typeface="Times New Roman"/>
              </a:rPr>
              <a:t>implement.</a:t>
            </a:r>
          </a:p>
          <a:p>
            <a:pPr marL="647700" marR="5080" lvl="2" indent="-125095" algn="just">
              <a:lnSpc>
                <a:spcPct val="150000"/>
              </a:lnSpc>
              <a:spcBef>
                <a:spcPts val="45"/>
              </a:spcBef>
              <a:buFont typeface="Georgia"/>
              <a:buChar char="∑"/>
              <a:tabLst>
                <a:tab pos="647700" algn="l"/>
              </a:tabLst>
            </a:pPr>
            <a:r>
              <a:rPr lang="en-US" sz="1600" dirty="0">
                <a:latin typeface="Times New Roman"/>
                <a:cs typeface="Times New Roman"/>
              </a:rPr>
              <a:t>Each module can be designed </a:t>
            </a:r>
            <a:r>
              <a:rPr lang="en-US" sz="1600" spc="-5" dirty="0">
                <a:latin typeface="Times New Roman"/>
                <a:cs typeface="Times New Roman"/>
              </a:rPr>
              <a:t>independently. </a:t>
            </a:r>
            <a:r>
              <a:rPr lang="en-US" sz="1600" dirty="0">
                <a:latin typeface="Times New Roman"/>
                <a:cs typeface="Times New Roman"/>
              </a:rPr>
              <a:t>While designing one module, the details of  other modules can be ignored, thereby enhancing clarity in design </a:t>
            </a:r>
            <a:r>
              <a:rPr lang="en-US" sz="1600" spc="-5" dirty="0">
                <a:latin typeface="Times New Roman"/>
                <a:cs typeface="Times New Roman"/>
              </a:rPr>
              <a:t>which </a:t>
            </a:r>
            <a:r>
              <a:rPr lang="en-US" sz="1600" dirty="0">
                <a:latin typeface="Times New Roman"/>
                <a:cs typeface="Times New Roman"/>
              </a:rPr>
              <a:t>in turn </a:t>
            </a:r>
            <a:r>
              <a:rPr lang="en-US" sz="1600" spc="-15" dirty="0">
                <a:latin typeface="Times New Roman"/>
                <a:cs typeface="Times New Roman"/>
              </a:rPr>
              <a:t>simplifies  implementation, debugging, testing, documenting, </a:t>
            </a:r>
            <a:r>
              <a:rPr lang="en-US" sz="1600" spc="-10" dirty="0">
                <a:latin typeface="Times New Roman"/>
                <a:cs typeface="Times New Roman"/>
              </a:rPr>
              <a:t>and </a:t>
            </a:r>
            <a:r>
              <a:rPr lang="en-US" sz="1600" spc="-15" dirty="0">
                <a:latin typeface="Times New Roman"/>
                <a:cs typeface="Times New Roman"/>
              </a:rPr>
              <a:t>maintenance </a:t>
            </a:r>
            <a:r>
              <a:rPr lang="en-US" sz="1600" spc="-10" dirty="0">
                <a:latin typeface="Times New Roman"/>
                <a:cs typeface="Times New Roman"/>
              </a:rPr>
              <a:t>of the </a:t>
            </a:r>
            <a:r>
              <a:rPr lang="en-US" sz="1600" spc="-15" dirty="0">
                <a:latin typeface="Times New Roman"/>
                <a:cs typeface="Times New Roman"/>
              </a:rPr>
              <a:t>overall</a:t>
            </a:r>
            <a:r>
              <a:rPr lang="en-US" sz="1600" spc="-125" dirty="0">
                <a:latin typeface="Times New Roman"/>
                <a:cs typeface="Times New Roman"/>
              </a:rPr>
              <a:t> </a:t>
            </a:r>
            <a:r>
              <a:rPr lang="en-US" sz="1600" spc="-15" dirty="0">
                <a:latin typeface="Times New Roman"/>
                <a:cs typeface="Times New Roman"/>
              </a:rPr>
              <a:t>algorithm.</a:t>
            </a:r>
            <a:endParaRPr lang="en-US" sz="1600" dirty="0">
              <a:latin typeface="Times New Roman"/>
              <a:cs typeface="Times New Roman"/>
            </a:endParaRP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35909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a:xfrm>
            <a:off x="628650" y="2023413"/>
            <a:ext cx="7886700" cy="3955762"/>
          </a:xfrm>
        </p:spPr>
        <p:txBody>
          <a:bodyPr/>
          <a:lstStyle/>
          <a:p>
            <a:pPr marL="393065" algn="just">
              <a:lnSpc>
                <a:spcPct val="150000"/>
              </a:lnSpc>
              <a:spcBef>
                <a:spcPts val="245"/>
              </a:spcBef>
            </a:pPr>
            <a:r>
              <a:rPr lang="en-US" dirty="0">
                <a:latin typeface="Times New Roman"/>
                <a:cs typeface="Times New Roman"/>
              </a:rPr>
              <a:t>There</a:t>
            </a:r>
            <a:r>
              <a:rPr lang="en-US" spc="125" dirty="0">
                <a:latin typeface="Times New Roman"/>
                <a:cs typeface="Times New Roman"/>
              </a:rPr>
              <a:t> </a:t>
            </a:r>
            <a:r>
              <a:rPr lang="en-US" dirty="0">
                <a:latin typeface="Times New Roman"/>
                <a:cs typeface="Times New Roman"/>
              </a:rPr>
              <a:t>are</a:t>
            </a:r>
            <a:r>
              <a:rPr lang="en-US" spc="130" dirty="0">
                <a:latin typeface="Times New Roman"/>
                <a:cs typeface="Times New Roman"/>
              </a:rPr>
              <a:t> </a:t>
            </a:r>
            <a:r>
              <a:rPr lang="en-US" dirty="0">
                <a:latin typeface="Times New Roman"/>
                <a:cs typeface="Times New Roman"/>
              </a:rPr>
              <a:t>two</a:t>
            </a:r>
            <a:r>
              <a:rPr lang="en-US" spc="130" dirty="0">
                <a:latin typeface="Times New Roman"/>
                <a:cs typeface="Times New Roman"/>
              </a:rPr>
              <a:t> </a:t>
            </a:r>
            <a:r>
              <a:rPr lang="en-US" dirty="0">
                <a:latin typeface="Times New Roman"/>
                <a:cs typeface="Times New Roman"/>
              </a:rPr>
              <a:t>main</a:t>
            </a:r>
            <a:r>
              <a:rPr lang="en-US" spc="130" dirty="0">
                <a:latin typeface="Times New Roman"/>
                <a:cs typeface="Times New Roman"/>
              </a:rPr>
              <a:t> </a:t>
            </a:r>
            <a:r>
              <a:rPr lang="en-US" dirty="0">
                <a:latin typeface="Times New Roman"/>
                <a:cs typeface="Times New Roman"/>
              </a:rPr>
              <a:t>approaches</a:t>
            </a:r>
            <a:r>
              <a:rPr lang="en-US" spc="130" dirty="0">
                <a:latin typeface="Times New Roman"/>
                <a:cs typeface="Times New Roman"/>
              </a:rPr>
              <a:t> </a:t>
            </a:r>
            <a:r>
              <a:rPr lang="en-US" dirty="0">
                <a:latin typeface="Times New Roman"/>
                <a:cs typeface="Times New Roman"/>
              </a:rPr>
              <a:t>to</a:t>
            </a:r>
            <a:r>
              <a:rPr lang="en-US" spc="130" dirty="0">
                <a:latin typeface="Times New Roman"/>
                <a:cs typeface="Times New Roman"/>
              </a:rPr>
              <a:t> </a:t>
            </a:r>
            <a:r>
              <a:rPr lang="en-US" dirty="0">
                <a:latin typeface="Times New Roman"/>
                <a:cs typeface="Times New Roman"/>
              </a:rPr>
              <a:t>design</a:t>
            </a:r>
            <a:r>
              <a:rPr lang="en-US" spc="130" dirty="0">
                <a:latin typeface="Times New Roman"/>
                <a:cs typeface="Times New Roman"/>
              </a:rPr>
              <a:t> </a:t>
            </a:r>
            <a:r>
              <a:rPr lang="en-US" dirty="0">
                <a:latin typeface="Times New Roman"/>
                <a:cs typeface="Times New Roman"/>
              </a:rPr>
              <a:t>an</a:t>
            </a:r>
            <a:r>
              <a:rPr lang="en-US" spc="130" dirty="0">
                <a:latin typeface="Times New Roman"/>
                <a:cs typeface="Times New Roman"/>
              </a:rPr>
              <a:t> </a:t>
            </a:r>
            <a:r>
              <a:rPr lang="en-US" dirty="0">
                <a:latin typeface="Times New Roman"/>
                <a:cs typeface="Times New Roman"/>
              </a:rPr>
              <a:t>algorithm—top-down</a:t>
            </a:r>
            <a:r>
              <a:rPr lang="en-US" spc="130" dirty="0">
                <a:latin typeface="Times New Roman"/>
                <a:cs typeface="Times New Roman"/>
              </a:rPr>
              <a:t> </a:t>
            </a:r>
            <a:r>
              <a:rPr lang="en-US" dirty="0">
                <a:latin typeface="Times New Roman"/>
                <a:cs typeface="Times New Roman"/>
              </a:rPr>
              <a:t>approach</a:t>
            </a:r>
            <a:r>
              <a:rPr lang="en-US" spc="130" dirty="0">
                <a:latin typeface="Times New Roman"/>
                <a:cs typeface="Times New Roman"/>
              </a:rPr>
              <a:t> </a:t>
            </a:r>
            <a:r>
              <a:rPr lang="en-US" dirty="0">
                <a:latin typeface="Times New Roman"/>
                <a:cs typeface="Times New Roman"/>
              </a:rPr>
              <a:t>and</a:t>
            </a:r>
            <a:r>
              <a:rPr lang="en-US" spc="130" dirty="0">
                <a:latin typeface="Times New Roman"/>
                <a:cs typeface="Times New Roman"/>
              </a:rPr>
              <a:t> </a:t>
            </a:r>
            <a:r>
              <a:rPr lang="en-US" dirty="0">
                <a:latin typeface="Times New Roman"/>
                <a:cs typeface="Times New Roman"/>
              </a:rPr>
              <a:t>bottom-up</a:t>
            </a:r>
          </a:p>
          <a:p>
            <a:pPr marL="164465" indent="0" algn="just">
              <a:lnSpc>
                <a:spcPct val="150000"/>
              </a:lnSpc>
              <a:buNone/>
            </a:pPr>
            <a:r>
              <a:rPr lang="en-US" dirty="0">
                <a:latin typeface="Times New Roman"/>
                <a:cs typeface="Times New Roman"/>
              </a:rPr>
              <a:t>approach</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92130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ACCESSING THE ELEMENTS OF AN ARRAY</a:t>
            </a:r>
            <a:endParaRPr lang="en-US" dirty="0"/>
          </a:p>
        </p:txBody>
      </p:sp>
      <p:sp>
        <p:nvSpPr>
          <p:cNvPr id="3" name="Content Placeholder 2"/>
          <p:cNvSpPr>
            <a:spLocks noGrp="1"/>
          </p:cNvSpPr>
          <p:nvPr>
            <p:ph idx="1"/>
          </p:nvPr>
        </p:nvSpPr>
        <p:spPr/>
        <p:txBody>
          <a:bodyPr/>
          <a:lstStyle/>
          <a:p>
            <a:pPr algn="just"/>
            <a:r>
              <a:rPr lang="en-US" dirty="0"/>
              <a:t>Storing related data items in a single array enables the programmers to develop concise and </a:t>
            </a:r>
            <a:r>
              <a:rPr lang="en-US" dirty="0" err="1"/>
              <a:t>effcient</a:t>
            </a:r>
            <a:r>
              <a:rPr lang="en-US" dirty="0"/>
              <a:t> programs. But there is no single function that can operate on all the elements of an array.</a:t>
            </a:r>
          </a:p>
          <a:p>
            <a:pPr algn="just"/>
            <a:r>
              <a:rPr lang="en-US" dirty="0"/>
              <a:t>To access all the elements, we must use a loop. That is, we can access all the elements of an array by varying the value of the subscript into the array. But note that the subscript must be an integral value or an expression that evaluates to an integral value.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505519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2700" marR="5080" algn="just">
              <a:lnSpc>
                <a:spcPct val="150000"/>
              </a:lnSpc>
              <a:spcBef>
                <a:spcPts val="570"/>
              </a:spcBef>
            </a:pPr>
            <a:r>
              <a:rPr lang="en-US" sz="2000" b="1" i="1" spc="-15" dirty="0">
                <a:latin typeface="Times New Roman"/>
                <a:cs typeface="Times New Roman"/>
              </a:rPr>
              <a:t>Top-down</a:t>
            </a:r>
            <a:r>
              <a:rPr lang="en-US" sz="2000" b="1" i="1" spc="-75" dirty="0">
                <a:latin typeface="Times New Roman"/>
                <a:cs typeface="Times New Roman"/>
              </a:rPr>
              <a:t> </a:t>
            </a:r>
            <a:r>
              <a:rPr lang="en-US" sz="2000" b="1" i="1" dirty="0">
                <a:latin typeface="Times New Roman"/>
                <a:cs typeface="Times New Roman"/>
              </a:rPr>
              <a:t>approach</a:t>
            </a:r>
            <a:r>
              <a:rPr lang="en-US" sz="2000" b="1" i="1" spc="170" dirty="0">
                <a:latin typeface="Times New Roman"/>
                <a:cs typeface="Times New Roman"/>
              </a:rPr>
              <a:t> </a:t>
            </a:r>
            <a:r>
              <a:rPr lang="en-US" sz="2000" dirty="0">
                <a:latin typeface="Times New Roman"/>
                <a:cs typeface="Times New Roman"/>
              </a:rPr>
              <a:t>A</a:t>
            </a:r>
            <a:r>
              <a:rPr lang="en-US" sz="2000" spc="-125" dirty="0">
                <a:latin typeface="Times New Roman"/>
                <a:cs typeface="Times New Roman"/>
              </a:rPr>
              <a:t> </a:t>
            </a:r>
            <a:r>
              <a:rPr lang="en-US" sz="2000" dirty="0">
                <a:latin typeface="Times New Roman"/>
                <a:cs typeface="Times New Roman"/>
              </a:rPr>
              <a:t>top-down</a:t>
            </a:r>
            <a:r>
              <a:rPr lang="en-US" sz="2000" spc="-75" dirty="0">
                <a:latin typeface="Times New Roman"/>
                <a:cs typeface="Times New Roman"/>
              </a:rPr>
              <a:t> </a:t>
            </a:r>
            <a:r>
              <a:rPr lang="en-US" sz="2000" dirty="0">
                <a:latin typeface="Times New Roman"/>
                <a:cs typeface="Times New Roman"/>
              </a:rPr>
              <a:t>design</a:t>
            </a:r>
            <a:r>
              <a:rPr lang="en-US" sz="2000" spc="-75" dirty="0">
                <a:latin typeface="Times New Roman"/>
                <a:cs typeface="Times New Roman"/>
              </a:rPr>
              <a:t> </a:t>
            </a:r>
            <a:r>
              <a:rPr lang="en-US" sz="2000" dirty="0">
                <a:latin typeface="Times New Roman"/>
                <a:cs typeface="Times New Roman"/>
              </a:rPr>
              <a:t>approach</a:t>
            </a:r>
            <a:r>
              <a:rPr lang="en-US" sz="2000" spc="-75" dirty="0">
                <a:latin typeface="Times New Roman"/>
                <a:cs typeface="Times New Roman"/>
              </a:rPr>
              <a:t> </a:t>
            </a:r>
            <a:r>
              <a:rPr lang="en-US" sz="2000" spc="-5" dirty="0">
                <a:latin typeface="Times New Roman"/>
                <a:cs typeface="Times New Roman"/>
              </a:rPr>
              <a:t>starts</a:t>
            </a:r>
            <a:r>
              <a:rPr lang="en-US" sz="2000" spc="-75" dirty="0">
                <a:latin typeface="Times New Roman"/>
                <a:cs typeface="Times New Roman"/>
              </a:rPr>
              <a:t> </a:t>
            </a:r>
            <a:r>
              <a:rPr lang="en-US" sz="2000" dirty="0">
                <a:latin typeface="Times New Roman"/>
                <a:cs typeface="Times New Roman"/>
              </a:rPr>
              <a:t>by</a:t>
            </a:r>
            <a:r>
              <a:rPr lang="en-US" sz="2000" spc="-75" dirty="0">
                <a:latin typeface="Times New Roman"/>
                <a:cs typeface="Times New Roman"/>
              </a:rPr>
              <a:t> </a:t>
            </a:r>
            <a:r>
              <a:rPr lang="en-US" sz="2000" dirty="0">
                <a:latin typeface="Times New Roman"/>
                <a:cs typeface="Times New Roman"/>
              </a:rPr>
              <a:t>dividing</a:t>
            </a:r>
            <a:r>
              <a:rPr lang="en-US" sz="2000" spc="-75" dirty="0">
                <a:latin typeface="Times New Roman"/>
                <a:cs typeface="Times New Roman"/>
              </a:rPr>
              <a:t> </a:t>
            </a:r>
            <a:r>
              <a:rPr lang="en-US" sz="2000" dirty="0">
                <a:latin typeface="Times New Roman"/>
                <a:cs typeface="Times New Roman"/>
              </a:rPr>
              <a:t>the</a:t>
            </a:r>
            <a:r>
              <a:rPr lang="en-US" sz="2000" spc="-75" dirty="0">
                <a:latin typeface="Times New Roman"/>
                <a:cs typeface="Times New Roman"/>
              </a:rPr>
              <a:t> </a:t>
            </a:r>
            <a:r>
              <a:rPr lang="en-US" sz="2000" dirty="0">
                <a:latin typeface="Times New Roman"/>
                <a:cs typeface="Times New Roman"/>
              </a:rPr>
              <a:t>complex</a:t>
            </a:r>
            <a:r>
              <a:rPr lang="en-US" sz="2000" spc="-75" dirty="0">
                <a:latin typeface="Times New Roman"/>
                <a:cs typeface="Times New Roman"/>
              </a:rPr>
              <a:t> </a:t>
            </a:r>
            <a:r>
              <a:rPr lang="en-US" sz="2000" dirty="0">
                <a:latin typeface="Times New Roman"/>
                <a:cs typeface="Times New Roman"/>
              </a:rPr>
              <a:t>algorithm</a:t>
            </a:r>
            <a:r>
              <a:rPr lang="en-US" sz="2000" spc="-75" dirty="0">
                <a:latin typeface="Times New Roman"/>
                <a:cs typeface="Times New Roman"/>
              </a:rPr>
              <a:t> </a:t>
            </a:r>
            <a:r>
              <a:rPr lang="en-US" sz="2000" dirty="0">
                <a:latin typeface="Times New Roman"/>
                <a:cs typeface="Times New Roman"/>
              </a:rPr>
              <a:t>into  one</a:t>
            </a:r>
            <a:r>
              <a:rPr lang="en-US" sz="2000" spc="-25" dirty="0">
                <a:latin typeface="Times New Roman"/>
                <a:cs typeface="Times New Roman"/>
              </a:rPr>
              <a:t> </a:t>
            </a:r>
            <a:r>
              <a:rPr lang="en-US" sz="2000" dirty="0">
                <a:latin typeface="Times New Roman"/>
                <a:cs typeface="Times New Roman"/>
              </a:rPr>
              <a:t>or</a:t>
            </a:r>
            <a:r>
              <a:rPr lang="en-US" sz="2000" spc="-25" dirty="0">
                <a:latin typeface="Times New Roman"/>
                <a:cs typeface="Times New Roman"/>
              </a:rPr>
              <a:t> </a:t>
            </a:r>
            <a:r>
              <a:rPr lang="en-US" sz="2000" dirty="0">
                <a:latin typeface="Times New Roman"/>
                <a:cs typeface="Times New Roman"/>
              </a:rPr>
              <a:t>more</a:t>
            </a:r>
            <a:r>
              <a:rPr lang="en-US" sz="2000" spc="-25" dirty="0">
                <a:latin typeface="Times New Roman"/>
                <a:cs typeface="Times New Roman"/>
              </a:rPr>
              <a:t> </a:t>
            </a:r>
            <a:r>
              <a:rPr lang="en-US" sz="2000" dirty="0">
                <a:latin typeface="Times New Roman"/>
                <a:cs typeface="Times New Roman"/>
              </a:rPr>
              <a:t>modules.</a:t>
            </a:r>
            <a:r>
              <a:rPr lang="en-US" sz="2000" spc="-45" dirty="0">
                <a:latin typeface="Times New Roman"/>
                <a:cs typeface="Times New Roman"/>
              </a:rPr>
              <a:t> </a:t>
            </a:r>
            <a:r>
              <a:rPr lang="en-US" sz="2000" dirty="0">
                <a:latin typeface="Times New Roman"/>
                <a:cs typeface="Times New Roman"/>
              </a:rPr>
              <a:t>These</a:t>
            </a:r>
            <a:r>
              <a:rPr lang="en-US" sz="2000" spc="-25" dirty="0">
                <a:latin typeface="Times New Roman"/>
                <a:cs typeface="Times New Roman"/>
              </a:rPr>
              <a:t> </a:t>
            </a:r>
            <a:r>
              <a:rPr lang="en-US" sz="2000" dirty="0">
                <a:latin typeface="Times New Roman"/>
                <a:cs typeface="Times New Roman"/>
              </a:rPr>
              <a:t>modules</a:t>
            </a:r>
            <a:r>
              <a:rPr lang="en-US" sz="2000" spc="-25" dirty="0">
                <a:latin typeface="Times New Roman"/>
                <a:cs typeface="Times New Roman"/>
              </a:rPr>
              <a:t> </a:t>
            </a:r>
            <a:r>
              <a:rPr lang="en-US" sz="2000" dirty="0">
                <a:latin typeface="Times New Roman"/>
                <a:cs typeface="Times New Roman"/>
              </a:rPr>
              <a:t>can</a:t>
            </a:r>
            <a:r>
              <a:rPr lang="en-US" sz="2000" spc="-25" dirty="0">
                <a:latin typeface="Times New Roman"/>
                <a:cs typeface="Times New Roman"/>
              </a:rPr>
              <a:t> </a:t>
            </a:r>
            <a:r>
              <a:rPr lang="en-US" sz="2000" dirty="0">
                <a:latin typeface="Times New Roman"/>
                <a:cs typeface="Times New Roman"/>
              </a:rPr>
              <a:t>further</a:t>
            </a:r>
            <a:r>
              <a:rPr lang="en-US" sz="2000" spc="-25" dirty="0">
                <a:latin typeface="Times New Roman"/>
                <a:cs typeface="Times New Roman"/>
              </a:rPr>
              <a:t> </a:t>
            </a:r>
            <a:r>
              <a:rPr lang="en-US" sz="2000" dirty="0">
                <a:latin typeface="Times New Roman"/>
                <a:cs typeface="Times New Roman"/>
              </a:rPr>
              <a:t>be</a:t>
            </a:r>
            <a:r>
              <a:rPr lang="en-US" sz="2000" spc="-25" dirty="0">
                <a:latin typeface="Times New Roman"/>
                <a:cs typeface="Times New Roman"/>
              </a:rPr>
              <a:t> </a:t>
            </a:r>
            <a:r>
              <a:rPr lang="en-US" sz="2000" spc="-5" dirty="0">
                <a:latin typeface="Times New Roman"/>
                <a:cs typeface="Times New Roman"/>
              </a:rPr>
              <a:t>decomposed</a:t>
            </a:r>
            <a:r>
              <a:rPr lang="en-US" sz="2000" spc="-20" dirty="0">
                <a:latin typeface="Times New Roman"/>
                <a:cs typeface="Times New Roman"/>
              </a:rPr>
              <a:t> </a:t>
            </a:r>
            <a:r>
              <a:rPr lang="en-US" sz="2000" dirty="0">
                <a:latin typeface="Times New Roman"/>
                <a:cs typeface="Times New Roman"/>
              </a:rPr>
              <a:t>into</a:t>
            </a:r>
            <a:r>
              <a:rPr lang="en-US" sz="2000" spc="-25" dirty="0">
                <a:latin typeface="Times New Roman"/>
                <a:cs typeface="Times New Roman"/>
              </a:rPr>
              <a:t> </a:t>
            </a:r>
            <a:r>
              <a:rPr lang="en-US" sz="2000" dirty="0">
                <a:latin typeface="Times New Roman"/>
                <a:cs typeface="Times New Roman"/>
              </a:rPr>
              <a:t>one</a:t>
            </a:r>
            <a:r>
              <a:rPr lang="en-US" sz="2000" spc="-25" dirty="0">
                <a:latin typeface="Times New Roman"/>
                <a:cs typeface="Times New Roman"/>
              </a:rPr>
              <a:t> </a:t>
            </a:r>
            <a:r>
              <a:rPr lang="en-US" sz="2000" dirty="0">
                <a:latin typeface="Times New Roman"/>
                <a:cs typeface="Times New Roman"/>
              </a:rPr>
              <a:t>or</a:t>
            </a:r>
            <a:r>
              <a:rPr lang="en-US" sz="2000" spc="-25" dirty="0">
                <a:latin typeface="Times New Roman"/>
                <a:cs typeface="Times New Roman"/>
              </a:rPr>
              <a:t> </a:t>
            </a:r>
            <a:r>
              <a:rPr lang="en-US" sz="2000" dirty="0">
                <a:latin typeface="Times New Roman"/>
                <a:cs typeface="Times New Roman"/>
              </a:rPr>
              <a:t>more</a:t>
            </a:r>
            <a:r>
              <a:rPr lang="en-US" sz="2000" spc="-25" dirty="0">
                <a:latin typeface="Times New Roman"/>
                <a:cs typeface="Times New Roman"/>
              </a:rPr>
              <a:t> </a:t>
            </a:r>
            <a:r>
              <a:rPr lang="en-US" sz="2000" spc="-5" dirty="0">
                <a:latin typeface="Times New Roman"/>
                <a:cs typeface="Times New Roman"/>
              </a:rPr>
              <a:t>sub-modules,  </a:t>
            </a:r>
            <a:r>
              <a:rPr lang="en-US" sz="2000" dirty="0">
                <a:latin typeface="Times New Roman"/>
                <a:cs typeface="Times New Roman"/>
              </a:rPr>
              <a:t>and this process of decomposition is iterated until the desired level of module complexity is  achieved. </a:t>
            </a:r>
            <a:r>
              <a:rPr lang="en-US" sz="2000" spc="-10" dirty="0">
                <a:latin typeface="Times New Roman"/>
                <a:cs typeface="Times New Roman"/>
              </a:rPr>
              <a:t>Top-down </a:t>
            </a:r>
            <a:r>
              <a:rPr lang="en-US" sz="2000" dirty="0">
                <a:latin typeface="Times New Roman"/>
                <a:cs typeface="Times New Roman"/>
              </a:rPr>
              <a:t>design method is a form of </a:t>
            </a:r>
            <a:r>
              <a:rPr lang="en-US" sz="2000" spc="-5" dirty="0">
                <a:latin typeface="Times New Roman"/>
                <a:cs typeface="Times New Roman"/>
              </a:rPr>
              <a:t>stepwise </a:t>
            </a:r>
            <a:r>
              <a:rPr lang="en-US" sz="2000" spc="-10" dirty="0">
                <a:latin typeface="Times New Roman"/>
                <a:cs typeface="Times New Roman"/>
              </a:rPr>
              <a:t>refinement </a:t>
            </a:r>
            <a:r>
              <a:rPr lang="en-US" sz="2000" spc="-5" dirty="0">
                <a:latin typeface="Times New Roman"/>
                <a:cs typeface="Times New Roman"/>
              </a:rPr>
              <a:t>where we </a:t>
            </a:r>
            <a:r>
              <a:rPr lang="en-US" sz="2000" dirty="0">
                <a:latin typeface="Times New Roman"/>
                <a:cs typeface="Times New Roman"/>
              </a:rPr>
              <a:t>begin </a:t>
            </a:r>
            <a:r>
              <a:rPr lang="en-US" sz="2000" spc="-5" dirty="0">
                <a:latin typeface="Times New Roman"/>
                <a:cs typeface="Times New Roman"/>
              </a:rPr>
              <a:t>with </a:t>
            </a:r>
            <a:r>
              <a:rPr lang="en-US" sz="2000" dirty="0">
                <a:latin typeface="Times New Roman"/>
                <a:cs typeface="Times New Roman"/>
              </a:rPr>
              <a:t>the  topmost module and incrementally add modules that it</a:t>
            </a:r>
            <a:r>
              <a:rPr lang="en-US" sz="2000" spc="-15" dirty="0">
                <a:latin typeface="Times New Roman"/>
                <a:cs typeface="Times New Roman"/>
              </a:rPr>
              <a:t> </a:t>
            </a:r>
            <a:r>
              <a:rPr lang="en-US" sz="2000" dirty="0">
                <a:latin typeface="Times New Roman"/>
                <a:cs typeface="Times New Roman"/>
              </a:rPr>
              <a:t>calls.</a:t>
            </a:r>
          </a:p>
          <a:p>
            <a:pPr marL="12700" marR="5715" indent="152400" algn="just">
              <a:lnSpc>
                <a:spcPct val="150000"/>
              </a:lnSpc>
              <a:spcBef>
                <a:spcPts val="30"/>
              </a:spcBef>
            </a:pPr>
            <a:r>
              <a:rPr lang="en-US" sz="2000" dirty="0">
                <a:latin typeface="Times New Roman"/>
                <a:cs typeface="Times New Roman"/>
              </a:rPr>
              <a:t>Therefore, in a top-down approach, </a:t>
            </a:r>
            <a:r>
              <a:rPr lang="en-US" sz="2000" spc="-5" dirty="0">
                <a:latin typeface="Times New Roman"/>
                <a:cs typeface="Times New Roman"/>
              </a:rPr>
              <a:t>we start </a:t>
            </a:r>
            <a:r>
              <a:rPr lang="en-US" sz="2000" dirty="0">
                <a:latin typeface="Times New Roman"/>
                <a:cs typeface="Times New Roman"/>
              </a:rPr>
              <a:t>from an abstract design and then at each </a:t>
            </a:r>
            <a:r>
              <a:rPr lang="en-US" sz="2000" spc="-5" dirty="0">
                <a:latin typeface="Times New Roman"/>
                <a:cs typeface="Times New Roman"/>
              </a:rPr>
              <a:t>step,  </a:t>
            </a:r>
            <a:r>
              <a:rPr lang="en-US" sz="2000" dirty="0">
                <a:latin typeface="Times New Roman"/>
                <a:cs typeface="Times New Roman"/>
              </a:rPr>
              <a:t>this design is </a:t>
            </a:r>
            <a:r>
              <a:rPr lang="en-US" sz="2000" spc="-10" dirty="0">
                <a:latin typeface="Times New Roman"/>
                <a:cs typeface="Times New Roman"/>
              </a:rPr>
              <a:t>refined </a:t>
            </a:r>
            <a:r>
              <a:rPr lang="en-US" sz="2000" dirty="0">
                <a:latin typeface="Times New Roman"/>
                <a:cs typeface="Times New Roman"/>
              </a:rPr>
              <a:t>into more concrete levels until a level is reached that requires no further  </a:t>
            </a:r>
            <a:r>
              <a:rPr lang="en-US" sz="2000" spc="-10" dirty="0">
                <a:latin typeface="Times New Roman"/>
                <a:cs typeface="Times New Roman"/>
              </a:rPr>
              <a:t>refinement.</a:t>
            </a:r>
            <a:endParaRPr lang="en-US" sz="2000" dirty="0">
              <a:latin typeface="Times New Roman"/>
              <a:cs typeface="Times New Roman"/>
            </a:endParaRPr>
          </a:p>
          <a:p>
            <a:endParaRPr lang="en-US" dirty="0"/>
          </a:p>
          <a:p>
            <a:r>
              <a:rPr lang="en-US" dirty="0"/>
              <a:t>            </a:t>
            </a:r>
          </a:p>
          <a:p>
            <a:r>
              <a:rPr lang="en-US" dirty="0"/>
              <a:t>                </a:t>
            </a:r>
          </a:p>
        </p:txBody>
      </p:sp>
      <p:sp>
        <p:nvSpPr>
          <p:cNvPr id="4" name="Date Placeholder 3"/>
          <p:cNvSpPr>
            <a:spLocks noGrp="1"/>
          </p:cNvSpPr>
          <p:nvPr>
            <p:ph type="dt" sz="half" idx="10"/>
          </p:nvPr>
        </p:nvSpPr>
        <p:spPr/>
        <p:txBody>
          <a:bodyPr/>
          <a:lstStyle/>
          <a:p>
            <a:pPr>
              <a:defRPr/>
            </a:pPr>
            <a:endParaRPr lang="en-US" dirty="0"/>
          </a:p>
          <a:p>
            <a:pPr>
              <a:defRPr/>
            </a:pPr>
            <a:endParaRPr lang="en-US" dirty="0"/>
          </a:p>
        </p:txBody>
      </p:sp>
    </p:spTree>
    <p:extLst>
      <p:ext uri="{BB962C8B-B14F-4D97-AF65-F5344CB8AC3E}">
        <p14:creationId xmlns:p14="http://schemas.microsoft.com/office/powerpoint/2010/main" val="8790596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2700" marR="5080" indent="-635" algn="just">
              <a:lnSpc>
                <a:spcPct val="100000"/>
              </a:lnSpc>
              <a:spcBef>
                <a:spcPts val="409"/>
              </a:spcBef>
            </a:pPr>
            <a:r>
              <a:rPr lang="en-US" sz="2400" b="1" i="1" dirty="0">
                <a:latin typeface="Times New Roman"/>
                <a:cs typeface="Times New Roman"/>
              </a:rPr>
              <a:t>Bottom-up approach </a:t>
            </a:r>
            <a:r>
              <a:rPr lang="en-US" sz="2400" dirty="0">
                <a:latin typeface="Times New Roman"/>
                <a:cs typeface="Times New Roman"/>
              </a:rPr>
              <a:t>A bottom-up approach is just the reverse of top-down approach. In the  bottom-up design, </a:t>
            </a:r>
            <a:r>
              <a:rPr lang="en-US" sz="2400" spc="-5" dirty="0">
                <a:latin typeface="Times New Roman"/>
                <a:cs typeface="Times New Roman"/>
              </a:rPr>
              <a:t>we start with </a:t>
            </a:r>
            <a:r>
              <a:rPr lang="en-US" sz="2400" dirty="0">
                <a:latin typeface="Times New Roman"/>
                <a:cs typeface="Times New Roman"/>
              </a:rPr>
              <a:t>designing the most basic or concrete modules and then proceed  towards</a:t>
            </a:r>
            <a:r>
              <a:rPr lang="en-US" sz="2400" spc="-45" dirty="0">
                <a:latin typeface="Times New Roman"/>
                <a:cs typeface="Times New Roman"/>
              </a:rPr>
              <a:t> </a:t>
            </a:r>
            <a:r>
              <a:rPr lang="en-US" sz="2400" dirty="0">
                <a:latin typeface="Times New Roman"/>
                <a:cs typeface="Times New Roman"/>
              </a:rPr>
              <a:t>designing</a:t>
            </a:r>
            <a:r>
              <a:rPr lang="en-US" sz="2400" spc="-45" dirty="0">
                <a:latin typeface="Times New Roman"/>
                <a:cs typeface="Times New Roman"/>
              </a:rPr>
              <a:t> </a:t>
            </a:r>
            <a:r>
              <a:rPr lang="en-US" sz="2400" dirty="0">
                <a:latin typeface="Times New Roman"/>
                <a:cs typeface="Times New Roman"/>
              </a:rPr>
              <a:t>higher</a:t>
            </a:r>
            <a:r>
              <a:rPr lang="en-US" sz="2400" spc="-40" dirty="0">
                <a:latin typeface="Times New Roman"/>
                <a:cs typeface="Times New Roman"/>
              </a:rPr>
              <a:t> </a:t>
            </a:r>
            <a:r>
              <a:rPr lang="en-US" sz="2400" dirty="0">
                <a:latin typeface="Times New Roman"/>
                <a:cs typeface="Times New Roman"/>
              </a:rPr>
              <a:t>level</a:t>
            </a:r>
            <a:r>
              <a:rPr lang="en-US" sz="2400" spc="-45" dirty="0">
                <a:latin typeface="Times New Roman"/>
                <a:cs typeface="Times New Roman"/>
              </a:rPr>
              <a:t> </a:t>
            </a:r>
            <a:r>
              <a:rPr lang="en-US" sz="2400" dirty="0">
                <a:latin typeface="Times New Roman"/>
                <a:cs typeface="Times New Roman"/>
              </a:rPr>
              <a:t>modules.</a:t>
            </a:r>
            <a:r>
              <a:rPr lang="en-US" sz="2400" spc="-60" dirty="0">
                <a:latin typeface="Times New Roman"/>
                <a:cs typeface="Times New Roman"/>
              </a:rPr>
              <a:t> </a:t>
            </a:r>
            <a:r>
              <a:rPr lang="en-US" sz="2400" dirty="0">
                <a:latin typeface="Times New Roman"/>
                <a:cs typeface="Times New Roman"/>
              </a:rPr>
              <a:t>The</a:t>
            </a:r>
            <a:r>
              <a:rPr lang="en-US" sz="2400" spc="-40" dirty="0">
                <a:latin typeface="Times New Roman"/>
                <a:cs typeface="Times New Roman"/>
              </a:rPr>
              <a:t> </a:t>
            </a:r>
            <a:r>
              <a:rPr lang="en-US" sz="2400" dirty="0">
                <a:latin typeface="Times New Roman"/>
                <a:cs typeface="Times New Roman"/>
              </a:rPr>
              <a:t>higher</a:t>
            </a:r>
            <a:r>
              <a:rPr lang="en-US" sz="2400" spc="-45" dirty="0">
                <a:latin typeface="Times New Roman"/>
                <a:cs typeface="Times New Roman"/>
              </a:rPr>
              <a:t> </a:t>
            </a:r>
            <a:r>
              <a:rPr lang="en-US" sz="2400" dirty="0">
                <a:latin typeface="Times New Roman"/>
                <a:cs typeface="Times New Roman"/>
              </a:rPr>
              <a:t>level</a:t>
            </a:r>
            <a:r>
              <a:rPr lang="en-US" sz="2400" spc="-45" dirty="0">
                <a:latin typeface="Times New Roman"/>
                <a:cs typeface="Times New Roman"/>
              </a:rPr>
              <a:t> </a:t>
            </a:r>
            <a:r>
              <a:rPr lang="en-US" sz="2400" dirty="0">
                <a:latin typeface="Times New Roman"/>
                <a:cs typeface="Times New Roman"/>
              </a:rPr>
              <a:t>modules</a:t>
            </a:r>
            <a:r>
              <a:rPr lang="en-US" sz="2400" spc="-40" dirty="0">
                <a:latin typeface="Times New Roman"/>
                <a:cs typeface="Times New Roman"/>
              </a:rPr>
              <a:t> </a:t>
            </a:r>
            <a:r>
              <a:rPr lang="en-US" sz="2400" dirty="0">
                <a:latin typeface="Times New Roman"/>
                <a:cs typeface="Times New Roman"/>
              </a:rPr>
              <a:t>are</a:t>
            </a:r>
            <a:r>
              <a:rPr lang="en-US" sz="2400" spc="-45" dirty="0">
                <a:latin typeface="Times New Roman"/>
                <a:cs typeface="Times New Roman"/>
              </a:rPr>
              <a:t> </a:t>
            </a:r>
            <a:r>
              <a:rPr lang="en-US" sz="2400" dirty="0">
                <a:latin typeface="Times New Roman"/>
                <a:cs typeface="Times New Roman"/>
              </a:rPr>
              <a:t>implemented</a:t>
            </a:r>
            <a:r>
              <a:rPr lang="en-US" sz="2400" spc="-40" dirty="0">
                <a:latin typeface="Times New Roman"/>
                <a:cs typeface="Times New Roman"/>
              </a:rPr>
              <a:t> </a:t>
            </a:r>
            <a:r>
              <a:rPr lang="en-US" sz="2400" dirty="0">
                <a:latin typeface="Times New Roman"/>
                <a:cs typeface="Times New Roman"/>
              </a:rPr>
              <a:t>by</a:t>
            </a:r>
            <a:r>
              <a:rPr lang="en-US" sz="2400" spc="-45" dirty="0">
                <a:latin typeface="Times New Roman"/>
                <a:cs typeface="Times New Roman"/>
              </a:rPr>
              <a:t> </a:t>
            </a:r>
            <a:r>
              <a:rPr lang="en-US" sz="2400" dirty="0">
                <a:latin typeface="Times New Roman"/>
                <a:cs typeface="Times New Roman"/>
              </a:rPr>
              <a:t>using</a:t>
            </a:r>
            <a:r>
              <a:rPr lang="en-US" sz="2400" spc="-40" dirty="0">
                <a:latin typeface="Times New Roman"/>
                <a:cs typeface="Times New Roman"/>
              </a:rPr>
              <a:t> </a:t>
            </a:r>
            <a:r>
              <a:rPr lang="en-US" sz="2400" dirty="0">
                <a:latin typeface="Times New Roman"/>
                <a:cs typeface="Times New Roman"/>
              </a:rPr>
              <a:t>the  operations performed by lower level modules. Thus, in this approach </a:t>
            </a:r>
            <a:r>
              <a:rPr lang="en-US" sz="2400" spc="-5" dirty="0">
                <a:latin typeface="Times New Roman"/>
                <a:cs typeface="Times New Roman"/>
              </a:rPr>
              <a:t>sub-modules </a:t>
            </a:r>
            <a:r>
              <a:rPr lang="en-US" sz="2400" dirty="0">
                <a:latin typeface="Times New Roman"/>
                <a:cs typeface="Times New Roman"/>
              </a:rPr>
              <a:t>are grouped  together</a:t>
            </a:r>
            <a:r>
              <a:rPr lang="en-US" sz="2400" spc="-55" dirty="0">
                <a:latin typeface="Times New Roman"/>
                <a:cs typeface="Times New Roman"/>
              </a:rPr>
              <a:t> </a:t>
            </a:r>
            <a:r>
              <a:rPr lang="en-US" sz="2400" dirty="0">
                <a:latin typeface="Times New Roman"/>
                <a:cs typeface="Times New Roman"/>
              </a:rPr>
              <a:t>to</a:t>
            </a:r>
            <a:r>
              <a:rPr lang="en-US" sz="2400" spc="-50" dirty="0">
                <a:latin typeface="Times New Roman"/>
                <a:cs typeface="Times New Roman"/>
              </a:rPr>
              <a:t> </a:t>
            </a:r>
            <a:r>
              <a:rPr lang="en-US" sz="2400" dirty="0">
                <a:latin typeface="Times New Roman"/>
                <a:cs typeface="Times New Roman"/>
              </a:rPr>
              <a:t>form</a:t>
            </a:r>
            <a:r>
              <a:rPr lang="en-US" sz="2400" spc="-50" dirty="0">
                <a:latin typeface="Times New Roman"/>
                <a:cs typeface="Times New Roman"/>
              </a:rPr>
              <a:t> </a:t>
            </a:r>
            <a:r>
              <a:rPr lang="en-US" sz="2400" dirty="0">
                <a:latin typeface="Times New Roman"/>
                <a:cs typeface="Times New Roman"/>
              </a:rPr>
              <a:t>a</a:t>
            </a:r>
            <a:r>
              <a:rPr lang="en-US" sz="2400" spc="-50" dirty="0">
                <a:latin typeface="Times New Roman"/>
                <a:cs typeface="Times New Roman"/>
              </a:rPr>
              <a:t> </a:t>
            </a:r>
            <a:r>
              <a:rPr lang="en-US" sz="2400" dirty="0">
                <a:latin typeface="Times New Roman"/>
                <a:cs typeface="Times New Roman"/>
              </a:rPr>
              <a:t>higher</a:t>
            </a:r>
            <a:r>
              <a:rPr lang="en-US" sz="2400" spc="-50" dirty="0">
                <a:latin typeface="Times New Roman"/>
                <a:cs typeface="Times New Roman"/>
              </a:rPr>
              <a:t> </a:t>
            </a:r>
            <a:r>
              <a:rPr lang="en-US" sz="2400" dirty="0">
                <a:latin typeface="Times New Roman"/>
                <a:cs typeface="Times New Roman"/>
              </a:rPr>
              <a:t>level</a:t>
            </a:r>
            <a:r>
              <a:rPr lang="en-US" sz="2400" spc="-55" dirty="0">
                <a:latin typeface="Times New Roman"/>
                <a:cs typeface="Times New Roman"/>
              </a:rPr>
              <a:t> </a:t>
            </a:r>
            <a:r>
              <a:rPr lang="en-US" sz="2400" dirty="0">
                <a:latin typeface="Times New Roman"/>
                <a:cs typeface="Times New Roman"/>
              </a:rPr>
              <a:t>module.</a:t>
            </a:r>
            <a:r>
              <a:rPr lang="en-US" sz="2400" spc="-100" dirty="0">
                <a:latin typeface="Times New Roman"/>
                <a:cs typeface="Times New Roman"/>
              </a:rPr>
              <a:t> </a:t>
            </a:r>
            <a:r>
              <a:rPr lang="en-US" sz="2400" spc="-5" dirty="0">
                <a:latin typeface="Times New Roman"/>
                <a:cs typeface="Times New Roman"/>
              </a:rPr>
              <a:t>All</a:t>
            </a:r>
            <a:r>
              <a:rPr lang="en-US" sz="2400" spc="-55" dirty="0">
                <a:latin typeface="Times New Roman"/>
                <a:cs typeface="Times New Roman"/>
              </a:rPr>
              <a:t> </a:t>
            </a:r>
            <a:r>
              <a:rPr lang="en-US" sz="2400" dirty="0">
                <a:latin typeface="Times New Roman"/>
                <a:cs typeface="Times New Roman"/>
              </a:rPr>
              <a:t>the</a:t>
            </a:r>
            <a:r>
              <a:rPr lang="en-US" sz="2400" spc="-50" dirty="0">
                <a:latin typeface="Times New Roman"/>
                <a:cs typeface="Times New Roman"/>
              </a:rPr>
              <a:t> </a:t>
            </a:r>
            <a:r>
              <a:rPr lang="en-US" sz="2400" dirty="0">
                <a:latin typeface="Times New Roman"/>
                <a:cs typeface="Times New Roman"/>
              </a:rPr>
              <a:t>higher</a:t>
            </a:r>
            <a:r>
              <a:rPr lang="en-US" sz="2400" spc="-50" dirty="0">
                <a:latin typeface="Times New Roman"/>
                <a:cs typeface="Times New Roman"/>
              </a:rPr>
              <a:t> </a:t>
            </a:r>
            <a:r>
              <a:rPr lang="en-US" sz="2400" dirty="0">
                <a:latin typeface="Times New Roman"/>
                <a:cs typeface="Times New Roman"/>
              </a:rPr>
              <a:t>level</a:t>
            </a:r>
            <a:r>
              <a:rPr lang="en-US" sz="2400" spc="-50" dirty="0">
                <a:latin typeface="Times New Roman"/>
                <a:cs typeface="Times New Roman"/>
              </a:rPr>
              <a:t> </a:t>
            </a:r>
            <a:r>
              <a:rPr lang="en-US" sz="2400" dirty="0">
                <a:latin typeface="Times New Roman"/>
                <a:cs typeface="Times New Roman"/>
              </a:rPr>
              <a:t>modules</a:t>
            </a:r>
            <a:r>
              <a:rPr lang="en-US" sz="2400" spc="-50" dirty="0">
                <a:latin typeface="Times New Roman"/>
                <a:cs typeface="Times New Roman"/>
              </a:rPr>
              <a:t> </a:t>
            </a:r>
            <a:r>
              <a:rPr lang="en-US" sz="2400" dirty="0">
                <a:latin typeface="Times New Roman"/>
                <a:cs typeface="Times New Roman"/>
              </a:rPr>
              <a:t>are</a:t>
            </a:r>
            <a:r>
              <a:rPr lang="en-US" sz="2400" spc="-50" dirty="0">
                <a:latin typeface="Times New Roman"/>
                <a:cs typeface="Times New Roman"/>
              </a:rPr>
              <a:t> </a:t>
            </a:r>
            <a:r>
              <a:rPr lang="en-US" sz="2400" dirty="0">
                <a:latin typeface="Times New Roman"/>
                <a:cs typeface="Times New Roman"/>
              </a:rPr>
              <a:t>clubbed</a:t>
            </a:r>
            <a:r>
              <a:rPr lang="en-US" sz="2400" spc="-55" dirty="0">
                <a:latin typeface="Times New Roman"/>
                <a:cs typeface="Times New Roman"/>
              </a:rPr>
              <a:t> </a:t>
            </a:r>
            <a:r>
              <a:rPr lang="en-US" sz="2400" dirty="0">
                <a:latin typeface="Times New Roman"/>
                <a:cs typeface="Times New Roman"/>
              </a:rPr>
              <a:t>together</a:t>
            </a:r>
            <a:r>
              <a:rPr lang="en-US" sz="2400" spc="-50" dirty="0">
                <a:latin typeface="Times New Roman"/>
                <a:cs typeface="Times New Roman"/>
              </a:rPr>
              <a:t> </a:t>
            </a:r>
            <a:r>
              <a:rPr lang="en-US" sz="2400" dirty="0">
                <a:latin typeface="Times New Roman"/>
                <a:cs typeface="Times New Roman"/>
              </a:rPr>
              <a:t>to</a:t>
            </a:r>
            <a:r>
              <a:rPr lang="en-US" sz="2400" spc="-50" dirty="0">
                <a:latin typeface="Times New Roman"/>
                <a:cs typeface="Times New Roman"/>
              </a:rPr>
              <a:t> </a:t>
            </a:r>
            <a:r>
              <a:rPr lang="en-US" sz="2400" dirty="0">
                <a:latin typeface="Times New Roman"/>
                <a:cs typeface="Times New Roman"/>
              </a:rPr>
              <a:t>form  even higher level modules. This process is repeated until the design of the complete algorithm  is</a:t>
            </a:r>
            <a:r>
              <a:rPr lang="en-US" sz="2400" spc="-5" dirty="0">
                <a:latin typeface="Times New Roman"/>
                <a:cs typeface="Times New Roman"/>
              </a:rPr>
              <a:t> </a:t>
            </a:r>
            <a:r>
              <a:rPr lang="en-US" sz="2400" dirty="0">
                <a:latin typeface="Times New Roman"/>
                <a:cs typeface="Times New Roman"/>
              </a:rPr>
              <a:t>obtained.</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0298804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93700" marR="6350">
              <a:lnSpc>
                <a:spcPct val="100000"/>
              </a:lnSpc>
              <a:spcBef>
                <a:spcPts val="5"/>
              </a:spcBef>
              <a:tabLst>
                <a:tab pos="2413000" algn="l"/>
              </a:tabLst>
            </a:pPr>
            <a:r>
              <a:rPr lang="en-US" b="1" i="1" spc="-15" dirty="0">
                <a:latin typeface="Times New Roman"/>
                <a:cs typeface="Times New Roman"/>
              </a:rPr>
              <a:t>Top-down  </a:t>
            </a:r>
            <a:r>
              <a:rPr lang="en-US" b="1" i="1" dirty="0">
                <a:latin typeface="Times New Roman"/>
                <a:cs typeface="Times New Roman"/>
              </a:rPr>
              <a:t>vs</a:t>
            </a:r>
            <a:r>
              <a:rPr lang="en-US" b="1" i="1" spc="40" dirty="0">
                <a:latin typeface="Times New Roman"/>
                <a:cs typeface="Times New Roman"/>
              </a:rPr>
              <a:t> </a:t>
            </a:r>
            <a:r>
              <a:rPr lang="en-US" b="1" i="1" dirty="0">
                <a:latin typeface="Times New Roman"/>
                <a:cs typeface="Times New Roman"/>
              </a:rPr>
              <a:t>bottom-up</a:t>
            </a:r>
            <a:r>
              <a:rPr lang="en-US" b="1" i="1" spc="135" dirty="0">
                <a:latin typeface="Times New Roman"/>
                <a:cs typeface="Times New Roman"/>
              </a:rPr>
              <a:t> </a:t>
            </a:r>
            <a:r>
              <a:rPr lang="en-US" b="1" i="1" dirty="0">
                <a:latin typeface="Times New Roman"/>
                <a:cs typeface="Times New Roman"/>
              </a:rPr>
              <a:t>approach	</a:t>
            </a:r>
          </a:p>
          <a:p>
            <a:pPr marL="393700" marR="6350">
              <a:lnSpc>
                <a:spcPct val="100000"/>
              </a:lnSpc>
              <a:spcBef>
                <a:spcPts val="5"/>
              </a:spcBef>
              <a:tabLst>
                <a:tab pos="2413000" algn="l"/>
              </a:tabLst>
            </a:pPr>
            <a:r>
              <a:rPr lang="en-US" dirty="0">
                <a:latin typeface="Times New Roman"/>
                <a:cs typeface="Times New Roman"/>
              </a:rPr>
              <a:t>Whether the top-down </a:t>
            </a:r>
            <a:r>
              <a:rPr lang="en-US" spc="-5" dirty="0">
                <a:latin typeface="Times New Roman"/>
                <a:cs typeface="Times New Roman"/>
              </a:rPr>
              <a:t>strategy should </a:t>
            </a:r>
            <a:r>
              <a:rPr lang="en-US" dirty="0">
                <a:latin typeface="Times New Roman"/>
                <a:cs typeface="Times New Roman"/>
              </a:rPr>
              <a:t>be followed or a  bottom-up is a question that can be answered depending on the application at</a:t>
            </a:r>
            <a:r>
              <a:rPr lang="en-US" spc="-40" dirty="0">
                <a:latin typeface="Times New Roman"/>
                <a:cs typeface="Times New Roman"/>
              </a:rPr>
              <a:t> </a:t>
            </a:r>
            <a:r>
              <a:rPr lang="en-US" dirty="0">
                <a:latin typeface="Times New Roman"/>
                <a:cs typeface="Times New Roman"/>
              </a:rPr>
              <a:t>hand.</a:t>
            </a:r>
          </a:p>
          <a:p>
            <a:pPr marL="393700" marR="5080" indent="152400" algn="just">
              <a:lnSpc>
                <a:spcPct val="100000"/>
              </a:lnSpc>
            </a:pPr>
            <a:r>
              <a:rPr lang="en-US" dirty="0">
                <a:latin typeface="Times New Roman"/>
                <a:cs typeface="Times New Roman"/>
              </a:rPr>
              <a:t>While top-down approach follows a </a:t>
            </a:r>
            <a:r>
              <a:rPr lang="en-US" spc="-5" dirty="0">
                <a:latin typeface="Times New Roman"/>
                <a:cs typeface="Times New Roman"/>
              </a:rPr>
              <a:t>stepwise </a:t>
            </a:r>
            <a:r>
              <a:rPr lang="en-US" spc="-10" dirty="0">
                <a:latin typeface="Times New Roman"/>
                <a:cs typeface="Times New Roman"/>
              </a:rPr>
              <a:t>refinement </a:t>
            </a:r>
            <a:r>
              <a:rPr lang="en-US" dirty="0">
                <a:latin typeface="Times New Roman"/>
                <a:cs typeface="Times New Roman"/>
              </a:rPr>
              <a:t>by decomposing the algorithm into  </a:t>
            </a:r>
            <a:r>
              <a:rPr lang="en-US" spc="-5" dirty="0">
                <a:latin typeface="Times New Roman"/>
                <a:cs typeface="Times New Roman"/>
              </a:rPr>
              <a:t>manageable</a:t>
            </a:r>
            <a:r>
              <a:rPr lang="en-US" spc="-75" dirty="0">
                <a:latin typeface="Times New Roman"/>
                <a:cs typeface="Times New Roman"/>
              </a:rPr>
              <a:t> </a:t>
            </a:r>
            <a:r>
              <a:rPr lang="en-US" spc="-5" dirty="0">
                <a:latin typeface="Times New Roman"/>
                <a:cs typeface="Times New Roman"/>
              </a:rPr>
              <a:t>modules,</a:t>
            </a:r>
            <a:r>
              <a:rPr lang="en-US" spc="-70" dirty="0">
                <a:latin typeface="Times New Roman"/>
                <a:cs typeface="Times New Roman"/>
              </a:rPr>
              <a:t> </a:t>
            </a:r>
            <a:r>
              <a:rPr lang="en-US" spc="-5" dirty="0">
                <a:latin typeface="Times New Roman"/>
                <a:cs typeface="Times New Roman"/>
              </a:rPr>
              <a:t>the</a:t>
            </a:r>
            <a:r>
              <a:rPr lang="en-US" spc="-70" dirty="0">
                <a:latin typeface="Times New Roman"/>
                <a:cs typeface="Times New Roman"/>
              </a:rPr>
              <a:t> </a:t>
            </a:r>
            <a:r>
              <a:rPr lang="en-US" spc="-5" dirty="0">
                <a:latin typeface="Times New Roman"/>
                <a:cs typeface="Times New Roman"/>
              </a:rPr>
              <a:t>bottom-up</a:t>
            </a:r>
            <a:r>
              <a:rPr lang="en-US" spc="-80" dirty="0">
                <a:latin typeface="Times New Roman"/>
                <a:cs typeface="Times New Roman"/>
              </a:rPr>
              <a:t> </a:t>
            </a:r>
            <a:r>
              <a:rPr lang="en-US" spc="-5" dirty="0">
                <a:latin typeface="Times New Roman"/>
                <a:cs typeface="Times New Roman"/>
              </a:rPr>
              <a:t>approach</a:t>
            </a:r>
            <a:r>
              <a:rPr lang="en-US" spc="-70" dirty="0">
                <a:latin typeface="Times New Roman"/>
                <a:cs typeface="Times New Roman"/>
              </a:rPr>
              <a:t> </a:t>
            </a:r>
            <a:r>
              <a:rPr lang="en-US" spc="-5" dirty="0">
                <a:latin typeface="Times New Roman"/>
                <a:cs typeface="Times New Roman"/>
              </a:rPr>
              <a:t>on</a:t>
            </a:r>
            <a:r>
              <a:rPr lang="en-US" spc="-75" dirty="0">
                <a:latin typeface="Times New Roman"/>
                <a:cs typeface="Times New Roman"/>
              </a:rPr>
              <a:t> </a:t>
            </a:r>
            <a:r>
              <a:rPr lang="en-US" spc="-5" dirty="0">
                <a:latin typeface="Times New Roman"/>
                <a:cs typeface="Times New Roman"/>
              </a:rPr>
              <a:t>the</a:t>
            </a:r>
            <a:r>
              <a:rPr lang="en-US" spc="-75" dirty="0">
                <a:latin typeface="Times New Roman"/>
                <a:cs typeface="Times New Roman"/>
              </a:rPr>
              <a:t> </a:t>
            </a:r>
            <a:r>
              <a:rPr lang="en-US" spc="-5" dirty="0">
                <a:latin typeface="Times New Roman"/>
                <a:cs typeface="Times New Roman"/>
              </a:rPr>
              <a:t>other</a:t>
            </a:r>
            <a:r>
              <a:rPr lang="en-US" spc="-75" dirty="0">
                <a:latin typeface="Times New Roman"/>
                <a:cs typeface="Times New Roman"/>
              </a:rPr>
              <a:t> </a:t>
            </a:r>
            <a:r>
              <a:rPr lang="en-US" spc="-5" dirty="0">
                <a:latin typeface="Times New Roman"/>
                <a:cs typeface="Times New Roman"/>
              </a:rPr>
              <a:t>hand</a:t>
            </a:r>
            <a:r>
              <a:rPr lang="en-US" spc="-75" dirty="0">
                <a:latin typeface="Times New Roman"/>
                <a:cs typeface="Times New Roman"/>
              </a:rPr>
              <a:t> </a:t>
            </a:r>
            <a:r>
              <a:rPr lang="en-US" spc="-15" dirty="0">
                <a:latin typeface="Times New Roman"/>
                <a:cs typeface="Times New Roman"/>
              </a:rPr>
              <a:t>defines</a:t>
            </a:r>
            <a:r>
              <a:rPr lang="en-US" spc="-75" dirty="0">
                <a:latin typeface="Times New Roman"/>
                <a:cs typeface="Times New Roman"/>
              </a:rPr>
              <a:t> </a:t>
            </a:r>
            <a:r>
              <a:rPr lang="en-US" dirty="0">
                <a:latin typeface="Times New Roman"/>
                <a:cs typeface="Times New Roman"/>
              </a:rPr>
              <a:t>a</a:t>
            </a:r>
            <a:r>
              <a:rPr lang="en-US" spc="-75" dirty="0">
                <a:latin typeface="Times New Roman"/>
                <a:cs typeface="Times New Roman"/>
              </a:rPr>
              <a:t> </a:t>
            </a:r>
            <a:r>
              <a:rPr lang="en-US" spc="-5" dirty="0">
                <a:latin typeface="Times New Roman"/>
                <a:cs typeface="Times New Roman"/>
              </a:rPr>
              <a:t>module</a:t>
            </a:r>
            <a:r>
              <a:rPr lang="en-US" spc="-70" dirty="0">
                <a:latin typeface="Times New Roman"/>
                <a:cs typeface="Times New Roman"/>
              </a:rPr>
              <a:t> </a:t>
            </a:r>
            <a:r>
              <a:rPr lang="en-US" spc="-5" dirty="0">
                <a:latin typeface="Times New Roman"/>
                <a:cs typeface="Times New Roman"/>
              </a:rPr>
              <a:t>and</a:t>
            </a:r>
            <a:r>
              <a:rPr lang="en-US" spc="-70" dirty="0">
                <a:latin typeface="Times New Roman"/>
                <a:cs typeface="Times New Roman"/>
              </a:rPr>
              <a:t> </a:t>
            </a:r>
            <a:r>
              <a:rPr lang="en-US" spc="-5" dirty="0">
                <a:latin typeface="Times New Roman"/>
                <a:cs typeface="Times New Roman"/>
              </a:rPr>
              <a:t>then</a:t>
            </a:r>
            <a:r>
              <a:rPr lang="en-US" spc="-75" dirty="0">
                <a:latin typeface="Times New Roman"/>
                <a:cs typeface="Times New Roman"/>
              </a:rPr>
              <a:t> </a:t>
            </a:r>
            <a:r>
              <a:rPr lang="en-US" spc="-5" dirty="0">
                <a:latin typeface="Times New Roman"/>
                <a:cs typeface="Times New Roman"/>
              </a:rPr>
              <a:t>groups  </a:t>
            </a:r>
            <a:r>
              <a:rPr lang="en-US" dirty="0">
                <a:latin typeface="Times New Roman"/>
                <a:cs typeface="Times New Roman"/>
              </a:rPr>
              <a:t>together </a:t>
            </a:r>
            <a:r>
              <a:rPr lang="en-US" spc="-5" dirty="0">
                <a:latin typeface="Times New Roman"/>
                <a:cs typeface="Times New Roman"/>
              </a:rPr>
              <a:t>several </a:t>
            </a:r>
            <a:r>
              <a:rPr lang="en-US" dirty="0">
                <a:latin typeface="Times New Roman"/>
                <a:cs typeface="Times New Roman"/>
              </a:rPr>
              <a:t>modules to form a new higher level</a:t>
            </a:r>
            <a:r>
              <a:rPr lang="en-US" spc="-15" dirty="0">
                <a:latin typeface="Times New Roman"/>
                <a:cs typeface="Times New Roman"/>
              </a:rPr>
              <a:t> </a:t>
            </a:r>
            <a:r>
              <a:rPr lang="en-US" dirty="0">
                <a:latin typeface="Times New Roman"/>
                <a:cs typeface="Times New Roman"/>
              </a:rPr>
              <a:t>module.</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649684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28650" y="1825625"/>
            <a:ext cx="7886700" cy="3979639"/>
          </a:xfrm>
        </p:spPr>
        <p:txBody>
          <a:bodyPr/>
          <a:lstStyle/>
          <a:p>
            <a:pPr marL="393700" marR="5080" indent="152400" algn="just">
              <a:lnSpc>
                <a:spcPct val="100000"/>
              </a:lnSpc>
            </a:pPr>
            <a:r>
              <a:rPr lang="en-US" spc="-10" dirty="0">
                <a:latin typeface="Times New Roman"/>
                <a:cs typeface="Times New Roman"/>
              </a:rPr>
              <a:t>Top-down </a:t>
            </a:r>
            <a:r>
              <a:rPr lang="en-US" dirty="0">
                <a:latin typeface="Times New Roman"/>
                <a:cs typeface="Times New Roman"/>
              </a:rPr>
              <a:t>approach is highly appreciated for ease in documenting the modules, generation  of test cases, implementation of code, and debugging. </a:t>
            </a:r>
            <a:r>
              <a:rPr lang="en-US" spc="-10" dirty="0">
                <a:latin typeface="Times New Roman"/>
                <a:cs typeface="Times New Roman"/>
              </a:rPr>
              <a:t>However, </a:t>
            </a:r>
            <a:r>
              <a:rPr lang="en-US" dirty="0">
                <a:latin typeface="Times New Roman"/>
                <a:cs typeface="Times New Roman"/>
              </a:rPr>
              <a:t>it is also criticized because the  </a:t>
            </a:r>
            <a:r>
              <a:rPr lang="en-US" spc="-5" dirty="0">
                <a:latin typeface="Times New Roman"/>
                <a:cs typeface="Times New Roman"/>
              </a:rPr>
              <a:t>sub-modules </a:t>
            </a:r>
            <a:r>
              <a:rPr lang="en-US" dirty="0">
                <a:latin typeface="Times New Roman"/>
                <a:cs typeface="Times New Roman"/>
              </a:rPr>
              <a:t>are </a:t>
            </a:r>
            <a:r>
              <a:rPr lang="en-US" dirty="0" err="1">
                <a:latin typeface="Times New Roman"/>
                <a:cs typeface="Times New Roman"/>
              </a:rPr>
              <a:t>analysed</a:t>
            </a:r>
            <a:r>
              <a:rPr lang="en-US" dirty="0">
                <a:latin typeface="Times New Roman"/>
                <a:cs typeface="Times New Roman"/>
              </a:rPr>
              <a:t> in isolation </a:t>
            </a:r>
            <a:r>
              <a:rPr lang="en-US" spc="-5" dirty="0">
                <a:latin typeface="Times New Roman"/>
                <a:cs typeface="Times New Roman"/>
              </a:rPr>
              <a:t>without </a:t>
            </a:r>
            <a:r>
              <a:rPr lang="en-US" dirty="0">
                <a:latin typeface="Times New Roman"/>
                <a:cs typeface="Times New Roman"/>
              </a:rPr>
              <a:t>concentrating on their communication </a:t>
            </a:r>
            <a:r>
              <a:rPr lang="en-US" spc="-5" dirty="0">
                <a:latin typeface="Times New Roman"/>
                <a:cs typeface="Times New Roman"/>
              </a:rPr>
              <a:t>with </a:t>
            </a:r>
            <a:r>
              <a:rPr lang="en-US" dirty="0">
                <a:latin typeface="Times New Roman"/>
                <a:cs typeface="Times New Roman"/>
              </a:rPr>
              <a:t>other  modules or on reusability of components and little attention is paid to data, thereby ignoring</a:t>
            </a:r>
            <a:r>
              <a:rPr lang="en-US" spc="-175" dirty="0">
                <a:latin typeface="Times New Roman"/>
                <a:cs typeface="Times New Roman"/>
              </a:rPr>
              <a:t> </a:t>
            </a:r>
            <a:r>
              <a:rPr lang="en-US" dirty="0">
                <a:latin typeface="Times New Roman"/>
                <a:cs typeface="Times New Roman"/>
              </a:rPr>
              <a:t>the  concept of information</a:t>
            </a:r>
            <a:r>
              <a:rPr lang="en-US" spc="-5" dirty="0">
                <a:latin typeface="Times New Roman"/>
                <a:cs typeface="Times New Roman"/>
              </a:rPr>
              <a:t> </a:t>
            </a:r>
            <a:r>
              <a:rPr lang="en-US" dirty="0">
                <a:latin typeface="Times New Roman"/>
                <a:cs typeface="Times New Roman"/>
              </a:rPr>
              <a:t>hiding.</a:t>
            </a:r>
          </a:p>
          <a:p>
            <a:pPr marL="393700" marR="5080" indent="152400" algn="just">
              <a:lnSpc>
                <a:spcPct val="100000"/>
              </a:lnSpc>
            </a:pPr>
            <a:r>
              <a:rPr lang="en-US" spc="-5" dirty="0">
                <a:latin typeface="Times New Roman"/>
                <a:cs typeface="Times New Roman"/>
              </a:rPr>
              <a:t>Although </a:t>
            </a:r>
            <a:r>
              <a:rPr lang="en-US" dirty="0">
                <a:latin typeface="Times New Roman"/>
                <a:cs typeface="Times New Roman"/>
              </a:rPr>
              <a:t>the bottom-up approach allows information hiding as it </a:t>
            </a:r>
            <a:r>
              <a:rPr lang="en-US" spc="-20" dirty="0">
                <a:latin typeface="Times New Roman"/>
                <a:cs typeface="Times New Roman"/>
              </a:rPr>
              <a:t>first </a:t>
            </a:r>
            <a:r>
              <a:rPr lang="en-US" spc="-10" dirty="0">
                <a:latin typeface="Times New Roman"/>
                <a:cs typeface="Times New Roman"/>
              </a:rPr>
              <a:t>identifies </a:t>
            </a:r>
            <a:r>
              <a:rPr lang="en-US" spc="-5" dirty="0">
                <a:latin typeface="Times New Roman"/>
                <a:cs typeface="Times New Roman"/>
              </a:rPr>
              <a:t>what </a:t>
            </a:r>
            <a:r>
              <a:rPr lang="en-US" dirty="0">
                <a:latin typeface="Times New Roman"/>
                <a:cs typeface="Times New Roman"/>
              </a:rPr>
              <a:t>has to  be encapsulated </a:t>
            </a:r>
            <a:r>
              <a:rPr lang="en-US" spc="-5" dirty="0">
                <a:latin typeface="Times New Roman"/>
                <a:cs typeface="Times New Roman"/>
              </a:rPr>
              <a:t>within </a:t>
            </a:r>
            <a:r>
              <a:rPr lang="en-US" dirty="0">
                <a:latin typeface="Times New Roman"/>
                <a:cs typeface="Times New Roman"/>
              </a:rPr>
              <a:t>a module and then provides an abstract interface to </a:t>
            </a:r>
            <a:r>
              <a:rPr lang="en-US" spc="-10" dirty="0">
                <a:latin typeface="Times New Roman"/>
                <a:cs typeface="Times New Roman"/>
              </a:rPr>
              <a:t>define </a:t>
            </a:r>
            <a:r>
              <a:rPr lang="en-US" dirty="0">
                <a:latin typeface="Times New Roman"/>
                <a:cs typeface="Times New Roman"/>
              </a:rPr>
              <a:t>the </a:t>
            </a:r>
            <a:r>
              <a:rPr lang="en-US" spc="-10" dirty="0">
                <a:latin typeface="Times New Roman"/>
                <a:cs typeface="Times New Roman"/>
              </a:rPr>
              <a:t>module’s  </a:t>
            </a:r>
            <a:r>
              <a:rPr lang="en-US" spc="-5" dirty="0">
                <a:latin typeface="Times New Roman"/>
                <a:cs typeface="Times New Roman"/>
              </a:rPr>
              <a:t>boundaries</a:t>
            </a:r>
            <a:r>
              <a:rPr lang="en-US" spc="-75" dirty="0">
                <a:latin typeface="Times New Roman"/>
                <a:cs typeface="Times New Roman"/>
              </a:rPr>
              <a:t> </a:t>
            </a:r>
            <a:r>
              <a:rPr lang="en-US" spc="-5" dirty="0">
                <a:latin typeface="Times New Roman"/>
                <a:cs typeface="Times New Roman"/>
              </a:rPr>
              <a:t>as</a:t>
            </a:r>
            <a:r>
              <a:rPr lang="en-US" spc="-70" dirty="0">
                <a:latin typeface="Times New Roman"/>
                <a:cs typeface="Times New Roman"/>
              </a:rPr>
              <a:t> </a:t>
            </a:r>
            <a:r>
              <a:rPr lang="en-US" spc="-5" dirty="0">
                <a:latin typeface="Times New Roman"/>
                <a:cs typeface="Times New Roman"/>
              </a:rPr>
              <a:t>seen</a:t>
            </a:r>
            <a:r>
              <a:rPr lang="en-US" spc="-65" dirty="0">
                <a:latin typeface="Times New Roman"/>
                <a:cs typeface="Times New Roman"/>
              </a:rPr>
              <a:t> </a:t>
            </a:r>
            <a:r>
              <a:rPr lang="en-US" spc="-5" dirty="0">
                <a:latin typeface="Times New Roman"/>
                <a:cs typeface="Times New Roman"/>
              </a:rPr>
              <a:t>from</a:t>
            </a:r>
            <a:r>
              <a:rPr lang="en-US" spc="-75" dirty="0">
                <a:latin typeface="Times New Roman"/>
                <a:cs typeface="Times New Roman"/>
              </a:rPr>
              <a:t> </a:t>
            </a:r>
            <a:r>
              <a:rPr lang="en-US" spc="-5" dirty="0">
                <a:latin typeface="Times New Roman"/>
                <a:cs typeface="Times New Roman"/>
              </a:rPr>
              <a:t>the</a:t>
            </a:r>
            <a:r>
              <a:rPr lang="en-US" spc="-70" dirty="0">
                <a:latin typeface="Times New Roman"/>
                <a:cs typeface="Times New Roman"/>
              </a:rPr>
              <a:t> </a:t>
            </a:r>
            <a:r>
              <a:rPr lang="en-US" spc="-5" dirty="0">
                <a:latin typeface="Times New Roman"/>
                <a:cs typeface="Times New Roman"/>
              </a:rPr>
              <a:t>clients.</a:t>
            </a:r>
            <a:r>
              <a:rPr lang="en-US" spc="-75" dirty="0">
                <a:latin typeface="Times New Roman"/>
                <a:cs typeface="Times New Roman"/>
              </a:rPr>
              <a:t> </a:t>
            </a:r>
            <a:r>
              <a:rPr lang="en-US" spc="-5" dirty="0">
                <a:latin typeface="Times New Roman"/>
                <a:cs typeface="Times New Roman"/>
              </a:rPr>
              <a:t>But</a:t>
            </a:r>
            <a:r>
              <a:rPr lang="en-US" spc="-70" dirty="0">
                <a:latin typeface="Times New Roman"/>
                <a:cs typeface="Times New Roman"/>
              </a:rPr>
              <a:t> </a:t>
            </a:r>
            <a:r>
              <a:rPr lang="en-US" spc="-5" dirty="0">
                <a:latin typeface="Times New Roman"/>
                <a:cs typeface="Times New Roman"/>
              </a:rPr>
              <a:t>all</a:t>
            </a:r>
            <a:r>
              <a:rPr lang="en-US" spc="-75" dirty="0">
                <a:latin typeface="Times New Roman"/>
                <a:cs typeface="Times New Roman"/>
              </a:rPr>
              <a:t> </a:t>
            </a:r>
            <a:r>
              <a:rPr lang="en-US" spc="-5" dirty="0">
                <a:latin typeface="Times New Roman"/>
                <a:cs typeface="Times New Roman"/>
              </a:rPr>
              <a:t>this</a:t>
            </a:r>
            <a:r>
              <a:rPr lang="en-US" spc="-75" dirty="0">
                <a:latin typeface="Times New Roman"/>
                <a:cs typeface="Times New Roman"/>
              </a:rPr>
              <a:t> </a:t>
            </a:r>
            <a:r>
              <a:rPr lang="en-US" spc="-5" dirty="0">
                <a:latin typeface="Times New Roman"/>
                <a:cs typeface="Times New Roman"/>
              </a:rPr>
              <a:t>is</a:t>
            </a:r>
            <a:r>
              <a:rPr lang="en-US" spc="-70" dirty="0">
                <a:latin typeface="Times New Roman"/>
                <a:cs typeface="Times New Roman"/>
              </a:rPr>
              <a:t> </a:t>
            </a:r>
            <a:r>
              <a:rPr lang="en-US" spc="-15" dirty="0">
                <a:latin typeface="Times New Roman"/>
                <a:cs typeface="Times New Roman"/>
              </a:rPr>
              <a:t>difficult</a:t>
            </a:r>
            <a:r>
              <a:rPr lang="en-US" spc="-75" dirty="0">
                <a:latin typeface="Times New Roman"/>
                <a:cs typeface="Times New Roman"/>
              </a:rPr>
              <a:t> </a:t>
            </a:r>
            <a:r>
              <a:rPr lang="en-US" spc="-5" dirty="0">
                <a:latin typeface="Times New Roman"/>
                <a:cs typeface="Times New Roman"/>
              </a:rPr>
              <a:t>to</a:t>
            </a:r>
            <a:r>
              <a:rPr lang="en-US" spc="-65" dirty="0">
                <a:latin typeface="Times New Roman"/>
                <a:cs typeface="Times New Roman"/>
              </a:rPr>
              <a:t> </a:t>
            </a:r>
            <a:r>
              <a:rPr lang="en-US" spc="-5" dirty="0">
                <a:latin typeface="Times New Roman"/>
                <a:cs typeface="Times New Roman"/>
              </a:rPr>
              <a:t>be</a:t>
            </a:r>
            <a:r>
              <a:rPr lang="en-US" spc="-75" dirty="0">
                <a:latin typeface="Times New Roman"/>
                <a:cs typeface="Times New Roman"/>
              </a:rPr>
              <a:t> </a:t>
            </a:r>
            <a:r>
              <a:rPr lang="en-US" spc="-5" dirty="0">
                <a:latin typeface="Times New Roman"/>
                <a:cs typeface="Times New Roman"/>
              </a:rPr>
              <a:t>done</a:t>
            </a:r>
            <a:r>
              <a:rPr lang="en-US" spc="-70" dirty="0">
                <a:latin typeface="Times New Roman"/>
                <a:cs typeface="Times New Roman"/>
              </a:rPr>
              <a:t> </a:t>
            </a:r>
            <a:r>
              <a:rPr lang="en-US" spc="-5" dirty="0">
                <a:latin typeface="Times New Roman"/>
                <a:cs typeface="Times New Roman"/>
              </a:rPr>
              <a:t>in</a:t>
            </a:r>
            <a:r>
              <a:rPr lang="en-US" spc="-75" dirty="0">
                <a:latin typeface="Times New Roman"/>
                <a:cs typeface="Times New Roman"/>
              </a:rPr>
              <a:t> </a:t>
            </a:r>
            <a:r>
              <a:rPr lang="en-US" dirty="0">
                <a:latin typeface="Times New Roman"/>
                <a:cs typeface="Times New Roman"/>
              </a:rPr>
              <a:t>a</a:t>
            </a:r>
            <a:r>
              <a:rPr lang="en-US" spc="-70" dirty="0">
                <a:latin typeface="Times New Roman"/>
                <a:cs typeface="Times New Roman"/>
              </a:rPr>
              <a:t> </a:t>
            </a:r>
            <a:r>
              <a:rPr lang="en-US" spc="-5" dirty="0">
                <a:latin typeface="Times New Roman"/>
                <a:cs typeface="Times New Roman"/>
              </a:rPr>
              <a:t>strict</a:t>
            </a:r>
            <a:r>
              <a:rPr lang="en-US" spc="-70" dirty="0">
                <a:latin typeface="Times New Roman"/>
                <a:cs typeface="Times New Roman"/>
              </a:rPr>
              <a:t> </a:t>
            </a:r>
            <a:r>
              <a:rPr lang="en-US" spc="-5" dirty="0">
                <a:latin typeface="Times New Roman"/>
                <a:cs typeface="Times New Roman"/>
              </a:rPr>
              <a:t>bottom-up</a:t>
            </a:r>
            <a:r>
              <a:rPr lang="en-US" spc="-75" dirty="0">
                <a:latin typeface="Times New Roman"/>
                <a:cs typeface="Times New Roman"/>
              </a:rPr>
              <a:t> </a:t>
            </a:r>
            <a:r>
              <a:rPr lang="en-US" spc="-15" dirty="0">
                <a:latin typeface="Times New Roman"/>
                <a:cs typeface="Times New Roman"/>
              </a:rPr>
              <a:t>strategy.  </a:t>
            </a:r>
            <a:r>
              <a:rPr lang="en-US" spc="-5" dirty="0">
                <a:latin typeface="Times New Roman"/>
                <a:cs typeface="Times New Roman"/>
              </a:rPr>
              <a:t>Some </a:t>
            </a:r>
            <a:r>
              <a:rPr lang="en-US" dirty="0">
                <a:latin typeface="Times New Roman"/>
                <a:cs typeface="Times New Roman"/>
              </a:rPr>
              <a:t>top-down activities need to be performed for</a:t>
            </a:r>
            <a:r>
              <a:rPr lang="en-US" spc="-15" dirty="0">
                <a:latin typeface="Times New Roman"/>
                <a:cs typeface="Times New Roman"/>
              </a:rPr>
              <a:t> </a:t>
            </a:r>
            <a:r>
              <a:rPr lang="en-US" dirty="0">
                <a:latin typeface="Times New Roman"/>
                <a:cs typeface="Times New Roman"/>
              </a:rPr>
              <a:t>this.</a:t>
            </a:r>
          </a:p>
          <a:p>
            <a:pPr marL="393700" marR="6350" indent="152400" algn="just">
              <a:lnSpc>
                <a:spcPct val="100000"/>
              </a:lnSpc>
            </a:pPr>
            <a:r>
              <a:rPr lang="en-US" spc="-5" dirty="0">
                <a:latin typeface="Times New Roman"/>
                <a:cs typeface="Times New Roman"/>
              </a:rPr>
              <a:t>All </a:t>
            </a:r>
            <a:r>
              <a:rPr lang="en-US" dirty="0">
                <a:latin typeface="Times New Roman"/>
                <a:cs typeface="Times New Roman"/>
              </a:rPr>
              <a:t>in all, design of complex algorithms must not be constrained to proceed according to a  </a:t>
            </a:r>
            <a:r>
              <a:rPr lang="en-US" spc="-20" dirty="0">
                <a:latin typeface="Times New Roman"/>
                <a:cs typeface="Times New Roman"/>
              </a:rPr>
              <a:t>fixed </a:t>
            </a:r>
            <a:r>
              <a:rPr lang="en-US" dirty="0">
                <a:latin typeface="Times New Roman"/>
                <a:cs typeface="Times New Roman"/>
              </a:rPr>
              <a:t>pattern but </a:t>
            </a:r>
            <a:r>
              <a:rPr lang="en-US" spc="-5" dirty="0">
                <a:latin typeface="Times New Roman"/>
                <a:cs typeface="Times New Roman"/>
              </a:rPr>
              <a:t>should </a:t>
            </a:r>
            <a:r>
              <a:rPr lang="en-US" dirty="0">
                <a:latin typeface="Times New Roman"/>
                <a:cs typeface="Times New Roman"/>
              </a:rPr>
              <a:t>be a blend of top-down and bottom-up</a:t>
            </a:r>
            <a:r>
              <a:rPr lang="en-US" spc="-5" dirty="0">
                <a:latin typeface="Times New Roman"/>
                <a:cs typeface="Times New Roman"/>
              </a:rPr>
              <a:t> </a:t>
            </a:r>
            <a:r>
              <a:rPr lang="en-US" dirty="0">
                <a:latin typeface="Times New Roman"/>
                <a:cs typeface="Times New Roman"/>
              </a:rPr>
              <a:t>approaches.</a:t>
            </a:r>
            <a:endParaRPr lang="en-US" dirty="0"/>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0288183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93700" marR="5080" indent="152400" algn="just">
              <a:lnSpc>
                <a:spcPct val="100000"/>
              </a:lnSpc>
            </a:pPr>
            <a:r>
              <a:rPr lang="en-US" sz="2400" spc="-5" dirty="0">
                <a:latin typeface="Times New Roman"/>
                <a:cs typeface="Times New Roman"/>
              </a:rPr>
              <a:t>Although </a:t>
            </a:r>
            <a:r>
              <a:rPr lang="en-US" sz="2400" dirty="0">
                <a:latin typeface="Times New Roman"/>
                <a:cs typeface="Times New Roman"/>
              </a:rPr>
              <a:t>the bottom-up approach allows information hiding as it </a:t>
            </a:r>
            <a:r>
              <a:rPr lang="en-US" sz="2400" spc="-20" dirty="0">
                <a:latin typeface="Times New Roman"/>
                <a:cs typeface="Times New Roman"/>
              </a:rPr>
              <a:t>first </a:t>
            </a:r>
            <a:r>
              <a:rPr lang="en-US" sz="2400" spc="-10" dirty="0">
                <a:latin typeface="Times New Roman"/>
                <a:cs typeface="Times New Roman"/>
              </a:rPr>
              <a:t>identifies </a:t>
            </a:r>
            <a:r>
              <a:rPr lang="en-US" sz="2400" spc="-5" dirty="0">
                <a:latin typeface="Times New Roman"/>
                <a:cs typeface="Times New Roman"/>
              </a:rPr>
              <a:t>what </a:t>
            </a:r>
            <a:r>
              <a:rPr lang="en-US" sz="2400" dirty="0">
                <a:latin typeface="Times New Roman"/>
                <a:cs typeface="Times New Roman"/>
              </a:rPr>
              <a:t>has to  be encapsulated </a:t>
            </a:r>
            <a:r>
              <a:rPr lang="en-US" sz="2400" spc="-5" dirty="0">
                <a:latin typeface="Times New Roman"/>
                <a:cs typeface="Times New Roman"/>
              </a:rPr>
              <a:t>within </a:t>
            </a:r>
            <a:r>
              <a:rPr lang="en-US" sz="2400" dirty="0">
                <a:latin typeface="Times New Roman"/>
                <a:cs typeface="Times New Roman"/>
              </a:rPr>
              <a:t>a module and then provides an abstract interface to </a:t>
            </a:r>
            <a:r>
              <a:rPr lang="en-US" sz="2400" spc="-10" dirty="0">
                <a:latin typeface="Times New Roman"/>
                <a:cs typeface="Times New Roman"/>
              </a:rPr>
              <a:t>define </a:t>
            </a:r>
            <a:r>
              <a:rPr lang="en-US" sz="2400" dirty="0">
                <a:latin typeface="Times New Roman"/>
                <a:cs typeface="Times New Roman"/>
              </a:rPr>
              <a:t>the </a:t>
            </a:r>
            <a:r>
              <a:rPr lang="en-US" sz="2400" spc="-10" dirty="0">
                <a:latin typeface="Times New Roman"/>
                <a:cs typeface="Times New Roman"/>
              </a:rPr>
              <a:t>module’s  </a:t>
            </a:r>
            <a:r>
              <a:rPr lang="en-US" sz="2400" spc="-5" dirty="0">
                <a:latin typeface="Times New Roman"/>
                <a:cs typeface="Times New Roman"/>
              </a:rPr>
              <a:t>boundaries</a:t>
            </a:r>
            <a:r>
              <a:rPr lang="en-US" sz="2400" spc="-75" dirty="0">
                <a:latin typeface="Times New Roman"/>
                <a:cs typeface="Times New Roman"/>
              </a:rPr>
              <a:t> </a:t>
            </a:r>
            <a:r>
              <a:rPr lang="en-US" sz="2400" spc="-5" dirty="0">
                <a:latin typeface="Times New Roman"/>
                <a:cs typeface="Times New Roman"/>
              </a:rPr>
              <a:t>as</a:t>
            </a:r>
            <a:r>
              <a:rPr lang="en-US" sz="2400" spc="-70" dirty="0">
                <a:latin typeface="Times New Roman"/>
                <a:cs typeface="Times New Roman"/>
              </a:rPr>
              <a:t> </a:t>
            </a:r>
            <a:r>
              <a:rPr lang="en-US" sz="2400" spc="-5" dirty="0">
                <a:latin typeface="Times New Roman"/>
                <a:cs typeface="Times New Roman"/>
              </a:rPr>
              <a:t>seen</a:t>
            </a:r>
            <a:r>
              <a:rPr lang="en-US" sz="2400" spc="-65" dirty="0">
                <a:latin typeface="Times New Roman"/>
                <a:cs typeface="Times New Roman"/>
              </a:rPr>
              <a:t> </a:t>
            </a:r>
            <a:r>
              <a:rPr lang="en-US" sz="2400" spc="-5" dirty="0">
                <a:latin typeface="Times New Roman"/>
                <a:cs typeface="Times New Roman"/>
              </a:rPr>
              <a:t>from</a:t>
            </a:r>
            <a:r>
              <a:rPr lang="en-US" sz="2400" spc="-75" dirty="0">
                <a:latin typeface="Times New Roman"/>
                <a:cs typeface="Times New Roman"/>
              </a:rPr>
              <a:t> </a:t>
            </a:r>
            <a:r>
              <a:rPr lang="en-US" sz="2400" spc="-5" dirty="0">
                <a:latin typeface="Times New Roman"/>
                <a:cs typeface="Times New Roman"/>
              </a:rPr>
              <a:t>the</a:t>
            </a:r>
            <a:r>
              <a:rPr lang="en-US" sz="2400" spc="-70" dirty="0">
                <a:latin typeface="Times New Roman"/>
                <a:cs typeface="Times New Roman"/>
              </a:rPr>
              <a:t> </a:t>
            </a:r>
            <a:r>
              <a:rPr lang="en-US" sz="2400" spc="-5" dirty="0">
                <a:latin typeface="Times New Roman"/>
                <a:cs typeface="Times New Roman"/>
              </a:rPr>
              <a:t>clients.</a:t>
            </a:r>
            <a:r>
              <a:rPr lang="en-US" sz="2400" spc="-75" dirty="0">
                <a:latin typeface="Times New Roman"/>
                <a:cs typeface="Times New Roman"/>
              </a:rPr>
              <a:t> </a:t>
            </a:r>
            <a:r>
              <a:rPr lang="en-US" sz="2400" spc="-5" dirty="0">
                <a:latin typeface="Times New Roman"/>
                <a:cs typeface="Times New Roman"/>
              </a:rPr>
              <a:t>But</a:t>
            </a:r>
            <a:r>
              <a:rPr lang="en-US" sz="2400" spc="-70" dirty="0">
                <a:latin typeface="Times New Roman"/>
                <a:cs typeface="Times New Roman"/>
              </a:rPr>
              <a:t> </a:t>
            </a:r>
            <a:r>
              <a:rPr lang="en-US" sz="2400" spc="-5" dirty="0">
                <a:latin typeface="Times New Roman"/>
                <a:cs typeface="Times New Roman"/>
              </a:rPr>
              <a:t>all</a:t>
            </a:r>
            <a:r>
              <a:rPr lang="en-US" sz="2400" spc="-75" dirty="0">
                <a:latin typeface="Times New Roman"/>
                <a:cs typeface="Times New Roman"/>
              </a:rPr>
              <a:t> </a:t>
            </a:r>
            <a:r>
              <a:rPr lang="en-US" sz="2400" spc="-5" dirty="0">
                <a:latin typeface="Times New Roman"/>
                <a:cs typeface="Times New Roman"/>
              </a:rPr>
              <a:t>this</a:t>
            </a:r>
            <a:r>
              <a:rPr lang="en-US" sz="2400" spc="-75" dirty="0">
                <a:latin typeface="Times New Roman"/>
                <a:cs typeface="Times New Roman"/>
              </a:rPr>
              <a:t> </a:t>
            </a:r>
            <a:r>
              <a:rPr lang="en-US" sz="2400" spc="-5" dirty="0">
                <a:latin typeface="Times New Roman"/>
                <a:cs typeface="Times New Roman"/>
              </a:rPr>
              <a:t>is</a:t>
            </a:r>
            <a:r>
              <a:rPr lang="en-US" sz="2400" spc="-70" dirty="0">
                <a:latin typeface="Times New Roman"/>
                <a:cs typeface="Times New Roman"/>
              </a:rPr>
              <a:t> </a:t>
            </a:r>
            <a:r>
              <a:rPr lang="en-US" sz="2400" spc="-15" dirty="0">
                <a:latin typeface="Times New Roman"/>
                <a:cs typeface="Times New Roman"/>
              </a:rPr>
              <a:t>difficult</a:t>
            </a:r>
            <a:r>
              <a:rPr lang="en-US" sz="2400" spc="-75" dirty="0">
                <a:latin typeface="Times New Roman"/>
                <a:cs typeface="Times New Roman"/>
              </a:rPr>
              <a:t> </a:t>
            </a:r>
            <a:r>
              <a:rPr lang="en-US" sz="2400" spc="-5" dirty="0">
                <a:latin typeface="Times New Roman"/>
                <a:cs typeface="Times New Roman"/>
              </a:rPr>
              <a:t>to</a:t>
            </a:r>
            <a:r>
              <a:rPr lang="en-US" sz="2400" spc="-65" dirty="0">
                <a:latin typeface="Times New Roman"/>
                <a:cs typeface="Times New Roman"/>
              </a:rPr>
              <a:t> </a:t>
            </a:r>
            <a:r>
              <a:rPr lang="en-US" sz="2400" spc="-5" dirty="0">
                <a:latin typeface="Times New Roman"/>
                <a:cs typeface="Times New Roman"/>
              </a:rPr>
              <a:t>be</a:t>
            </a:r>
            <a:r>
              <a:rPr lang="en-US" sz="2400" spc="-75" dirty="0">
                <a:latin typeface="Times New Roman"/>
                <a:cs typeface="Times New Roman"/>
              </a:rPr>
              <a:t> </a:t>
            </a:r>
            <a:r>
              <a:rPr lang="en-US" sz="2400" spc="-5" dirty="0">
                <a:latin typeface="Times New Roman"/>
                <a:cs typeface="Times New Roman"/>
              </a:rPr>
              <a:t>done</a:t>
            </a:r>
            <a:r>
              <a:rPr lang="en-US" sz="2400" spc="-70" dirty="0">
                <a:latin typeface="Times New Roman"/>
                <a:cs typeface="Times New Roman"/>
              </a:rPr>
              <a:t> </a:t>
            </a:r>
            <a:r>
              <a:rPr lang="en-US" sz="2400" spc="-5" dirty="0">
                <a:latin typeface="Times New Roman"/>
                <a:cs typeface="Times New Roman"/>
              </a:rPr>
              <a:t>in</a:t>
            </a:r>
            <a:r>
              <a:rPr lang="en-US" sz="2400" spc="-75" dirty="0">
                <a:latin typeface="Times New Roman"/>
                <a:cs typeface="Times New Roman"/>
              </a:rPr>
              <a:t> </a:t>
            </a:r>
            <a:r>
              <a:rPr lang="en-US" sz="2400" dirty="0">
                <a:latin typeface="Times New Roman"/>
                <a:cs typeface="Times New Roman"/>
              </a:rPr>
              <a:t>a</a:t>
            </a:r>
            <a:r>
              <a:rPr lang="en-US" sz="2400" spc="-70" dirty="0">
                <a:latin typeface="Times New Roman"/>
                <a:cs typeface="Times New Roman"/>
              </a:rPr>
              <a:t> </a:t>
            </a:r>
            <a:r>
              <a:rPr lang="en-US" sz="2400" spc="-5" dirty="0">
                <a:latin typeface="Times New Roman"/>
                <a:cs typeface="Times New Roman"/>
              </a:rPr>
              <a:t>strict</a:t>
            </a:r>
            <a:r>
              <a:rPr lang="en-US" sz="2400" spc="-70" dirty="0">
                <a:latin typeface="Times New Roman"/>
                <a:cs typeface="Times New Roman"/>
              </a:rPr>
              <a:t> </a:t>
            </a:r>
            <a:r>
              <a:rPr lang="en-US" sz="2400" spc="-5" dirty="0">
                <a:latin typeface="Times New Roman"/>
                <a:cs typeface="Times New Roman"/>
              </a:rPr>
              <a:t>bottom-up</a:t>
            </a:r>
            <a:r>
              <a:rPr lang="en-US" sz="2400" spc="-75" dirty="0">
                <a:latin typeface="Times New Roman"/>
                <a:cs typeface="Times New Roman"/>
              </a:rPr>
              <a:t> </a:t>
            </a:r>
            <a:r>
              <a:rPr lang="en-US" sz="2400" spc="-15" dirty="0">
                <a:latin typeface="Times New Roman"/>
                <a:cs typeface="Times New Roman"/>
              </a:rPr>
              <a:t>strategy.  </a:t>
            </a:r>
            <a:r>
              <a:rPr lang="en-US" sz="2400" spc="-5" dirty="0">
                <a:latin typeface="Times New Roman"/>
                <a:cs typeface="Times New Roman"/>
              </a:rPr>
              <a:t>Some </a:t>
            </a:r>
            <a:r>
              <a:rPr lang="en-US" sz="2400" dirty="0">
                <a:latin typeface="Times New Roman"/>
                <a:cs typeface="Times New Roman"/>
              </a:rPr>
              <a:t>top-down activities need to be performed for</a:t>
            </a:r>
            <a:r>
              <a:rPr lang="en-US" sz="2400" spc="-15" dirty="0">
                <a:latin typeface="Times New Roman"/>
                <a:cs typeface="Times New Roman"/>
              </a:rPr>
              <a:t> </a:t>
            </a:r>
            <a:r>
              <a:rPr lang="en-US" sz="2400" dirty="0">
                <a:latin typeface="Times New Roman"/>
                <a:cs typeface="Times New Roman"/>
              </a:rPr>
              <a:t>this.</a:t>
            </a:r>
          </a:p>
          <a:p>
            <a:pPr marL="393700" marR="6350" indent="152400" algn="just">
              <a:lnSpc>
                <a:spcPct val="100000"/>
              </a:lnSpc>
            </a:pPr>
            <a:r>
              <a:rPr lang="en-US" sz="2400" spc="-5" dirty="0">
                <a:latin typeface="Times New Roman"/>
                <a:cs typeface="Times New Roman"/>
              </a:rPr>
              <a:t>All </a:t>
            </a:r>
            <a:r>
              <a:rPr lang="en-US" sz="2400" dirty="0">
                <a:latin typeface="Times New Roman"/>
                <a:cs typeface="Times New Roman"/>
              </a:rPr>
              <a:t>in all, design of complex algorithms must not be constrained to proceed according to a  </a:t>
            </a:r>
            <a:r>
              <a:rPr lang="en-US" sz="2400" spc="-20" dirty="0">
                <a:latin typeface="Times New Roman"/>
                <a:cs typeface="Times New Roman"/>
              </a:rPr>
              <a:t>fixed </a:t>
            </a:r>
            <a:r>
              <a:rPr lang="en-US" sz="2400" dirty="0">
                <a:latin typeface="Times New Roman"/>
                <a:cs typeface="Times New Roman"/>
              </a:rPr>
              <a:t>pattern but </a:t>
            </a:r>
            <a:r>
              <a:rPr lang="en-US" sz="2400" spc="-5" dirty="0">
                <a:latin typeface="Times New Roman"/>
                <a:cs typeface="Times New Roman"/>
              </a:rPr>
              <a:t>should </a:t>
            </a:r>
            <a:r>
              <a:rPr lang="en-US" sz="2400" dirty="0">
                <a:latin typeface="Times New Roman"/>
                <a:cs typeface="Times New Roman"/>
              </a:rPr>
              <a:t>be a blend of top-down and bottom-up</a:t>
            </a:r>
            <a:r>
              <a:rPr lang="en-US" sz="2400" spc="-5" dirty="0">
                <a:latin typeface="Times New Roman"/>
                <a:cs typeface="Times New Roman"/>
              </a:rPr>
              <a:t> </a:t>
            </a:r>
            <a:r>
              <a:rPr lang="en-US" sz="2400" dirty="0">
                <a:latin typeface="Times New Roman"/>
                <a:cs typeface="Times New Roman"/>
              </a:rPr>
              <a:t>approaches.</a:t>
            </a:r>
            <a:endParaRPr lang="en-US" sz="2400" dirty="0"/>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1530809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60" dirty="0">
                <a:latin typeface="Arial"/>
                <a:cs typeface="Arial"/>
              </a:rPr>
              <a:t>CONTROL </a:t>
            </a:r>
            <a:r>
              <a:rPr lang="en-US" b="1" spc="-145" dirty="0">
                <a:latin typeface="Arial"/>
                <a:cs typeface="Arial"/>
              </a:rPr>
              <a:t>STRUCTURES USED </a:t>
            </a:r>
            <a:r>
              <a:rPr lang="en-US" b="1" spc="-65" dirty="0">
                <a:latin typeface="Arial"/>
                <a:cs typeface="Arial"/>
              </a:rPr>
              <a:t>IN</a:t>
            </a:r>
            <a:r>
              <a:rPr lang="en-US" b="1" spc="-220" dirty="0">
                <a:latin typeface="Arial"/>
                <a:cs typeface="Arial"/>
              </a:rPr>
              <a:t> </a:t>
            </a:r>
            <a:r>
              <a:rPr lang="en-US" b="1" spc="-135" dirty="0">
                <a:latin typeface="Arial"/>
                <a:cs typeface="Arial"/>
              </a:rPr>
              <a:t>ALGORITHMS</a:t>
            </a:r>
            <a:br>
              <a:rPr lang="en-US" dirty="0">
                <a:latin typeface="Arial"/>
                <a:cs typeface="Arial"/>
              </a:rPr>
            </a:br>
            <a:endParaRPr lang="en-US" dirty="0"/>
          </a:p>
        </p:txBody>
      </p:sp>
      <p:sp>
        <p:nvSpPr>
          <p:cNvPr id="3" name="Content Placeholder 2"/>
          <p:cNvSpPr>
            <a:spLocks noGrp="1"/>
          </p:cNvSpPr>
          <p:nvPr>
            <p:ph idx="1"/>
          </p:nvPr>
        </p:nvSpPr>
        <p:spPr/>
        <p:txBody>
          <a:bodyPr/>
          <a:lstStyle/>
          <a:p>
            <a:pPr marL="393700">
              <a:lnSpc>
                <a:spcPct val="150000"/>
              </a:lnSpc>
              <a:spcBef>
                <a:spcPts val="219"/>
              </a:spcBef>
            </a:pPr>
            <a:r>
              <a:rPr lang="en-US" spc="-5" dirty="0">
                <a:latin typeface="Times New Roman"/>
                <a:cs typeface="Times New Roman"/>
              </a:rPr>
              <a:t>An</a:t>
            </a:r>
            <a:r>
              <a:rPr lang="en-US" spc="-80" dirty="0">
                <a:latin typeface="Times New Roman"/>
                <a:cs typeface="Times New Roman"/>
              </a:rPr>
              <a:t> </a:t>
            </a:r>
            <a:r>
              <a:rPr lang="en-US" spc="-10" dirty="0">
                <a:latin typeface="Times New Roman"/>
                <a:cs typeface="Times New Roman"/>
              </a:rPr>
              <a:t>algorithm</a:t>
            </a:r>
            <a:r>
              <a:rPr lang="en-US" spc="-80" dirty="0">
                <a:latin typeface="Times New Roman"/>
                <a:cs typeface="Times New Roman"/>
              </a:rPr>
              <a:t> </a:t>
            </a:r>
            <a:r>
              <a:rPr lang="en-US" spc="-10" dirty="0">
                <a:latin typeface="Times New Roman"/>
                <a:cs typeface="Times New Roman"/>
              </a:rPr>
              <a:t>has</a:t>
            </a:r>
            <a:r>
              <a:rPr lang="en-US" spc="-80" dirty="0">
                <a:latin typeface="Times New Roman"/>
                <a:cs typeface="Times New Roman"/>
              </a:rPr>
              <a:t> </a:t>
            </a:r>
            <a:r>
              <a:rPr lang="en-US" dirty="0">
                <a:latin typeface="Times New Roman"/>
                <a:cs typeface="Times New Roman"/>
              </a:rPr>
              <a:t>a</a:t>
            </a:r>
            <a:r>
              <a:rPr lang="en-US" spc="-80" dirty="0">
                <a:latin typeface="Times New Roman"/>
                <a:cs typeface="Times New Roman"/>
              </a:rPr>
              <a:t> </a:t>
            </a:r>
            <a:r>
              <a:rPr lang="en-US" spc="-20" dirty="0">
                <a:latin typeface="Times New Roman"/>
                <a:cs typeface="Times New Roman"/>
              </a:rPr>
              <a:t>finite</a:t>
            </a:r>
            <a:r>
              <a:rPr lang="en-US" spc="-80" dirty="0">
                <a:latin typeface="Times New Roman"/>
                <a:cs typeface="Times New Roman"/>
              </a:rPr>
              <a:t> </a:t>
            </a:r>
            <a:r>
              <a:rPr lang="en-US" spc="-10" dirty="0">
                <a:latin typeface="Times New Roman"/>
                <a:cs typeface="Times New Roman"/>
              </a:rPr>
              <a:t>number</a:t>
            </a:r>
            <a:r>
              <a:rPr lang="en-US" spc="-75" dirty="0">
                <a:latin typeface="Times New Roman"/>
                <a:cs typeface="Times New Roman"/>
              </a:rPr>
              <a:t> </a:t>
            </a:r>
            <a:r>
              <a:rPr lang="en-US" spc="-5" dirty="0">
                <a:latin typeface="Times New Roman"/>
                <a:cs typeface="Times New Roman"/>
              </a:rPr>
              <a:t>of</a:t>
            </a:r>
            <a:r>
              <a:rPr lang="en-US" spc="-80" dirty="0">
                <a:latin typeface="Times New Roman"/>
                <a:cs typeface="Times New Roman"/>
              </a:rPr>
              <a:t> </a:t>
            </a:r>
            <a:r>
              <a:rPr lang="en-US" spc="-10" dirty="0">
                <a:latin typeface="Times New Roman"/>
                <a:cs typeface="Times New Roman"/>
              </a:rPr>
              <a:t>steps.</a:t>
            </a:r>
            <a:r>
              <a:rPr lang="en-US" spc="-80" dirty="0">
                <a:latin typeface="Times New Roman"/>
                <a:cs typeface="Times New Roman"/>
              </a:rPr>
              <a:t> </a:t>
            </a:r>
            <a:r>
              <a:rPr lang="en-US" spc="-10" dirty="0">
                <a:latin typeface="Times New Roman"/>
                <a:cs typeface="Times New Roman"/>
              </a:rPr>
              <a:t>Some</a:t>
            </a:r>
            <a:r>
              <a:rPr lang="en-US" spc="-80" dirty="0">
                <a:latin typeface="Times New Roman"/>
                <a:cs typeface="Times New Roman"/>
              </a:rPr>
              <a:t> </a:t>
            </a:r>
            <a:r>
              <a:rPr lang="en-US" spc="-10" dirty="0">
                <a:latin typeface="Times New Roman"/>
                <a:cs typeface="Times New Roman"/>
              </a:rPr>
              <a:t>steps</a:t>
            </a:r>
            <a:r>
              <a:rPr lang="en-US" spc="-80" dirty="0">
                <a:latin typeface="Times New Roman"/>
                <a:cs typeface="Times New Roman"/>
              </a:rPr>
              <a:t> </a:t>
            </a:r>
            <a:r>
              <a:rPr lang="en-US" spc="-10" dirty="0">
                <a:latin typeface="Times New Roman"/>
                <a:cs typeface="Times New Roman"/>
              </a:rPr>
              <a:t>may</a:t>
            </a:r>
            <a:r>
              <a:rPr lang="en-US" spc="-80" dirty="0">
                <a:latin typeface="Times New Roman"/>
                <a:cs typeface="Times New Roman"/>
              </a:rPr>
              <a:t> </a:t>
            </a:r>
            <a:r>
              <a:rPr lang="en-US" spc="-10" dirty="0">
                <a:latin typeface="Times New Roman"/>
                <a:cs typeface="Times New Roman"/>
              </a:rPr>
              <a:t>involve</a:t>
            </a:r>
            <a:r>
              <a:rPr lang="en-US" spc="-75" dirty="0">
                <a:latin typeface="Times New Roman"/>
                <a:cs typeface="Times New Roman"/>
              </a:rPr>
              <a:t> </a:t>
            </a:r>
            <a:r>
              <a:rPr lang="en-US" spc="-10" dirty="0">
                <a:latin typeface="Times New Roman"/>
                <a:cs typeface="Times New Roman"/>
              </a:rPr>
              <a:t>decision-making</a:t>
            </a:r>
            <a:r>
              <a:rPr lang="en-US" spc="-80" dirty="0">
                <a:latin typeface="Times New Roman"/>
                <a:cs typeface="Times New Roman"/>
              </a:rPr>
              <a:t> </a:t>
            </a:r>
            <a:r>
              <a:rPr lang="en-US" spc="-10" dirty="0">
                <a:latin typeface="Times New Roman"/>
                <a:cs typeface="Times New Roman"/>
              </a:rPr>
              <a:t>and</a:t>
            </a:r>
            <a:r>
              <a:rPr lang="en-US" spc="-80" dirty="0">
                <a:latin typeface="Times New Roman"/>
                <a:cs typeface="Times New Roman"/>
              </a:rPr>
              <a:t> </a:t>
            </a:r>
            <a:r>
              <a:rPr lang="en-US" spc="-10" dirty="0">
                <a:latin typeface="Times New Roman"/>
                <a:cs typeface="Times New Roman"/>
              </a:rPr>
              <a:t>repetition.</a:t>
            </a:r>
            <a:endParaRPr lang="en-US" dirty="0">
              <a:latin typeface="Times New Roman"/>
              <a:cs typeface="Times New Roman"/>
            </a:endParaRPr>
          </a:p>
          <a:p>
            <a:pPr marL="393700">
              <a:lnSpc>
                <a:spcPct val="150000"/>
              </a:lnSpc>
            </a:pPr>
            <a:r>
              <a:rPr lang="en-US" spc="-15" dirty="0">
                <a:latin typeface="Times New Roman"/>
                <a:cs typeface="Times New Roman"/>
              </a:rPr>
              <a:t>Broadly</a:t>
            </a:r>
            <a:r>
              <a:rPr lang="en-US" spc="-60" dirty="0">
                <a:latin typeface="Times New Roman"/>
                <a:cs typeface="Times New Roman"/>
              </a:rPr>
              <a:t> </a:t>
            </a:r>
            <a:r>
              <a:rPr lang="en-US" spc="-15" dirty="0">
                <a:latin typeface="Times New Roman"/>
                <a:cs typeface="Times New Roman"/>
              </a:rPr>
              <a:t>speaking,</a:t>
            </a:r>
            <a:r>
              <a:rPr lang="en-US" spc="-60" dirty="0">
                <a:latin typeface="Times New Roman"/>
                <a:cs typeface="Times New Roman"/>
              </a:rPr>
              <a:t> </a:t>
            </a:r>
            <a:r>
              <a:rPr lang="en-US" spc="-10" dirty="0">
                <a:latin typeface="Times New Roman"/>
                <a:cs typeface="Times New Roman"/>
              </a:rPr>
              <a:t>an</a:t>
            </a:r>
            <a:r>
              <a:rPr lang="en-US" spc="-60" dirty="0">
                <a:latin typeface="Times New Roman"/>
                <a:cs typeface="Times New Roman"/>
              </a:rPr>
              <a:t> </a:t>
            </a:r>
            <a:r>
              <a:rPr lang="en-US" spc="-15" dirty="0">
                <a:latin typeface="Times New Roman"/>
                <a:cs typeface="Times New Roman"/>
              </a:rPr>
              <a:t>algorithm</a:t>
            </a:r>
            <a:r>
              <a:rPr lang="en-US" spc="-50" dirty="0">
                <a:latin typeface="Times New Roman"/>
                <a:cs typeface="Times New Roman"/>
              </a:rPr>
              <a:t> </a:t>
            </a:r>
            <a:r>
              <a:rPr lang="en-US" dirty="0">
                <a:latin typeface="Times New Roman"/>
                <a:cs typeface="Times New Roman"/>
              </a:rPr>
              <a:t>may</a:t>
            </a:r>
            <a:r>
              <a:rPr lang="en-US" spc="-40" dirty="0">
                <a:latin typeface="Times New Roman"/>
                <a:cs typeface="Times New Roman"/>
              </a:rPr>
              <a:t> </a:t>
            </a:r>
            <a:r>
              <a:rPr lang="en-US" dirty="0">
                <a:latin typeface="Times New Roman"/>
                <a:cs typeface="Times New Roman"/>
              </a:rPr>
              <a:t>employ</a:t>
            </a:r>
            <a:r>
              <a:rPr lang="en-US" spc="-40" dirty="0">
                <a:latin typeface="Times New Roman"/>
                <a:cs typeface="Times New Roman"/>
              </a:rPr>
              <a:t> </a:t>
            </a:r>
            <a:r>
              <a:rPr lang="en-US" dirty="0">
                <a:latin typeface="Times New Roman"/>
                <a:cs typeface="Times New Roman"/>
              </a:rPr>
              <a:t>one</a:t>
            </a:r>
            <a:r>
              <a:rPr lang="en-US" spc="-35" dirty="0">
                <a:latin typeface="Times New Roman"/>
                <a:cs typeface="Times New Roman"/>
              </a:rPr>
              <a:t> </a:t>
            </a:r>
            <a:r>
              <a:rPr lang="en-US" dirty="0">
                <a:latin typeface="Times New Roman"/>
                <a:cs typeface="Times New Roman"/>
              </a:rPr>
              <a:t>of</a:t>
            </a:r>
            <a:r>
              <a:rPr lang="en-US" spc="-50" dirty="0">
                <a:latin typeface="Times New Roman"/>
                <a:cs typeface="Times New Roman"/>
              </a:rPr>
              <a:t> </a:t>
            </a:r>
            <a:r>
              <a:rPr lang="en-US" spc="-10" dirty="0">
                <a:latin typeface="Times New Roman"/>
                <a:cs typeface="Times New Roman"/>
              </a:rPr>
              <a:t>the</a:t>
            </a:r>
            <a:r>
              <a:rPr lang="en-US" spc="-60" dirty="0">
                <a:latin typeface="Times New Roman"/>
                <a:cs typeface="Times New Roman"/>
              </a:rPr>
              <a:t> </a:t>
            </a:r>
            <a:r>
              <a:rPr lang="en-US" spc="-15" dirty="0">
                <a:latin typeface="Times New Roman"/>
                <a:cs typeface="Times New Roman"/>
              </a:rPr>
              <a:t>following</a:t>
            </a:r>
            <a:r>
              <a:rPr lang="en-US" spc="-60" dirty="0">
                <a:latin typeface="Times New Roman"/>
                <a:cs typeface="Times New Roman"/>
              </a:rPr>
              <a:t> </a:t>
            </a:r>
            <a:r>
              <a:rPr lang="en-US" dirty="0">
                <a:latin typeface="Times New Roman"/>
                <a:cs typeface="Times New Roman"/>
              </a:rPr>
              <a:t>control</a:t>
            </a:r>
            <a:r>
              <a:rPr lang="en-US" spc="-40" dirty="0">
                <a:latin typeface="Times New Roman"/>
                <a:cs typeface="Times New Roman"/>
              </a:rPr>
              <a:t> </a:t>
            </a:r>
            <a:r>
              <a:rPr lang="en-US" spc="-5" dirty="0">
                <a:latin typeface="Times New Roman"/>
                <a:cs typeface="Times New Roman"/>
              </a:rPr>
              <a:t>structures:</a:t>
            </a:r>
            <a:r>
              <a:rPr lang="en-US" spc="-60" dirty="0">
                <a:latin typeface="Times New Roman"/>
                <a:cs typeface="Times New Roman"/>
              </a:rPr>
              <a:t> </a:t>
            </a:r>
          </a:p>
          <a:p>
            <a:pPr marL="165100" indent="0">
              <a:lnSpc>
                <a:spcPct val="150000"/>
              </a:lnSpc>
              <a:buNone/>
            </a:pPr>
            <a:r>
              <a:rPr lang="en-US" spc="-10" dirty="0">
                <a:latin typeface="Times New Roman"/>
                <a:cs typeface="Times New Roman"/>
              </a:rPr>
              <a:t>(a)</a:t>
            </a:r>
            <a:r>
              <a:rPr lang="en-US" spc="-60" dirty="0">
                <a:latin typeface="Times New Roman"/>
                <a:cs typeface="Times New Roman"/>
              </a:rPr>
              <a:t> </a:t>
            </a:r>
            <a:r>
              <a:rPr lang="en-US" spc="-5" dirty="0">
                <a:latin typeface="Times New Roman"/>
                <a:cs typeface="Times New Roman"/>
              </a:rPr>
              <a:t>sequence,</a:t>
            </a:r>
            <a:endParaRPr lang="en-US" dirty="0">
              <a:latin typeface="Times New Roman"/>
              <a:cs typeface="Times New Roman"/>
            </a:endParaRPr>
          </a:p>
          <a:p>
            <a:pPr marL="165100" indent="0">
              <a:lnSpc>
                <a:spcPct val="150000"/>
              </a:lnSpc>
              <a:buNone/>
            </a:pPr>
            <a:r>
              <a:rPr lang="en-US" dirty="0">
                <a:latin typeface="Times New Roman"/>
                <a:cs typeface="Times New Roman"/>
              </a:rPr>
              <a:t>(b) decision, and (c)</a:t>
            </a:r>
            <a:r>
              <a:rPr lang="en-US" spc="-10" dirty="0">
                <a:latin typeface="Times New Roman"/>
                <a:cs typeface="Times New Roman"/>
              </a:rPr>
              <a:t> </a:t>
            </a:r>
            <a:r>
              <a:rPr lang="en-US" dirty="0">
                <a:latin typeface="Times New Roman"/>
                <a:cs typeface="Times New Roman"/>
              </a:rPr>
              <a:t>repetition.</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40010583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00" dirty="0">
                <a:latin typeface="Arial"/>
                <a:cs typeface="Arial"/>
              </a:rPr>
              <a:t>TIME </a:t>
            </a:r>
            <a:r>
              <a:rPr lang="en-US" b="1" spc="-155" dirty="0">
                <a:latin typeface="Arial"/>
                <a:cs typeface="Arial"/>
              </a:rPr>
              <a:t>AND </a:t>
            </a:r>
            <a:r>
              <a:rPr lang="en-US" b="1" spc="-170" dirty="0">
                <a:latin typeface="Arial"/>
                <a:cs typeface="Arial"/>
              </a:rPr>
              <a:t>SPACE</a:t>
            </a:r>
            <a:r>
              <a:rPr lang="en-US" b="1" spc="-35" dirty="0">
                <a:latin typeface="Arial"/>
                <a:cs typeface="Arial"/>
              </a:rPr>
              <a:t> </a:t>
            </a:r>
            <a:r>
              <a:rPr lang="en-US" b="1" spc="-135" dirty="0">
                <a:latin typeface="Arial"/>
                <a:cs typeface="Arial"/>
              </a:rPr>
              <a:t>COMPLEXITY</a:t>
            </a:r>
            <a:endParaRPr lang="en-US" dirty="0"/>
          </a:p>
        </p:txBody>
      </p:sp>
      <p:sp>
        <p:nvSpPr>
          <p:cNvPr id="3" name="Content Placeholder 2"/>
          <p:cNvSpPr>
            <a:spLocks noGrp="1"/>
          </p:cNvSpPr>
          <p:nvPr>
            <p:ph idx="1"/>
          </p:nvPr>
        </p:nvSpPr>
        <p:spPr/>
        <p:txBody>
          <a:bodyPr/>
          <a:lstStyle/>
          <a:p>
            <a:pPr marL="393700" marR="5080" algn="just">
              <a:lnSpc>
                <a:spcPct val="96200"/>
              </a:lnSpc>
              <a:spcBef>
                <a:spcPts val="270"/>
              </a:spcBef>
            </a:pPr>
            <a:r>
              <a:rPr lang="en-US" spc="-5" dirty="0" err="1">
                <a:latin typeface="Times New Roman"/>
                <a:cs typeface="Times New Roman"/>
              </a:rPr>
              <a:t>Analysing</a:t>
            </a:r>
            <a:r>
              <a:rPr lang="en-US" spc="-5" dirty="0">
                <a:latin typeface="Times New Roman"/>
                <a:cs typeface="Times New Roman"/>
              </a:rPr>
              <a:t> </a:t>
            </a:r>
            <a:r>
              <a:rPr lang="en-US" dirty="0">
                <a:latin typeface="Times New Roman"/>
                <a:cs typeface="Times New Roman"/>
              </a:rPr>
              <a:t>an algorithm means determining the amount of resources (such as time</a:t>
            </a:r>
            <a:r>
              <a:rPr lang="en-US" spc="-145" dirty="0">
                <a:latin typeface="Times New Roman"/>
                <a:cs typeface="Times New Roman"/>
              </a:rPr>
              <a:t> </a:t>
            </a:r>
            <a:r>
              <a:rPr lang="en-US" dirty="0">
                <a:latin typeface="Times New Roman"/>
                <a:cs typeface="Times New Roman"/>
              </a:rPr>
              <a:t>and</a:t>
            </a:r>
            <a:r>
              <a:rPr lang="en-US" spc="-10" dirty="0">
                <a:latin typeface="Times New Roman"/>
                <a:cs typeface="Times New Roman"/>
              </a:rPr>
              <a:t> </a:t>
            </a:r>
            <a:r>
              <a:rPr lang="en-US" dirty="0">
                <a:latin typeface="Times New Roman"/>
                <a:cs typeface="Times New Roman"/>
              </a:rPr>
              <a:t>memory)  </a:t>
            </a:r>
            <a:r>
              <a:rPr lang="en-US" spc="-15" dirty="0">
                <a:latin typeface="Times New Roman"/>
                <a:cs typeface="Times New Roman"/>
              </a:rPr>
              <a:t>needed</a:t>
            </a:r>
            <a:r>
              <a:rPr lang="en-US" spc="-65" dirty="0">
                <a:latin typeface="Times New Roman"/>
                <a:cs typeface="Times New Roman"/>
              </a:rPr>
              <a:t> </a:t>
            </a:r>
            <a:r>
              <a:rPr lang="en-US" spc="-10" dirty="0">
                <a:latin typeface="Times New Roman"/>
                <a:cs typeface="Times New Roman"/>
              </a:rPr>
              <a:t>to</a:t>
            </a:r>
            <a:r>
              <a:rPr lang="en-US" spc="-60" dirty="0">
                <a:latin typeface="Times New Roman"/>
                <a:cs typeface="Times New Roman"/>
              </a:rPr>
              <a:t> </a:t>
            </a:r>
            <a:r>
              <a:rPr lang="en-US" spc="-15" dirty="0">
                <a:latin typeface="Times New Roman"/>
                <a:cs typeface="Times New Roman"/>
              </a:rPr>
              <a:t>execute</a:t>
            </a:r>
            <a:r>
              <a:rPr lang="en-US" spc="-60" dirty="0">
                <a:latin typeface="Times New Roman"/>
                <a:cs typeface="Times New Roman"/>
              </a:rPr>
              <a:t> </a:t>
            </a:r>
            <a:r>
              <a:rPr lang="en-US" spc="-10" dirty="0">
                <a:latin typeface="Times New Roman"/>
                <a:cs typeface="Times New Roman"/>
              </a:rPr>
              <a:t>it.</a:t>
            </a:r>
            <a:r>
              <a:rPr lang="en-US" spc="-65" dirty="0">
                <a:latin typeface="Times New Roman"/>
                <a:cs typeface="Times New Roman"/>
              </a:rPr>
              <a:t> </a:t>
            </a:r>
            <a:r>
              <a:rPr lang="en-US" spc="-15" dirty="0">
                <a:latin typeface="Times New Roman"/>
                <a:cs typeface="Times New Roman"/>
              </a:rPr>
              <a:t>Algorithms</a:t>
            </a:r>
            <a:r>
              <a:rPr lang="en-US" spc="-60" dirty="0">
                <a:latin typeface="Times New Roman"/>
                <a:cs typeface="Times New Roman"/>
              </a:rPr>
              <a:t> </a:t>
            </a:r>
            <a:r>
              <a:rPr lang="en-US" spc="-10" dirty="0">
                <a:latin typeface="Times New Roman"/>
                <a:cs typeface="Times New Roman"/>
              </a:rPr>
              <a:t>are</a:t>
            </a:r>
            <a:r>
              <a:rPr lang="en-US" spc="-60" dirty="0">
                <a:latin typeface="Times New Roman"/>
                <a:cs typeface="Times New Roman"/>
              </a:rPr>
              <a:t> </a:t>
            </a:r>
            <a:r>
              <a:rPr lang="en-US" spc="-15" dirty="0">
                <a:latin typeface="Times New Roman"/>
                <a:cs typeface="Times New Roman"/>
              </a:rPr>
              <a:t>generally</a:t>
            </a:r>
            <a:r>
              <a:rPr lang="en-US" spc="-60" dirty="0">
                <a:latin typeface="Times New Roman"/>
                <a:cs typeface="Times New Roman"/>
              </a:rPr>
              <a:t> </a:t>
            </a:r>
            <a:r>
              <a:rPr lang="en-US" spc="-15" dirty="0">
                <a:latin typeface="Times New Roman"/>
                <a:cs typeface="Times New Roman"/>
              </a:rPr>
              <a:t>designed</a:t>
            </a:r>
            <a:r>
              <a:rPr lang="en-US" spc="-65" dirty="0">
                <a:latin typeface="Times New Roman"/>
                <a:cs typeface="Times New Roman"/>
              </a:rPr>
              <a:t> </a:t>
            </a:r>
            <a:r>
              <a:rPr lang="en-US" spc="-10" dirty="0">
                <a:latin typeface="Times New Roman"/>
                <a:cs typeface="Times New Roman"/>
              </a:rPr>
              <a:t>to</a:t>
            </a:r>
            <a:r>
              <a:rPr lang="en-US" spc="-60" dirty="0">
                <a:latin typeface="Times New Roman"/>
                <a:cs typeface="Times New Roman"/>
              </a:rPr>
              <a:t> </a:t>
            </a:r>
            <a:r>
              <a:rPr lang="en-US" spc="-15" dirty="0">
                <a:latin typeface="Times New Roman"/>
                <a:cs typeface="Times New Roman"/>
              </a:rPr>
              <a:t>work</a:t>
            </a:r>
            <a:r>
              <a:rPr lang="en-US" spc="-60" dirty="0">
                <a:latin typeface="Times New Roman"/>
                <a:cs typeface="Times New Roman"/>
              </a:rPr>
              <a:t> </a:t>
            </a:r>
            <a:r>
              <a:rPr lang="en-US" spc="-15" dirty="0">
                <a:latin typeface="Times New Roman"/>
                <a:cs typeface="Times New Roman"/>
              </a:rPr>
              <a:t>with</a:t>
            </a:r>
            <a:r>
              <a:rPr lang="en-US" spc="-60" dirty="0">
                <a:latin typeface="Times New Roman"/>
                <a:cs typeface="Times New Roman"/>
              </a:rPr>
              <a:t> </a:t>
            </a:r>
            <a:r>
              <a:rPr lang="en-US" spc="-10" dirty="0">
                <a:latin typeface="Times New Roman"/>
                <a:cs typeface="Times New Roman"/>
              </a:rPr>
              <a:t>an</a:t>
            </a:r>
            <a:r>
              <a:rPr lang="en-US" spc="-65" dirty="0">
                <a:latin typeface="Times New Roman"/>
                <a:cs typeface="Times New Roman"/>
              </a:rPr>
              <a:t> </a:t>
            </a:r>
            <a:r>
              <a:rPr lang="en-US" spc="-15" dirty="0">
                <a:latin typeface="Times New Roman"/>
                <a:cs typeface="Times New Roman"/>
              </a:rPr>
              <a:t>arbitrary</a:t>
            </a:r>
            <a:r>
              <a:rPr lang="en-US" spc="-60" dirty="0">
                <a:latin typeface="Times New Roman"/>
                <a:cs typeface="Times New Roman"/>
              </a:rPr>
              <a:t> </a:t>
            </a:r>
            <a:r>
              <a:rPr lang="en-US" spc="-15" dirty="0">
                <a:latin typeface="Times New Roman"/>
                <a:cs typeface="Times New Roman"/>
              </a:rPr>
              <a:t>number</a:t>
            </a:r>
            <a:r>
              <a:rPr lang="en-US" spc="-60" dirty="0">
                <a:latin typeface="Times New Roman"/>
                <a:cs typeface="Times New Roman"/>
              </a:rPr>
              <a:t> </a:t>
            </a:r>
            <a:r>
              <a:rPr lang="en-US" spc="-10" dirty="0">
                <a:latin typeface="Times New Roman"/>
                <a:cs typeface="Times New Roman"/>
              </a:rPr>
              <a:t>of</a:t>
            </a:r>
            <a:r>
              <a:rPr lang="en-US" spc="-60" dirty="0">
                <a:latin typeface="Times New Roman"/>
                <a:cs typeface="Times New Roman"/>
              </a:rPr>
              <a:t> </a:t>
            </a:r>
            <a:r>
              <a:rPr lang="en-US" spc="-15" dirty="0">
                <a:latin typeface="Times New Roman"/>
                <a:cs typeface="Times New Roman"/>
              </a:rPr>
              <a:t>inputs,  </a:t>
            </a:r>
            <a:r>
              <a:rPr lang="en-US" spc="-5" dirty="0">
                <a:latin typeface="Times New Roman"/>
                <a:cs typeface="Times New Roman"/>
              </a:rPr>
              <a:t>so </a:t>
            </a:r>
            <a:r>
              <a:rPr lang="en-US" dirty="0">
                <a:latin typeface="Times New Roman"/>
                <a:cs typeface="Times New Roman"/>
              </a:rPr>
              <a:t>the </a:t>
            </a:r>
            <a:r>
              <a:rPr lang="en-US" spc="-10" dirty="0">
                <a:latin typeface="Times New Roman"/>
                <a:cs typeface="Times New Roman"/>
              </a:rPr>
              <a:t>efficiency </a:t>
            </a:r>
            <a:r>
              <a:rPr lang="en-US" dirty="0">
                <a:latin typeface="Times New Roman"/>
                <a:cs typeface="Times New Roman"/>
              </a:rPr>
              <a:t>or complexity of an algorithm is </a:t>
            </a:r>
            <a:r>
              <a:rPr lang="en-US" spc="-5" dirty="0">
                <a:latin typeface="Times New Roman"/>
                <a:cs typeface="Times New Roman"/>
              </a:rPr>
              <a:t>stated </a:t>
            </a:r>
            <a:r>
              <a:rPr lang="en-US" dirty="0">
                <a:latin typeface="Times New Roman"/>
                <a:cs typeface="Times New Roman"/>
              </a:rPr>
              <a:t>in terms of time and</a:t>
            </a:r>
            <a:r>
              <a:rPr lang="en-US" spc="-10" dirty="0">
                <a:latin typeface="Times New Roman"/>
                <a:cs typeface="Times New Roman"/>
              </a:rPr>
              <a:t> </a:t>
            </a:r>
            <a:r>
              <a:rPr lang="en-US" spc="-5" dirty="0">
                <a:latin typeface="Times New Roman"/>
                <a:cs typeface="Times New Roman"/>
              </a:rPr>
              <a:t>space </a:t>
            </a:r>
            <a:r>
              <a:rPr lang="en-US" spc="-10" dirty="0">
                <a:latin typeface="Times New Roman"/>
                <a:cs typeface="Times New Roman"/>
              </a:rPr>
              <a:t>complexity. </a:t>
            </a:r>
            <a:r>
              <a:rPr lang="en-US" dirty="0">
                <a:latin typeface="Times New Roman"/>
                <a:cs typeface="Times New Roman"/>
              </a:rPr>
              <a:t> The</a:t>
            </a:r>
            <a:r>
              <a:rPr lang="en-US" spc="-65" dirty="0">
                <a:latin typeface="Times New Roman"/>
                <a:cs typeface="Times New Roman"/>
              </a:rPr>
              <a:t> </a:t>
            </a:r>
            <a:r>
              <a:rPr lang="en-US" i="1" dirty="0">
                <a:latin typeface="Times New Roman"/>
                <a:cs typeface="Times New Roman"/>
              </a:rPr>
              <a:t>time</a:t>
            </a:r>
            <a:r>
              <a:rPr lang="en-US" i="1" spc="-55" dirty="0">
                <a:latin typeface="Times New Roman"/>
                <a:cs typeface="Times New Roman"/>
              </a:rPr>
              <a:t> </a:t>
            </a:r>
            <a:r>
              <a:rPr lang="en-US" i="1" dirty="0">
                <a:latin typeface="Times New Roman"/>
                <a:cs typeface="Times New Roman"/>
              </a:rPr>
              <a:t>complexity</a:t>
            </a:r>
            <a:r>
              <a:rPr lang="en-US" i="1" spc="-60" dirty="0">
                <a:latin typeface="Times New Roman"/>
                <a:cs typeface="Times New Roman"/>
              </a:rPr>
              <a:t> </a:t>
            </a:r>
            <a:r>
              <a:rPr lang="en-US" dirty="0">
                <a:latin typeface="Times New Roman"/>
                <a:cs typeface="Times New Roman"/>
              </a:rPr>
              <a:t>of</a:t>
            </a:r>
            <a:r>
              <a:rPr lang="en-US" spc="-60" dirty="0">
                <a:latin typeface="Times New Roman"/>
                <a:cs typeface="Times New Roman"/>
              </a:rPr>
              <a:t> </a:t>
            </a:r>
            <a:r>
              <a:rPr lang="en-US" dirty="0">
                <a:latin typeface="Times New Roman"/>
                <a:cs typeface="Times New Roman"/>
              </a:rPr>
              <a:t>an</a:t>
            </a:r>
            <a:r>
              <a:rPr lang="en-US" spc="-60" dirty="0">
                <a:latin typeface="Times New Roman"/>
                <a:cs typeface="Times New Roman"/>
              </a:rPr>
              <a:t> </a:t>
            </a:r>
            <a:r>
              <a:rPr lang="en-US" dirty="0">
                <a:latin typeface="Times New Roman"/>
                <a:cs typeface="Times New Roman"/>
              </a:rPr>
              <a:t>algorithm</a:t>
            </a:r>
            <a:r>
              <a:rPr lang="en-US" spc="-65" dirty="0">
                <a:latin typeface="Times New Roman"/>
                <a:cs typeface="Times New Roman"/>
              </a:rPr>
              <a:t> </a:t>
            </a:r>
            <a:r>
              <a:rPr lang="en-US" dirty="0">
                <a:latin typeface="Times New Roman"/>
                <a:cs typeface="Times New Roman"/>
              </a:rPr>
              <a:t>is</a:t>
            </a:r>
            <a:r>
              <a:rPr lang="en-US" spc="-55" dirty="0">
                <a:latin typeface="Times New Roman"/>
                <a:cs typeface="Times New Roman"/>
              </a:rPr>
              <a:t> </a:t>
            </a:r>
            <a:r>
              <a:rPr lang="en-US" dirty="0">
                <a:latin typeface="Times New Roman"/>
                <a:cs typeface="Times New Roman"/>
              </a:rPr>
              <a:t>basically</a:t>
            </a:r>
            <a:r>
              <a:rPr lang="en-US" spc="-60" dirty="0">
                <a:latin typeface="Times New Roman"/>
                <a:cs typeface="Times New Roman"/>
              </a:rPr>
              <a:t> </a:t>
            </a:r>
            <a:r>
              <a:rPr lang="en-US" dirty="0">
                <a:latin typeface="Times New Roman"/>
                <a:cs typeface="Times New Roman"/>
              </a:rPr>
              <a:t>the</a:t>
            </a:r>
            <a:r>
              <a:rPr lang="en-US" spc="-55" dirty="0">
                <a:latin typeface="Times New Roman"/>
                <a:cs typeface="Times New Roman"/>
              </a:rPr>
              <a:t> </a:t>
            </a:r>
            <a:r>
              <a:rPr lang="en-US" dirty="0">
                <a:latin typeface="Times New Roman"/>
                <a:cs typeface="Times New Roman"/>
              </a:rPr>
              <a:t>running</a:t>
            </a:r>
            <a:r>
              <a:rPr lang="en-US" spc="-60" dirty="0">
                <a:latin typeface="Times New Roman"/>
                <a:cs typeface="Times New Roman"/>
              </a:rPr>
              <a:t> </a:t>
            </a:r>
            <a:r>
              <a:rPr lang="en-US" dirty="0">
                <a:latin typeface="Times New Roman"/>
                <a:cs typeface="Times New Roman"/>
              </a:rPr>
              <a:t>time</a:t>
            </a:r>
            <a:r>
              <a:rPr lang="en-US" spc="-60" dirty="0">
                <a:latin typeface="Times New Roman"/>
                <a:cs typeface="Times New Roman"/>
              </a:rPr>
              <a:t> </a:t>
            </a:r>
            <a:r>
              <a:rPr lang="en-US" dirty="0">
                <a:latin typeface="Times New Roman"/>
                <a:cs typeface="Times New Roman"/>
              </a:rPr>
              <a:t>of</a:t>
            </a:r>
            <a:r>
              <a:rPr lang="en-US" spc="-65" dirty="0">
                <a:latin typeface="Times New Roman"/>
                <a:cs typeface="Times New Roman"/>
              </a:rPr>
              <a:t> </a:t>
            </a:r>
            <a:r>
              <a:rPr lang="en-US" dirty="0">
                <a:latin typeface="Times New Roman"/>
                <a:cs typeface="Times New Roman"/>
              </a:rPr>
              <a:t>a</a:t>
            </a:r>
            <a:r>
              <a:rPr lang="en-US" spc="-60" dirty="0">
                <a:latin typeface="Times New Roman"/>
                <a:cs typeface="Times New Roman"/>
              </a:rPr>
              <a:t> </a:t>
            </a:r>
            <a:r>
              <a:rPr lang="en-US" dirty="0">
                <a:latin typeface="Times New Roman"/>
                <a:cs typeface="Times New Roman"/>
              </a:rPr>
              <a:t>program</a:t>
            </a:r>
            <a:r>
              <a:rPr lang="en-US" spc="-60" dirty="0">
                <a:latin typeface="Times New Roman"/>
                <a:cs typeface="Times New Roman"/>
              </a:rPr>
              <a:t> </a:t>
            </a:r>
            <a:r>
              <a:rPr lang="en-US" dirty="0">
                <a:latin typeface="Times New Roman"/>
                <a:cs typeface="Times New Roman"/>
              </a:rPr>
              <a:t>as</a:t>
            </a:r>
            <a:r>
              <a:rPr lang="en-US" spc="-60" dirty="0">
                <a:latin typeface="Times New Roman"/>
                <a:cs typeface="Times New Roman"/>
              </a:rPr>
              <a:t> </a:t>
            </a:r>
            <a:r>
              <a:rPr lang="en-US" dirty="0">
                <a:latin typeface="Times New Roman"/>
                <a:cs typeface="Times New Roman"/>
              </a:rPr>
              <a:t>a</a:t>
            </a:r>
            <a:r>
              <a:rPr lang="en-US" spc="-60" dirty="0">
                <a:latin typeface="Times New Roman"/>
                <a:cs typeface="Times New Roman"/>
              </a:rPr>
              <a:t> </a:t>
            </a:r>
            <a:r>
              <a:rPr lang="en-US" dirty="0">
                <a:latin typeface="Times New Roman"/>
                <a:cs typeface="Times New Roman"/>
              </a:rPr>
              <a:t>function</a:t>
            </a:r>
            <a:r>
              <a:rPr lang="en-US" spc="-60" dirty="0">
                <a:latin typeface="Times New Roman"/>
                <a:cs typeface="Times New Roman"/>
              </a:rPr>
              <a:t> </a:t>
            </a:r>
            <a:r>
              <a:rPr lang="en-US" dirty="0">
                <a:latin typeface="Times New Roman"/>
                <a:cs typeface="Times New Roman"/>
              </a:rPr>
              <a:t>of  the</a:t>
            </a:r>
            <a:r>
              <a:rPr lang="en-US" spc="-60" dirty="0">
                <a:latin typeface="Times New Roman"/>
                <a:cs typeface="Times New Roman"/>
              </a:rPr>
              <a:t> </a:t>
            </a:r>
            <a:r>
              <a:rPr lang="en-US" dirty="0">
                <a:latin typeface="Times New Roman"/>
                <a:cs typeface="Times New Roman"/>
              </a:rPr>
              <a:t>input</a:t>
            </a:r>
            <a:r>
              <a:rPr lang="en-US" spc="-60" dirty="0">
                <a:latin typeface="Times New Roman"/>
                <a:cs typeface="Times New Roman"/>
              </a:rPr>
              <a:t> </a:t>
            </a:r>
            <a:r>
              <a:rPr lang="en-US" spc="-5" dirty="0">
                <a:latin typeface="Times New Roman"/>
                <a:cs typeface="Times New Roman"/>
              </a:rPr>
              <a:t>size.</a:t>
            </a:r>
            <a:r>
              <a:rPr lang="en-US" spc="-55" dirty="0">
                <a:latin typeface="Times New Roman"/>
                <a:cs typeface="Times New Roman"/>
              </a:rPr>
              <a:t> </a:t>
            </a:r>
            <a:r>
              <a:rPr lang="en-US" spc="-15" dirty="0">
                <a:latin typeface="Times New Roman"/>
                <a:cs typeface="Times New Roman"/>
              </a:rPr>
              <a:t>Similarly,</a:t>
            </a:r>
            <a:r>
              <a:rPr lang="en-US" spc="-60" dirty="0">
                <a:latin typeface="Times New Roman"/>
                <a:cs typeface="Times New Roman"/>
              </a:rPr>
              <a:t> </a:t>
            </a:r>
            <a:r>
              <a:rPr lang="en-US" dirty="0">
                <a:latin typeface="Times New Roman"/>
                <a:cs typeface="Times New Roman"/>
              </a:rPr>
              <a:t>the</a:t>
            </a:r>
            <a:r>
              <a:rPr lang="en-US" spc="-60" dirty="0">
                <a:latin typeface="Times New Roman"/>
                <a:cs typeface="Times New Roman"/>
              </a:rPr>
              <a:t> </a:t>
            </a:r>
            <a:r>
              <a:rPr lang="en-US" i="1" spc="-5" dirty="0">
                <a:latin typeface="Times New Roman"/>
                <a:cs typeface="Times New Roman"/>
              </a:rPr>
              <a:t>space</a:t>
            </a:r>
            <a:r>
              <a:rPr lang="en-US" i="1" spc="-60" dirty="0">
                <a:latin typeface="Times New Roman"/>
                <a:cs typeface="Times New Roman"/>
              </a:rPr>
              <a:t> </a:t>
            </a:r>
            <a:r>
              <a:rPr lang="en-US" i="1" dirty="0">
                <a:latin typeface="Times New Roman"/>
                <a:cs typeface="Times New Roman"/>
              </a:rPr>
              <a:t>complexity</a:t>
            </a:r>
            <a:r>
              <a:rPr lang="en-US" i="1" spc="-55" dirty="0">
                <a:latin typeface="Times New Roman"/>
                <a:cs typeface="Times New Roman"/>
              </a:rPr>
              <a:t> </a:t>
            </a:r>
            <a:r>
              <a:rPr lang="en-US" dirty="0">
                <a:latin typeface="Times New Roman"/>
                <a:cs typeface="Times New Roman"/>
              </a:rPr>
              <a:t>of</a:t>
            </a:r>
            <a:r>
              <a:rPr lang="en-US" spc="-60" dirty="0">
                <a:latin typeface="Times New Roman"/>
                <a:cs typeface="Times New Roman"/>
              </a:rPr>
              <a:t> </a:t>
            </a:r>
            <a:r>
              <a:rPr lang="en-US" dirty="0">
                <a:latin typeface="Times New Roman"/>
                <a:cs typeface="Times New Roman"/>
              </a:rPr>
              <a:t>an</a:t>
            </a:r>
            <a:r>
              <a:rPr lang="en-US" spc="-60" dirty="0">
                <a:latin typeface="Times New Roman"/>
                <a:cs typeface="Times New Roman"/>
              </a:rPr>
              <a:t> </a:t>
            </a:r>
            <a:r>
              <a:rPr lang="en-US" dirty="0">
                <a:latin typeface="Times New Roman"/>
                <a:cs typeface="Times New Roman"/>
              </a:rPr>
              <a:t>algorithm</a:t>
            </a:r>
            <a:r>
              <a:rPr lang="en-US" spc="-60" dirty="0">
                <a:latin typeface="Times New Roman"/>
                <a:cs typeface="Times New Roman"/>
              </a:rPr>
              <a:t> </a:t>
            </a:r>
            <a:r>
              <a:rPr lang="en-US" dirty="0">
                <a:latin typeface="Times New Roman"/>
                <a:cs typeface="Times New Roman"/>
              </a:rPr>
              <a:t>is</a:t>
            </a:r>
            <a:r>
              <a:rPr lang="en-US" spc="-60" dirty="0">
                <a:latin typeface="Times New Roman"/>
                <a:cs typeface="Times New Roman"/>
              </a:rPr>
              <a:t> </a:t>
            </a:r>
            <a:r>
              <a:rPr lang="en-US" dirty="0">
                <a:latin typeface="Times New Roman"/>
                <a:cs typeface="Times New Roman"/>
              </a:rPr>
              <a:t>the</a:t>
            </a:r>
            <a:r>
              <a:rPr lang="en-US" spc="-55" dirty="0">
                <a:latin typeface="Times New Roman"/>
                <a:cs typeface="Times New Roman"/>
              </a:rPr>
              <a:t> </a:t>
            </a:r>
            <a:r>
              <a:rPr lang="en-US" dirty="0">
                <a:latin typeface="Times New Roman"/>
                <a:cs typeface="Times New Roman"/>
              </a:rPr>
              <a:t>amount</a:t>
            </a:r>
            <a:r>
              <a:rPr lang="en-US" spc="-60" dirty="0">
                <a:latin typeface="Times New Roman"/>
                <a:cs typeface="Times New Roman"/>
              </a:rPr>
              <a:t> </a:t>
            </a:r>
            <a:r>
              <a:rPr lang="en-US" dirty="0">
                <a:latin typeface="Times New Roman"/>
                <a:cs typeface="Times New Roman"/>
              </a:rPr>
              <a:t>of</a:t>
            </a:r>
            <a:r>
              <a:rPr lang="en-US" spc="-60" dirty="0">
                <a:latin typeface="Times New Roman"/>
                <a:cs typeface="Times New Roman"/>
              </a:rPr>
              <a:t> </a:t>
            </a:r>
            <a:r>
              <a:rPr lang="en-US" dirty="0">
                <a:latin typeface="Times New Roman"/>
                <a:cs typeface="Times New Roman"/>
              </a:rPr>
              <a:t>computer</a:t>
            </a:r>
            <a:r>
              <a:rPr lang="en-US" spc="-60" dirty="0">
                <a:latin typeface="Times New Roman"/>
                <a:cs typeface="Times New Roman"/>
              </a:rPr>
              <a:t> </a:t>
            </a:r>
            <a:r>
              <a:rPr lang="en-US" dirty="0">
                <a:latin typeface="Times New Roman"/>
                <a:cs typeface="Times New Roman"/>
              </a:rPr>
              <a:t>memory that is required during the program execution as a function of the input</a:t>
            </a:r>
            <a:r>
              <a:rPr lang="en-US" spc="-30" dirty="0">
                <a:latin typeface="Times New Roman"/>
                <a:cs typeface="Times New Roman"/>
              </a:rPr>
              <a:t> </a:t>
            </a:r>
            <a:r>
              <a:rPr lang="en-US" spc="-5" dirty="0">
                <a:latin typeface="Times New Roman"/>
                <a:cs typeface="Times New Roman"/>
              </a:rPr>
              <a:t>size.</a:t>
            </a:r>
            <a:endParaRPr lang="en-US" dirty="0">
              <a:latin typeface="Times New Roman"/>
              <a:cs typeface="Times New Roman"/>
            </a:endParaRP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7329215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93700" marR="5715" indent="152400" algn="just">
              <a:lnSpc>
                <a:spcPct val="150000"/>
              </a:lnSpc>
              <a:spcBef>
                <a:spcPts val="60"/>
              </a:spcBef>
            </a:pPr>
            <a:r>
              <a:rPr lang="en-US" dirty="0">
                <a:latin typeface="Times New Roman"/>
                <a:cs typeface="Times New Roman"/>
              </a:rPr>
              <a:t>In other </a:t>
            </a:r>
            <a:r>
              <a:rPr lang="en-US" spc="-5" dirty="0">
                <a:latin typeface="Times New Roman"/>
                <a:cs typeface="Times New Roman"/>
              </a:rPr>
              <a:t>words, </a:t>
            </a:r>
            <a:r>
              <a:rPr lang="en-US" dirty="0">
                <a:latin typeface="Times New Roman"/>
                <a:cs typeface="Times New Roman"/>
              </a:rPr>
              <a:t>the number of machine instructions </a:t>
            </a:r>
            <a:r>
              <a:rPr lang="en-US" spc="-5" dirty="0">
                <a:latin typeface="Times New Roman"/>
                <a:cs typeface="Times New Roman"/>
              </a:rPr>
              <a:t>which </a:t>
            </a:r>
            <a:r>
              <a:rPr lang="en-US" dirty="0">
                <a:latin typeface="Times New Roman"/>
                <a:cs typeface="Times New Roman"/>
              </a:rPr>
              <a:t>a program executes is called its  time </a:t>
            </a:r>
            <a:r>
              <a:rPr lang="en-US" spc="-10" dirty="0">
                <a:latin typeface="Times New Roman"/>
                <a:cs typeface="Times New Roman"/>
              </a:rPr>
              <a:t>complexity. </a:t>
            </a:r>
            <a:r>
              <a:rPr lang="en-US" dirty="0">
                <a:latin typeface="Times New Roman"/>
                <a:cs typeface="Times New Roman"/>
              </a:rPr>
              <a:t>This number is primarily dependent on the </a:t>
            </a:r>
            <a:r>
              <a:rPr lang="en-US" spc="-5" dirty="0">
                <a:latin typeface="Times New Roman"/>
                <a:cs typeface="Times New Roman"/>
              </a:rPr>
              <a:t>size </a:t>
            </a:r>
            <a:r>
              <a:rPr lang="en-US" dirty="0">
                <a:latin typeface="Times New Roman"/>
                <a:cs typeface="Times New Roman"/>
              </a:rPr>
              <a:t>of the </a:t>
            </a:r>
            <a:r>
              <a:rPr lang="en-US" spc="-10" dirty="0">
                <a:latin typeface="Times New Roman"/>
                <a:cs typeface="Times New Roman"/>
              </a:rPr>
              <a:t>program’s </a:t>
            </a:r>
            <a:r>
              <a:rPr lang="en-US" dirty="0">
                <a:latin typeface="Times New Roman"/>
                <a:cs typeface="Times New Roman"/>
              </a:rPr>
              <a:t>input and the  algorithm</a:t>
            </a:r>
            <a:r>
              <a:rPr lang="en-US" spc="-5" dirty="0">
                <a:latin typeface="Times New Roman"/>
                <a:cs typeface="Times New Roman"/>
              </a:rPr>
              <a:t> </a:t>
            </a:r>
            <a:r>
              <a:rPr lang="en-US" dirty="0">
                <a:latin typeface="Times New Roman"/>
                <a:cs typeface="Times New Roman"/>
              </a:rPr>
              <a:t>used.</a:t>
            </a:r>
          </a:p>
          <a:p>
            <a:pPr>
              <a:lnSpc>
                <a:spcPct val="150000"/>
              </a:lnSpc>
            </a:pPr>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2732118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95536" y="1825625"/>
            <a:ext cx="7886700" cy="4351338"/>
          </a:xfrm>
        </p:spPr>
        <p:txBody>
          <a:bodyPr/>
          <a:lstStyle/>
          <a:p>
            <a:pPr marL="317500" indent="0" algn="just">
              <a:lnSpc>
                <a:spcPct val="150000"/>
              </a:lnSpc>
              <a:buNone/>
            </a:pPr>
            <a:r>
              <a:rPr lang="en-US" sz="2000" spc="-15" dirty="0">
                <a:latin typeface="Times New Roman"/>
                <a:cs typeface="Times New Roman"/>
              </a:rPr>
              <a:t>Generally, </a:t>
            </a:r>
            <a:r>
              <a:rPr lang="en-US" sz="2000" dirty="0">
                <a:latin typeface="Times New Roman"/>
                <a:cs typeface="Times New Roman"/>
              </a:rPr>
              <a:t>the </a:t>
            </a:r>
            <a:r>
              <a:rPr lang="en-US" sz="2000" spc="-5" dirty="0">
                <a:latin typeface="Times New Roman"/>
                <a:cs typeface="Times New Roman"/>
              </a:rPr>
              <a:t>space </a:t>
            </a:r>
            <a:r>
              <a:rPr lang="en-US" sz="2000" dirty="0">
                <a:latin typeface="Times New Roman"/>
                <a:cs typeface="Times New Roman"/>
              </a:rPr>
              <a:t>needed by a program depends on the following two</a:t>
            </a:r>
            <a:r>
              <a:rPr lang="en-US" sz="2000" spc="-5" dirty="0">
                <a:latin typeface="Times New Roman"/>
                <a:cs typeface="Times New Roman"/>
              </a:rPr>
              <a:t> </a:t>
            </a:r>
            <a:r>
              <a:rPr lang="en-US" sz="2000" dirty="0">
                <a:latin typeface="Times New Roman"/>
                <a:cs typeface="Times New Roman"/>
              </a:rPr>
              <a:t>parts:</a:t>
            </a:r>
          </a:p>
          <a:p>
            <a:pPr marL="647700" marR="9525" indent="-125095" algn="just">
              <a:lnSpc>
                <a:spcPct val="150000"/>
              </a:lnSpc>
              <a:spcBef>
                <a:spcPts val="229"/>
              </a:spcBef>
              <a:buFont typeface="Georgia"/>
              <a:buChar char="∑"/>
              <a:tabLst>
                <a:tab pos="647700" algn="l"/>
              </a:tabLst>
            </a:pPr>
            <a:r>
              <a:rPr lang="en-US" sz="2000" i="1" dirty="0">
                <a:latin typeface="Times New Roman"/>
                <a:cs typeface="Times New Roman"/>
              </a:rPr>
              <a:t>Fixed part</a:t>
            </a:r>
            <a:r>
              <a:rPr lang="en-US" sz="2000" dirty="0">
                <a:latin typeface="Times New Roman"/>
                <a:cs typeface="Times New Roman"/>
              </a:rPr>
              <a:t>: It varies from problem to problem. It includes the space needed for storing  instructions, constants, variables, and </a:t>
            </a:r>
            <a:r>
              <a:rPr lang="en-US" sz="2000" spc="-5" dirty="0">
                <a:latin typeface="Times New Roman"/>
                <a:cs typeface="Times New Roman"/>
              </a:rPr>
              <a:t>structured </a:t>
            </a:r>
            <a:r>
              <a:rPr lang="en-US" sz="2000" dirty="0">
                <a:latin typeface="Times New Roman"/>
                <a:cs typeface="Times New Roman"/>
              </a:rPr>
              <a:t>variables (like arrays and</a:t>
            </a:r>
            <a:r>
              <a:rPr lang="en-US" sz="2000" spc="-50" dirty="0">
                <a:latin typeface="Times New Roman"/>
                <a:cs typeface="Times New Roman"/>
              </a:rPr>
              <a:t> </a:t>
            </a:r>
            <a:r>
              <a:rPr lang="en-US" sz="2000" spc="-5" dirty="0">
                <a:latin typeface="Times New Roman"/>
                <a:cs typeface="Times New Roman"/>
              </a:rPr>
              <a:t>structures).</a:t>
            </a:r>
            <a:endParaRPr lang="en-US" sz="2000" dirty="0">
              <a:latin typeface="Times New Roman"/>
              <a:cs typeface="Times New Roman"/>
            </a:endParaRPr>
          </a:p>
          <a:p>
            <a:pPr marL="647700" marR="6985" indent="-125095" algn="just">
              <a:lnSpc>
                <a:spcPct val="150000"/>
              </a:lnSpc>
              <a:buFont typeface="Georgia"/>
              <a:buChar char="∑"/>
              <a:tabLst>
                <a:tab pos="647700" algn="l"/>
              </a:tabLst>
            </a:pPr>
            <a:r>
              <a:rPr lang="en-US" sz="2000" i="1" spc="-15" dirty="0">
                <a:latin typeface="Times New Roman"/>
                <a:cs typeface="Times New Roman"/>
              </a:rPr>
              <a:t>Variable</a:t>
            </a:r>
            <a:r>
              <a:rPr lang="en-US" sz="2000" i="1" spc="-35" dirty="0">
                <a:latin typeface="Times New Roman"/>
                <a:cs typeface="Times New Roman"/>
              </a:rPr>
              <a:t> </a:t>
            </a:r>
            <a:r>
              <a:rPr lang="en-US" sz="2000" i="1" dirty="0">
                <a:latin typeface="Times New Roman"/>
                <a:cs typeface="Times New Roman"/>
              </a:rPr>
              <a:t>part</a:t>
            </a:r>
            <a:r>
              <a:rPr lang="en-US" sz="2000" dirty="0">
                <a:latin typeface="Times New Roman"/>
                <a:cs typeface="Times New Roman"/>
              </a:rPr>
              <a:t>:</a:t>
            </a:r>
            <a:r>
              <a:rPr lang="en-US" sz="2000" spc="-30" dirty="0">
                <a:latin typeface="Times New Roman"/>
                <a:cs typeface="Times New Roman"/>
              </a:rPr>
              <a:t> </a:t>
            </a:r>
            <a:r>
              <a:rPr lang="en-US" sz="2000" dirty="0">
                <a:latin typeface="Times New Roman"/>
                <a:cs typeface="Times New Roman"/>
              </a:rPr>
              <a:t>It</a:t>
            </a:r>
            <a:r>
              <a:rPr lang="en-US" sz="2000" spc="-30" dirty="0">
                <a:latin typeface="Times New Roman"/>
                <a:cs typeface="Times New Roman"/>
              </a:rPr>
              <a:t> </a:t>
            </a:r>
            <a:r>
              <a:rPr lang="en-US" sz="2000" dirty="0">
                <a:latin typeface="Times New Roman"/>
                <a:cs typeface="Times New Roman"/>
              </a:rPr>
              <a:t>varies</a:t>
            </a:r>
            <a:r>
              <a:rPr lang="en-US" sz="2000" spc="-35" dirty="0">
                <a:latin typeface="Times New Roman"/>
                <a:cs typeface="Times New Roman"/>
              </a:rPr>
              <a:t> </a:t>
            </a:r>
            <a:r>
              <a:rPr lang="en-US" sz="2000" dirty="0">
                <a:latin typeface="Times New Roman"/>
                <a:cs typeface="Times New Roman"/>
              </a:rPr>
              <a:t>from</a:t>
            </a:r>
            <a:r>
              <a:rPr lang="en-US" sz="2000" spc="-30" dirty="0">
                <a:latin typeface="Times New Roman"/>
                <a:cs typeface="Times New Roman"/>
              </a:rPr>
              <a:t> </a:t>
            </a:r>
            <a:r>
              <a:rPr lang="en-US" sz="2000" dirty="0">
                <a:latin typeface="Times New Roman"/>
                <a:cs typeface="Times New Roman"/>
              </a:rPr>
              <a:t>program</a:t>
            </a:r>
            <a:r>
              <a:rPr lang="en-US" sz="2000" spc="-30" dirty="0">
                <a:latin typeface="Times New Roman"/>
                <a:cs typeface="Times New Roman"/>
              </a:rPr>
              <a:t> </a:t>
            </a:r>
            <a:r>
              <a:rPr lang="en-US" sz="2000" dirty="0">
                <a:latin typeface="Times New Roman"/>
                <a:cs typeface="Times New Roman"/>
              </a:rPr>
              <a:t>to</a:t>
            </a:r>
            <a:r>
              <a:rPr lang="en-US" sz="2000" spc="-35" dirty="0">
                <a:latin typeface="Times New Roman"/>
                <a:cs typeface="Times New Roman"/>
              </a:rPr>
              <a:t> </a:t>
            </a:r>
            <a:r>
              <a:rPr lang="en-US" sz="2000" dirty="0">
                <a:latin typeface="Times New Roman"/>
                <a:cs typeface="Times New Roman"/>
              </a:rPr>
              <a:t>program.</a:t>
            </a:r>
            <a:r>
              <a:rPr lang="en-US" sz="2000" spc="-30" dirty="0">
                <a:latin typeface="Times New Roman"/>
                <a:cs typeface="Times New Roman"/>
              </a:rPr>
              <a:t> </a:t>
            </a:r>
            <a:r>
              <a:rPr lang="en-US" sz="2000" dirty="0">
                <a:latin typeface="Times New Roman"/>
                <a:cs typeface="Times New Roman"/>
              </a:rPr>
              <a:t>It</a:t>
            </a:r>
            <a:r>
              <a:rPr lang="en-US" sz="2000" spc="-30" dirty="0">
                <a:latin typeface="Times New Roman"/>
                <a:cs typeface="Times New Roman"/>
              </a:rPr>
              <a:t> </a:t>
            </a:r>
            <a:r>
              <a:rPr lang="en-US" sz="2000" dirty="0">
                <a:latin typeface="Times New Roman"/>
                <a:cs typeface="Times New Roman"/>
              </a:rPr>
              <a:t>includes</a:t>
            </a:r>
            <a:r>
              <a:rPr lang="en-US" sz="2000" spc="-35" dirty="0">
                <a:latin typeface="Times New Roman"/>
                <a:cs typeface="Times New Roman"/>
              </a:rPr>
              <a:t> </a:t>
            </a:r>
            <a:r>
              <a:rPr lang="en-US" sz="2000" dirty="0">
                <a:latin typeface="Times New Roman"/>
                <a:cs typeface="Times New Roman"/>
              </a:rPr>
              <a:t>the</a:t>
            </a:r>
            <a:r>
              <a:rPr lang="en-US" sz="2000" spc="-30" dirty="0">
                <a:latin typeface="Times New Roman"/>
                <a:cs typeface="Times New Roman"/>
              </a:rPr>
              <a:t> </a:t>
            </a:r>
            <a:r>
              <a:rPr lang="en-US" sz="2000" spc="-5" dirty="0">
                <a:latin typeface="Times New Roman"/>
                <a:cs typeface="Times New Roman"/>
              </a:rPr>
              <a:t>space</a:t>
            </a:r>
            <a:r>
              <a:rPr lang="en-US" sz="2000" spc="-30" dirty="0">
                <a:latin typeface="Times New Roman"/>
                <a:cs typeface="Times New Roman"/>
              </a:rPr>
              <a:t> </a:t>
            </a:r>
            <a:r>
              <a:rPr lang="en-US" sz="2000" dirty="0">
                <a:latin typeface="Times New Roman"/>
                <a:cs typeface="Times New Roman"/>
              </a:rPr>
              <a:t>needed</a:t>
            </a:r>
            <a:r>
              <a:rPr lang="en-US" sz="2000" spc="-35" dirty="0">
                <a:latin typeface="Times New Roman"/>
                <a:cs typeface="Times New Roman"/>
              </a:rPr>
              <a:t> </a:t>
            </a:r>
            <a:r>
              <a:rPr lang="en-US" sz="2000" dirty="0">
                <a:latin typeface="Times New Roman"/>
                <a:cs typeface="Times New Roman"/>
              </a:rPr>
              <a:t>for</a:t>
            </a:r>
            <a:r>
              <a:rPr lang="en-US" sz="2000" spc="-30" dirty="0">
                <a:latin typeface="Times New Roman"/>
                <a:cs typeface="Times New Roman"/>
              </a:rPr>
              <a:t> </a:t>
            </a:r>
            <a:r>
              <a:rPr lang="en-US" sz="2000" dirty="0">
                <a:latin typeface="Times New Roman"/>
                <a:cs typeface="Times New Roman"/>
              </a:rPr>
              <a:t>recursion  </a:t>
            </a:r>
            <a:r>
              <a:rPr lang="en-US" sz="2000" spc="-5" dirty="0">
                <a:latin typeface="Times New Roman"/>
                <a:cs typeface="Times New Roman"/>
              </a:rPr>
              <a:t>stack, </a:t>
            </a:r>
            <a:r>
              <a:rPr lang="en-US" sz="2000" dirty="0">
                <a:latin typeface="Times New Roman"/>
                <a:cs typeface="Times New Roman"/>
              </a:rPr>
              <a:t>and for </a:t>
            </a:r>
            <a:r>
              <a:rPr lang="en-US" sz="2000" spc="-5" dirty="0">
                <a:latin typeface="Times New Roman"/>
                <a:cs typeface="Times New Roman"/>
              </a:rPr>
              <a:t>structured variables </a:t>
            </a:r>
            <a:r>
              <a:rPr lang="en-US" sz="2000" dirty="0">
                <a:latin typeface="Times New Roman"/>
                <a:cs typeface="Times New Roman"/>
              </a:rPr>
              <a:t>that are allocated </a:t>
            </a:r>
            <a:r>
              <a:rPr lang="en-US" sz="2000" spc="-5" dirty="0">
                <a:latin typeface="Times New Roman"/>
                <a:cs typeface="Times New Roman"/>
              </a:rPr>
              <a:t>space </a:t>
            </a:r>
            <a:r>
              <a:rPr lang="en-US" sz="2000" dirty="0">
                <a:latin typeface="Times New Roman"/>
                <a:cs typeface="Times New Roman"/>
              </a:rPr>
              <a:t>dynamically during the runtime  of a</a:t>
            </a:r>
            <a:r>
              <a:rPr lang="en-US" sz="2000" spc="-5" dirty="0">
                <a:latin typeface="Times New Roman"/>
                <a:cs typeface="Times New Roman"/>
              </a:rPr>
              <a:t> </a:t>
            </a:r>
            <a:r>
              <a:rPr lang="en-US" sz="2000" dirty="0">
                <a:latin typeface="Times New Roman"/>
                <a:cs typeface="Times New Roman"/>
              </a:rPr>
              <a:t>program.</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1198389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93065" algn="just">
              <a:lnSpc>
                <a:spcPct val="150000"/>
              </a:lnSpc>
            </a:pPr>
            <a:r>
              <a:rPr lang="en-US" spc="-10" dirty="0">
                <a:latin typeface="Times New Roman"/>
                <a:cs typeface="Times New Roman"/>
              </a:rPr>
              <a:t>However, </a:t>
            </a:r>
            <a:r>
              <a:rPr lang="en-US" dirty="0">
                <a:latin typeface="Times New Roman"/>
                <a:cs typeface="Times New Roman"/>
              </a:rPr>
              <a:t>running time requirements are more critical than memory requirements. Therefore,</a:t>
            </a:r>
            <a:r>
              <a:rPr lang="en-US" spc="-100" dirty="0">
                <a:latin typeface="Times New Roman"/>
                <a:cs typeface="Times New Roman"/>
              </a:rPr>
              <a:t> </a:t>
            </a:r>
            <a:r>
              <a:rPr lang="en-US" spc="-5" dirty="0">
                <a:latin typeface="Times New Roman"/>
                <a:cs typeface="Times New Roman"/>
              </a:rPr>
              <a:t>we will </a:t>
            </a:r>
            <a:r>
              <a:rPr lang="en-US" dirty="0">
                <a:latin typeface="Times New Roman"/>
                <a:cs typeface="Times New Roman"/>
              </a:rPr>
              <a:t>concentrate on the running time </a:t>
            </a:r>
            <a:r>
              <a:rPr lang="en-US" spc="-10" dirty="0">
                <a:latin typeface="Times New Roman"/>
                <a:cs typeface="Times New Roman"/>
              </a:rPr>
              <a:t>efficiency </a:t>
            </a:r>
            <a:r>
              <a:rPr lang="en-US" dirty="0">
                <a:latin typeface="Times New Roman"/>
                <a:cs typeface="Times New Roman"/>
              </a:rPr>
              <a:t>of</a:t>
            </a:r>
            <a:r>
              <a:rPr lang="en-US" spc="-5" dirty="0">
                <a:latin typeface="Times New Roman"/>
                <a:cs typeface="Times New Roman"/>
              </a:rPr>
              <a:t> </a:t>
            </a:r>
            <a:r>
              <a:rPr lang="en-US" dirty="0">
                <a:latin typeface="Times New Roman"/>
                <a:cs typeface="Times New Roman"/>
              </a:rPr>
              <a:t>algorithms.</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102870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a:xfrm>
            <a:off x="628650" y="1772816"/>
            <a:ext cx="7886700" cy="4351338"/>
          </a:xfrm>
        </p:spPr>
        <p:txBody>
          <a:bodyPr/>
          <a:lstStyle/>
          <a:p>
            <a:pPr algn="just"/>
            <a:r>
              <a:rPr lang="en-US" dirty="0"/>
              <a:t>Now to process all the elements of the array, we use a loop as below:</a:t>
            </a:r>
          </a:p>
          <a:p>
            <a:pPr algn="just"/>
            <a:r>
              <a:rPr lang="en-US" dirty="0"/>
              <a:t>// Set each element of the array to –1</a:t>
            </a:r>
          </a:p>
          <a:p>
            <a:pPr marL="0" indent="0" algn="just">
              <a:buNone/>
            </a:pPr>
            <a:r>
              <a:rPr lang="en-US" dirty="0"/>
              <a:t>   </a:t>
            </a:r>
            <a:r>
              <a:rPr lang="en-US" dirty="0" err="1"/>
              <a:t>int</a:t>
            </a:r>
            <a:r>
              <a:rPr lang="en-US" dirty="0"/>
              <a:t> </a:t>
            </a:r>
            <a:r>
              <a:rPr lang="en-US" dirty="0" err="1"/>
              <a:t>i</a:t>
            </a:r>
            <a:r>
              <a:rPr lang="en-US" dirty="0"/>
              <a:t>, marks[1 ];</a:t>
            </a:r>
          </a:p>
          <a:p>
            <a:pPr marL="0" indent="0" algn="just">
              <a:buNone/>
            </a:pPr>
            <a:r>
              <a:rPr lang="en-US" dirty="0"/>
              <a:t>   for(</a:t>
            </a:r>
            <a:r>
              <a:rPr lang="en-US" dirty="0" err="1"/>
              <a:t>i</a:t>
            </a:r>
            <a:r>
              <a:rPr lang="en-US" dirty="0"/>
              <a:t>=0 ;</a:t>
            </a:r>
            <a:r>
              <a:rPr lang="en-US" dirty="0" err="1"/>
              <a:t>i</a:t>
            </a:r>
            <a:r>
              <a:rPr lang="en-US" dirty="0"/>
              <a:t>&lt;1 ;</a:t>
            </a:r>
            <a:r>
              <a:rPr lang="en-US" dirty="0" err="1"/>
              <a:t>i</a:t>
            </a:r>
            <a:r>
              <a:rPr lang="en-US" dirty="0"/>
              <a:t>++)</a:t>
            </a:r>
          </a:p>
          <a:p>
            <a:pPr marL="0" indent="0" algn="just">
              <a:buNone/>
            </a:pPr>
            <a:r>
              <a:rPr lang="en-US" dirty="0"/>
              <a:t>     marks[</a:t>
            </a:r>
            <a:r>
              <a:rPr lang="en-US" dirty="0" err="1"/>
              <a:t>i</a:t>
            </a:r>
            <a:r>
              <a:rPr lang="en-US" dirty="0"/>
              <a:t>] = –1;</a:t>
            </a:r>
          </a:p>
          <a:p>
            <a:pPr algn="just"/>
            <a:r>
              <a:rPr lang="en-US" dirty="0"/>
              <a:t>The code accesses every individual element of the array and sets its value to –1. In the for loop, first the value of marks[0] is set to –1, </a:t>
            </a:r>
          </a:p>
          <a:p>
            <a:pPr algn="just"/>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8702905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5" dirty="0">
                <a:latin typeface="Arial"/>
                <a:cs typeface="Arial"/>
              </a:rPr>
              <a:t> </a:t>
            </a:r>
            <a:r>
              <a:rPr lang="en-US" sz="3600" b="1" spc="-75" dirty="0">
                <a:latin typeface="Arial"/>
                <a:cs typeface="Arial"/>
              </a:rPr>
              <a:t>Worst-case, </a:t>
            </a:r>
            <a:r>
              <a:rPr lang="en-US" sz="3600" b="1" spc="-85" dirty="0">
                <a:latin typeface="Arial"/>
                <a:cs typeface="Arial"/>
              </a:rPr>
              <a:t>Average-case, </a:t>
            </a:r>
            <a:r>
              <a:rPr lang="en-US" sz="3600" b="1" spc="-80" dirty="0">
                <a:latin typeface="Arial"/>
                <a:cs typeface="Arial"/>
              </a:rPr>
              <a:t>Best-case, </a:t>
            </a:r>
            <a:r>
              <a:rPr lang="en-US" sz="3600" b="1" spc="-105" dirty="0">
                <a:latin typeface="Arial"/>
                <a:cs typeface="Arial"/>
              </a:rPr>
              <a:t>and </a:t>
            </a:r>
            <a:r>
              <a:rPr lang="en-US" sz="3600" b="1" spc="-100" dirty="0">
                <a:latin typeface="Arial"/>
                <a:cs typeface="Arial"/>
              </a:rPr>
              <a:t>Amortized </a:t>
            </a:r>
            <a:r>
              <a:rPr lang="en-US" sz="3600" b="1" spc="-80" dirty="0">
                <a:latin typeface="Arial"/>
                <a:cs typeface="Arial"/>
              </a:rPr>
              <a:t>Time</a:t>
            </a:r>
            <a:r>
              <a:rPr lang="en-US" sz="3600" b="1" spc="-185" dirty="0">
                <a:latin typeface="Arial"/>
                <a:cs typeface="Arial"/>
              </a:rPr>
              <a:t> </a:t>
            </a:r>
            <a:r>
              <a:rPr lang="en-US" sz="3600" b="1" spc="-100" dirty="0">
                <a:latin typeface="Arial"/>
                <a:cs typeface="Arial"/>
              </a:rPr>
              <a:t>Complexity</a:t>
            </a:r>
            <a:endParaRPr lang="en-US" sz="3600" dirty="0"/>
          </a:p>
        </p:txBody>
      </p:sp>
      <p:sp>
        <p:nvSpPr>
          <p:cNvPr id="3" name="Content Placeholder 2"/>
          <p:cNvSpPr>
            <a:spLocks noGrp="1"/>
          </p:cNvSpPr>
          <p:nvPr>
            <p:ph idx="1"/>
          </p:nvPr>
        </p:nvSpPr>
        <p:spPr/>
        <p:txBody>
          <a:bodyPr/>
          <a:lstStyle/>
          <a:p>
            <a:r>
              <a:rPr lang="en-US" b="1" i="1" spc="-10" dirty="0">
                <a:latin typeface="Times New Roman"/>
                <a:cs typeface="Times New Roman"/>
              </a:rPr>
              <a:t>Worst-case </a:t>
            </a:r>
            <a:r>
              <a:rPr lang="en-US" b="1" i="1" spc="-5" dirty="0">
                <a:latin typeface="Times New Roman"/>
                <a:cs typeface="Times New Roman"/>
              </a:rPr>
              <a:t>running </a:t>
            </a:r>
            <a:r>
              <a:rPr lang="en-US" b="1" i="1" dirty="0">
                <a:latin typeface="Times New Roman"/>
                <a:cs typeface="Times New Roman"/>
              </a:rPr>
              <a:t>time</a:t>
            </a:r>
            <a:r>
              <a:rPr lang="en-US" b="1" i="1" spc="195" dirty="0">
                <a:latin typeface="Times New Roman"/>
                <a:cs typeface="Times New Roman"/>
              </a:rPr>
              <a:t> </a:t>
            </a:r>
            <a:r>
              <a:rPr lang="en-US" dirty="0">
                <a:latin typeface="Times New Roman"/>
                <a:cs typeface="Times New Roman"/>
              </a:rPr>
              <a:t>This denotes the </a:t>
            </a:r>
            <a:r>
              <a:rPr lang="en-US" dirty="0" err="1">
                <a:latin typeface="Times New Roman"/>
                <a:cs typeface="Times New Roman"/>
              </a:rPr>
              <a:t>behaviour</a:t>
            </a:r>
            <a:r>
              <a:rPr lang="en-US" dirty="0">
                <a:latin typeface="Times New Roman"/>
                <a:cs typeface="Times New Roman"/>
              </a:rPr>
              <a:t> of an algorithm </a:t>
            </a:r>
            <a:r>
              <a:rPr lang="en-US" spc="-5" dirty="0">
                <a:latin typeface="Times New Roman"/>
                <a:cs typeface="Times New Roman"/>
              </a:rPr>
              <a:t>with </a:t>
            </a:r>
            <a:r>
              <a:rPr lang="en-US" dirty="0">
                <a:latin typeface="Times New Roman"/>
                <a:cs typeface="Times New Roman"/>
              </a:rPr>
              <a:t>respect to the </a:t>
            </a:r>
            <a:r>
              <a:rPr lang="en-US" spc="-5" dirty="0">
                <a:latin typeface="Times New Roman"/>
                <a:cs typeface="Times New Roman"/>
              </a:rPr>
              <a:t>worst-  possible</a:t>
            </a:r>
            <a:r>
              <a:rPr lang="en-US" spc="-75" dirty="0">
                <a:latin typeface="Times New Roman"/>
                <a:cs typeface="Times New Roman"/>
              </a:rPr>
              <a:t> </a:t>
            </a:r>
            <a:r>
              <a:rPr lang="en-US" spc="-5" dirty="0">
                <a:latin typeface="Times New Roman"/>
                <a:cs typeface="Times New Roman"/>
              </a:rPr>
              <a:t>case</a:t>
            </a:r>
            <a:r>
              <a:rPr lang="en-US" spc="-70" dirty="0">
                <a:latin typeface="Times New Roman"/>
                <a:cs typeface="Times New Roman"/>
              </a:rPr>
              <a:t> </a:t>
            </a:r>
            <a:r>
              <a:rPr lang="en-US" spc="-5" dirty="0">
                <a:latin typeface="Times New Roman"/>
                <a:cs typeface="Times New Roman"/>
              </a:rPr>
              <a:t>of</a:t>
            </a:r>
            <a:r>
              <a:rPr lang="en-US" spc="-70" dirty="0">
                <a:latin typeface="Times New Roman"/>
                <a:cs typeface="Times New Roman"/>
              </a:rPr>
              <a:t> </a:t>
            </a:r>
            <a:r>
              <a:rPr lang="en-US" spc="-5" dirty="0">
                <a:latin typeface="Times New Roman"/>
                <a:cs typeface="Times New Roman"/>
              </a:rPr>
              <a:t>the</a:t>
            </a:r>
            <a:r>
              <a:rPr lang="en-US" spc="-70" dirty="0">
                <a:latin typeface="Times New Roman"/>
                <a:cs typeface="Times New Roman"/>
              </a:rPr>
              <a:t> </a:t>
            </a:r>
            <a:r>
              <a:rPr lang="en-US" spc="-5" dirty="0">
                <a:latin typeface="Times New Roman"/>
                <a:cs typeface="Times New Roman"/>
              </a:rPr>
              <a:t>input</a:t>
            </a:r>
            <a:r>
              <a:rPr lang="en-US" spc="-75" dirty="0">
                <a:latin typeface="Times New Roman"/>
                <a:cs typeface="Times New Roman"/>
              </a:rPr>
              <a:t> </a:t>
            </a:r>
            <a:r>
              <a:rPr lang="en-US" spc="-5" dirty="0">
                <a:latin typeface="Times New Roman"/>
                <a:cs typeface="Times New Roman"/>
              </a:rPr>
              <a:t>instance.</a:t>
            </a:r>
            <a:r>
              <a:rPr lang="en-US" spc="-90" dirty="0">
                <a:latin typeface="Times New Roman"/>
                <a:cs typeface="Times New Roman"/>
              </a:rPr>
              <a:t> </a:t>
            </a:r>
            <a:r>
              <a:rPr lang="en-US" spc="-5" dirty="0">
                <a:latin typeface="Times New Roman"/>
                <a:cs typeface="Times New Roman"/>
              </a:rPr>
              <a:t>The</a:t>
            </a:r>
            <a:r>
              <a:rPr lang="en-US" spc="-70" dirty="0">
                <a:latin typeface="Times New Roman"/>
                <a:cs typeface="Times New Roman"/>
              </a:rPr>
              <a:t> </a:t>
            </a:r>
            <a:r>
              <a:rPr lang="en-US" spc="-5" dirty="0">
                <a:latin typeface="Times New Roman"/>
                <a:cs typeface="Times New Roman"/>
              </a:rPr>
              <a:t>worst-case</a:t>
            </a:r>
            <a:r>
              <a:rPr lang="en-US" spc="-70" dirty="0">
                <a:latin typeface="Times New Roman"/>
                <a:cs typeface="Times New Roman"/>
              </a:rPr>
              <a:t> </a:t>
            </a:r>
            <a:r>
              <a:rPr lang="en-US" spc="-5" dirty="0">
                <a:latin typeface="Times New Roman"/>
                <a:cs typeface="Times New Roman"/>
              </a:rPr>
              <a:t>running</a:t>
            </a:r>
            <a:r>
              <a:rPr lang="en-US" spc="-75" dirty="0">
                <a:latin typeface="Times New Roman"/>
                <a:cs typeface="Times New Roman"/>
              </a:rPr>
              <a:t> </a:t>
            </a:r>
            <a:r>
              <a:rPr lang="en-US" spc="-5" dirty="0">
                <a:latin typeface="Times New Roman"/>
                <a:cs typeface="Times New Roman"/>
              </a:rPr>
              <a:t>time</a:t>
            </a:r>
            <a:r>
              <a:rPr lang="en-US" spc="-70" dirty="0">
                <a:latin typeface="Times New Roman"/>
                <a:cs typeface="Times New Roman"/>
              </a:rPr>
              <a:t> </a:t>
            </a:r>
            <a:r>
              <a:rPr lang="en-US" spc="-5" dirty="0">
                <a:latin typeface="Times New Roman"/>
                <a:cs typeface="Times New Roman"/>
              </a:rPr>
              <a:t>of</a:t>
            </a:r>
            <a:r>
              <a:rPr lang="en-US" spc="-70" dirty="0">
                <a:latin typeface="Times New Roman"/>
                <a:cs typeface="Times New Roman"/>
              </a:rPr>
              <a:t> </a:t>
            </a:r>
            <a:r>
              <a:rPr lang="en-US" spc="-5" dirty="0">
                <a:latin typeface="Times New Roman"/>
                <a:cs typeface="Times New Roman"/>
              </a:rPr>
              <a:t>an</a:t>
            </a:r>
            <a:r>
              <a:rPr lang="en-US" spc="-70" dirty="0">
                <a:latin typeface="Times New Roman"/>
                <a:cs typeface="Times New Roman"/>
              </a:rPr>
              <a:t> </a:t>
            </a:r>
            <a:r>
              <a:rPr lang="en-US" spc="-5" dirty="0">
                <a:latin typeface="Times New Roman"/>
                <a:cs typeface="Times New Roman"/>
              </a:rPr>
              <a:t>algorithm</a:t>
            </a:r>
            <a:r>
              <a:rPr lang="en-US" spc="-70" dirty="0">
                <a:latin typeface="Times New Roman"/>
                <a:cs typeface="Times New Roman"/>
              </a:rPr>
              <a:t> </a:t>
            </a:r>
            <a:r>
              <a:rPr lang="en-US" spc="-5" dirty="0">
                <a:latin typeface="Times New Roman"/>
                <a:cs typeface="Times New Roman"/>
              </a:rPr>
              <a:t>is</a:t>
            </a:r>
            <a:r>
              <a:rPr lang="en-US" spc="-75" dirty="0">
                <a:latin typeface="Times New Roman"/>
                <a:cs typeface="Times New Roman"/>
              </a:rPr>
              <a:t> </a:t>
            </a:r>
            <a:r>
              <a:rPr lang="en-US" spc="-5" dirty="0">
                <a:latin typeface="Times New Roman"/>
                <a:cs typeface="Times New Roman"/>
              </a:rPr>
              <a:t>an</a:t>
            </a:r>
            <a:r>
              <a:rPr lang="en-US" spc="-70" dirty="0">
                <a:latin typeface="Times New Roman"/>
                <a:cs typeface="Times New Roman"/>
              </a:rPr>
              <a:t> </a:t>
            </a:r>
            <a:r>
              <a:rPr lang="en-US" spc="-5" dirty="0">
                <a:latin typeface="Times New Roman"/>
                <a:cs typeface="Times New Roman"/>
              </a:rPr>
              <a:t>upper</a:t>
            </a:r>
            <a:r>
              <a:rPr lang="en-US" spc="-70" dirty="0">
                <a:latin typeface="Times New Roman"/>
                <a:cs typeface="Times New Roman"/>
              </a:rPr>
              <a:t> </a:t>
            </a:r>
            <a:r>
              <a:rPr lang="en-US" spc="-5" dirty="0">
                <a:latin typeface="Times New Roman"/>
                <a:cs typeface="Times New Roman"/>
              </a:rPr>
              <a:t>bound  </a:t>
            </a:r>
            <a:r>
              <a:rPr lang="en-US" dirty="0">
                <a:latin typeface="Times New Roman"/>
                <a:cs typeface="Times New Roman"/>
              </a:rPr>
              <a:t>on the running time for any input. Therefore, having the knowledge of </a:t>
            </a:r>
            <a:r>
              <a:rPr lang="en-US" spc="-5" dirty="0">
                <a:latin typeface="Times New Roman"/>
                <a:cs typeface="Times New Roman"/>
              </a:rPr>
              <a:t>worst-case </a:t>
            </a:r>
            <a:r>
              <a:rPr lang="en-US" dirty="0">
                <a:latin typeface="Times New Roman"/>
                <a:cs typeface="Times New Roman"/>
              </a:rPr>
              <a:t>running time  gives us an assurance that the algorithm </a:t>
            </a:r>
            <a:r>
              <a:rPr lang="en-US" spc="-5" dirty="0">
                <a:latin typeface="Times New Roman"/>
                <a:cs typeface="Times New Roman"/>
              </a:rPr>
              <a:t>will </a:t>
            </a:r>
            <a:r>
              <a:rPr lang="en-US" dirty="0">
                <a:latin typeface="Times New Roman"/>
                <a:cs typeface="Times New Roman"/>
              </a:rPr>
              <a:t>never go beyond this time</a:t>
            </a:r>
            <a:r>
              <a:rPr lang="en-US" spc="-30" dirty="0">
                <a:latin typeface="Times New Roman"/>
                <a:cs typeface="Times New Roman"/>
              </a:rPr>
              <a:t> </a:t>
            </a:r>
            <a:r>
              <a:rPr lang="en-US" dirty="0">
                <a:latin typeface="Times New Roman"/>
                <a:cs typeface="Times New Roman"/>
              </a:rPr>
              <a:t>limit.</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62936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i="1" spc="-10" dirty="0">
                <a:latin typeface="Times New Roman"/>
                <a:cs typeface="Times New Roman"/>
              </a:rPr>
              <a:t>Average-case </a:t>
            </a:r>
            <a:r>
              <a:rPr lang="en-US" b="1" i="1" spc="-5" dirty="0">
                <a:latin typeface="Times New Roman"/>
                <a:cs typeface="Times New Roman"/>
              </a:rPr>
              <a:t>running </a:t>
            </a:r>
            <a:r>
              <a:rPr lang="en-US" b="1" i="1" dirty="0">
                <a:latin typeface="Times New Roman"/>
                <a:cs typeface="Times New Roman"/>
              </a:rPr>
              <a:t>time </a:t>
            </a:r>
            <a:r>
              <a:rPr lang="en-US" dirty="0">
                <a:latin typeface="Times New Roman"/>
                <a:cs typeface="Times New Roman"/>
              </a:rPr>
              <a:t>The average-case running time of an algorithm is an estimate of  the</a:t>
            </a:r>
            <a:r>
              <a:rPr lang="en-US" spc="-50" dirty="0">
                <a:latin typeface="Times New Roman"/>
                <a:cs typeface="Times New Roman"/>
              </a:rPr>
              <a:t> </a:t>
            </a:r>
            <a:r>
              <a:rPr lang="en-US" dirty="0">
                <a:latin typeface="Times New Roman"/>
                <a:cs typeface="Times New Roman"/>
              </a:rPr>
              <a:t>running</a:t>
            </a:r>
            <a:r>
              <a:rPr lang="en-US" spc="-50" dirty="0">
                <a:latin typeface="Times New Roman"/>
                <a:cs typeface="Times New Roman"/>
              </a:rPr>
              <a:t> </a:t>
            </a:r>
            <a:r>
              <a:rPr lang="en-US" dirty="0">
                <a:latin typeface="Times New Roman"/>
                <a:cs typeface="Times New Roman"/>
              </a:rPr>
              <a:t>time</a:t>
            </a:r>
            <a:r>
              <a:rPr lang="en-US" spc="-50" dirty="0">
                <a:latin typeface="Times New Roman"/>
                <a:cs typeface="Times New Roman"/>
              </a:rPr>
              <a:t> </a:t>
            </a:r>
            <a:r>
              <a:rPr lang="en-US" dirty="0">
                <a:latin typeface="Times New Roman"/>
                <a:cs typeface="Times New Roman"/>
              </a:rPr>
              <a:t>for</a:t>
            </a:r>
            <a:r>
              <a:rPr lang="en-US" spc="-50" dirty="0">
                <a:latin typeface="Times New Roman"/>
                <a:cs typeface="Times New Roman"/>
              </a:rPr>
              <a:t> </a:t>
            </a:r>
            <a:r>
              <a:rPr lang="en-US" dirty="0">
                <a:latin typeface="Times New Roman"/>
                <a:cs typeface="Times New Roman"/>
              </a:rPr>
              <a:t>an</a:t>
            </a:r>
            <a:r>
              <a:rPr lang="en-US" spc="-50" dirty="0">
                <a:latin typeface="Times New Roman"/>
                <a:cs typeface="Times New Roman"/>
              </a:rPr>
              <a:t> </a:t>
            </a:r>
            <a:r>
              <a:rPr lang="en-US" dirty="0">
                <a:latin typeface="Times New Roman"/>
                <a:cs typeface="Times New Roman"/>
              </a:rPr>
              <a:t>‘average’</a:t>
            </a:r>
            <a:r>
              <a:rPr lang="en-US" spc="-125" dirty="0">
                <a:latin typeface="Times New Roman"/>
                <a:cs typeface="Times New Roman"/>
              </a:rPr>
              <a:t> </a:t>
            </a:r>
            <a:r>
              <a:rPr lang="en-US" dirty="0">
                <a:latin typeface="Times New Roman"/>
                <a:cs typeface="Times New Roman"/>
              </a:rPr>
              <a:t>input.</a:t>
            </a:r>
            <a:r>
              <a:rPr lang="en-US" spc="-50" dirty="0">
                <a:latin typeface="Times New Roman"/>
                <a:cs typeface="Times New Roman"/>
              </a:rPr>
              <a:t> </a:t>
            </a:r>
            <a:r>
              <a:rPr lang="en-US" dirty="0">
                <a:latin typeface="Times New Roman"/>
                <a:cs typeface="Times New Roman"/>
              </a:rPr>
              <a:t>It</a:t>
            </a:r>
            <a:r>
              <a:rPr lang="en-US" spc="-50" dirty="0">
                <a:latin typeface="Times New Roman"/>
                <a:cs typeface="Times New Roman"/>
              </a:rPr>
              <a:t> </a:t>
            </a:r>
            <a:r>
              <a:rPr lang="en-US" spc="-15" dirty="0">
                <a:latin typeface="Times New Roman"/>
                <a:cs typeface="Times New Roman"/>
              </a:rPr>
              <a:t>specifies</a:t>
            </a:r>
            <a:r>
              <a:rPr lang="en-US" spc="-50" dirty="0">
                <a:latin typeface="Times New Roman"/>
                <a:cs typeface="Times New Roman"/>
              </a:rPr>
              <a:t> </a:t>
            </a:r>
            <a:r>
              <a:rPr lang="en-US" dirty="0">
                <a:latin typeface="Times New Roman"/>
                <a:cs typeface="Times New Roman"/>
              </a:rPr>
              <a:t>the</a:t>
            </a:r>
            <a:r>
              <a:rPr lang="en-US" spc="-45" dirty="0">
                <a:latin typeface="Times New Roman"/>
                <a:cs typeface="Times New Roman"/>
              </a:rPr>
              <a:t> </a:t>
            </a:r>
            <a:r>
              <a:rPr lang="en-US" dirty="0">
                <a:latin typeface="Times New Roman"/>
                <a:cs typeface="Times New Roman"/>
              </a:rPr>
              <a:t>expected</a:t>
            </a:r>
            <a:r>
              <a:rPr lang="en-US" spc="-50" dirty="0">
                <a:latin typeface="Times New Roman"/>
                <a:cs typeface="Times New Roman"/>
              </a:rPr>
              <a:t> </a:t>
            </a:r>
            <a:r>
              <a:rPr lang="en-US" dirty="0" err="1">
                <a:latin typeface="Times New Roman"/>
                <a:cs typeface="Times New Roman"/>
              </a:rPr>
              <a:t>behaviour</a:t>
            </a:r>
            <a:r>
              <a:rPr lang="en-US" spc="-50" dirty="0">
                <a:latin typeface="Times New Roman"/>
                <a:cs typeface="Times New Roman"/>
              </a:rPr>
              <a:t> </a:t>
            </a:r>
            <a:r>
              <a:rPr lang="en-US" dirty="0">
                <a:latin typeface="Times New Roman"/>
                <a:cs typeface="Times New Roman"/>
              </a:rPr>
              <a:t>of</a:t>
            </a:r>
            <a:r>
              <a:rPr lang="en-US" spc="-50" dirty="0">
                <a:latin typeface="Times New Roman"/>
                <a:cs typeface="Times New Roman"/>
              </a:rPr>
              <a:t> </a:t>
            </a:r>
            <a:r>
              <a:rPr lang="en-US" dirty="0">
                <a:latin typeface="Times New Roman"/>
                <a:cs typeface="Times New Roman"/>
              </a:rPr>
              <a:t>the</a:t>
            </a:r>
            <a:r>
              <a:rPr lang="en-US" spc="-50" dirty="0">
                <a:latin typeface="Times New Roman"/>
                <a:cs typeface="Times New Roman"/>
              </a:rPr>
              <a:t> </a:t>
            </a:r>
            <a:r>
              <a:rPr lang="en-US" dirty="0">
                <a:latin typeface="Times New Roman"/>
                <a:cs typeface="Times New Roman"/>
              </a:rPr>
              <a:t>algorithm</a:t>
            </a:r>
            <a:r>
              <a:rPr lang="en-US" spc="-50" dirty="0">
                <a:latin typeface="Times New Roman"/>
                <a:cs typeface="Times New Roman"/>
              </a:rPr>
              <a:t> </a:t>
            </a:r>
            <a:r>
              <a:rPr lang="en-US" spc="-5" dirty="0">
                <a:latin typeface="Times New Roman"/>
                <a:cs typeface="Times New Roman"/>
              </a:rPr>
              <a:t>when  </a:t>
            </a:r>
            <a:r>
              <a:rPr lang="en-US" dirty="0">
                <a:latin typeface="Times New Roman"/>
                <a:cs typeface="Times New Roman"/>
              </a:rPr>
              <a:t>the input is randomly drawn from a given distribution. </a:t>
            </a:r>
            <a:r>
              <a:rPr lang="en-US" spc="-10" dirty="0">
                <a:latin typeface="Times New Roman"/>
                <a:cs typeface="Times New Roman"/>
              </a:rPr>
              <a:t>Average-case </a:t>
            </a:r>
            <a:r>
              <a:rPr lang="en-US" dirty="0">
                <a:latin typeface="Times New Roman"/>
                <a:cs typeface="Times New Roman"/>
              </a:rPr>
              <a:t>running time assumes that  all inputs of a given </a:t>
            </a:r>
            <a:r>
              <a:rPr lang="en-US" spc="-5" dirty="0">
                <a:latin typeface="Times New Roman"/>
                <a:cs typeface="Times New Roman"/>
              </a:rPr>
              <a:t>size </a:t>
            </a:r>
            <a:r>
              <a:rPr lang="en-US" dirty="0">
                <a:latin typeface="Times New Roman"/>
                <a:cs typeface="Times New Roman"/>
              </a:rPr>
              <a:t>are equally</a:t>
            </a:r>
            <a:r>
              <a:rPr lang="en-US" spc="-10" dirty="0">
                <a:latin typeface="Times New Roman"/>
                <a:cs typeface="Times New Roman"/>
              </a:rPr>
              <a:t> </a:t>
            </a:r>
            <a:r>
              <a:rPr lang="en-US" spc="-15" dirty="0">
                <a:latin typeface="Times New Roman"/>
                <a:cs typeface="Times New Roman"/>
              </a:rPr>
              <a:t>likely.</a:t>
            </a:r>
            <a:endParaRPr lang="en-US" dirty="0">
              <a:latin typeface="Times New Roman"/>
              <a:cs typeface="Times New Roman"/>
            </a:endParaRP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9966370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i="1" spc="-5" dirty="0">
                <a:latin typeface="Times New Roman"/>
                <a:cs typeface="Times New Roman"/>
              </a:rPr>
              <a:t>Best-case</a:t>
            </a:r>
            <a:r>
              <a:rPr lang="en-US" b="1" i="1" spc="-75" dirty="0">
                <a:latin typeface="Times New Roman"/>
                <a:cs typeface="Times New Roman"/>
              </a:rPr>
              <a:t> </a:t>
            </a:r>
            <a:r>
              <a:rPr lang="en-US" b="1" i="1" spc="-5" dirty="0">
                <a:latin typeface="Times New Roman"/>
                <a:cs typeface="Times New Roman"/>
              </a:rPr>
              <a:t>running</a:t>
            </a:r>
            <a:r>
              <a:rPr lang="en-US" b="1" i="1" spc="-70" dirty="0">
                <a:latin typeface="Times New Roman"/>
                <a:cs typeface="Times New Roman"/>
              </a:rPr>
              <a:t> </a:t>
            </a:r>
            <a:r>
              <a:rPr lang="en-US" b="1" i="1" spc="-5" dirty="0">
                <a:latin typeface="Times New Roman"/>
                <a:cs typeface="Times New Roman"/>
              </a:rPr>
              <a:t>time</a:t>
            </a:r>
            <a:r>
              <a:rPr lang="en-US" b="1" i="1" spc="240" dirty="0">
                <a:latin typeface="Times New Roman"/>
                <a:cs typeface="Times New Roman"/>
              </a:rPr>
              <a:t> </a:t>
            </a:r>
            <a:r>
              <a:rPr lang="en-US" spc="-5" dirty="0">
                <a:latin typeface="Times New Roman"/>
                <a:cs typeface="Times New Roman"/>
              </a:rPr>
              <a:t>The</a:t>
            </a:r>
            <a:r>
              <a:rPr lang="en-US" spc="-70" dirty="0">
                <a:latin typeface="Times New Roman"/>
                <a:cs typeface="Times New Roman"/>
              </a:rPr>
              <a:t> </a:t>
            </a:r>
            <a:r>
              <a:rPr lang="en-US" spc="-5" dirty="0">
                <a:latin typeface="Times New Roman"/>
                <a:cs typeface="Times New Roman"/>
              </a:rPr>
              <a:t>term</a:t>
            </a:r>
            <a:r>
              <a:rPr lang="en-US" spc="-75" dirty="0">
                <a:latin typeface="Times New Roman"/>
                <a:cs typeface="Times New Roman"/>
              </a:rPr>
              <a:t> </a:t>
            </a:r>
            <a:r>
              <a:rPr lang="en-US" spc="-5" dirty="0">
                <a:latin typeface="Times New Roman"/>
                <a:cs typeface="Times New Roman"/>
              </a:rPr>
              <a:t>‘best-case</a:t>
            </a:r>
            <a:r>
              <a:rPr lang="en-US" spc="-70" dirty="0">
                <a:latin typeface="Times New Roman"/>
                <a:cs typeface="Times New Roman"/>
              </a:rPr>
              <a:t> </a:t>
            </a:r>
            <a:r>
              <a:rPr lang="en-US" spc="-5" dirty="0">
                <a:latin typeface="Times New Roman"/>
                <a:cs typeface="Times New Roman"/>
              </a:rPr>
              <a:t>performance’</a:t>
            </a:r>
            <a:r>
              <a:rPr lang="en-US" spc="-150" dirty="0">
                <a:latin typeface="Times New Roman"/>
                <a:cs typeface="Times New Roman"/>
              </a:rPr>
              <a:t> </a:t>
            </a:r>
            <a:r>
              <a:rPr lang="en-US" spc="-5" dirty="0">
                <a:latin typeface="Times New Roman"/>
                <a:cs typeface="Times New Roman"/>
              </a:rPr>
              <a:t>is</a:t>
            </a:r>
            <a:r>
              <a:rPr lang="en-US" spc="-70" dirty="0">
                <a:latin typeface="Times New Roman"/>
                <a:cs typeface="Times New Roman"/>
              </a:rPr>
              <a:t> </a:t>
            </a:r>
            <a:r>
              <a:rPr lang="en-US" spc="-5" dirty="0">
                <a:latin typeface="Times New Roman"/>
                <a:cs typeface="Times New Roman"/>
              </a:rPr>
              <a:t>used</a:t>
            </a:r>
            <a:r>
              <a:rPr lang="en-US" spc="-75" dirty="0">
                <a:latin typeface="Times New Roman"/>
                <a:cs typeface="Times New Roman"/>
              </a:rPr>
              <a:t> </a:t>
            </a:r>
            <a:r>
              <a:rPr lang="en-US" spc="-5" dirty="0">
                <a:latin typeface="Times New Roman"/>
                <a:cs typeface="Times New Roman"/>
              </a:rPr>
              <a:t>to</a:t>
            </a:r>
            <a:r>
              <a:rPr lang="en-US" spc="-70" dirty="0">
                <a:latin typeface="Times New Roman"/>
                <a:cs typeface="Times New Roman"/>
              </a:rPr>
              <a:t> </a:t>
            </a:r>
            <a:r>
              <a:rPr lang="en-US" spc="-5" dirty="0" err="1">
                <a:latin typeface="Times New Roman"/>
                <a:cs typeface="Times New Roman"/>
              </a:rPr>
              <a:t>analyse</a:t>
            </a:r>
            <a:r>
              <a:rPr lang="en-US" spc="-75" dirty="0">
                <a:latin typeface="Times New Roman"/>
                <a:cs typeface="Times New Roman"/>
              </a:rPr>
              <a:t> </a:t>
            </a:r>
            <a:r>
              <a:rPr lang="en-US" spc="-5" dirty="0">
                <a:latin typeface="Times New Roman"/>
                <a:cs typeface="Times New Roman"/>
              </a:rPr>
              <a:t>an</a:t>
            </a:r>
            <a:r>
              <a:rPr lang="en-US" spc="-70" dirty="0">
                <a:latin typeface="Times New Roman"/>
                <a:cs typeface="Times New Roman"/>
              </a:rPr>
              <a:t> </a:t>
            </a:r>
            <a:r>
              <a:rPr lang="en-US" spc="-5" dirty="0">
                <a:latin typeface="Times New Roman"/>
                <a:cs typeface="Times New Roman"/>
              </a:rPr>
              <a:t>algorithm</a:t>
            </a:r>
            <a:r>
              <a:rPr lang="en-US" spc="-70" dirty="0">
                <a:latin typeface="Times New Roman"/>
                <a:cs typeface="Times New Roman"/>
              </a:rPr>
              <a:t> </a:t>
            </a:r>
            <a:r>
              <a:rPr lang="en-US" spc="-5" dirty="0">
                <a:latin typeface="Times New Roman"/>
                <a:cs typeface="Times New Roman"/>
              </a:rPr>
              <a:t>under  </a:t>
            </a:r>
            <a:r>
              <a:rPr lang="en-US" dirty="0">
                <a:latin typeface="Times New Roman"/>
                <a:cs typeface="Times New Roman"/>
              </a:rPr>
              <a:t>optimal</a:t>
            </a:r>
            <a:r>
              <a:rPr lang="en-US" spc="-45" dirty="0">
                <a:latin typeface="Times New Roman"/>
                <a:cs typeface="Times New Roman"/>
              </a:rPr>
              <a:t> </a:t>
            </a:r>
            <a:r>
              <a:rPr lang="en-US" dirty="0">
                <a:latin typeface="Times New Roman"/>
                <a:cs typeface="Times New Roman"/>
              </a:rPr>
              <a:t>conditions.</a:t>
            </a:r>
            <a:r>
              <a:rPr lang="en-US" spc="-45" dirty="0">
                <a:latin typeface="Times New Roman"/>
                <a:cs typeface="Times New Roman"/>
              </a:rPr>
              <a:t> </a:t>
            </a:r>
            <a:r>
              <a:rPr lang="en-US" spc="-5" dirty="0">
                <a:latin typeface="Times New Roman"/>
                <a:cs typeface="Times New Roman"/>
              </a:rPr>
              <a:t>For</a:t>
            </a:r>
            <a:r>
              <a:rPr lang="en-US" spc="-40" dirty="0">
                <a:latin typeface="Times New Roman"/>
                <a:cs typeface="Times New Roman"/>
              </a:rPr>
              <a:t> </a:t>
            </a:r>
            <a:r>
              <a:rPr lang="en-US" spc="-5" dirty="0">
                <a:latin typeface="Times New Roman"/>
                <a:cs typeface="Times New Roman"/>
              </a:rPr>
              <a:t>example,</a:t>
            </a:r>
            <a:r>
              <a:rPr lang="en-US" spc="-45" dirty="0">
                <a:latin typeface="Times New Roman"/>
                <a:cs typeface="Times New Roman"/>
              </a:rPr>
              <a:t> </a:t>
            </a:r>
            <a:r>
              <a:rPr lang="en-US" dirty="0">
                <a:latin typeface="Times New Roman"/>
                <a:cs typeface="Times New Roman"/>
              </a:rPr>
              <a:t>the</a:t>
            </a:r>
            <a:r>
              <a:rPr lang="en-US" spc="-40" dirty="0">
                <a:latin typeface="Times New Roman"/>
                <a:cs typeface="Times New Roman"/>
              </a:rPr>
              <a:t> </a:t>
            </a:r>
            <a:r>
              <a:rPr lang="en-US" dirty="0">
                <a:latin typeface="Times New Roman"/>
                <a:cs typeface="Times New Roman"/>
              </a:rPr>
              <a:t>best</a:t>
            </a:r>
            <a:r>
              <a:rPr lang="en-US" spc="-45" dirty="0">
                <a:latin typeface="Times New Roman"/>
                <a:cs typeface="Times New Roman"/>
              </a:rPr>
              <a:t> </a:t>
            </a:r>
            <a:r>
              <a:rPr lang="en-US" dirty="0">
                <a:latin typeface="Times New Roman"/>
                <a:cs typeface="Times New Roman"/>
              </a:rPr>
              <a:t>case</a:t>
            </a:r>
            <a:r>
              <a:rPr lang="en-US" spc="-40" dirty="0">
                <a:latin typeface="Times New Roman"/>
                <a:cs typeface="Times New Roman"/>
              </a:rPr>
              <a:t> </a:t>
            </a:r>
            <a:r>
              <a:rPr lang="en-US" dirty="0">
                <a:latin typeface="Times New Roman"/>
                <a:cs typeface="Times New Roman"/>
              </a:rPr>
              <a:t>for</a:t>
            </a:r>
            <a:r>
              <a:rPr lang="en-US" spc="-45" dirty="0">
                <a:latin typeface="Times New Roman"/>
                <a:cs typeface="Times New Roman"/>
              </a:rPr>
              <a:t> </a:t>
            </a:r>
            <a:r>
              <a:rPr lang="en-US" dirty="0">
                <a:latin typeface="Times New Roman"/>
                <a:cs typeface="Times New Roman"/>
              </a:rPr>
              <a:t>a</a:t>
            </a:r>
            <a:r>
              <a:rPr lang="en-US" spc="-40" dirty="0">
                <a:latin typeface="Times New Roman"/>
                <a:cs typeface="Times New Roman"/>
              </a:rPr>
              <a:t> </a:t>
            </a:r>
            <a:r>
              <a:rPr lang="en-US" spc="-5" dirty="0">
                <a:latin typeface="Times New Roman"/>
                <a:cs typeface="Times New Roman"/>
              </a:rPr>
              <a:t>simple</a:t>
            </a:r>
            <a:r>
              <a:rPr lang="en-US" spc="-45" dirty="0">
                <a:latin typeface="Times New Roman"/>
                <a:cs typeface="Times New Roman"/>
              </a:rPr>
              <a:t> </a:t>
            </a:r>
            <a:r>
              <a:rPr lang="en-US" dirty="0">
                <a:latin typeface="Times New Roman"/>
                <a:cs typeface="Times New Roman"/>
              </a:rPr>
              <a:t>linear</a:t>
            </a:r>
            <a:r>
              <a:rPr lang="en-US" spc="-40" dirty="0">
                <a:latin typeface="Times New Roman"/>
                <a:cs typeface="Times New Roman"/>
              </a:rPr>
              <a:t> </a:t>
            </a:r>
            <a:r>
              <a:rPr lang="en-US" spc="-5" dirty="0">
                <a:latin typeface="Times New Roman"/>
                <a:cs typeface="Times New Roman"/>
              </a:rPr>
              <a:t>search</a:t>
            </a:r>
            <a:r>
              <a:rPr lang="en-US" spc="-45" dirty="0">
                <a:latin typeface="Times New Roman"/>
                <a:cs typeface="Times New Roman"/>
              </a:rPr>
              <a:t> </a:t>
            </a:r>
            <a:r>
              <a:rPr lang="en-US" dirty="0">
                <a:latin typeface="Times New Roman"/>
                <a:cs typeface="Times New Roman"/>
              </a:rPr>
              <a:t>on</a:t>
            </a:r>
            <a:r>
              <a:rPr lang="en-US" spc="-45" dirty="0">
                <a:latin typeface="Times New Roman"/>
                <a:cs typeface="Times New Roman"/>
              </a:rPr>
              <a:t> </a:t>
            </a:r>
            <a:r>
              <a:rPr lang="en-US" dirty="0">
                <a:latin typeface="Times New Roman"/>
                <a:cs typeface="Times New Roman"/>
              </a:rPr>
              <a:t>an</a:t>
            </a:r>
            <a:r>
              <a:rPr lang="en-US" spc="-40" dirty="0">
                <a:latin typeface="Times New Roman"/>
                <a:cs typeface="Times New Roman"/>
              </a:rPr>
              <a:t> </a:t>
            </a:r>
            <a:r>
              <a:rPr lang="en-US" dirty="0">
                <a:latin typeface="Times New Roman"/>
                <a:cs typeface="Times New Roman"/>
              </a:rPr>
              <a:t>array</a:t>
            </a:r>
            <a:r>
              <a:rPr lang="en-US" spc="-45" dirty="0">
                <a:latin typeface="Times New Roman"/>
                <a:cs typeface="Times New Roman"/>
              </a:rPr>
              <a:t> </a:t>
            </a:r>
            <a:r>
              <a:rPr lang="en-US" dirty="0">
                <a:latin typeface="Times New Roman"/>
                <a:cs typeface="Times New Roman"/>
              </a:rPr>
              <a:t>occurs</a:t>
            </a:r>
            <a:r>
              <a:rPr lang="en-US" spc="-40" dirty="0">
                <a:latin typeface="Times New Roman"/>
                <a:cs typeface="Times New Roman"/>
              </a:rPr>
              <a:t> </a:t>
            </a:r>
            <a:r>
              <a:rPr lang="en-US" spc="-20" dirty="0">
                <a:latin typeface="Times New Roman"/>
                <a:cs typeface="Times New Roman"/>
              </a:rPr>
              <a:t>when  the</a:t>
            </a:r>
            <a:r>
              <a:rPr lang="en-US" spc="-114" dirty="0">
                <a:latin typeface="Times New Roman"/>
                <a:cs typeface="Times New Roman"/>
              </a:rPr>
              <a:t> </a:t>
            </a:r>
            <a:r>
              <a:rPr lang="en-US" spc="-30" dirty="0">
                <a:latin typeface="Times New Roman"/>
                <a:cs typeface="Times New Roman"/>
              </a:rPr>
              <a:t>desired</a:t>
            </a:r>
            <a:r>
              <a:rPr lang="en-US" spc="-114" dirty="0">
                <a:latin typeface="Times New Roman"/>
                <a:cs typeface="Times New Roman"/>
              </a:rPr>
              <a:t> </a:t>
            </a:r>
            <a:r>
              <a:rPr lang="en-US" spc="-30" dirty="0">
                <a:latin typeface="Times New Roman"/>
                <a:cs typeface="Times New Roman"/>
              </a:rPr>
              <a:t>element</a:t>
            </a:r>
            <a:r>
              <a:rPr lang="en-US" spc="-114" dirty="0">
                <a:latin typeface="Times New Roman"/>
                <a:cs typeface="Times New Roman"/>
              </a:rPr>
              <a:t> </a:t>
            </a:r>
            <a:r>
              <a:rPr lang="en-US" spc="-15" dirty="0">
                <a:latin typeface="Times New Roman"/>
                <a:cs typeface="Times New Roman"/>
              </a:rPr>
              <a:t>is</a:t>
            </a:r>
            <a:r>
              <a:rPr lang="en-US" spc="-114" dirty="0">
                <a:latin typeface="Times New Roman"/>
                <a:cs typeface="Times New Roman"/>
              </a:rPr>
              <a:t> </a:t>
            </a:r>
            <a:r>
              <a:rPr lang="en-US" spc="-20" dirty="0">
                <a:latin typeface="Times New Roman"/>
                <a:cs typeface="Times New Roman"/>
              </a:rPr>
              <a:t>the</a:t>
            </a:r>
            <a:r>
              <a:rPr lang="en-US" spc="-114" dirty="0">
                <a:latin typeface="Times New Roman"/>
                <a:cs typeface="Times New Roman"/>
              </a:rPr>
              <a:t> </a:t>
            </a:r>
            <a:r>
              <a:rPr lang="en-US" spc="-30" dirty="0">
                <a:latin typeface="Times New Roman"/>
                <a:cs typeface="Times New Roman"/>
              </a:rPr>
              <a:t>first</a:t>
            </a:r>
            <a:r>
              <a:rPr lang="en-US" spc="-114" dirty="0">
                <a:latin typeface="Times New Roman"/>
                <a:cs typeface="Times New Roman"/>
              </a:rPr>
              <a:t> </a:t>
            </a:r>
            <a:r>
              <a:rPr lang="en-US" spc="-15" dirty="0">
                <a:latin typeface="Times New Roman"/>
                <a:cs typeface="Times New Roman"/>
              </a:rPr>
              <a:t>in</a:t>
            </a:r>
            <a:r>
              <a:rPr lang="en-US" spc="-114" dirty="0">
                <a:latin typeface="Times New Roman"/>
                <a:cs typeface="Times New Roman"/>
              </a:rPr>
              <a:t> </a:t>
            </a:r>
            <a:r>
              <a:rPr lang="en-US" spc="-20" dirty="0">
                <a:latin typeface="Times New Roman"/>
                <a:cs typeface="Times New Roman"/>
              </a:rPr>
              <a:t>the</a:t>
            </a:r>
            <a:r>
              <a:rPr lang="en-US" spc="-114" dirty="0">
                <a:latin typeface="Times New Roman"/>
                <a:cs typeface="Times New Roman"/>
              </a:rPr>
              <a:t> </a:t>
            </a:r>
            <a:r>
              <a:rPr lang="en-US" spc="-25" dirty="0">
                <a:latin typeface="Times New Roman"/>
                <a:cs typeface="Times New Roman"/>
              </a:rPr>
              <a:t>list.</a:t>
            </a:r>
            <a:r>
              <a:rPr lang="en-US" spc="-114" dirty="0">
                <a:latin typeface="Times New Roman"/>
                <a:cs typeface="Times New Roman"/>
              </a:rPr>
              <a:t> </a:t>
            </a:r>
            <a:r>
              <a:rPr lang="en-US" spc="-30" dirty="0">
                <a:latin typeface="Times New Roman"/>
                <a:cs typeface="Times New Roman"/>
              </a:rPr>
              <a:t>However,</a:t>
            </a:r>
            <a:r>
              <a:rPr lang="en-US" spc="-114" dirty="0">
                <a:latin typeface="Times New Roman"/>
                <a:cs typeface="Times New Roman"/>
              </a:rPr>
              <a:t> </a:t>
            </a:r>
            <a:r>
              <a:rPr lang="en-US" spc="-25" dirty="0">
                <a:latin typeface="Times New Roman"/>
                <a:cs typeface="Times New Roman"/>
              </a:rPr>
              <a:t>while</a:t>
            </a:r>
            <a:r>
              <a:rPr lang="en-US" spc="-114" dirty="0">
                <a:latin typeface="Times New Roman"/>
                <a:cs typeface="Times New Roman"/>
              </a:rPr>
              <a:t> </a:t>
            </a:r>
            <a:r>
              <a:rPr lang="en-US" spc="-30" dirty="0">
                <a:latin typeface="Times New Roman"/>
                <a:cs typeface="Times New Roman"/>
              </a:rPr>
              <a:t>developing</a:t>
            </a:r>
            <a:r>
              <a:rPr lang="en-US" spc="-114" dirty="0">
                <a:latin typeface="Times New Roman"/>
                <a:cs typeface="Times New Roman"/>
              </a:rPr>
              <a:t> </a:t>
            </a:r>
            <a:r>
              <a:rPr lang="en-US" spc="-20" dirty="0">
                <a:latin typeface="Times New Roman"/>
                <a:cs typeface="Times New Roman"/>
              </a:rPr>
              <a:t>and</a:t>
            </a:r>
            <a:r>
              <a:rPr lang="en-US" spc="-114" dirty="0">
                <a:latin typeface="Times New Roman"/>
                <a:cs typeface="Times New Roman"/>
              </a:rPr>
              <a:t> </a:t>
            </a:r>
            <a:r>
              <a:rPr lang="en-US" spc="-30" dirty="0">
                <a:latin typeface="Times New Roman"/>
                <a:cs typeface="Times New Roman"/>
              </a:rPr>
              <a:t>choosing</a:t>
            </a:r>
            <a:r>
              <a:rPr lang="en-US" spc="-114" dirty="0">
                <a:latin typeface="Times New Roman"/>
                <a:cs typeface="Times New Roman"/>
              </a:rPr>
              <a:t> </a:t>
            </a:r>
            <a:r>
              <a:rPr lang="en-US" spc="-15" dirty="0">
                <a:latin typeface="Times New Roman"/>
                <a:cs typeface="Times New Roman"/>
              </a:rPr>
              <a:t>an</a:t>
            </a:r>
            <a:r>
              <a:rPr lang="en-US" spc="-114" dirty="0">
                <a:latin typeface="Times New Roman"/>
                <a:cs typeface="Times New Roman"/>
              </a:rPr>
              <a:t> </a:t>
            </a:r>
            <a:r>
              <a:rPr lang="en-US" spc="-30" dirty="0">
                <a:latin typeface="Times New Roman"/>
                <a:cs typeface="Times New Roman"/>
              </a:rPr>
              <a:t>algorithm</a:t>
            </a:r>
            <a:r>
              <a:rPr lang="en-US" spc="-95" dirty="0">
                <a:latin typeface="Times New Roman"/>
                <a:cs typeface="Times New Roman"/>
              </a:rPr>
              <a:t> </a:t>
            </a:r>
            <a:r>
              <a:rPr lang="en-US" spc="-5" dirty="0">
                <a:latin typeface="Times New Roman"/>
                <a:cs typeface="Times New Roman"/>
              </a:rPr>
              <a:t>to</a:t>
            </a:r>
            <a:r>
              <a:rPr lang="en-US" spc="-70" dirty="0">
                <a:latin typeface="Times New Roman"/>
                <a:cs typeface="Times New Roman"/>
              </a:rPr>
              <a:t> </a:t>
            </a:r>
            <a:r>
              <a:rPr lang="en-US" spc="-10" dirty="0">
                <a:latin typeface="Times New Roman"/>
                <a:cs typeface="Times New Roman"/>
              </a:rPr>
              <a:t>solve  </a:t>
            </a:r>
            <a:r>
              <a:rPr lang="en-US" dirty="0">
                <a:latin typeface="Times New Roman"/>
                <a:cs typeface="Times New Roman"/>
              </a:rPr>
              <a:t>a</a:t>
            </a:r>
            <a:r>
              <a:rPr lang="en-US" spc="-35" dirty="0">
                <a:latin typeface="Times New Roman"/>
                <a:cs typeface="Times New Roman"/>
              </a:rPr>
              <a:t> </a:t>
            </a:r>
            <a:r>
              <a:rPr lang="en-US" dirty="0">
                <a:latin typeface="Times New Roman"/>
                <a:cs typeface="Times New Roman"/>
              </a:rPr>
              <a:t>problem,</a:t>
            </a:r>
            <a:r>
              <a:rPr lang="en-US" spc="-30" dirty="0">
                <a:latin typeface="Times New Roman"/>
                <a:cs typeface="Times New Roman"/>
              </a:rPr>
              <a:t> </a:t>
            </a:r>
            <a:r>
              <a:rPr lang="en-US" spc="-5" dirty="0">
                <a:latin typeface="Times New Roman"/>
                <a:cs typeface="Times New Roman"/>
              </a:rPr>
              <a:t>we</a:t>
            </a:r>
            <a:r>
              <a:rPr lang="en-US" spc="-30" dirty="0">
                <a:latin typeface="Times New Roman"/>
                <a:cs typeface="Times New Roman"/>
              </a:rPr>
              <a:t> </a:t>
            </a:r>
            <a:r>
              <a:rPr lang="en-US" dirty="0">
                <a:latin typeface="Times New Roman"/>
                <a:cs typeface="Times New Roman"/>
              </a:rPr>
              <a:t>hardly</a:t>
            </a:r>
            <a:r>
              <a:rPr lang="en-US" spc="-35" dirty="0">
                <a:latin typeface="Times New Roman"/>
                <a:cs typeface="Times New Roman"/>
              </a:rPr>
              <a:t> </a:t>
            </a:r>
            <a:r>
              <a:rPr lang="en-US" dirty="0">
                <a:latin typeface="Times New Roman"/>
                <a:cs typeface="Times New Roman"/>
              </a:rPr>
              <a:t>base</a:t>
            </a:r>
            <a:r>
              <a:rPr lang="en-US" spc="-30" dirty="0">
                <a:latin typeface="Times New Roman"/>
                <a:cs typeface="Times New Roman"/>
              </a:rPr>
              <a:t> </a:t>
            </a:r>
            <a:r>
              <a:rPr lang="en-US" dirty="0">
                <a:latin typeface="Times New Roman"/>
                <a:cs typeface="Times New Roman"/>
              </a:rPr>
              <a:t>our</a:t>
            </a:r>
            <a:r>
              <a:rPr lang="en-US" spc="-35" dirty="0">
                <a:latin typeface="Times New Roman"/>
                <a:cs typeface="Times New Roman"/>
              </a:rPr>
              <a:t> </a:t>
            </a:r>
            <a:r>
              <a:rPr lang="en-US" dirty="0">
                <a:latin typeface="Times New Roman"/>
                <a:cs typeface="Times New Roman"/>
              </a:rPr>
              <a:t>decision</a:t>
            </a:r>
            <a:r>
              <a:rPr lang="en-US" spc="-30" dirty="0">
                <a:latin typeface="Times New Roman"/>
                <a:cs typeface="Times New Roman"/>
              </a:rPr>
              <a:t> </a:t>
            </a:r>
            <a:r>
              <a:rPr lang="en-US" dirty="0">
                <a:latin typeface="Times New Roman"/>
                <a:cs typeface="Times New Roman"/>
              </a:rPr>
              <a:t>on</a:t>
            </a:r>
            <a:r>
              <a:rPr lang="en-US" spc="-30" dirty="0">
                <a:latin typeface="Times New Roman"/>
                <a:cs typeface="Times New Roman"/>
              </a:rPr>
              <a:t> </a:t>
            </a:r>
            <a:r>
              <a:rPr lang="en-US" dirty="0">
                <a:latin typeface="Times New Roman"/>
                <a:cs typeface="Times New Roman"/>
              </a:rPr>
              <a:t>the</a:t>
            </a:r>
            <a:r>
              <a:rPr lang="en-US" spc="-35" dirty="0">
                <a:latin typeface="Times New Roman"/>
                <a:cs typeface="Times New Roman"/>
              </a:rPr>
              <a:t> </a:t>
            </a:r>
            <a:r>
              <a:rPr lang="en-US" dirty="0">
                <a:latin typeface="Times New Roman"/>
                <a:cs typeface="Times New Roman"/>
              </a:rPr>
              <a:t>best-case</a:t>
            </a:r>
            <a:r>
              <a:rPr lang="en-US" spc="-30" dirty="0">
                <a:latin typeface="Times New Roman"/>
                <a:cs typeface="Times New Roman"/>
              </a:rPr>
              <a:t> </a:t>
            </a:r>
            <a:r>
              <a:rPr lang="en-US" dirty="0">
                <a:latin typeface="Times New Roman"/>
                <a:cs typeface="Times New Roman"/>
              </a:rPr>
              <a:t>performance.</a:t>
            </a:r>
            <a:r>
              <a:rPr lang="en-US" spc="-30" dirty="0">
                <a:latin typeface="Times New Roman"/>
                <a:cs typeface="Times New Roman"/>
              </a:rPr>
              <a:t> </a:t>
            </a:r>
            <a:r>
              <a:rPr lang="en-US" dirty="0">
                <a:latin typeface="Times New Roman"/>
                <a:cs typeface="Times New Roman"/>
              </a:rPr>
              <a:t>It</a:t>
            </a:r>
            <a:r>
              <a:rPr lang="en-US" spc="-35" dirty="0">
                <a:latin typeface="Times New Roman"/>
                <a:cs typeface="Times New Roman"/>
              </a:rPr>
              <a:t> </a:t>
            </a:r>
            <a:r>
              <a:rPr lang="en-US" dirty="0">
                <a:latin typeface="Times New Roman"/>
                <a:cs typeface="Times New Roman"/>
              </a:rPr>
              <a:t>is</a:t>
            </a:r>
            <a:r>
              <a:rPr lang="en-US" spc="-30" dirty="0">
                <a:latin typeface="Times New Roman"/>
                <a:cs typeface="Times New Roman"/>
              </a:rPr>
              <a:t> </a:t>
            </a:r>
            <a:r>
              <a:rPr lang="en-US" dirty="0">
                <a:latin typeface="Times New Roman"/>
                <a:cs typeface="Times New Roman"/>
              </a:rPr>
              <a:t>always</a:t>
            </a:r>
            <a:r>
              <a:rPr lang="en-US" spc="-30" dirty="0">
                <a:latin typeface="Times New Roman"/>
                <a:cs typeface="Times New Roman"/>
              </a:rPr>
              <a:t> </a:t>
            </a:r>
            <a:r>
              <a:rPr lang="en-US" dirty="0">
                <a:latin typeface="Times New Roman"/>
                <a:cs typeface="Times New Roman"/>
              </a:rPr>
              <a:t>recommended  to improve the average performance and the </a:t>
            </a:r>
            <a:r>
              <a:rPr lang="en-US" spc="-5" dirty="0">
                <a:latin typeface="Times New Roman"/>
                <a:cs typeface="Times New Roman"/>
              </a:rPr>
              <a:t>worst-case </a:t>
            </a:r>
            <a:r>
              <a:rPr lang="en-US" dirty="0">
                <a:latin typeface="Times New Roman"/>
                <a:cs typeface="Times New Roman"/>
              </a:rPr>
              <a:t>performance of an</a:t>
            </a:r>
            <a:r>
              <a:rPr lang="en-US" spc="-40" dirty="0">
                <a:latin typeface="Times New Roman"/>
                <a:cs typeface="Times New Roman"/>
              </a:rPr>
              <a:t> </a:t>
            </a:r>
            <a:r>
              <a:rPr lang="en-US" dirty="0">
                <a:latin typeface="Times New Roman"/>
                <a:cs typeface="Times New Roman"/>
              </a:rPr>
              <a:t>algorithm.</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2541800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i="1" dirty="0">
                <a:latin typeface="Times New Roman"/>
                <a:cs typeface="Times New Roman"/>
              </a:rPr>
              <a:t>Amortized running time </a:t>
            </a:r>
            <a:r>
              <a:rPr lang="en-US" dirty="0">
                <a:latin typeface="Times New Roman"/>
                <a:cs typeface="Times New Roman"/>
              </a:rPr>
              <a:t>Amortized running time refers to the time required to perform a  </a:t>
            </a:r>
            <a:r>
              <a:rPr lang="en-US" spc="-5" dirty="0">
                <a:latin typeface="Times New Roman"/>
                <a:cs typeface="Times New Roman"/>
              </a:rPr>
              <a:t>sequence</a:t>
            </a:r>
            <a:r>
              <a:rPr lang="en-US" spc="-20" dirty="0">
                <a:latin typeface="Times New Roman"/>
                <a:cs typeface="Times New Roman"/>
              </a:rPr>
              <a:t> </a:t>
            </a:r>
            <a:r>
              <a:rPr lang="en-US" dirty="0">
                <a:latin typeface="Times New Roman"/>
                <a:cs typeface="Times New Roman"/>
              </a:rPr>
              <a:t>of</a:t>
            </a:r>
            <a:r>
              <a:rPr lang="en-US" spc="-20" dirty="0">
                <a:latin typeface="Times New Roman"/>
                <a:cs typeface="Times New Roman"/>
              </a:rPr>
              <a:t> </a:t>
            </a:r>
            <a:r>
              <a:rPr lang="en-US" dirty="0">
                <a:latin typeface="Times New Roman"/>
                <a:cs typeface="Times New Roman"/>
              </a:rPr>
              <a:t>(related)</a:t>
            </a:r>
            <a:r>
              <a:rPr lang="en-US" spc="-20" dirty="0">
                <a:latin typeface="Times New Roman"/>
                <a:cs typeface="Times New Roman"/>
              </a:rPr>
              <a:t> </a:t>
            </a:r>
            <a:r>
              <a:rPr lang="en-US" spc="-5" dirty="0">
                <a:latin typeface="Times New Roman"/>
                <a:cs typeface="Times New Roman"/>
              </a:rPr>
              <a:t>operations</a:t>
            </a:r>
            <a:r>
              <a:rPr lang="en-US" spc="-20" dirty="0">
                <a:latin typeface="Times New Roman"/>
                <a:cs typeface="Times New Roman"/>
              </a:rPr>
              <a:t> </a:t>
            </a:r>
            <a:r>
              <a:rPr lang="en-US" dirty="0">
                <a:latin typeface="Times New Roman"/>
                <a:cs typeface="Times New Roman"/>
              </a:rPr>
              <a:t>averaged</a:t>
            </a:r>
            <a:r>
              <a:rPr lang="en-US" spc="-15" dirty="0">
                <a:latin typeface="Times New Roman"/>
                <a:cs typeface="Times New Roman"/>
              </a:rPr>
              <a:t> </a:t>
            </a:r>
            <a:r>
              <a:rPr lang="en-US" dirty="0">
                <a:latin typeface="Times New Roman"/>
                <a:cs typeface="Times New Roman"/>
              </a:rPr>
              <a:t>over</a:t>
            </a:r>
            <a:r>
              <a:rPr lang="en-US" spc="-20" dirty="0">
                <a:latin typeface="Times New Roman"/>
                <a:cs typeface="Times New Roman"/>
              </a:rPr>
              <a:t> </a:t>
            </a:r>
            <a:r>
              <a:rPr lang="en-US" dirty="0">
                <a:latin typeface="Times New Roman"/>
                <a:cs typeface="Times New Roman"/>
              </a:rPr>
              <a:t>all</a:t>
            </a:r>
            <a:r>
              <a:rPr lang="en-US" spc="-20" dirty="0">
                <a:latin typeface="Times New Roman"/>
                <a:cs typeface="Times New Roman"/>
              </a:rPr>
              <a:t> </a:t>
            </a:r>
            <a:r>
              <a:rPr lang="en-US" dirty="0">
                <a:latin typeface="Times New Roman"/>
                <a:cs typeface="Times New Roman"/>
              </a:rPr>
              <a:t>the</a:t>
            </a:r>
            <a:r>
              <a:rPr lang="en-US" spc="-20" dirty="0">
                <a:latin typeface="Times New Roman"/>
                <a:cs typeface="Times New Roman"/>
              </a:rPr>
              <a:t> </a:t>
            </a:r>
            <a:r>
              <a:rPr lang="en-US" dirty="0">
                <a:latin typeface="Times New Roman"/>
                <a:cs typeface="Times New Roman"/>
              </a:rPr>
              <a:t>operations</a:t>
            </a:r>
            <a:r>
              <a:rPr lang="en-US" spc="-20" dirty="0">
                <a:latin typeface="Times New Roman"/>
                <a:cs typeface="Times New Roman"/>
              </a:rPr>
              <a:t> </a:t>
            </a:r>
            <a:r>
              <a:rPr lang="en-US" dirty="0">
                <a:latin typeface="Times New Roman"/>
                <a:cs typeface="Times New Roman"/>
              </a:rPr>
              <a:t>performed.</a:t>
            </a:r>
            <a:r>
              <a:rPr lang="en-US" spc="-75" dirty="0">
                <a:latin typeface="Times New Roman"/>
                <a:cs typeface="Times New Roman"/>
              </a:rPr>
              <a:t> </a:t>
            </a:r>
            <a:r>
              <a:rPr lang="en-US" spc="-5" dirty="0">
                <a:latin typeface="Times New Roman"/>
                <a:cs typeface="Times New Roman"/>
              </a:rPr>
              <a:t>Amortized</a:t>
            </a:r>
            <a:r>
              <a:rPr lang="en-US" spc="-25" dirty="0">
                <a:latin typeface="Times New Roman"/>
                <a:cs typeface="Times New Roman"/>
              </a:rPr>
              <a:t> </a:t>
            </a:r>
            <a:r>
              <a:rPr lang="en-US" dirty="0">
                <a:latin typeface="Times New Roman"/>
                <a:cs typeface="Times New Roman"/>
              </a:rPr>
              <a:t>analysis  guarantees the average performance of each operation in the </a:t>
            </a:r>
            <a:r>
              <a:rPr lang="en-US" spc="-5" dirty="0">
                <a:latin typeface="Times New Roman"/>
                <a:cs typeface="Times New Roman"/>
              </a:rPr>
              <a:t>worst</a:t>
            </a:r>
            <a:r>
              <a:rPr lang="en-US" spc="-25" dirty="0">
                <a:latin typeface="Times New Roman"/>
                <a:cs typeface="Times New Roman"/>
              </a:rPr>
              <a:t> </a:t>
            </a:r>
            <a:r>
              <a:rPr lang="en-US" dirty="0">
                <a:latin typeface="Times New Roman"/>
                <a:cs typeface="Times New Roman"/>
              </a:rPr>
              <a:t>case.</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598354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90" dirty="0">
                <a:latin typeface="Arial"/>
                <a:cs typeface="Arial"/>
              </a:rPr>
              <a:t>Time–Space</a:t>
            </a:r>
            <a:r>
              <a:rPr lang="en-US" b="1" spc="-40" dirty="0">
                <a:latin typeface="Arial"/>
                <a:cs typeface="Arial"/>
              </a:rPr>
              <a:t> </a:t>
            </a:r>
            <a:r>
              <a:rPr lang="en-US" b="1" spc="-75" dirty="0">
                <a:latin typeface="Arial"/>
                <a:cs typeface="Arial"/>
              </a:rPr>
              <a:t>Trade-off</a:t>
            </a:r>
            <a:endParaRPr lang="en-US" dirty="0"/>
          </a:p>
        </p:txBody>
      </p:sp>
      <p:sp>
        <p:nvSpPr>
          <p:cNvPr id="3" name="Content Placeholder 2"/>
          <p:cNvSpPr>
            <a:spLocks noGrp="1"/>
          </p:cNvSpPr>
          <p:nvPr>
            <p:ph idx="1"/>
          </p:nvPr>
        </p:nvSpPr>
        <p:spPr/>
        <p:txBody>
          <a:bodyPr/>
          <a:lstStyle/>
          <a:p>
            <a:pPr marL="384810" lvl="2" indent="-372110">
              <a:lnSpc>
                <a:spcPct val="100000"/>
              </a:lnSpc>
              <a:buAutoNum type="arabicPeriod" startAt="2"/>
              <a:tabLst>
                <a:tab pos="385445" algn="l"/>
              </a:tabLst>
            </a:pPr>
            <a:endParaRPr lang="en-US" sz="1100" dirty="0">
              <a:latin typeface="Arial"/>
              <a:cs typeface="Arial"/>
            </a:endParaRPr>
          </a:p>
          <a:p>
            <a:pPr marL="12700" marR="5080" algn="just">
              <a:lnSpc>
                <a:spcPct val="150000"/>
              </a:lnSpc>
              <a:spcBef>
                <a:spcPts val="240"/>
              </a:spcBef>
            </a:pPr>
            <a:r>
              <a:rPr lang="en-US" sz="1600" dirty="0">
                <a:latin typeface="Times New Roman"/>
                <a:cs typeface="Times New Roman"/>
              </a:rPr>
              <a:t>The best </a:t>
            </a:r>
            <a:r>
              <a:rPr lang="en-US" sz="1600" spc="-5" dirty="0">
                <a:latin typeface="Times New Roman"/>
                <a:cs typeface="Times New Roman"/>
              </a:rPr>
              <a:t>algorithm </a:t>
            </a:r>
            <a:r>
              <a:rPr lang="en-US" sz="1600" dirty="0">
                <a:latin typeface="Times New Roman"/>
                <a:cs typeface="Times New Roman"/>
              </a:rPr>
              <a:t>to </a:t>
            </a:r>
            <a:r>
              <a:rPr lang="en-US" sz="1600" spc="-5" dirty="0">
                <a:latin typeface="Times New Roman"/>
                <a:cs typeface="Times New Roman"/>
              </a:rPr>
              <a:t>solve </a:t>
            </a:r>
            <a:r>
              <a:rPr lang="en-US" sz="1600" dirty="0">
                <a:latin typeface="Times New Roman"/>
                <a:cs typeface="Times New Roman"/>
              </a:rPr>
              <a:t>a particular problem at hand is no doubt the one that requires less  memory </a:t>
            </a:r>
            <a:r>
              <a:rPr lang="en-US" sz="1600" spc="-5" dirty="0">
                <a:latin typeface="Times New Roman"/>
                <a:cs typeface="Times New Roman"/>
              </a:rPr>
              <a:t>space </a:t>
            </a:r>
            <a:r>
              <a:rPr lang="en-US" sz="1600" dirty="0">
                <a:latin typeface="Times New Roman"/>
                <a:cs typeface="Times New Roman"/>
              </a:rPr>
              <a:t>and takes less time to complete its execution. But </a:t>
            </a:r>
            <a:r>
              <a:rPr lang="en-US" sz="1600" spc="-10" dirty="0">
                <a:latin typeface="Times New Roman"/>
                <a:cs typeface="Times New Roman"/>
              </a:rPr>
              <a:t>practically, </a:t>
            </a:r>
            <a:r>
              <a:rPr lang="en-US" sz="1600" dirty="0">
                <a:latin typeface="Times New Roman"/>
                <a:cs typeface="Times New Roman"/>
              </a:rPr>
              <a:t>designing </a:t>
            </a:r>
            <a:r>
              <a:rPr lang="en-US" sz="1600" spc="-5" dirty="0">
                <a:latin typeface="Times New Roman"/>
                <a:cs typeface="Times New Roman"/>
              </a:rPr>
              <a:t>such </a:t>
            </a:r>
            <a:r>
              <a:rPr lang="en-US" sz="1600" dirty="0">
                <a:latin typeface="Times New Roman"/>
                <a:cs typeface="Times New Roman"/>
              </a:rPr>
              <a:t>an  ideal algorithm is not a trivial task. There can be more than one algorithm to </a:t>
            </a:r>
            <a:r>
              <a:rPr lang="en-US" sz="1600" spc="-5" dirty="0">
                <a:latin typeface="Times New Roman"/>
                <a:cs typeface="Times New Roman"/>
              </a:rPr>
              <a:t>solve </a:t>
            </a:r>
            <a:r>
              <a:rPr lang="en-US" sz="1600" dirty="0">
                <a:latin typeface="Times New Roman"/>
                <a:cs typeface="Times New Roman"/>
              </a:rPr>
              <a:t>a particular  problem. </a:t>
            </a:r>
            <a:r>
              <a:rPr lang="en-US" sz="1600" spc="-5" dirty="0">
                <a:latin typeface="Times New Roman"/>
                <a:cs typeface="Times New Roman"/>
              </a:rPr>
              <a:t>One </a:t>
            </a:r>
            <a:r>
              <a:rPr lang="en-US" sz="1600" dirty="0">
                <a:latin typeface="Times New Roman"/>
                <a:cs typeface="Times New Roman"/>
              </a:rPr>
              <a:t>may require less memory </a:t>
            </a:r>
            <a:r>
              <a:rPr lang="en-US" sz="1600" spc="-5" dirty="0">
                <a:latin typeface="Times New Roman"/>
                <a:cs typeface="Times New Roman"/>
              </a:rPr>
              <a:t>space, while </a:t>
            </a:r>
            <a:r>
              <a:rPr lang="en-US" sz="1600" dirty="0">
                <a:latin typeface="Times New Roman"/>
                <a:cs typeface="Times New Roman"/>
              </a:rPr>
              <a:t>the other may require less CPU time to  execute. Thus, it is not uncommon to </a:t>
            </a:r>
            <a:r>
              <a:rPr lang="en-US" sz="1600" spc="-15" dirty="0">
                <a:latin typeface="Times New Roman"/>
                <a:cs typeface="Times New Roman"/>
              </a:rPr>
              <a:t>sacrifice </a:t>
            </a:r>
            <a:r>
              <a:rPr lang="en-US" sz="1600" dirty="0">
                <a:latin typeface="Times New Roman"/>
                <a:cs typeface="Times New Roman"/>
              </a:rPr>
              <a:t>one thing for the </a:t>
            </a:r>
            <a:r>
              <a:rPr lang="en-US" sz="1600" spc="-10" dirty="0">
                <a:latin typeface="Times New Roman"/>
                <a:cs typeface="Times New Roman"/>
              </a:rPr>
              <a:t>other. </a:t>
            </a:r>
            <a:r>
              <a:rPr lang="en-US" sz="1600" spc="-5" dirty="0">
                <a:latin typeface="Times New Roman"/>
                <a:cs typeface="Times New Roman"/>
              </a:rPr>
              <a:t>Hence, </a:t>
            </a:r>
            <a:r>
              <a:rPr lang="en-US" sz="1600" dirty="0">
                <a:latin typeface="Times New Roman"/>
                <a:cs typeface="Times New Roman"/>
              </a:rPr>
              <a:t>there exists a  time–space </a:t>
            </a:r>
            <a:r>
              <a:rPr lang="en-US" sz="1600" spc="-5" dirty="0">
                <a:latin typeface="Times New Roman"/>
                <a:cs typeface="Times New Roman"/>
              </a:rPr>
              <a:t>trade-off </a:t>
            </a:r>
            <a:r>
              <a:rPr lang="en-US" sz="1600" dirty="0">
                <a:latin typeface="Times New Roman"/>
                <a:cs typeface="Times New Roman"/>
              </a:rPr>
              <a:t>among algorithms.</a:t>
            </a:r>
          </a:p>
          <a:p>
            <a:pPr marL="12700" marR="5080" indent="152400" algn="just">
              <a:lnSpc>
                <a:spcPct val="150000"/>
              </a:lnSpc>
            </a:pPr>
            <a:r>
              <a:rPr lang="en-US" sz="1600" spc="-5" dirty="0">
                <a:latin typeface="Times New Roman"/>
                <a:cs typeface="Times New Roman"/>
              </a:rPr>
              <a:t>So, </a:t>
            </a:r>
            <a:r>
              <a:rPr lang="en-US" sz="1600" dirty="0">
                <a:latin typeface="Times New Roman"/>
                <a:cs typeface="Times New Roman"/>
              </a:rPr>
              <a:t>if </a:t>
            </a:r>
            <a:r>
              <a:rPr lang="en-US" sz="1600" spc="-5" dirty="0">
                <a:latin typeface="Times New Roman"/>
                <a:cs typeface="Times New Roman"/>
              </a:rPr>
              <a:t>space </a:t>
            </a:r>
            <a:r>
              <a:rPr lang="en-US" sz="1600" dirty="0">
                <a:latin typeface="Times New Roman"/>
                <a:cs typeface="Times New Roman"/>
              </a:rPr>
              <a:t>is a big constraint, then one might choose a program that takes less </a:t>
            </a:r>
            <a:r>
              <a:rPr lang="en-US" sz="1600" spc="-5" dirty="0">
                <a:latin typeface="Times New Roman"/>
                <a:cs typeface="Times New Roman"/>
              </a:rPr>
              <a:t>space </a:t>
            </a:r>
            <a:r>
              <a:rPr lang="en-US" sz="1600" dirty="0">
                <a:latin typeface="Times New Roman"/>
                <a:cs typeface="Times New Roman"/>
              </a:rPr>
              <a:t>at the  cost of more CPU time. </a:t>
            </a:r>
            <a:r>
              <a:rPr lang="en-US" sz="1600" spc="-5" dirty="0">
                <a:latin typeface="Times New Roman"/>
                <a:cs typeface="Times New Roman"/>
              </a:rPr>
              <a:t>On </a:t>
            </a:r>
            <a:r>
              <a:rPr lang="en-US" sz="1600" dirty="0">
                <a:latin typeface="Times New Roman"/>
                <a:cs typeface="Times New Roman"/>
              </a:rPr>
              <a:t>the </a:t>
            </a:r>
            <a:r>
              <a:rPr lang="en-US" sz="1600" spc="-10" dirty="0">
                <a:latin typeface="Times New Roman"/>
                <a:cs typeface="Times New Roman"/>
              </a:rPr>
              <a:t>contrary, </a:t>
            </a:r>
            <a:r>
              <a:rPr lang="en-US" sz="1600" dirty="0">
                <a:latin typeface="Times New Roman"/>
                <a:cs typeface="Times New Roman"/>
              </a:rPr>
              <a:t>if time is a major constraint, then one might choose a  program that takes minimum time to execute at the cost of more</a:t>
            </a:r>
            <a:r>
              <a:rPr lang="en-US" sz="1600" spc="-25" dirty="0">
                <a:latin typeface="Times New Roman"/>
                <a:cs typeface="Times New Roman"/>
              </a:rPr>
              <a:t> </a:t>
            </a:r>
            <a:r>
              <a:rPr lang="en-US" sz="1600" spc="-5" dirty="0">
                <a:latin typeface="Times New Roman"/>
                <a:cs typeface="Times New Roman"/>
              </a:rPr>
              <a:t>space.</a:t>
            </a:r>
            <a:endParaRPr lang="en-US" sz="1600" dirty="0">
              <a:latin typeface="Times New Roman"/>
              <a:cs typeface="Times New Roman"/>
            </a:endParaRP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262272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05" dirty="0">
                <a:latin typeface="Arial"/>
                <a:cs typeface="Arial"/>
              </a:rPr>
              <a:t>Expressing </a:t>
            </a:r>
            <a:r>
              <a:rPr lang="en-US" b="1" spc="-80" dirty="0">
                <a:latin typeface="Arial"/>
                <a:cs typeface="Arial"/>
              </a:rPr>
              <a:t>Time </a:t>
            </a:r>
            <a:r>
              <a:rPr lang="en-US" b="1" spc="-105" dirty="0">
                <a:latin typeface="Arial"/>
                <a:cs typeface="Arial"/>
              </a:rPr>
              <a:t>and Space</a:t>
            </a:r>
            <a:r>
              <a:rPr lang="en-US" b="1" spc="-55" dirty="0">
                <a:latin typeface="Arial"/>
                <a:cs typeface="Arial"/>
              </a:rPr>
              <a:t> </a:t>
            </a:r>
            <a:r>
              <a:rPr lang="en-US" b="1" spc="-100" dirty="0">
                <a:latin typeface="Arial"/>
                <a:cs typeface="Arial"/>
              </a:rPr>
              <a:t>Complexity</a:t>
            </a:r>
            <a:endParaRPr lang="en-US" dirty="0"/>
          </a:p>
        </p:txBody>
      </p:sp>
      <p:sp>
        <p:nvSpPr>
          <p:cNvPr id="3" name="Content Placeholder 2"/>
          <p:cNvSpPr>
            <a:spLocks noGrp="1"/>
          </p:cNvSpPr>
          <p:nvPr>
            <p:ph idx="1"/>
          </p:nvPr>
        </p:nvSpPr>
        <p:spPr/>
        <p:txBody>
          <a:bodyPr/>
          <a:lstStyle/>
          <a:p>
            <a:pPr marL="384810" lvl="2" indent="-372110" algn="just">
              <a:lnSpc>
                <a:spcPct val="100000"/>
              </a:lnSpc>
              <a:buAutoNum type="arabicPeriod" startAt="3"/>
              <a:tabLst>
                <a:tab pos="385445" algn="l"/>
              </a:tabLst>
            </a:pPr>
            <a:endParaRPr lang="en-US" sz="1100" dirty="0">
              <a:latin typeface="Arial"/>
              <a:cs typeface="Arial"/>
            </a:endParaRPr>
          </a:p>
          <a:p>
            <a:pPr marL="12700" algn="just">
              <a:lnSpc>
                <a:spcPct val="100000"/>
              </a:lnSpc>
              <a:spcBef>
                <a:spcPts val="240"/>
              </a:spcBef>
            </a:pPr>
            <a:r>
              <a:rPr lang="en-US" sz="1800" dirty="0">
                <a:latin typeface="Times New Roman"/>
                <a:cs typeface="Times New Roman"/>
              </a:rPr>
              <a:t>The </a:t>
            </a:r>
            <a:r>
              <a:rPr lang="en-US" sz="1800" spc="-5" dirty="0">
                <a:latin typeface="Times New Roman"/>
                <a:cs typeface="Times New Roman"/>
              </a:rPr>
              <a:t>time </a:t>
            </a:r>
            <a:r>
              <a:rPr lang="en-US" sz="1800" dirty="0">
                <a:latin typeface="Times New Roman"/>
                <a:cs typeface="Times New Roman"/>
              </a:rPr>
              <a:t>and </a:t>
            </a:r>
            <a:r>
              <a:rPr lang="en-US" sz="1800" spc="-5" dirty="0">
                <a:latin typeface="Times New Roman"/>
                <a:cs typeface="Times New Roman"/>
              </a:rPr>
              <a:t>space </a:t>
            </a:r>
            <a:r>
              <a:rPr lang="en-US" sz="1800" dirty="0">
                <a:latin typeface="Times New Roman"/>
                <a:cs typeface="Times New Roman"/>
              </a:rPr>
              <a:t>complexity can be expressed using a function </a:t>
            </a:r>
            <a:r>
              <a:rPr lang="en-US" sz="1200" spc="135" dirty="0">
                <a:latin typeface="Arial"/>
                <a:cs typeface="Arial"/>
              </a:rPr>
              <a:t>f(n) </a:t>
            </a:r>
            <a:r>
              <a:rPr lang="en-US" sz="1800" spc="-5" dirty="0">
                <a:latin typeface="Times New Roman"/>
                <a:cs typeface="Times New Roman"/>
              </a:rPr>
              <a:t>where </a:t>
            </a:r>
            <a:r>
              <a:rPr lang="en-US" sz="1200" spc="-10" dirty="0">
                <a:latin typeface="Arial"/>
                <a:cs typeface="Arial"/>
              </a:rPr>
              <a:t>n </a:t>
            </a:r>
            <a:r>
              <a:rPr lang="en-US" sz="1800" dirty="0">
                <a:latin typeface="Times New Roman"/>
                <a:cs typeface="Times New Roman"/>
              </a:rPr>
              <a:t>is the input</a:t>
            </a:r>
            <a:r>
              <a:rPr lang="en-US" sz="1800" spc="40" dirty="0">
                <a:latin typeface="Times New Roman"/>
                <a:cs typeface="Times New Roman"/>
              </a:rPr>
              <a:t> </a:t>
            </a:r>
            <a:r>
              <a:rPr lang="en-US" sz="1800" spc="-5" dirty="0">
                <a:latin typeface="Times New Roman"/>
                <a:cs typeface="Times New Roman"/>
              </a:rPr>
              <a:t>size</a:t>
            </a:r>
            <a:endParaRPr lang="en-US" sz="1800" dirty="0">
              <a:latin typeface="Times New Roman"/>
              <a:cs typeface="Times New Roman"/>
            </a:endParaRPr>
          </a:p>
          <a:p>
            <a:pPr marL="12700" algn="just">
              <a:lnSpc>
                <a:spcPct val="100000"/>
              </a:lnSpc>
            </a:pPr>
            <a:r>
              <a:rPr lang="en-US" sz="1800" dirty="0">
                <a:latin typeface="Times New Roman"/>
                <a:cs typeface="Times New Roman"/>
              </a:rPr>
              <a:t>for a given instance of the problem being </a:t>
            </a:r>
            <a:r>
              <a:rPr lang="en-US" sz="1800" spc="-5" dirty="0">
                <a:latin typeface="Times New Roman"/>
                <a:cs typeface="Times New Roman"/>
              </a:rPr>
              <a:t>solved. </a:t>
            </a:r>
            <a:r>
              <a:rPr lang="en-US" sz="1800" dirty="0">
                <a:latin typeface="Times New Roman"/>
                <a:cs typeface="Times New Roman"/>
              </a:rPr>
              <a:t>Expressing the complexity is required</a:t>
            </a:r>
            <a:r>
              <a:rPr lang="en-US" sz="1800" spc="-75" dirty="0">
                <a:latin typeface="Times New Roman"/>
                <a:cs typeface="Times New Roman"/>
              </a:rPr>
              <a:t> </a:t>
            </a:r>
            <a:r>
              <a:rPr lang="en-US" sz="1800" spc="-5" dirty="0">
                <a:latin typeface="Times New Roman"/>
                <a:cs typeface="Times New Roman"/>
              </a:rPr>
              <a:t>when</a:t>
            </a:r>
            <a:endParaRPr lang="en-US" sz="1800" dirty="0">
              <a:latin typeface="Times New Roman"/>
              <a:cs typeface="Times New Roman"/>
            </a:endParaRPr>
          </a:p>
          <a:p>
            <a:pPr marL="266700" lvl="3" indent="-125095">
              <a:lnSpc>
                <a:spcPct val="100000"/>
              </a:lnSpc>
              <a:spcBef>
                <a:spcPts val="400"/>
              </a:spcBef>
              <a:buFont typeface="Georgia"/>
              <a:buChar char="∑"/>
              <a:tabLst>
                <a:tab pos="267335" algn="l"/>
              </a:tabLst>
            </a:pPr>
            <a:r>
              <a:rPr lang="en-US" spc="-45" dirty="0">
                <a:latin typeface="Times New Roman"/>
                <a:cs typeface="Times New Roman"/>
              </a:rPr>
              <a:t>We</a:t>
            </a:r>
            <a:r>
              <a:rPr lang="en-US" spc="-80" dirty="0">
                <a:latin typeface="Times New Roman"/>
                <a:cs typeface="Times New Roman"/>
              </a:rPr>
              <a:t> </a:t>
            </a:r>
            <a:r>
              <a:rPr lang="en-US" spc="-5" dirty="0">
                <a:latin typeface="Times New Roman"/>
                <a:cs typeface="Times New Roman"/>
              </a:rPr>
              <a:t>want</a:t>
            </a:r>
            <a:r>
              <a:rPr lang="en-US" spc="-75" dirty="0">
                <a:latin typeface="Times New Roman"/>
                <a:cs typeface="Times New Roman"/>
              </a:rPr>
              <a:t> </a:t>
            </a:r>
            <a:r>
              <a:rPr lang="en-US" spc="-5" dirty="0">
                <a:latin typeface="Times New Roman"/>
                <a:cs typeface="Times New Roman"/>
              </a:rPr>
              <a:t>to</a:t>
            </a:r>
            <a:r>
              <a:rPr lang="en-US" spc="-75" dirty="0">
                <a:latin typeface="Times New Roman"/>
                <a:cs typeface="Times New Roman"/>
              </a:rPr>
              <a:t> </a:t>
            </a:r>
            <a:r>
              <a:rPr lang="en-US" spc="-5" dirty="0">
                <a:latin typeface="Times New Roman"/>
                <a:cs typeface="Times New Roman"/>
              </a:rPr>
              <a:t>predict</a:t>
            </a:r>
            <a:r>
              <a:rPr lang="en-US" spc="-75" dirty="0">
                <a:latin typeface="Times New Roman"/>
                <a:cs typeface="Times New Roman"/>
              </a:rPr>
              <a:t> </a:t>
            </a:r>
            <a:r>
              <a:rPr lang="en-US" spc="-5" dirty="0">
                <a:latin typeface="Times New Roman"/>
                <a:cs typeface="Times New Roman"/>
              </a:rPr>
              <a:t>the</a:t>
            </a:r>
            <a:r>
              <a:rPr lang="en-US" spc="-80" dirty="0">
                <a:latin typeface="Times New Roman"/>
                <a:cs typeface="Times New Roman"/>
              </a:rPr>
              <a:t> </a:t>
            </a:r>
            <a:r>
              <a:rPr lang="en-US" spc="-5" dirty="0">
                <a:latin typeface="Times New Roman"/>
                <a:cs typeface="Times New Roman"/>
              </a:rPr>
              <a:t>rate</a:t>
            </a:r>
            <a:r>
              <a:rPr lang="en-US" spc="-75" dirty="0">
                <a:latin typeface="Times New Roman"/>
                <a:cs typeface="Times New Roman"/>
              </a:rPr>
              <a:t> </a:t>
            </a:r>
            <a:r>
              <a:rPr lang="en-US" spc="-5" dirty="0">
                <a:latin typeface="Times New Roman"/>
                <a:cs typeface="Times New Roman"/>
              </a:rPr>
              <a:t>of</a:t>
            </a:r>
            <a:r>
              <a:rPr lang="en-US" spc="-75" dirty="0">
                <a:latin typeface="Times New Roman"/>
                <a:cs typeface="Times New Roman"/>
              </a:rPr>
              <a:t> </a:t>
            </a:r>
            <a:r>
              <a:rPr lang="en-US" spc="-5" dirty="0">
                <a:latin typeface="Times New Roman"/>
                <a:cs typeface="Times New Roman"/>
              </a:rPr>
              <a:t>growth</a:t>
            </a:r>
            <a:r>
              <a:rPr lang="en-US" spc="-75" dirty="0">
                <a:latin typeface="Times New Roman"/>
                <a:cs typeface="Times New Roman"/>
              </a:rPr>
              <a:t> </a:t>
            </a:r>
            <a:r>
              <a:rPr lang="en-US" spc="-5" dirty="0">
                <a:latin typeface="Times New Roman"/>
                <a:cs typeface="Times New Roman"/>
              </a:rPr>
              <a:t>of</a:t>
            </a:r>
            <a:r>
              <a:rPr lang="en-US" spc="-75" dirty="0">
                <a:latin typeface="Times New Roman"/>
                <a:cs typeface="Times New Roman"/>
              </a:rPr>
              <a:t> </a:t>
            </a:r>
            <a:r>
              <a:rPr lang="en-US" spc="-5" dirty="0">
                <a:latin typeface="Times New Roman"/>
                <a:cs typeface="Times New Roman"/>
              </a:rPr>
              <a:t>complexity</a:t>
            </a:r>
            <a:r>
              <a:rPr lang="en-US" spc="-80" dirty="0">
                <a:latin typeface="Times New Roman"/>
                <a:cs typeface="Times New Roman"/>
              </a:rPr>
              <a:t> </a:t>
            </a:r>
            <a:r>
              <a:rPr lang="en-US" spc="-5" dirty="0">
                <a:latin typeface="Times New Roman"/>
                <a:cs typeface="Times New Roman"/>
              </a:rPr>
              <a:t>as</a:t>
            </a:r>
            <a:r>
              <a:rPr lang="en-US" spc="-75" dirty="0">
                <a:latin typeface="Times New Roman"/>
                <a:cs typeface="Times New Roman"/>
              </a:rPr>
              <a:t> </a:t>
            </a:r>
            <a:r>
              <a:rPr lang="en-US" spc="-5" dirty="0">
                <a:latin typeface="Times New Roman"/>
                <a:cs typeface="Times New Roman"/>
              </a:rPr>
              <a:t>the</a:t>
            </a:r>
            <a:r>
              <a:rPr lang="en-US" spc="-75" dirty="0">
                <a:latin typeface="Times New Roman"/>
                <a:cs typeface="Times New Roman"/>
              </a:rPr>
              <a:t> </a:t>
            </a:r>
            <a:r>
              <a:rPr lang="en-US" spc="-5" dirty="0">
                <a:latin typeface="Times New Roman"/>
                <a:cs typeface="Times New Roman"/>
              </a:rPr>
              <a:t>input</a:t>
            </a:r>
            <a:r>
              <a:rPr lang="en-US" spc="-75" dirty="0">
                <a:latin typeface="Times New Roman"/>
                <a:cs typeface="Times New Roman"/>
              </a:rPr>
              <a:t> </a:t>
            </a:r>
            <a:r>
              <a:rPr lang="en-US" spc="-5" dirty="0">
                <a:latin typeface="Times New Roman"/>
                <a:cs typeface="Times New Roman"/>
              </a:rPr>
              <a:t>size</a:t>
            </a:r>
            <a:r>
              <a:rPr lang="en-US" spc="-80" dirty="0">
                <a:latin typeface="Times New Roman"/>
                <a:cs typeface="Times New Roman"/>
              </a:rPr>
              <a:t> </a:t>
            </a:r>
            <a:r>
              <a:rPr lang="en-US" spc="-5" dirty="0">
                <a:latin typeface="Times New Roman"/>
                <a:cs typeface="Times New Roman"/>
              </a:rPr>
              <a:t>of</a:t>
            </a:r>
            <a:r>
              <a:rPr lang="en-US" spc="-75" dirty="0">
                <a:latin typeface="Times New Roman"/>
                <a:cs typeface="Times New Roman"/>
              </a:rPr>
              <a:t> </a:t>
            </a:r>
            <a:r>
              <a:rPr lang="en-US" spc="-5" dirty="0">
                <a:latin typeface="Times New Roman"/>
                <a:cs typeface="Times New Roman"/>
              </a:rPr>
              <a:t>the</a:t>
            </a:r>
            <a:r>
              <a:rPr lang="en-US" spc="-75" dirty="0">
                <a:latin typeface="Times New Roman"/>
                <a:cs typeface="Times New Roman"/>
              </a:rPr>
              <a:t> </a:t>
            </a:r>
            <a:r>
              <a:rPr lang="en-US" spc="-5" dirty="0">
                <a:latin typeface="Times New Roman"/>
                <a:cs typeface="Times New Roman"/>
              </a:rPr>
              <a:t>problem</a:t>
            </a:r>
            <a:r>
              <a:rPr lang="en-US" spc="-75" dirty="0">
                <a:latin typeface="Times New Roman"/>
                <a:cs typeface="Times New Roman"/>
              </a:rPr>
              <a:t> </a:t>
            </a:r>
            <a:r>
              <a:rPr lang="en-US" spc="-5" dirty="0">
                <a:latin typeface="Times New Roman"/>
                <a:cs typeface="Times New Roman"/>
              </a:rPr>
              <a:t>increases.</a:t>
            </a:r>
            <a:endParaRPr lang="en-US" dirty="0">
              <a:latin typeface="Times New Roman"/>
              <a:cs typeface="Times New Roman"/>
            </a:endParaRPr>
          </a:p>
          <a:p>
            <a:pPr marL="266700" marR="6350" lvl="3" indent="-125095">
              <a:lnSpc>
                <a:spcPct val="100000"/>
              </a:lnSpc>
              <a:spcBef>
                <a:spcPts val="200"/>
              </a:spcBef>
              <a:buFont typeface="Georgia"/>
              <a:buChar char="∑"/>
              <a:tabLst>
                <a:tab pos="267335" algn="l"/>
              </a:tabLst>
            </a:pPr>
            <a:r>
              <a:rPr lang="en-US" dirty="0">
                <a:latin typeface="Times New Roman"/>
                <a:cs typeface="Times New Roman"/>
              </a:rPr>
              <a:t>There</a:t>
            </a:r>
            <a:r>
              <a:rPr lang="en-US" spc="-45" dirty="0">
                <a:latin typeface="Times New Roman"/>
                <a:cs typeface="Times New Roman"/>
              </a:rPr>
              <a:t> </a:t>
            </a:r>
            <a:r>
              <a:rPr lang="en-US" dirty="0">
                <a:latin typeface="Times New Roman"/>
                <a:cs typeface="Times New Roman"/>
              </a:rPr>
              <a:t>are</a:t>
            </a:r>
            <a:r>
              <a:rPr lang="en-US" spc="-45" dirty="0">
                <a:latin typeface="Times New Roman"/>
                <a:cs typeface="Times New Roman"/>
              </a:rPr>
              <a:t> </a:t>
            </a:r>
            <a:r>
              <a:rPr lang="en-US" dirty="0">
                <a:latin typeface="Times New Roman"/>
                <a:cs typeface="Times New Roman"/>
              </a:rPr>
              <a:t>multiple</a:t>
            </a:r>
            <a:r>
              <a:rPr lang="en-US" spc="-45" dirty="0">
                <a:latin typeface="Times New Roman"/>
                <a:cs typeface="Times New Roman"/>
              </a:rPr>
              <a:t> </a:t>
            </a:r>
            <a:r>
              <a:rPr lang="en-US" dirty="0">
                <a:latin typeface="Times New Roman"/>
                <a:cs typeface="Times New Roman"/>
              </a:rPr>
              <a:t>algorithms</a:t>
            </a:r>
            <a:r>
              <a:rPr lang="en-US" spc="-45" dirty="0">
                <a:latin typeface="Times New Roman"/>
                <a:cs typeface="Times New Roman"/>
              </a:rPr>
              <a:t> </a:t>
            </a:r>
            <a:r>
              <a:rPr lang="en-US" dirty="0">
                <a:latin typeface="Times New Roman"/>
                <a:cs typeface="Times New Roman"/>
              </a:rPr>
              <a:t>that</a:t>
            </a:r>
            <a:r>
              <a:rPr lang="en-US" spc="-45" dirty="0">
                <a:latin typeface="Times New Roman"/>
                <a:cs typeface="Times New Roman"/>
              </a:rPr>
              <a:t> </a:t>
            </a:r>
            <a:r>
              <a:rPr lang="en-US" spc="-20" dirty="0">
                <a:latin typeface="Times New Roman"/>
                <a:cs typeface="Times New Roman"/>
              </a:rPr>
              <a:t>find</a:t>
            </a:r>
            <a:r>
              <a:rPr lang="en-US" spc="-45" dirty="0">
                <a:latin typeface="Times New Roman"/>
                <a:cs typeface="Times New Roman"/>
              </a:rPr>
              <a:t> </a:t>
            </a:r>
            <a:r>
              <a:rPr lang="en-US" dirty="0">
                <a:latin typeface="Times New Roman"/>
                <a:cs typeface="Times New Roman"/>
              </a:rPr>
              <a:t>a</a:t>
            </a:r>
            <a:r>
              <a:rPr lang="en-US" spc="-40" dirty="0">
                <a:latin typeface="Times New Roman"/>
                <a:cs typeface="Times New Roman"/>
              </a:rPr>
              <a:t> </a:t>
            </a:r>
            <a:r>
              <a:rPr lang="en-US" spc="-5" dirty="0">
                <a:latin typeface="Times New Roman"/>
                <a:cs typeface="Times New Roman"/>
              </a:rPr>
              <a:t>solution</a:t>
            </a:r>
            <a:r>
              <a:rPr lang="en-US" spc="-45" dirty="0">
                <a:latin typeface="Times New Roman"/>
                <a:cs typeface="Times New Roman"/>
              </a:rPr>
              <a:t> </a:t>
            </a:r>
            <a:r>
              <a:rPr lang="en-US" dirty="0">
                <a:latin typeface="Times New Roman"/>
                <a:cs typeface="Times New Roman"/>
              </a:rPr>
              <a:t>to</a:t>
            </a:r>
            <a:r>
              <a:rPr lang="en-US" spc="-45" dirty="0">
                <a:latin typeface="Times New Roman"/>
                <a:cs typeface="Times New Roman"/>
              </a:rPr>
              <a:t> </a:t>
            </a:r>
            <a:r>
              <a:rPr lang="en-US" dirty="0">
                <a:latin typeface="Times New Roman"/>
                <a:cs typeface="Times New Roman"/>
              </a:rPr>
              <a:t>a</a:t>
            </a:r>
            <a:r>
              <a:rPr lang="en-US" spc="-45" dirty="0">
                <a:latin typeface="Times New Roman"/>
                <a:cs typeface="Times New Roman"/>
              </a:rPr>
              <a:t> </a:t>
            </a:r>
            <a:r>
              <a:rPr lang="en-US" dirty="0">
                <a:latin typeface="Times New Roman"/>
                <a:cs typeface="Times New Roman"/>
              </a:rPr>
              <a:t>given</a:t>
            </a:r>
            <a:r>
              <a:rPr lang="en-US" spc="-45" dirty="0">
                <a:latin typeface="Times New Roman"/>
                <a:cs typeface="Times New Roman"/>
              </a:rPr>
              <a:t> </a:t>
            </a:r>
            <a:r>
              <a:rPr lang="en-US" dirty="0">
                <a:latin typeface="Times New Roman"/>
                <a:cs typeface="Times New Roman"/>
              </a:rPr>
              <a:t>problem</a:t>
            </a:r>
            <a:r>
              <a:rPr lang="en-US" spc="-45" dirty="0">
                <a:latin typeface="Times New Roman"/>
                <a:cs typeface="Times New Roman"/>
              </a:rPr>
              <a:t> </a:t>
            </a:r>
            <a:r>
              <a:rPr lang="en-US" dirty="0">
                <a:latin typeface="Times New Roman"/>
                <a:cs typeface="Times New Roman"/>
              </a:rPr>
              <a:t>and</a:t>
            </a:r>
            <a:r>
              <a:rPr lang="en-US" spc="-40" dirty="0">
                <a:latin typeface="Times New Roman"/>
                <a:cs typeface="Times New Roman"/>
              </a:rPr>
              <a:t> </a:t>
            </a:r>
            <a:r>
              <a:rPr lang="en-US" spc="-5" dirty="0">
                <a:latin typeface="Times New Roman"/>
                <a:cs typeface="Times New Roman"/>
              </a:rPr>
              <a:t>we</a:t>
            </a:r>
            <a:r>
              <a:rPr lang="en-US" spc="-45" dirty="0">
                <a:latin typeface="Times New Roman"/>
                <a:cs typeface="Times New Roman"/>
              </a:rPr>
              <a:t> </a:t>
            </a:r>
            <a:r>
              <a:rPr lang="en-US" dirty="0">
                <a:latin typeface="Times New Roman"/>
                <a:cs typeface="Times New Roman"/>
              </a:rPr>
              <a:t>need</a:t>
            </a:r>
            <a:r>
              <a:rPr lang="en-US" spc="-45" dirty="0">
                <a:latin typeface="Times New Roman"/>
                <a:cs typeface="Times New Roman"/>
              </a:rPr>
              <a:t> </a:t>
            </a:r>
            <a:r>
              <a:rPr lang="en-US" dirty="0">
                <a:latin typeface="Times New Roman"/>
                <a:cs typeface="Times New Roman"/>
              </a:rPr>
              <a:t>to</a:t>
            </a:r>
            <a:r>
              <a:rPr lang="en-US" spc="-45" dirty="0">
                <a:latin typeface="Times New Roman"/>
                <a:cs typeface="Times New Roman"/>
              </a:rPr>
              <a:t> </a:t>
            </a:r>
            <a:r>
              <a:rPr lang="en-US" spc="-20" dirty="0">
                <a:latin typeface="Times New Roman"/>
                <a:cs typeface="Times New Roman"/>
              </a:rPr>
              <a:t>find</a:t>
            </a:r>
            <a:r>
              <a:rPr lang="en-US" spc="-45" dirty="0">
                <a:latin typeface="Times New Roman"/>
                <a:cs typeface="Times New Roman"/>
              </a:rPr>
              <a:t> </a:t>
            </a:r>
            <a:r>
              <a:rPr lang="en-US" dirty="0">
                <a:latin typeface="Times New Roman"/>
                <a:cs typeface="Times New Roman"/>
              </a:rPr>
              <a:t>the  algorithm that is most</a:t>
            </a:r>
            <a:r>
              <a:rPr lang="en-US" spc="-5" dirty="0">
                <a:latin typeface="Times New Roman"/>
                <a:cs typeface="Times New Roman"/>
              </a:rPr>
              <a:t> </a:t>
            </a:r>
            <a:r>
              <a:rPr lang="en-US" spc="-10" dirty="0">
                <a:latin typeface="Times New Roman"/>
                <a:cs typeface="Times New Roman"/>
              </a:rPr>
              <a:t>efficient.</a:t>
            </a:r>
            <a:endParaRPr lang="en-US" dirty="0">
              <a:latin typeface="Times New Roman"/>
              <a:cs typeface="Times New Roman"/>
            </a:endParaRPr>
          </a:p>
          <a:p>
            <a:pPr marL="12700">
              <a:lnSpc>
                <a:spcPct val="100000"/>
              </a:lnSpc>
              <a:spcBef>
                <a:spcPts val="400"/>
              </a:spcBef>
            </a:pPr>
            <a:r>
              <a:rPr lang="en-US" sz="1800" spc="-10" dirty="0">
                <a:latin typeface="Times New Roman"/>
                <a:cs typeface="Times New Roman"/>
              </a:rPr>
              <a:t>The </a:t>
            </a:r>
            <a:r>
              <a:rPr lang="en-US" sz="1800" spc="-15" dirty="0">
                <a:latin typeface="Times New Roman"/>
                <a:cs typeface="Times New Roman"/>
              </a:rPr>
              <a:t>most widely used notation </a:t>
            </a:r>
            <a:r>
              <a:rPr lang="en-US" sz="1800" spc="-10" dirty="0">
                <a:latin typeface="Times New Roman"/>
                <a:cs typeface="Times New Roman"/>
              </a:rPr>
              <a:t>to </a:t>
            </a:r>
            <a:r>
              <a:rPr lang="en-US" sz="1800" spc="-15" dirty="0">
                <a:latin typeface="Times New Roman"/>
                <a:cs typeface="Times New Roman"/>
              </a:rPr>
              <a:t>express this function </a:t>
            </a:r>
            <a:r>
              <a:rPr lang="en-US" sz="1200" spc="135" dirty="0">
                <a:latin typeface="Arial"/>
                <a:cs typeface="Arial"/>
              </a:rPr>
              <a:t>f(n) </a:t>
            </a:r>
            <a:r>
              <a:rPr lang="en-US" sz="1800" dirty="0">
                <a:latin typeface="Times New Roman"/>
                <a:cs typeface="Times New Roman"/>
              </a:rPr>
              <a:t>is the Big O notation. It provides</a:t>
            </a:r>
            <a:r>
              <a:rPr lang="en-US" sz="1800" spc="-90" dirty="0">
                <a:latin typeface="Times New Roman"/>
                <a:cs typeface="Times New Roman"/>
              </a:rPr>
              <a:t> </a:t>
            </a:r>
            <a:r>
              <a:rPr lang="en-US" sz="1800" dirty="0">
                <a:latin typeface="Times New Roman"/>
                <a:cs typeface="Times New Roman"/>
              </a:rPr>
              <a:t>the</a:t>
            </a:r>
          </a:p>
          <a:p>
            <a:pPr marL="12700">
              <a:lnSpc>
                <a:spcPct val="100000"/>
              </a:lnSpc>
            </a:pPr>
            <a:r>
              <a:rPr lang="en-US" sz="1800" dirty="0">
                <a:latin typeface="Times New Roman"/>
                <a:cs typeface="Times New Roman"/>
              </a:rPr>
              <a:t>upper bound for the</a:t>
            </a:r>
            <a:r>
              <a:rPr lang="en-US" sz="1800" spc="-5" dirty="0">
                <a:latin typeface="Times New Roman"/>
                <a:cs typeface="Times New Roman"/>
              </a:rPr>
              <a:t> </a:t>
            </a:r>
            <a:r>
              <a:rPr lang="en-US" sz="1800" spc="-10" dirty="0">
                <a:latin typeface="Times New Roman"/>
                <a:cs typeface="Times New Roman"/>
              </a:rPr>
              <a:t>complexity.</a:t>
            </a:r>
            <a:endParaRPr lang="en-US" sz="1800" dirty="0">
              <a:latin typeface="Times New Roman"/>
              <a:cs typeface="Times New Roman"/>
            </a:endParaRP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4834024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84810" lvl="2" indent="-372110">
              <a:lnSpc>
                <a:spcPct val="100000"/>
              </a:lnSpc>
              <a:tabLst>
                <a:tab pos="385445" algn="l"/>
              </a:tabLst>
            </a:pPr>
            <a:r>
              <a:rPr lang="en-US" sz="1100" b="1" spc="-200" dirty="0">
                <a:latin typeface="Verdana"/>
                <a:cs typeface="Verdana"/>
              </a:rPr>
              <a:t>Algorithm</a:t>
            </a:r>
            <a:r>
              <a:rPr lang="en-US" sz="1100" b="1" spc="-110" dirty="0">
                <a:latin typeface="Verdana"/>
                <a:cs typeface="Verdana"/>
              </a:rPr>
              <a:t> </a:t>
            </a:r>
            <a:r>
              <a:rPr lang="en-US" sz="1100" b="1" spc="-170" dirty="0">
                <a:latin typeface="Verdana"/>
                <a:cs typeface="Verdana"/>
              </a:rPr>
              <a:t>Efficiency</a:t>
            </a:r>
            <a:br>
              <a:rPr lang="en-US" sz="1100" dirty="0">
                <a:latin typeface="Verdana"/>
                <a:cs typeface="Verdana"/>
              </a:rPr>
            </a:br>
            <a:r>
              <a:rPr lang="en-US" sz="1050" dirty="0">
                <a:latin typeface="Times New Roman"/>
                <a:cs typeface="Times New Roman"/>
              </a:rPr>
              <a:t>I</a:t>
            </a:r>
            <a:endParaRPr lang="en-US" dirty="0"/>
          </a:p>
        </p:txBody>
      </p:sp>
      <p:sp>
        <p:nvSpPr>
          <p:cNvPr id="3" name="Content Placeholder 2"/>
          <p:cNvSpPr>
            <a:spLocks noGrp="1"/>
          </p:cNvSpPr>
          <p:nvPr>
            <p:ph idx="1"/>
          </p:nvPr>
        </p:nvSpPr>
        <p:spPr/>
        <p:txBody>
          <a:bodyPr/>
          <a:lstStyle/>
          <a:p>
            <a:pPr marL="384810" lvl="2" indent="-372110">
              <a:lnSpc>
                <a:spcPct val="100000"/>
              </a:lnSpc>
              <a:buFont typeface="Arial"/>
              <a:buAutoNum type="arabicPeriod" startAt="4"/>
              <a:tabLst>
                <a:tab pos="385445" algn="l"/>
              </a:tabLst>
            </a:pPr>
            <a:endParaRPr lang="en-US" sz="1100" dirty="0">
              <a:latin typeface="Verdana"/>
              <a:cs typeface="Verdana"/>
            </a:endParaRPr>
          </a:p>
          <a:p>
            <a:pPr marL="12700" marR="5080" algn="just">
              <a:lnSpc>
                <a:spcPct val="100000"/>
              </a:lnSpc>
              <a:spcBef>
                <a:spcPts val="240"/>
              </a:spcBef>
            </a:pPr>
            <a:r>
              <a:rPr lang="en-US" sz="1800" dirty="0">
                <a:latin typeface="Times New Roman"/>
                <a:cs typeface="Times New Roman"/>
              </a:rPr>
              <a:t>If a function is linear (without any loops or recursions), the </a:t>
            </a:r>
            <a:r>
              <a:rPr lang="en-US" sz="1800" spc="-10" dirty="0">
                <a:latin typeface="Times New Roman"/>
                <a:cs typeface="Times New Roman"/>
              </a:rPr>
              <a:t>efficiency </a:t>
            </a:r>
            <a:r>
              <a:rPr lang="en-US" sz="1800" dirty="0">
                <a:latin typeface="Times New Roman"/>
                <a:cs typeface="Times New Roman"/>
              </a:rPr>
              <a:t>of that algorithm or the  running time of that algorithm can be given as the number of instructions it contains. </a:t>
            </a:r>
            <a:r>
              <a:rPr lang="en-US" sz="1800" spc="-10" dirty="0">
                <a:latin typeface="Times New Roman"/>
                <a:cs typeface="Times New Roman"/>
              </a:rPr>
              <a:t>However,  </a:t>
            </a:r>
            <a:r>
              <a:rPr lang="en-US" sz="1800" dirty="0">
                <a:latin typeface="Times New Roman"/>
                <a:cs typeface="Times New Roman"/>
              </a:rPr>
              <a:t>if an algorithm contains loops, then the </a:t>
            </a:r>
            <a:r>
              <a:rPr lang="en-US" sz="1800" spc="-10" dirty="0">
                <a:latin typeface="Times New Roman"/>
                <a:cs typeface="Times New Roman"/>
              </a:rPr>
              <a:t>efficiency </a:t>
            </a:r>
            <a:r>
              <a:rPr lang="en-US" sz="1800" dirty="0">
                <a:latin typeface="Times New Roman"/>
                <a:cs typeface="Times New Roman"/>
              </a:rPr>
              <a:t>of that algorithm may vary depending on the  number of loops and the running time of each loop in the</a:t>
            </a:r>
            <a:r>
              <a:rPr lang="en-US" sz="1800" spc="-25" dirty="0">
                <a:latin typeface="Times New Roman"/>
                <a:cs typeface="Times New Roman"/>
              </a:rPr>
              <a:t> </a:t>
            </a:r>
            <a:r>
              <a:rPr lang="en-US" sz="1800" dirty="0">
                <a:latin typeface="Times New Roman"/>
                <a:cs typeface="Times New Roman"/>
              </a:rPr>
              <a:t>algorithm.</a:t>
            </a:r>
          </a:p>
          <a:p>
            <a:pPr marL="165100">
              <a:lnSpc>
                <a:spcPct val="100000"/>
              </a:lnSpc>
            </a:pPr>
            <a:r>
              <a:rPr lang="en-US" sz="1800" dirty="0">
                <a:latin typeface="Times New Roman"/>
                <a:cs typeface="Times New Roman"/>
              </a:rPr>
              <a:t>Let us consider </a:t>
            </a:r>
            <a:r>
              <a:rPr lang="en-US" sz="1800" spc="-5" dirty="0">
                <a:latin typeface="Times New Roman"/>
                <a:cs typeface="Times New Roman"/>
              </a:rPr>
              <a:t>different </a:t>
            </a:r>
            <a:r>
              <a:rPr lang="en-US" sz="1800" dirty="0">
                <a:latin typeface="Times New Roman"/>
                <a:cs typeface="Times New Roman"/>
              </a:rPr>
              <a:t>cases in </a:t>
            </a:r>
            <a:r>
              <a:rPr lang="en-US" sz="1800" spc="-5" dirty="0">
                <a:latin typeface="Times New Roman"/>
                <a:cs typeface="Times New Roman"/>
              </a:rPr>
              <a:t>which </a:t>
            </a:r>
            <a:r>
              <a:rPr lang="en-US" sz="1800" dirty="0">
                <a:latin typeface="Times New Roman"/>
                <a:cs typeface="Times New Roman"/>
              </a:rPr>
              <a:t>loops determine the </a:t>
            </a:r>
            <a:r>
              <a:rPr lang="en-US" sz="1800" spc="-10" dirty="0">
                <a:latin typeface="Times New Roman"/>
                <a:cs typeface="Times New Roman"/>
              </a:rPr>
              <a:t>efficiency </a:t>
            </a:r>
            <a:r>
              <a:rPr lang="en-US" sz="1800" dirty="0">
                <a:latin typeface="Times New Roman"/>
                <a:cs typeface="Times New Roman"/>
              </a:rPr>
              <a:t>of an</a:t>
            </a:r>
            <a:r>
              <a:rPr lang="en-US" sz="1800" spc="-5" dirty="0">
                <a:latin typeface="Times New Roman"/>
                <a:cs typeface="Times New Roman"/>
              </a:rPr>
              <a:t> </a:t>
            </a:r>
            <a:r>
              <a:rPr lang="en-US" sz="1800" dirty="0">
                <a:latin typeface="Times New Roman"/>
                <a:cs typeface="Times New Roman"/>
              </a:rPr>
              <a:t>algorithm.</a:t>
            </a:r>
          </a:p>
          <a:p>
            <a:endParaRPr lang="en-US" sz="4800"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4868254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spc="-70" dirty="0">
                <a:latin typeface="Arial"/>
                <a:cs typeface="Arial"/>
              </a:rPr>
              <a:t>Linear</a:t>
            </a:r>
            <a:r>
              <a:rPr lang="en-US" b="1" i="1" spc="-35" dirty="0">
                <a:latin typeface="Arial"/>
                <a:cs typeface="Arial"/>
              </a:rPr>
              <a:t> </a:t>
            </a:r>
            <a:r>
              <a:rPr lang="en-US" b="1" i="1" spc="-120" dirty="0">
                <a:latin typeface="Arial"/>
                <a:cs typeface="Arial"/>
              </a:rPr>
              <a:t>Loops</a:t>
            </a:r>
            <a:endParaRPr lang="en-US" dirty="0"/>
          </a:p>
        </p:txBody>
      </p:sp>
      <p:sp>
        <p:nvSpPr>
          <p:cNvPr id="3" name="Content Placeholder 2"/>
          <p:cNvSpPr>
            <a:spLocks noGrp="1"/>
          </p:cNvSpPr>
          <p:nvPr>
            <p:ph idx="1"/>
          </p:nvPr>
        </p:nvSpPr>
        <p:spPr/>
        <p:txBody>
          <a:bodyPr/>
          <a:lstStyle/>
          <a:p>
            <a:pPr marL="12700" marR="6350" algn="just">
              <a:lnSpc>
                <a:spcPct val="100000"/>
              </a:lnSpc>
              <a:spcBef>
                <a:spcPts val="300"/>
              </a:spcBef>
            </a:pPr>
            <a:r>
              <a:rPr lang="en-US" spc="-40" dirty="0">
                <a:latin typeface="Times New Roman"/>
                <a:cs typeface="Times New Roman"/>
              </a:rPr>
              <a:t>To </a:t>
            </a:r>
            <a:r>
              <a:rPr lang="en-US" dirty="0">
                <a:latin typeface="Times New Roman"/>
                <a:cs typeface="Times New Roman"/>
              </a:rPr>
              <a:t>calculate the </a:t>
            </a:r>
            <a:r>
              <a:rPr lang="en-US" spc="-10" dirty="0">
                <a:latin typeface="Times New Roman"/>
                <a:cs typeface="Times New Roman"/>
              </a:rPr>
              <a:t>efficiency </a:t>
            </a:r>
            <a:r>
              <a:rPr lang="en-US" dirty="0">
                <a:latin typeface="Times New Roman"/>
                <a:cs typeface="Times New Roman"/>
              </a:rPr>
              <a:t>of an algorithm that has a </a:t>
            </a:r>
            <a:r>
              <a:rPr lang="en-US" spc="-5" dirty="0">
                <a:latin typeface="Times New Roman"/>
                <a:cs typeface="Times New Roman"/>
              </a:rPr>
              <a:t>single </a:t>
            </a:r>
            <a:r>
              <a:rPr lang="en-US" dirty="0">
                <a:latin typeface="Times New Roman"/>
                <a:cs typeface="Times New Roman"/>
              </a:rPr>
              <a:t>loop, </a:t>
            </a:r>
            <a:r>
              <a:rPr lang="en-US" spc="-5" dirty="0">
                <a:latin typeface="Times New Roman"/>
                <a:cs typeface="Times New Roman"/>
              </a:rPr>
              <a:t>we </a:t>
            </a:r>
            <a:r>
              <a:rPr lang="en-US" dirty="0">
                <a:latin typeface="Times New Roman"/>
                <a:cs typeface="Times New Roman"/>
              </a:rPr>
              <a:t>need to </a:t>
            </a:r>
            <a:r>
              <a:rPr lang="en-US" spc="-20" dirty="0">
                <a:latin typeface="Times New Roman"/>
                <a:cs typeface="Times New Roman"/>
              </a:rPr>
              <a:t>first </a:t>
            </a:r>
            <a:r>
              <a:rPr lang="en-US" dirty="0">
                <a:latin typeface="Times New Roman"/>
                <a:cs typeface="Times New Roman"/>
              </a:rPr>
              <a:t>determine  the number of times the </a:t>
            </a:r>
            <a:r>
              <a:rPr lang="en-US" spc="-5" dirty="0">
                <a:latin typeface="Times New Roman"/>
                <a:cs typeface="Times New Roman"/>
              </a:rPr>
              <a:t>statements </a:t>
            </a:r>
            <a:r>
              <a:rPr lang="en-US" dirty="0">
                <a:latin typeface="Times New Roman"/>
                <a:cs typeface="Times New Roman"/>
              </a:rPr>
              <a:t>in the loop </a:t>
            </a:r>
            <a:r>
              <a:rPr lang="en-US" spc="-5" dirty="0">
                <a:latin typeface="Times New Roman"/>
                <a:cs typeface="Times New Roman"/>
              </a:rPr>
              <a:t>will </a:t>
            </a:r>
            <a:r>
              <a:rPr lang="en-US" dirty="0">
                <a:latin typeface="Times New Roman"/>
                <a:cs typeface="Times New Roman"/>
              </a:rPr>
              <a:t>be </a:t>
            </a:r>
            <a:r>
              <a:rPr lang="en-US" spc="-5" dirty="0">
                <a:latin typeface="Times New Roman"/>
                <a:cs typeface="Times New Roman"/>
              </a:rPr>
              <a:t>executed. </a:t>
            </a:r>
            <a:r>
              <a:rPr lang="en-US" dirty="0">
                <a:latin typeface="Times New Roman"/>
                <a:cs typeface="Times New Roman"/>
              </a:rPr>
              <a:t>This is because the number of  iterations is directly proportional to the loop </a:t>
            </a:r>
            <a:r>
              <a:rPr lang="en-US" spc="-10" dirty="0">
                <a:latin typeface="Times New Roman"/>
                <a:cs typeface="Times New Roman"/>
              </a:rPr>
              <a:t>factor. </a:t>
            </a:r>
            <a:r>
              <a:rPr lang="en-US" spc="-5" dirty="0">
                <a:latin typeface="Times New Roman"/>
                <a:cs typeface="Times New Roman"/>
              </a:rPr>
              <a:t>Greater </a:t>
            </a:r>
            <a:r>
              <a:rPr lang="en-US" dirty="0">
                <a:latin typeface="Times New Roman"/>
                <a:cs typeface="Times New Roman"/>
              </a:rPr>
              <a:t>the loop </a:t>
            </a:r>
            <a:r>
              <a:rPr lang="en-US" spc="-10" dirty="0">
                <a:latin typeface="Times New Roman"/>
                <a:cs typeface="Times New Roman"/>
              </a:rPr>
              <a:t>factor, </a:t>
            </a:r>
            <a:r>
              <a:rPr lang="en-US" dirty="0">
                <a:latin typeface="Times New Roman"/>
                <a:cs typeface="Times New Roman"/>
              </a:rPr>
              <a:t>more is the number  of iterations. </a:t>
            </a:r>
            <a:r>
              <a:rPr lang="en-US" spc="-5" dirty="0">
                <a:latin typeface="Times New Roman"/>
                <a:cs typeface="Times New Roman"/>
              </a:rPr>
              <a:t>For </a:t>
            </a:r>
            <a:r>
              <a:rPr lang="en-US" dirty="0">
                <a:latin typeface="Times New Roman"/>
                <a:cs typeface="Times New Roman"/>
              </a:rPr>
              <a:t>example, consider the loop given</a:t>
            </a:r>
            <a:r>
              <a:rPr lang="en-US" spc="-15" dirty="0">
                <a:latin typeface="Times New Roman"/>
                <a:cs typeface="Times New Roman"/>
              </a:rPr>
              <a:t> </a:t>
            </a:r>
            <a:r>
              <a:rPr lang="en-US" dirty="0">
                <a:latin typeface="Times New Roman"/>
                <a:cs typeface="Times New Roman"/>
              </a:rPr>
              <a:t>below:</a:t>
            </a:r>
          </a:p>
          <a:p>
            <a:pPr marL="241300">
              <a:lnSpc>
                <a:spcPct val="100000"/>
              </a:lnSpc>
              <a:spcBef>
                <a:spcPts val="450"/>
              </a:spcBef>
            </a:pPr>
            <a:r>
              <a:rPr lang="en-US" sz="1800" spc="100" dirty="0">
                <a:latin typeface="Arial"/>
                <a:cs typeface="Arial"/>
              </a:rPr>
              <a:t>for(</a:t>
            </a:r>
            <a:r>
              <a:rPr lang="en-US" sz="1800" spc="100" dirty="0" err="1">
                <a:latin typeface="Arial"/>
                <a:cs typeface="Arial"/>
              </a:rPr>
              <a:t>i</a:t>
            </a:r>
            <a:r>
              <a:rPr lang="en-US" sz="1800" spc="100" dirty="0">
                <a:latin typeface="Arial"/>
                <a:cs typeface="Arial"/>
              </a:rPr>
              <a:t>=0;i&lt;100;i++)</a:t>
            </a:r>
            <a:endParaRPr lang="en-US" sz="1800" dirty="0">
              <a:latin typeface="Arial"/>
              <a:cs typeface="Arial"/>
            </a:endParaRPr>
          </a:p>
          <a:p>
            <a:pPr marL="584200">
              <a:lnSpc>
                <a:spcPct val="100000"/>
              </a:lnSpc>
              <a:spcBef>
                <a:spcPts val="340"/>
              </a:spcBef>
            </a:pPr>
            <a:r>
              <a:rPr lang="en-US" sz="1800" spc="45" dirty="0">
                <a:latin typeface="Arial"/>
                <a:cs typeface="Arial"/>
              </a:rPr>
              <a:t>statement</a:t>
            </a:r>
            <a:r>
              <a:rPr lang="en-US" sz="1800" spc="210" dirty="0">
                <a:latin typeface="Arial"/>
                <a:cs typeface="Arial"/>
              </a:rPr>
              <a:t> </a:t>
            </a:r>
            <a:r>
              <a:rPr lang="en-US" sz="1800" spc="90" dirty="0">
                <a:latin typeface="Arial"/>
                <a:cs typeface="Arial"/>
              </a:rPr>
              <a:t>block;</a:t>
            </a:r>
            <a:endParaRPr lang="en-US" sz="1800" dirty="0">
              <a:latin typeface="Arial"/>
              <a:cs typeface="Arial"/>
            </a:endParaRP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490513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65100" algn="just">
              <a:lnSpc>
                <a:spcPct val="150000"/>
              </a:lnSpc>
              <a:spcBef>
                <a:spcPts val="340"/>
              </a:spcBef>
            </a:pPr>
            <a:r>
              <a:rPr lang="en-US" sz="2400" spc="-5" dirty="0">
                <a:latin typeface="Times New Roman"/>
                <a:cs typeface="Times New Roman"/>
              </a:rPr>
              <a:t>Here,</a:t>
            </a:r>
            <a:r>
              <a:rPr lang="en-US" sz="2400" spc="-45" dirty="0">
                <a:latin typeface="Times New Roman"/>
                <a:cs typeface="Times New Roman"/>
              </a:rPr>
              <a:t> </a:t>
            </a:r>
            <a:r>
              <a:rPr lang="en-US" sz="2400" dirty="0">
                <a:latin typeface="Times New Roman"/>
                <a:cs typeface="Times New Roman"/>
              </a:rPr>
              <a:t>100</a:t>
            </a:r>
            <a:r>
              <a:rPr lang="en-US" sz="2400" spc="-40" dirty="0">
                <a:latin typeface="Times New Roman"/>
                <a:cs typeface="Times New Roman"/>
              </a:rPr>
              <a:t> </a:t>
            </a:r>
            <a:r>
              <a:rPr lang="en-US" sz="2400" dirty="0">
                <a:latin typeface="Times New Roman"/>
                <a:cs typeface="Times New Roman"/>
              </a:rPr>
              <a:t>is</a:t>
            </a:r>
            <a:r>
              <a:rPr lang="en-US" sz="2400" spc="-45" dirty="0">
                <a:latin typeface="Times New Roman"/>
                <a:cs typeface="Times New Roman"/>
              </a:rPr>
              <a:t> </a:t>
            </a:r>
            <a:r>
              <a:rPr lang="en-US" sz="2400" dirty="0">
                <a:latin typeface="Times New Roman"/>
                <a:cs typeface="Times New Roman"/>
              </a:rPr>
              <a:t>the</a:t>
            </a:r>
            <a:r>
              <a:rPr lang="en-US" sz="2400" spc="-40" dirty="0">
                <a:latin typeface="Times New Roman"/>
                <a:cs typeface="Times New Roman"/>
              </a:rPr>
              <a:t> </a:t>
            </a:r>
            <a:r>
              <a:rPr lang="en-US" sz="2400" dirty="0">
                <a:latin typeface="Times New Roman"/>
                <a:cs typeface="Times New Roman"/>
              </a:rPr>
              <a:t>loop</a:t>
            </a:r>
            <a:r>
              <a:rPr lang="en-US" sz="2400" spc="-40" dirty="0">
                <a:latin typeface="Times New Roman"/>
                <a:cs typeface="Times New Roman"/>
              </a:rPr>
              <a:t> </a:t>
            </a:r>
            <a:r>
              <a:rPr lang="en-US" sz="2400" spc="-10" dirty="0">
                <a:latin typeface="Times New Roman"/>
                <a:cs typeface="Times New Roman"/>
              </a:rPr>
              <a:t>factor.</a:t>
            </a:r>
            <a:r>
              <a:rPr lang="en-US" sz="2400" spc="-65" dirty="0">
                <a:latin typeface="Times New Roman"/>
                <a:cs typeface="Times New Roman"/>
              </a:rPr>
              <a:t> </a:t>
            </a:r>
            <a:r>
              <a:rPr lang="en-US" sz="2400" spc="-45" dirty="0">
                <a:latin typeface="Times New Roman"/>
                <a:cs typeface="Times New Roman"/>
              </a:rPr>
              <a:t>We</a:t>
            </a:r>
            <a:r>
              <a:rPr lang="en-US" sz="2400" spc="-40" dirty="0">
                <a:latin typeface="Times New Roman"/>
                <a:cs typeface="Times New Roman"/>
              </a:rPr>
              <a:t> </a:t>
            </a:r>
            <a:r>
              <a:rPr lang="en-US" sz="2400" dirty="0">
                <a:latin typeface="Times New Roman"/>
                <a:cs typeface="Times New Roman"/>
              </a:rPr>
              <a:t>have</a:t>
            </a:r>
            <a:r>
              <a:rPr lang="en-US" sz="2400" spc="-45" dirty="0">
                <a:latin typeface="Times New Roman"/>
                <a:cs typeface="Times New Roman"/>
              </a:rPr>
              <a:t> </a:t>
            </a:r>
            <a:r>
              <a:rPr lang="en-US" sz="2400" dirty="0">
                <a:latin typeface="Times New Roman"/>
                <a:cs typeface="Times New Roman"/>
              </a:rPr>
              <a:t>already</a:t>
            </a:r>
            <a:r>
              <a:rPr lang="en-US" sz="2400" spc="-40" dirty="0">
                <a:latin typeface="Times New Roman"/>
                <a:cs typeface="Times New Roman"/>
              </a:rPr>
              <a:t> </a:t>
            </a:r>
            <a:r>
              <a:rPr lang="en-US" sz="2400" spc="-5" dirty="0">
                <a:latin typeface="Times New Roman"/>
                <a:cs typeface="Times New Roman"/>
              </a:rPr>
              <a:t>said</a:t>
            </a:r>
            <a:r>
              <a:rPr lang="en-US" sz="2400" spc="-40" dirty="0">
                <a:latin typeface="Times New Roman"/>
                <a:cs typeface="Times New Roman"/>
              </a:rPr>
              <a:t> </a:t>
            </a:r>
            <a:r>
              <a:rPr lang="en-US" sz="2400" dirty="0">
                <a:latin typeface="Times New Roman"/>
                <a:cs typeface="Times New Roman"/>
              </a:rPr>
              <a:t>that</a:t>
            </a:r>
            <a:r>
              <a:rPr lang="en-US" sz="2400" spc="-45" dirty="0">
                <a:latin typeface="Times New Roman"/>
                <a:cs typeface="Times New Roman"/>
              </a:rPr>
              <a:t> </a:t>
            </a:r>
            <a:r>
              <a:rPr lang="en-US" sz="2400" spc="-10" dirty="0">
                <a:latin typeface="Times New Roman"/>
                <a:cs typeface="Times New Roman"/>
              </a:rPr>
              <a:t>efficiency</a:t>
            </a:r>
            <a:r>
              <a:rPr lang="en-US" sz="2400" spc="-40" dirty="0">
                <a:latin typeface="Times New Roman"/>
                <a:cs typeface="Times New Roman"/>
              </a:rPr>
              <a:t> </a:t>
            </a:r>
            <a:r>
              <a:rPr lang="en-US" sz="2400" dirty="0">
                <a:latin typeface="Times New Roman"/>
                <a:cs typeface="Times New Roman"/>
              </a:rPr>
              <a:t>is</a:t>
            </a:r>
            <a:r>
              <a:rPr lang="en-US" sz="2400" spc="-40" dirty="0">
                <a:latin typeface="Times New Roman"/>
                <a:cs typeface="Times New Roman"/>
              </a:rPr>
              <a:t> </a:t>
            </a:r>
            <a:r>
              <a:rPr lang="en-US" sz="2400" dirty="0">
                <a:latin typeface="Times New Roman"/>
                <a:cs typeface="Times New Roman"/>
              </a:rPr>
              <a:t>directly</a:t>
            </a:r>
            <a:r>
              <a:rPr lang="en-US" sz="2400" spc="-45" dirty="0">
                <a:latin typeface="Times New Roman"/>
                <a:cs typeface="Times New Roman"/>
              </a:rPr>
              <a:t> </a:t>
            </a:r>
            <a:r>
              <a:rPr lang="en-US" sz="2400" dirty="0">
                <a:latin typeface="Times New Roman"/>
                <a:cs typeface="Times New Roman"/>
              </a:rPr>
              <a:t>proportional</a:t>
            </a:r>
            <a:r>
              <a:rPr lang="en-US" sz="2400" spc="-40" dirty="0">
                <a:latin typeface="Times New Roman"/>
                <a:cs typeface="Times New Roman"/>
              </a:rPr>
              <a:t> </a:t>
            </a:r>
            <a:r>
              <a:rPr lang="en-US" sz="2400" dirty="0">
                <a:latin typeface="Times New Roman"/>
                <a:cs typeface="Times New Roman"/>
              </a:rPr>
              <a:t>to</a:t>
            </a:r>
            <a:r>
              <a:rPr lang="en-US" sz="2400" spc="-45" dirty="0">
                <a:latin typeface="Times New Roman"/>
                <a:cs typeface="Times New Roman"/>
              </a:rPr>
              <a:t> </a:t>
            </a:r>
            <a:r>
              <a:rPr lang="en-US" sz="2400" dirty="0">
                <a:latin typeface="Times New Roman"/>
                <a:cs typeface="Times New Roman"/>
              </a:rPr>
              <a:t>the number of iterations. </a:t>
            </a:r>
            <a:r>
              <a:rPr lang="en-US" sz="2400" spc="-5" dirty="0">
                <a:latin typeface="Times New Roman"/>
                <a:cs typeface="Times New Roman"/>
              </a:rPr>
              <a:t>Hence, </a:t>
            </a:r>
            <a:r>
              <a:rPr lang="en-US" sz="2400" dirty="0">
                <a:latin typeface="Times New Roman"/>
                <a:cs typeface="Times New Roman"/>
              </a:rPr>
              <a:t>the general formula in the case of linear loops may be given</a:t>
            </a:r>
            <a:r>
              <a:rPr lang="en-US" sz="2400" spc="-70" dirty="0">
                <a:latin typeface="Times New Roman"/>
                <a:cs typeface="Times New Roman"/>
              </a:rPr>
              <a:t> </a:t>
            </a:r>
            <a:r>
              <a:rPr lang="en-US" sz="2400" dirty="0">
                <a:latin typeface="Times New Roman"/>
                <a:cs typeface="Times New Roman"/>
              </a:rPr>
              <a:t>as</a:t>
            </a:r>
          </a:p>
          <a:p>
            <a:pPr marL="12700" indent="0" algn="just">
              <a:lnSpc>
                <a:spcPct val="150000"/>
              </a:lnSpc>
              <a:spcBef>
                <a:spcPts val="390"/>
              </a:spcBef>
              <a:buNone/>
            </a:pPr>
            <a:r>
              <a:rPr lang="en-US" sz="1600" spc="135" dirty="0">
                <a:latin typeface="Arial"/>
                <a:cs typeface="Arial"/>
              </a:rPr>
              <a:t>       f(n) </a:t>
            </a:r>
            <a:r>
              <a:rPr lang="en-US" sz="1600" spc="-30" dirty="0">
                <a:latin typeface="Arial"/>
                <a:cs typeface="Arial"/>
              </a:rPr>
              <a:t>=</a:t>
            </a:r>
            <a:r>
              <a:rPr lang="en-US" sz="1600" spc="105" dirty="0">
                <a:latin typeface="Arial"/>
                <a:cs typeface="Arial"/>
              </a:rPr>
              <a:t> </a:t>
            </a:r>
            <a:r>
              <a:rPr lang="en-US" sz="1600" spc="-10" dirty="0">
                <a:latin typeface="Arial"/>
                <a:cs typeface="Arial"/>
              </a:rPr>
              <a:t>n</a:t>
            </a:r>
            <a:endParaRPr lang="en-US" sz="1600" dirty="0">
              <a:latin typeface="Arial"/>
              <a:cs typeface="Arial"/>
            </a:endParaRPr>
          </a:p>
          <a:p>
            <a:pPr marL="12700" algn="just">
              <a:lnSpc>
                <a:spcPct val="150000"/>
              </a:lnSpc>
              <a:spcBef>
                <a:spcPts val="340"/>
              </a:spcBef>
            </a:pPr>
            <a:r>
              <a:rPr lang="en-US" sz="2400" spc="-5" dirty="0">
                <a:latin typeface="Times New Roman"/>
                <a:cs typeface="Times New Roman"/>
              </a:rPr>
              <a:t>However calculating </a:t>
            </a:r>
            <a:r>
              <a:rPr lang="en-US" sz="2400" spc="-10" dirty="0">
                <a:latin typeface="Times New Roman"/>
                <a:cs typeface="Times New Roman"/>
              </a:rPr>
              <a:t>efficiency </a:t>
            </a:r>
            <a:r>
              <a:rPr lang="en-US" sz="2400" dirty="0">
                <a:latin typeface="Times New Roman"/>
                <a:cs typeface="Times New Roman"/>
              </a:rPr>
              <a:t>is not as </a:t>
            </a:r>
            <a:r>
              <a:rPr lang="en-US" sz="2400" spc="-5" dirty="0">
                <a:latin typeface="Times New Roman"/>
                <a:cs typeface="Times New Roman"/>
              </a:rPr>
              <a:t>simple </a:t>
            </a:r>
            <a:r>
              <a:rPr lang="en-US" sz="2400" dirty="0">
                <a:latin typeface="Times New Roman"/>
                <a:cs typeface="Times New Roman"/>
              </a:rPr>
              <a:t>as is </a:t>
            </a:r>
            <a:r>
              <a:rPr lang="en-US" sz="2400" spc="-5" dirty="0">
                <a:latin typeface="Times New Roman"/>
                <a:cs typeface="Times New Roman"/>
              </a:rPr>
              <a:t>shown </a:t>
            </a:r>
            <a:r>
              <a:rPr lang="en-US" sz="2400" dirty="0">
                <a:latin typeface="Times New Roman"/>
                <a:cs typeface="Times New Roman"/>
              </a:rPr>
              <a:t>in the above example. Consider</a:t>
            </a:r>
            <a:r>
              <a:rPr lang="en-US" sz="2400" spc="110" dirty="0">
                <a:latin typeface="Times New Roman"/>
                <a:cs typeface="Times New Roman"/>
              </a:rPr>
              <a:t> </a:t>
            </a:r>
            <a:r>
              <a:rPr lang="en-US" sz="2400" dirty="0">
                <a:latin typeface="Times New Roman"/>
                <a:cs typeface="Times New Roman"/>
              </a:rPr>
              <a:t>the loop given</a:t>
            </a:r>
            <a:r>
              <a:rPr lang="en-US" sz="2400" spc="-5" dirty="0">
                <a:latin typeface="Times New Roman"/>
                <a:cs typeface="Times New Roman"/>
              </a:rPr>
              <a:t> </a:t>
            </a:r>
            <a:r>
              <a:rPr lang="en-US" sz="2400" dirty="0">
                <a:latin typeface="Times New Roman"/>
                <a:cs typeface="Times New Roman"/>
              </a:rPr>
              <a:t>below:</a:t>
            </a:r>
          </a:p>
          <a:p>
            <a:pPr marL="241300" algn="just">
              <a:lnSpc>
                <a:spcPct val="150000"/>
              </a:lnSpc>
              <a:spcBef>
                <a:spcPts val="390"/>
              </a:spcBef>
            </a:pPr>
            <a:r>
              <a:rPr lang="en-US" sz="1600" spc="95" dirty="0">
                <a:latin typeface="Arial"/>
                <a:cs typeface="Arial"/>
              </a:rPr>
              <a:t>for(</a:t>
            </a:r>
            <a:r>
              <a:rPr lang="en-US" sz="1600" spc="95" dirty="0" err="1">
                <a:latin typeface="Arial"/>
                <a:cs typeface="Arial"/>
              </a:rPr>
              <a:t>i</a:t>
            </a:r>
            <a:r>
              <a:rPr lang="en-US" sz="1600" spc="95" dirty="0">
                <a:latin typeface="Arial"/>
                <a:cs typeface="Arial"/>
              </a:rPr>
              <a:t>=0;i&lt;100;i+=2)</a:t>
            </a:r>
            <a:endParaRPr lang="en-US" sz="1600" dirty="0">
              <a:latin typeface="Arial"/>
              <a:cs typeface="Arial"/>
            </a:endParaRPr>
          </a:p>
          <a:p>
            <a:pPr marL="640080" algn="just">
              <a:lnSpc>
                <a:spcPct val="150000"/>
              </a:lnSpc>
              <a:spcBef>
                <a:spcPts val="40"/>
              </a:spcBef>
            </a:pPr>
            <a:r>
              <a:rPr lang="en-US" sz="1600" spc="45" dirty="0">
                <a:latin typeface="Arial"/>
                <a:cs typeface="Arial"/>
              </a:rPr>
              <a:t>statement</a:t>
            </a:r>
            <a:r>
              <a:rPr lang="en-US" sz="1600" spc="215" dirty="0">
                <a:latin typeface="Arial"/>
                <a:cs typeface="Arial"/>
              </a:rPr>
              <a:t> </a:t>
            </a:r>
            <a:r>
              <a:rPr lang="en-US" sz="1600" spc="90" dirty="0">
                <a:latin typeface="Arial"/>
                <a:cs typeface="Arial"/>
              </a:rPr>
              <a:t>block;</a:t>
            </a:r>
            <a:endParaRPr lang="en-US" sz="1600" dirty="0">
              <a:latin typeface="Arial"/>
              <a:cs typeface="Arial"/>
            </a:endParaRP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4337500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2700" algn="just">
              <a:lnSpc>
                <a:spcPct val="150000"/>
              </a:lnSpc>
              <a:spcBef>
                <a:spcPts val="340"/>
              </a:spcBef>
            </a:pPr>
            <a:r>
              <a:rPr lang="en-US" spc="-15" dirty="0">
                <a:latin typeface="Times New Roman"/>
                <a:cs typeface="Times New Roman"/>
              </a:rPr>
              <a:t>Here, </a:t>
            </a:r>
            <a:r>
              <a:rPr lang="en-US" spc="-10" dirty="0">
                <a:latin typeface="Times New Roman"/>
                <a:cs typeface="Times New Roman"/>
              </a:rPr>
              <a:t>the </a:t>
            </a:r>
            <a:r>
              <a:rPr lang="en-US" spc="-15" dirty="0">
                <a:latin typeface="Times New Roman"/>
                <a:cs typeface="Times New Roman"/>
              </a:rPr>
              <a:t>number </a:t>
            </a:r>
            <a:r>
              <a:rPr lang="en-US" spc="-10" dirty="0">
                <a:latin typeface="Times New Roman"/>
                <a:cs typeface="Times New Roman"/>
              </a:rPr>
              <a:t>of </a:t>
            </a:r>
            <a:r>
              <a:rPr lang="en-US" spc="-15" dirty="0">
                <a:latin typeface="Times New Roman"/>
                <a:cs typeface="Times New Roman"/>
              </a:rPr>
              <a:t>iterations </a:t>
            </a:r>
            <a:r>
              <a:rPr lang="en-US" spc="-10" dirty="0">
                <a:latin typeface="Times New Roman"/>
                <a:cs typeface="Times New Roman"/>
              </a:rPr>
              <a:t>is </a:t>
            </a:r>
            <a:r>
              <a:rPr lang="en-US" spc="-15" dirty="0">
                <a:latin typeface="Times New Roman"/>
                <a:cs typeface="Times New Roman"/>
              </a:rPr>
              <a:t>half </a:t>
            </a:r>
            <a:r>
              <a:rPr lang="en-US" spc="-10" dirty="0">
                <a:latin typeface="Times New Roman"/>
                <a:cs typeface="Times New Roman"/>
              </a:rPr>
              <a:t>the </a:t>
            </a:r>
            <a:r>
              <a:rPr lang="en-US" spc="-15" dirty="0">
                <a:latin typeface="Times New Roman"/>
                <a:cs typeface="Times New Roman"/>
              </a:rPr>
              <a:t>number </a:t>
            </a:r>
            <a:r>
              <a:rPr lang="en-US" spc="-10" dirty="0">
                <a:latin typeface="Times New Roman"/>
                <a:cs typeface="Times New Roman"/>
              </a:rPr>
              <a:t>of the </a:t>
            </a:r>
            <a:r>
              <a:rPr lang="en-US" spc="-15" dirty="0">
                <a:latin typeface="Times New Roman"/>
                <a:cs typeface="Times New Roman"/>
              </a:rPr>
              <a:t>loop factor. </a:t>
            </a:r>
            <a:r>
              <a:rPr lang="en-US" spc="-10" dirty="0">
                <a:latin typeface="Times New Roman"/>
                <a:cs typeface="Times New Roman"/>
              </a:rPr>
              <a:t>So, </a:t>
            </a:r>
            <a:r>
              <a:rPr lang="en-US" spc="-15" dirty="0">
                <a:latin typeface="Times New Roman"/>
                <a:cs typeface="Times New Roman"/>
              </a:rPr>
              <a:t>here </a:t>
            </a:r>
            <a:r>
              <a:rPr lang="en-US" spc="-10" dirty="0">
                <a:latin typeface="Times New Roman"/>
                <a:cs typeface="Times New Roman"/>
              </a:rPr>
              <a:t>the </a:t>
            </a:r>
            <a:r>
              <a:rPr lang="en-US" spc="-20" dirty="0">
                <a:latin typeface="Times New Roman"/>
                <a:cs typeface="Times New Roman"/>
              </a:rPr>
              <a:t>efficiency </a:t>
            </a:r>
            <a:r>
              <a:rPr lang="en-US" dirty="0">
                <a:latin typeface="Times New Roman"/>
                <a:cs typeface="Times New Roman"/>
              </a:rPr>
              <a:t>can</a:t>
            </a:r>
            <a:r>
              <a:rPr lang="en-US" spc="105" dirty="0">
                <a:latin typeface="Times New Roman"/>
                <a:cs typeface="Times New Roman"/>
              </a:rPr>
              <a:t> </a:t>
            </a:r>
            <a:r>
              <a:rPr lang="en-US" dirty="0">
                <a:latin typeface="Times New Roman"/>
                <a:cs typeface="Times New Roman"/>
              </a:rPr>
              <a:t>be</a:t>
            </a:r>
          </a:p>
          <a:p>
            <a:pPr marL="12700" algn="just">
              <a:lnSpc>
                <a:spcPct val="150000"/>
              </a:lnSpc>
            </a:pPr>
            <a:r>
              <a:rPr lang="en-US" dirty="0">
                <a:latin typeface="Times New Roman"/>
                <a:cs typeface="Times New Roman"/>
              </a:rPr>
              <a:t>given</a:t>
            </a:r>
            <a:r>
              <a:rPr lang="en-US" spc="-5" dirty="0">
                <a:latin typeface="Times New Roman"/>
                <a:cs typeface="Times New Roman"/>
              </a:rPr>
              <a:t> </a:t>
            </a:r>
            <a:r>
              <a:rPr lang="en-US" dirty="0">
                <a:latin typeface="Times New Roman"/>
                <a:cs typeface="Times New Roman"/>
              </a:rPr>
              <a:t>as</a:t>
            </a:r>
          </a:p>
          <a:p>
            <a:pPr marL="241300" algn="just">
              <a:lnSpc>
                <a:spcPct val="150000"/>
              </a:lnSpc>
              <a:spcBef>
                <a:spcPts val="390"/>
              </a:spcBef>
            </a:pPr>
            <a:r>
              <a:rPr lang="en-US" sz="1800" spc="135" dirty="0">
                <a:latin typeface="Arial"/>
                <a:cs typeface="Arial"/>
              </a:rPr>
              <a:t>f(n) </a:t>
            </a:r>
            <a:r>
              <a:rPr lang="en-US" sz="1800" spc="-30" dirty="0">
                <a:latin typeface="Arial"/>
                <a:cs typeface="Arial"/>
              </a:rPr>
              <a:t>=</a:t>
            </a:r>
            <a:r>
              <a:rPr lang="en-US" sz="1800" spc="105" dirty="0">
                <a:latin typeface="Arial"/>
                <a:cs typeface="Arial"/>
              </a:rPr>
              <a:t> </a:t>
            </a:r>
            <a:r>
              <a:rPr lang="en-US" sz="1800" spc="65" dirty="0">
                <a:latin typeface="Arial"/>
                <a:cs typeface="Arial"/>
              </a:rPr>
              <a:t>n/2</a:t>
            </a:r>
            <a:endParaRPr lang="en-US" sz="1800" dirty="0">
              <a:latin typeface="Arial"/>
              <a:cs typeface="Arial"/>
            </a:endParaRP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838080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pPr algn="just"/>
            <a:r>
              <a:rPr lang="en-US" dirty="0"/>
              <a:t>then the value of the index (</a:t>
            </a:r>
            <a:r>
              <a:rPr lang="en-US" dirty="0" err="1"/>
              <a:t>i</a:t>
            </a:r>
            <a:r>
              <a:rPr lang="en-US" dirty="0"/>
              <a:t>) is incremented and the next value, that is, marks[1] is set to –1. The procedure continues until all the 10 elements of the array are set to –1.</a:t>
            </a:r>
          </a:p>
          <a:p>
            <a:pPr algn="just"/>
            <a:r>
              <a:rPr lang="en-US" dirty="0"/>
              <a:t>There is no single statement that can read, access, or print all the elements of an array. To do this, we have to use a loop to execute the same statement with different index values.</a:t>
            </a:r>
          </a:p>
          <a:p>
            <a:pPr algn="just"/>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4715765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spc="-80" dirty="0">
                <a:latin typeface="Arial"/>
                <a:cs typeface="Arial"/>
              </a:rPr>
              <a:t>Logarithmic</a:t>
            </a:r>
            <a:r>
              <a:rPr lang="en-US" b="1" i="1" spc="-35" dirty="0">
                <a:latin typeface="Arial"/>
                <a:cs typeface="Arial"/>
              </a:rPr>
              <a:t> </a:t>
            </a:r>
            <a:r>
              <a:rPr lang="en-US" b="1" i="1" spc="-120" dirty="0">
                <a:latin typeface="Arial"/>
                <a:cs typeface="Arial"/>
              </a:rPr>
              <a:t>Loops</a:t>
            </a:r>
            <a:br>
              <a:rPr lang="en-US" dirty="0">
                <a:latin typeface="Arial"/>
                <a:cs typeface="Arial"/>
              </a:rPr>
            </a:br>
            <a:endParaRPr lang="en-US" dirty="0"/>
          </a:p>
        </p:txBody>
      </p:sp>
      <p:sp>
        <p:nvSpPr>
          <p:cNvPr id="3" name="Content Placeholder 2"/>
          <p:cNvSpPr>
            <a:spLocks noGrp="1"/>
          </p:cNvSpPr>
          <p:nvPr>
            <p:ph idx="1"/>
          </p:nvPr>
        </p:nvSpPr>
        <p:spPr/>
        <p:txBody>
          <a:bodyPr/>
          <a:lstStyle/>
          <a:p>
            <a:r>
              <a:rPr lang="en-US" spc="-40" dirty="0">
                <a:latin typeface="Times New Roman"/>
                <a:cs typeface="Times New Roman"/>
              </a:rPr>
              <a:t>We </a:t>
            </a:r>
            <a:r>
              <a:rPr lang="en-US" dirty="0">
                <a:latin typeface="Times New Roman"/>
                <a:cs typeface="Times New Roman"/>
              </a:rPr>
              <a:t>have seen that in linear loops, the loop </a:t>
            </a:r>
            <a:r>
              <a:rPr lang="en-US" dirty="0" err="1">
                <a:latin typeface="Times New Roman"/>
                <a:cs typeface="Times New Roman"/>
              </a:rPr>
              <a:t>updation</a:t>
            </a:r>
            <a:r>
              <a:rPr lang="en-US" dirty="0">
                <a:latin typeface="Times New Roman"/>
                <a:cs typeface="Times New Roman"/>
              </a:rPr>
              <a:t> statement either adds or subtracts </a:t>
            </a:r>
            <a:r>
              <a:rPr lang="en-US" spc="5" dirty="0">
                <a:latin typeface="Times New Roman"/>
                <a:cs typeface="Times New Roman"/>
              </a:rPr>
              <a:t>the  </a:t>
            </a:r>
            <a:r>
              <a:rPr lang="en-US" dirty="0">
                <a:latin typeface="Times New Roman"/>
                <a:cs typeface="Times New Roman"/>
              </a:rPr>
              <a:t>loop-controlling variable. </a:t>
            </a:r>
            <a:r>
              <a:rPr lang="en-US" spc="-10" dirty="0">
                <a:latin typeface="Times New Roman"/>
                <a:cs typeface="Times New Roman"/>
              </a:rPr>
              <a:t>However, </a:t>
            </a:r>
            <a:r>
              <a:rPr lang="en-US" dirty="0">
                <a:latin typeface="Times New Roman"/>
                <a:cs typeface="Times New Roman"/>
              </a:rPr>
              <a:t>in logarithmic loops, the loop-controlling variable is either  </a:t>
            </a:r>
            <a:r>
              <a:rPr lang="en-US" spc="-5" dirty="0">
                <a:latin typeface="Times New Roman"/>
                <a:cs typeface="Times New Roman"/>
              </a:rPr>
              <a:t>multiplied</a:t>
            </a:r>
            <a:r>
              <a:rPr lang="en-US" spc="-80" dirty="0">
                <a:latin typeface="Times New Roman"/>
                <a:cs typeface="Times New Roman"/>
              </a:rPr>
              <a:t> </a:t>
            </a:r>
            <a:r>
              <a:rPr lang="en-US" spc="-5" dirty="0">
                <a:latin typeface="Times New Roman"/>
                <a:cs typeface="Times New Roman"/>
              </a:rPr>
              <a:t>or</a:t>
            </a:r>
            <a:r>
              <a:rPr lang="en-US" spc="-75" dirty="0">
                <a:latin typeface="Times New Roman"/>
                <a:cs typeface="Times New Roman"/>
              </a:rPr>
              <a:t> </a:t>
            </a:r>
            <a:r>
              <a:rPr lang="en-US" spc="-5" dirty="0">
                <a:latin typeface="Times New Roman"/>
                <a:cs typeface="Times New Roman"/>
              </a:rPr>
              <a:t>divided</a:t>
            </a:r>
            <a:r>
              <a:rPr lang="en-US" spc="-75" dirty="0">
                <a:latin typeface="Times New Roman"/>
                <a:cs typeface="Times New Roman"/>
              </a:rPr>
              <a:t> </a:t>
            </a:r>
            <a:r>
              <a:rPr lang="en-US" spc="-5" dirty="0">
                <a:latin typeface="Times New Roman"/>
                <a:cs typeface="Times New Roman"/>
              </a:rPr>
              <a:t>during</a:t>
            </a:r>
            <a:r>
              <a:rPr lang="en-US" spc="-75" dirty="0">
                <a:latin typeface="Times New Roman"/>
                <a:cs typeface="Times New Roman"/>
              </a:rPr>
              <a:t> </a:t>
            </a:r>
            <a:r>
              <a:rPr lang="en-US" spc="-5" dirty="0">
                <a:latin typeface="Times New Roman"/>
                <a:cs typeface="Times New Roman"/>
              </a:rPr>
              <a:t>each</a:t>
            </a:r>
            <a:r>
              <a:rPr lang="en-US" spc="-80" dirty="0">
                <a:latin typeface="Times New Roman"/>
                <a:cs typeface="Times New Roman"/>
              </a:rPr>
              <a:t> </a:t>
            </a:r>
            <a:r>
              <a:rPr lang="en-US" spc="-5" dirty="0">
                <a:latin typeface="Times New Roman"/>
                <a:cs typeface="Times New Roman"/>
              </a:rPr>
              <a:t>iteration</a:t>
            </a:r>
            <a:r>
              <a:rPr lang="en-US" spc="-75" dirty="0">
                <a:latin typeface="Times New Roman"/>
                <a:cs typeface="Times New Roman"/>
              </a:rPr>
              <a:t> </a:t>
            </a:r>
            <a:r>
              <a:rPr lang="en-US" spc="-5" dirty="0">
                <a:latin typeface="Times New Roman"/>
                <a:cs typeface="Times New Roman"/>
              </a:rPr>
              <a:t>of</a:t>
            </a:r>
            <a:r>
              <a:rPr lang="en-US" spc="-75" dirty="0">
                <a:latin typeface="Times New Roman"/>
                <a:cs typeface="Times New Roman"/>
              </a:rPr>
              <a:t> </a:t>
            </a:r>
            <a:r>
              <a:rPr lang="en-US" spc="-5" dirty="0">
                <a:latin typeface="Times New Roman"/>
                <a:cs typeface="Times New Roman"/>
              </a:rPr>
              <a:t>the</a:t>
            </a:r>
            <a:r>
              <a:rPr lang="en-US" spc="-75" dirty="0">
                <a:latin typeface="Times New Roman"/>
                <a:cs typeface="Times New Roman"/>
              </a:rPr>
              <a:t> </a:t>
            </a:r>
            <a:r>
              <a:rPr lang="en-US" spc="-5" dirty="0">
                <a:latin typeface="Times New Roman"/>
                <a:cs typeface="Times New Roman"/>
              </a:rPr>
              <a:t>loop.</a:t>
            </a:r>
            <a:r>
              <a:rPr lang="en-US" spc="-80" dirty="0">
                <a:latin typeface="Times New Roman"/>
                <a:cs typeface="Times New Roman"/>
              </a:rPr>
              <a:t> </a:t>
            </a:r>
            <a:r>
              <a:rPr lang="en-US" spc="-5" dirty="0">
                <a:latin typeface="Times New Roman"/>
                <a:cs typeface="Times New Roman"/>
              </a:rPr>
              <a:t>For</a:t>
            </a:r>
            <a:r>
              <a:rPr lang="en-US" spc="-75" dirty="0">
                <a:latin typeface="Times New Roman"/>
                <a:cs typeface="Times New Roman"/>
              </a:rPr>
              <a:t> </a:t>
            </a:r>
            <a:r>
              <a:rPr lang="en-US" spc="-5" dirty="0">
                <a:latin typeface="Times New Roman"/>
                <a:cs typeface="Times New Roman"/>
              </a:rPr>
              <a:t>example,</a:t>
            </a:r>
            <a:r>
              <a:rPr lang="en-US" spc="-75" dirty="0">
                <a:latin typeface="Times New Roman"/>
                <a:cs typeface="Times New Roman"/>
              </a:rPr>
              <a:t> </a:t>
            </a:r>
            <a:r>
              <a:rPr lang="en-US" spc="-5" dirty="0">
                <a:latin typeface="Times New Roman"/>
                <a:cs typeface="Times New Roman"/>
              </a:rPr>
              <a:t>look</a:t>
            </a:r>
            <a:r>
              <a:rPr lang="en-US" spc="-75" dirty="0">
                <a:latin typeface="Times New Roman"/>
                <a:cs typeface="Times New Roman"/>
              </a:rPr>
              <a:t> </a:t>
            </a:r>
            <a:r>
              <a:rPr lang="en-US" spc="-5" dirty="0">
                <a:latin typeface="Times New Roman"/>
                <a:cs typeface="Times New Roman"/>
              </a:rPr>
              <a:t>at</a:t>
            </a:r>
            <a:r>
              <a:rPr lang="en-US" spc="-80" dirty="0">
                <a:latin typeface="Times New Roman"/>
                <a:cs typeface="Times New Roman"/>
              </a:rPr>
              <a:t> </a:t>
            </a:r>
            <a:r>
              <a:rPr lang="en-US" spc="-5" dirty="0">
                <a:latin typeface="Times New Roman"/>
                <a:cs typeface="Times New Roman"/>
              </a:rPr>
              <a:t>the</a:t>
            </a:r>
            <a:r>
              <a:rPr lang="en-US" spc="-75" dirty="0">
                <a:latin typeface="Times New Roman"/>
                <a:cs typeface="Times New Roman"/>
              </a:rPr>
              <a:t> </a:t>
            </a:r>
            <a:r>
              <a:rPr lang="en-US" spc="-5" dirty="0">
                <a:latin typeface="Times New Roman"/>
                <a:cs typeface="Times New Roman"/>
              </a:rPr>
              <a:t>loops</a:t>
            </a:r>
            <a:r>
              <a:rPr lang="en-US" spc="-75" dirty="0">
                <a:latin typeface="Times New Roman"/>
                <a:cs typeface="Times New Roman"/>
              </a:rPr>
              <a:t> </a:t>
            </a:r>
            <a:r>
              <a:rPr lang="en-US" spc="-5" dirty="0">
                <a:latin typeface="Times New Roman"/>
                <a:cs typeface="Times New Roman"/>
              </a:rPr>
              <a:t>given</a:t>
            </a:r>
            <a:r>
              <a:rPr lang="en-US" spc="-75" dirty="0">
                <a:latin typeface="Times New Roman"/>
                <a:cs typeface="Times New Roman"/>
              </a:rPr>
              <a:t> </a:t>
            </a:r>
            <a:r>
              <a:rPr lang="en-US" spc="-5" dirty="0">
                <a:latin typeface="Times New Roman"/>
                <a:cs typeface="Times New Roman"/>
              </a:rPr>
              <a:t>below:</a:t>
            </a:r>
            <a:endParaRPr lang="en-US" dirty="0">
              <a:latin typeface="Times New Roman"/>
              <a:cs typeface="Times New Roman"/>
            </a:endParaRPr>
          </a:p>
          <a:p>
            <a:pPr marL="12700">
              <a:lnSpc>
                <a:spcPct val="100000"/>
              </a:lnSpc>
              <a:spcBef>
                <a:spcPts val="100"/>
              </a:spcBef>
            </a:pPr>
            <a:r>
              <a:rPr lang="en-US" spc="95" dirty="0">
                <a:latin typeface="Arial"/>
                <a:cs typeface="Arial"/>
              </a:rPr>
              <a:t>for(</a:t>
            </a:r>
            <a:r>
              <a:rPr lang="en-US" spc="95" dirty="0" err="1">
                <a:latin typeface="Arial"/>
                <a:cs typeface="Arial"/>
              </a:rPr>
              <a:t>i</a:t>
            </a:r>
            <a:r>
              <a:rPr lang="en-US" spc="95" dirty="0">
                <a:latin typeface="Arial"/>
                <a:cs typeface="Arial"/>
              </a:rPr>
              <a:t>=1;i&lt;1000;i*=2)</a:t>
            </a:r>
            <a:endParaRPr lang="en-US" dirty="0">
              <a:latin typeface="Arial"/>
              <a:cs typeface="Arial"/>
            </a:endParaRPr>
          </a:p>
          <a:p>
            <a:pPr marL="127000" indent="0">
              <a:lnSpc>
                <a:spcPct val="100000"/>
              </a:lnSpc>
              <a:spcBef>
                <a:spcPts val="40"/>
              </a:spcBef>
              <a:buNone/>
            </a:pPr>
            <a:r>
              <a:rPr lang="en-US" spc="45" dirty="0">
                <a:latin typeface="Arial"/>
                <a:cs typeface="Arial"/>
              </a:rPr>
              <a:t>   statement</a:t>
            </a:r>
            <a:r>
              <a:rPr lang="en-US" spc="175" dirty="0">
                <a:latin typeface="Arial"/>
                <a:cs typeface="Arial"/>
              </a:rPr>
              <a:t> </a:t>
            </a:r>
            <a:r>
              <a:rPr lang="en-US" spc="90" dirty="0">
                <a:latin typeface="Arial"/>
                <a:cs typeface="Arial"/>
              </a:rPr>
              <a:t>block;</a:t>
            </a:r>
            <a:endParaRPr lang="en-US" dirty="0">
              <a:latin typeface="Arial"/>
              <a:cs typeface="Arial"/>
            </a:endParaRPr>
          </a:p>
          <a:p>
            <a:pPr marL="12700">
              <a:lnSpc>
                <a:spcPct val="100000"/>
              </a:lnSpc>
              <a:spcBef>
                <a:spcPts val="100"/>
              </a:spcBef>
            </a:pPr>
            <a:r>
              <a:rPr lang="en-US" spc="95" dirty="0">
                <a:latin typeface="Arial"/>
                <a:cs typeface="Arial"/>
              </a:rPr>
              <a:t>for(</a:t>
            </a:r>
            <a:r>
              <a:rPr lang="en-US" spc="95" dirty="0" err="1">
                <a:latin typeface="Arial"/>
                <a:cs typeface="Arial"/>
              </a:rPr>
              <a:t>i</a:t>
            </a:r>
            <a:r>
              <a:rPr lang="en-US" spc="95" dirty="0">
                <a:latin typeface="Arial"/>
                <a:cs typeface="Arial"/>
              </a:rPr>
              <a:t>=1000;i&gt;=1;i/=2)</a:t>
            </a:r>
            <a:endParaRPr lang="en-US" dirty="0">
              <a:latin typeface="Arial"/>
              <a:cs typeface="Arial"/>
            </a:endParaRPr>
          </a:p>
          <a:p>
            <a:pPr marL="254000" indent="0">
              <a:lnSpc>
                <a:spcPct val="100000"/>
              </a:lnSpc>
              <a:spcBef>
                <a:spcPts val="40"/>
              </a:spcBef>
              <a:buNone/>
            </a:pPr>
            <a:r>
              <a:rPr lang="en-US" spc="45" dirty="0">
                <a:latin typeface="Arial"/>
                <a:cs typeface="Arial"/>
              </a:rPr>
              <a:t> statement</a:t>
            </a:r>
            <a:r>
              <a:rPr lang="en-US" spc="175" dirty="0">
                <a:latin typeface="Arial"/>
                <a:cs typeface="Arial"/>
              </a:rPr>
              <a:t> </a:t>
            </a:r>
            <a:r>
              <a:rPr lang="en-US" spc="90" dirty="0">
                <a:latin typeface="Arial"/>
                <a:cs typeface="Arial"/>
              </a:rPr>
              <a:t>block;</a:t>
            </a:r>
            <a:endParaRPr lang="en-US" dirty="0">
              <a:latin typeface="Arial"/>
              <a:cs typeface="Arial"/>
            </a:endParaRP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8900642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2700" marR="5715" indent="152400" algn="just">
              <a:lnSpc>
                <a:spcPct val="99500"/>
              </a:lnSpc>
              <a:spcBef>
                <a:spcPts val="105"/>
              </a:spcBef>
            </a:pPr>
            <a:r>
              <a:rPr lang="en-US" dirty="0">
                <a:latin typeface="Times New Roman"/>
                <a:cs typeface="Times New Roman"/>
              </a:rPr>
              <a:t>Consider the </a:t>
            </a:r>
            <a:r>
              <a:rPr lang="en-US" spc="-20" dirty="0">
                <a:latin typeface="Times New Roman"/>
                <a:cs typeface="Times New Roman"/>
              </a:rPr>
              <a:t>first </a:t>
            </a:r>
            <a:r>
              <a:rPr lang="en-US" sz="1800" spc="125" dirty="0">
                <a:latin typeface="Arial"/>
                <a:cs typeface="Arial"/>
              </a:rPr>
              <a:t>for </a:t>
            </a:r>
            <a:r>
              <a:rPr lang="en-US" dirty="0">
                <a:latin typeface="Times New Roman"/>
                <a:cs typeface="Times New Roman"/>
              </a:rPr>
              <a:t>loop in </a:t>
            </a:r>
            <a:r>
              <a:rPr lang="en-US" spc="-5" dirty="0">
                <a:latin typeface="Times New Roman"/>
                <a:cs typeface="Times New Roman"/>
              </a:rPr>
              <a:t>which </a:t>
            </a:r>
            <a:r>
              <a:rPr lang="en-US" dirty="0">
                <a:latin typeface="Times New Roman"/>
                <a:cs typeface="Times New Roman"/>
              </a:rPr>
              <a:t>the loop-controlling variable </a:t>
            </a:r>
            <a:r>
              <a:rPr lang="en-US" sz="1800" spc="260" dirty="0" err="1">
                <a:latin typeface="Arial"/>
                <a:cs typeface="Arial"/>
              </a:rPr>
              <a:t>i</a:t>
            </a:r>
            <a:r>
              <a:rPr lang="en-US" sz="1800" spc="260" dirty="0">
                <a:latin typeface="Arial"/>
                <a:cs typeface="Arial"/>
              </a:rPr>
              <a:t> </a:t>
            </a:r>
            <a:r>
              <a:rPr lang="en-US" dirty="0">
                <a:latin typeface="Times New Roman"/>
                <a:cs typeface="Times New Roman"/>
              </a:rPr>
              <a:t>is multiplied by 2. The  loop </a:t>
            </a:r>
            <a:r>
              <a:rPr lang="en-US" spc="-5" dirty="0">
                <a:latin typeface="Times New Roman"/>
                <a:cs typeface="Times New Roman"/>
              </a:rPr>
              <a:t>will </a:t>
            </a:r>
            <a:r>
              <a:rPr lang="en-US" dirty="0">
                <a:latin typeface="Times New Roman"/>
                <a:cs typeface="Times New Roman"/>
              </a:rPr>
              <a:t>be executed only 10 times and not 1000 times because in each iteration the value of </a:t>
            </a:r>
            <a:r>
              <a:rPr lang="en-US" sz="1800" spc="260" dirty="0" err="1">
                <a:latin typeface="Arial"/>
                <a:cs typeface="Arial"/>
              </a:rPr>
              <a:t>i</a:t>
            </a:r>
            <a:r>
              <a:rPr lang="en-US" sz="1800" spc="260" dirty="0">
                <a:latin typeface="Arial"/>
                <a:cs typeface="Arial"/>
              </a:rPr>
              <a:t>  </a:t>
            </a:r>
            <a:r>
              <a:rPr lang="en-US" dirty="0">
                <a:latin typeface="Times New Roman"/>
                <a:cs typeface="Times New Roman"/>
              </a:rPr>
              <a:t>doubles.</a:t>
            </a:r>
            <a:r>
              <a:rPr lang="en-US" spc="-20" dirty="0">
                <a:latin typeface="Times New Roman"/>
                <a:cs typeface="Times New Roman"/>
              </a:rPr>
              <a:t> Now,</a:t>
            </a:r>
            <a:r>
              <a:rPr lang="en-US" spc="-15" dirty="0">
                <a:latin typeface="Times New Roman"/>
                <a:cs typeface="Times New Roman"/>
              </a:rPr>
              <a:t> </a:t>
            </a:r>
            <a:r>
              <a:rPr lang="en-US" dirty="0">
                <a:latin typeface="Times New Roman"/>
                <a:cs typeface="Times New Roman"/>
              </a:rPr>
              <a:t>consider</a:t>
            </a:r>
            <a:r>
              <a:rPr lang="en-US" spc="-15" dirty="0">
                <a:latin typeface="Times New Roman"/>
                <a:cs typeface="Times New Roman"/>
              </a:rPr>
              <a:t> </a:t>
            </a:r>
            <a:r>
              <a:rPr lang="en-US" dirty="0">
                <a:latin typeface="Times New Roman"/>
                <a:cs typeface="Times New Roman"/>
              </a:rPr>
              <a:t>the</a:t>
            </a:r>
            <a:r>
              <a:rPr lang="en-US" spc="-15" dirty="0">
                <a:latin typeface="Times New Roman"/>
                <a:cs typeface="Times New Roman"/>
              </a:rPr>
              <a:t> </a:t>
            </a:r>
            <a:r>
              <a:rPr lang="en-US" spc="-5" dirty="0">
                <a:latin typeface="Times New Roman"/>
                <a:cs typeface="Times New Roman"/>
              </a:rPr>
              <a:t>second</a:t>
            </a:r>
            <a:r>
              <a:rPr lang="en-US" spc="-15" dirty="0">
                <a:latin typeface="Times New Roman"/>
                <a:cs typeface="Times New Roman"/>
              </a:rPr>
              <a:t> </a:t>
            </a:r>
            <a:r>
              <a:rPr lang="en-US" dirty="0">
                <a:latin typeface="Times New Roman"/>
                <a:cs typeface="Times New Roman"/>
              </a:rPr>
              <a:t>loop</a:t>
            </a:r>
            <a:r>
              <a:rPr lang="en-US" spc="-15" dirty="0">
                <a:latin typeface="Times New Roman"/>
                <a:cs typeface="Times New Roman"/>
              </a:rPr>
              <a:t> </a:t>
            </a:r>
            <a:r>
              <a:rPr lang="en-US" dirty="0">
                <a:latin typeface="Times New Roman"/>
                <a:cs typeface="Times New Roman"/>
              </a:rPr>
              <a:t>in</a:t>
            </a:r>
            <a:r>
              <a:rPr lang="en-US" spc="-15" dirty="0">
                <a:latin typeface="Times New Roman"/>
                <a:cs typeface="Times New Roman"/>
              </a:rPr>
              <a:t> </a:t>
            </a:r>
            <a:r>
              <a:rPr lang="en-US" spc="-5" dirty="0">
                <a:latin typeface="Times New Roman"/>
                <a:cs typeface="Times New Roman"/>
              </a:rPr>
              <a:t>which</a:t>
            </a:r>
            <a:r>
              <a:rPr lang="en-US" spc="-20" dirty="0">
                <a:latin typeface="Times New Roman"/>
                <a:cs typeface="Times New Roman"/>
              </a:rPr>
              <a:t> </a:t>
            </a:r>
            <a:r>
              <a:rPr lang="en-US" dirty="0">
                <a:latin typeface="Times New Roman"/>
                <a:cs typeface="Times New Roman"/>
              </a:rPr>
              <a:t>the</a:t>
            </a:r>
            <a:r>
              <a:rPr lang="en-US" spc="-15" dirty="0">
                <a:latin typeface="Times New Roman"/>
                <a:cs typeface="Times New Roman"/>
              </a:rPr>
              <a:t> </a:t>
            </a:r>
            <a:r>
              <a:rPr lang="en-US" dirty="0">
                <a:latin typeface="Times New Roman"/>
                <a:cs typeface="Times New Roman"/>
              </a:rPr>
              <a:t>loop-controlling</a:t>
            </a:r>
            <a:r>
              <a:rPr lang="en-US" spc="-15" dirty="0">
                <a:latin typeface="Times New Roman"/>
                <a:cs typeface="Times New Roman"/>
              </a:rPr>
              <a:t> </a:t>
            </a:r>
            <a:r>
              <a:rPr lang="en-US" dirty="0">
                <a:latin typeface="Times New Roman"/>
                <a:cs typeface="Times New Roman"/>
              </a:rPr>
              <a:t>variable</a:t>
            </a:r>
            <a:r>
              <a:rPr lang="en-US" spc="-20" dirty="0">
                <a:latin typeface="Times New Roman"/>
                <a:cs typeface="Times New Roman"/>
              </a:rPr>
              <a:t> </a:t>
            </a:r>
            <a:r>
              <a:rPr lang="en-US" sz="1800" spc="260" dirty="0" err="1">
                <a:latin typeface="Arial"/>
                <a:cs typeface="Arial"/>
              </a:rPr>
              <a:t>i</a:t>
            </a:r>
            <a:r>
              <a:rPr lang="en-US" sz="1800" spc="-35" dirty="0">
                <a:latin typeface="Arial"/>
                <a:cs typeface="Arial"/>
              </a:rPr>
              <a:t> </a:t>
            </a:r>
            <a:r>
              <a:rPr lang="en-US" dirty="0">
                <a:latin typeface="Times New Roman"/>
                <a:cs typeface="Times New Roman"/>
              </a:rPr>
              <a:t>is</a:t>
            </a:r>
            <a:r>
              <a:rPr lang="en-US" spc="-15" dirty="0">
                <a:latin typeface="Times New Roman"/>
                <a:cs typeface="Times New Roman"/>
              </a:rPr>
              <a:t> </a:t>
            </a:r>
            <a:r>
              <a:rPr lang="en-US" dirty="0">
                <a:latin typeface="Times New Roman"/>
                <a:cs typeface="Times New Roman"/>
              </a:rPr>
              <a:t>divided</a:t>
            </a:r>
            <a:r>
              <a:rPr lang="en-US" spc="-15" dirty="0">
                <a:latin typeface="Times New Roman"/>
                <a:cs typeface="Times New Roman"/>
              </a:rPr>
              <a:t> </a:t>
            </a:r>
            <a:r>
              <a:rPr lang="en-US" dirty="0">
                <a:latin typeface="Times New Roman"/>
                <a:cs typeface="Times New Roman"/>
              </a:rPr>
              <a:t>by</a:t>
            </a:r>
            <a:r>
              <a:rPr lang="en-US" spc="-15" dirty="0">
                <a:latin typeface="Times New Roman"/>
                <a:cs typeface="Times New Roman"/>
              </a:rPr>
              <a:t> </a:t>
            </a:r>
            <a:r>
              <a:rPr lang="en-US" dirty="0">
                <a:latin typeface="Times New Roman"/>
                <a:cs typeface="Times New Roman"/>
              </a:rPr>
              <a:t>2.  In</a:t>
            </a:r>
            <a:r>
              <a:rPr lang="en-US" spc="-15" dirty="0">
                <a:latin typeface="Times New Roman"/>
                <a:cs typeface="Times New Roman"/>
              </a:rPr>
              <a:t> </a:t>
            </a:r>
            <a:r>
              <a:rPr lang="en-US" dirty="0">
                <a:latin typeface="Times New Roman"/>
                <a:cs typeface="Times New Roman"/>
              </a:rPr>
              <a:t>this</a:t>
            </a:r>
            <a:r>
              <a:rPr lang="en-US" spc="-10" dirty="0">
                <a:latin typeface="Times New Roman"/>
                <a:cs typeface="Times New Roman"/>
              </a:rPr>
              <a:t> </a:t>
            </a:r>
            <a:r>
              <a:rPr lang="en-US" dirty="0">
                <a:latin typeface="Times New Roman"/>
                <a:cs typeface="Times New Roman"/>
              </a:rPr>
              <a:t>case</a:t>
            </a:r>
            <a:r>
              <a:rPr lang="en-US" spc="-10" dirty="0">
                <a:latin typeface="Times New Roman"/>
                <a:cs typeface="Times New Roman"/>
              </a:rPr>
              <a:t> </a:t>
            </a:r>
            <a:r>
              <a:rPr lang="en-US" dirty="0">
                <a:latin typeface="Times New Roman"/>
                <a:cs typeface="Times New Roman"/>
              </a:rPr>
              <a:t>also,</a:t>
            </a:r>
            <a:r>
              <a:rPr lang="en-US" spc="-10" dirty="0">
                <a:latin typeface="Times New Roman"/>
                <a:cs typeface="Times New Roman"/>
              </a:rPr>
              <a:t> </a:t>
            </a:r>
            <a:r>
              <a:rPr lang="en-US" dirty="0">
                <a:latin typeface="Times New Roman"/>
                <a:cs typeface="Times New Roman"/>
              </a:rPr>
              <a:t>the</a:t>
            </a:r>
            <a:r>
              <a:rPr lang="en-US" spc="-10" dirty="0">
                <a:latin typeface="Times New Roman"/>
                <a:cs typeface="Times New Roman"/>
              </a:rPr>
              <a:t> </a:t>
            </a:r>
            <a:r>
              <a:rPr lang="en-US" dirty="0">
                <a:latin typeface="Times New Roman"/>
                <a:cs typeface="Times New Roman"/>
              </a:rPr>
              <a:t>loop</a:t>
            </a:r>
            <a:r>
              <a:rPr lang="en-US" spc="-10" dirty="0">
                <a:latin typeface="Times New Roman"/>
                <a:cs typeface="Times New Roman"/>
              </a:rPr>
              <a:t> </a:t>
            </a:r>
            <a:r>
              <a:rPr lang="en-US" spc="-5" dirty="0">
                <a:latin typeface="Times New Roman"/>
                <a:cs typeface="Times New Roman"/>
              </a:rPr>
              <a:t>will</a:t>
            </a:r>
            <a:r>
              <a:rPr lang="en-US" spc="-10" dirty="0">
                <a:latin typeface="Times New Roman"/>
                <a:cs typeface="Times New Roman"/>
              </a:rPr>
              <a:t> </a:t>
            </a:r>
            <a:r>
              <a:rPr lang="en-US" dirty="0">
                <a:latin typeface="Times New Roman"/>
                <a:cs typeface="Times New Roman"/>
              </a:rPr>
              <a:t>be</a:t>
            </a:r>
            <a:r>
              <a:rPr lang="en-US" spc="-10" dirty="0">
                <a:latin typeface="Times New Roman"/>
                <a:cs typeface="Times New Roman"/>
              </a:rPr>
              <a:t> </a:t>
            </a:r>
            <a:r>
              <a:rPr lang="en-US" dirty="0">
                <a:latin typeface="Times New Roman"/>
                <a:cs typeface="Times New Roman"/>
              </a:rPr>
              <a:t>executed</a:t>
            </a:r>
            <a:r>
              <a:rPr lang="en-US" spc="-10" dirty="0">
                <a:latin typeface="Times New Roman"/>
                <a:cs typeface="Times New Roman"/>
              </a:rPr>
              <a:t> </a:t>
            </a:r>
            <a:r>
              <a:rPr lang="en-US" dirty="0">
                <a:latin typeface="Times New Roman"/>
                <a:cs typeface="Times New Roman"/>
              </a:rPr>
              <a:t>10</a:t>
            </a:r>
            <a:r>
              <a:rPr lang="en-US" spc="-10" dirty="0">
                <a:latin typeface="Times New Roman"/>
                <a:cs typeface="Times New Roman"/>
              </a:rPr>
              <a:t> </a:t>
            </a:r>
            <a:r>
              <a:rPr lang="en-US" dirty="0">
                <a:latin typeface="Times New Roman"/>
                <a:cs typeface="Times New Roman"/>
              </a:rPr>
              <a:t>times.</a:t>
            </a:r>
            <a:r>
              <a:rPr lang="en-US" spc="-30" dirty="0">
                <a:latin typeface="Times New Roman"/>
                <a:cs typeface="Times New Roman"/>
              </a:rPr>
              <a:t> </a:t>
            </a:r>
            <a:r>
              <a:rPr lang="en-US" dirty="0">
                <a:latin typeface="Times New Roman"/>
                <a:cs typeface="Times New Roman"/>
              </a:rPr>
              <a:t>Thus,</a:t>
            </a:r>
            <a:r>
              <a:rPr lang="en-US" spc="-10" dirty="0">
                <a:latin typeface="Times New Roman"/>
                <a:cs typeface="Times New Roman"/>
              </a:rPr>
              <a:t> </a:t>
            </a:r>
            <a:r>
              <a:rPr lang="en-US" dirty="0">
                <a:latin typeface="Times New Roman"/>
                <a:cs typeface="Times New Roman"/>
              </a:rPr>
              <a:t>the</a:t>
            </a:r>
            <a:r>
              <a:rPr lang="en-US" spc="-10" dirty="0">
                <a:latin typeface="Times New Roman"/>
                <a:cs typeface="Times New Roman"/>
              </a:rPr>
              <a:t> </a:t>
            </a:r>
            <a:r>
              <a:rPr lang="en-US" dirty="0">
                <a:latin typeface="Times New Roman"/>
                <a:cs typeface="Times New Roman"/>
              </a:rPr>
              <a:t>number</a:t>
            </a:r>
            <a:r>
              <a:rPr lang="en-US" spc="-10" dirty="0">
                <a:latin typeface="Times New Roman"/>
                <a:cs typeface="Times New Roman"/>
              </a:rPr>
              <a:t> </a:t>
            </a:r>
            <a:r>
              <a:rPr lang="en-US" dirty="0">
                <a:latin typeface="Times New Roman"/>
                <a:cs typeface="Times New Roman"/>
              </a:rPr>
              <a:t>of</a:t>
            </a:r>
            <a:r>
              <a:rPr lang="en-US" spc="-10" dirty="0">
                <a:latin typeface="Times New Roman"/>
                <a:cs typeface="Times New Roman"/>
              </a:rPr>
              <a:t> </a:t>
            </a:r>
            <a:r>
              <a:rPr lang="en-US" dirty="0">
                <a:latin typeface="Times New Roman"/>
                <a:cs typeface="Times New Roman"/>
              </a:rPr>
              <a:t>iterations</a:t>
            </a:r>
            <a:r>
              <a:rPr lang="en-US" spc="-10" dirty="0">
                <a:latin typeface="Times New Roman"/>
                <a:cs typeface="Times New Roman"/>
              </a:rPr>
              <a:t> </a:t>
            </a:r>
            <a:r>
              <a:rPr lang="en-US" dirty="0">
                <a:latin typeface="Times New Roman"/>
                <a:cs typeface="Times New Roman"/>
              </a:rPr>
              <a:t>is</a:t>
            </a:r>
            <a:r>
              <a:rPr lang="en-US" spc="-10" dirty="0">
                <a:latin typeface="Times New Roman"/>
                <a:cs typeface="Times New Roman"/>
              </a:rPr>
              <a:t> </a:t>
            </a:r>
            <a:r>
              <a:rPr lang="en-US" dirty="0">
                <a:latin typeface="Times New Roman"/>
                <a:cs typeface="Times New Roman"/>
              </a:rPr>
              <a:t>a</a:t>
            </a:r>
            <a:r>
              <a:rPr lang="en-US" spc="-10" dirty="0">
                <a:latin typeface="Times New Roman"/>
                <a:cs typeface="Times New Roman"/>
              </a:rPr>
              <a:t> </a:t>
            </a:r>
            <a:r>
              <a:rPr lang="en-US" dirty="0">
                <a:latin typeface="Times New Roman"/>
                <a:cs typeface="Times New Roman"/>
              </a:rPr>
              <a:t>function  of the number by </a:t>
            </a:r>
            <a:r>
              <a:rPr lang="en-US" spc="-5" dirty="0">
                <a:latin typeface="Times New Roman"/>
                <a:cs typeface="Times New Roman"/>
              </a:rPr>
              <a:t>which </a:t>
            </a:r>
            <a:r>
              <a:rPr lang="en-US" dirty="0">
                <a:latin typeface="Times New Roman"/>
                <a:cs typeface="Times New Roman"/>
              </a:rPr>
              <a:t>the loop-controlling variable is divided or multiplied. In the examples  discussed,</a:t>
            </a:r>
            <a:r>
              <a:rPr lang="en-US" spc="-40" dirty="0">
                <a:latin typeface="Times New Roman"/>
                <a:cs typeface="Times New Roman"/>
              </a:rPr>
              <a:t> </a:t>
            </a:r>
            <a:r>
              <a:rPr lang="en-US" dirty="0">
                <a:latin typeface="Times New Roman"/>
                <a:cs typeface="Times New Roman"/>
              </a:rPr>
              <a:t>it</a:t>
            </a:r>
            <a:r>
              <a:rPr lang="en-US" spc="-35" dirty="0">
                <a:latin typeface="Times New Roman"/>
                <a:cs typeface="Times New Roman"/>
              </a:rPr>
              <a:t> </a:t>
            </a:r>
            <a:r>
              <a:rPr lang="en-US" dirty="0">
                <a:latin typeface="Times New Roman"/>
                <a:cs typeface="Times New Roman"/>
              </a:rPr>
              <a:t>is</a:t>
            </a:r>
            <a:r>
              <a:rPr lang="en-US" spc="-35" dirty="0">
                <a:latin typeface="Times New Roman"/>
                <a:cs typeface="Times New Roman"/>
              </a:rPr>
              <a:t> </a:t>
            </a:r>
            <a:r>
              <a:rPr lang="en-US" dirty="0">
                <a:latin typeface="Times New Roman"/>
                <a:cs typeface="Times New Roman"/>
              </a:rPr>
              <a:t>2.</a:t>
            </a:r>
            <a:r>
              <a:rPr lang="en-US" spc="-60" dirty="0">
                <a:latin typeface="Times New Roman"/>
                <a:cs typeface="Times New Roman"/>
              </a:rPr>
              <a:t> </a:t>
            </a:r>
            <a:r>
              <a:rPr lang="en-US" dirty="0">
                <a:latin typeface="Times New Roman"/>
                <a:cs typeface="Times New Roman"/>
              </a:rPr>
              <a:t>That</a:t>
            </a:r>
            <a:r>
              <a:rPr lang="en-US" spc="-35" dirty="0">
                <a:latin typeface="Times New Roman"/>
                <a:cs typeface="Times New Roman"/>
              </a:rPr>
              <a:t> </a:t>
            </a:r>
            <a:r>
              <a:rPr lang="en-US" dirty="0">
                <a:latin typeface="Times New Roman"/>
                <a:cs typeface="Times New Roman"/>
              </a:rPr>
              <a:t>is,</a:t>
            </a:r>
            <a:r>
              <a:rPr lang="en-US" spc="-35" dirty="0">
                <a:latin typeface="Times New Roman"/>
                <a:cs typeface="Times New Roman"/>
              </a:rPr>
              <a:t> </a:t>
            </a:r>
            <a:r>
              <a:rPr lang="en-US" spc="-5" dirty="0">
                <a:latin typeface="Times New Roman"/>
                <a:cs typeface="Times New Roman"/>
              </a:rPr>
              <a:t>when</a:t>
            </a:r>
            <a:r>
              <a:rPr lang="en-US" spc="-35" dirty="0">
                <a:latin typeface="Times New Roman"/>
                <a:cs typeface="Times New Roman"/>
              </a:rPr>
              <a:t> </a:t>
            </a:r>
            <a:r>
              <a:rPr lang="en-US" sz="1800" spc="-10" dirty="0">
                <a:latin typeface="Arial"/>
                <a:cs typeface="Arial"/>
              </a:rPr>
              <a:t>n</a:t>
            </a:r>
            <a:r>
              <a:rPr lang="en-US" sz="1800" spc="155" dirty="0">
                <a:latin typeface="Arial"/>
                <a:cs typeface="Arial"/>
              </a:rPr>
              <a:t> </a:t>
            </a:r>
            <a:r>
              <a:rPr lang="en-US" sz="1800" spc="-30" dirty="0">
                <a:latin typeface="Arial"/>
                <a:cs typeface="Arial"/>
              </a:rPr>
              <a:t>=</a:t>
            </a:r>
            <a:r>
              <a:rPr lang="en-US" sz="1800" spc="155" dirty="0">
                <a:latin typeface="Arial"/>
                <a:cs typeface="Arial"/>
              </a:rPr>
              <a:t> </a:t>
            </a:r>
            <a:r>
              <a:rPr lang="en-US" sz="1800" spc="-10" dirty="0">
                <a:latin typeface="Arial"/>
                <a:cs typeface="Arial"/>
              </a:rPr>
              <a:t>1000</a:t>
            </a:r>
            <a:r>
              <a:rPr lang="en-US" spc="-10" dirty="0">
                <a:latin typeface="Times New Roman"/>
                <a:cs typeface="Times New Roman"/>
              </a:rPr>
              <a:t>,</a:t>
            </a:r>
            <a:r>
              <a:rPr lang="en-US" spc="-40" dirty="0">
                <a:latin typeface="Times New Roman"/>
                <a:cs typeface="Times New Roman"/>
              </a:rPr>
              <a:t> </a:t>
            </a:r>
            <a:r>
              <a:rPr lang="en-US" dirty="0">
                <a:latin typeface="Times New Roman"/>
                <a:cs typeface="Times New Roman"/>
              </a:rPr>
              <a:t>the</a:t>
            </a:r>
            <a:r>
              <a:rPr lang="en-US" spc="-35" dirty="0">
                <a:latin typeface="Times New Roman"/>
                <a:cs typeface="Times New Roman"/>
              </a:rPr>
              <a:t> </a:t>
            </a:r>
            <a:r>
              <a:rPr lang="en-US" dirty="0">
                <a:latin typeface="Times New Roman"/>
                <a:cs typeface="Times New Roman"/>
              </a:rPr>
              <a:t>number</a:t>
            </a:r>
            <a:r>
              <a:rPr lang="en-US" spc="-35" dirty="0">
                <a:latin typeface="Times New Roman"/>
                <a:cs typeface="Times New Roman"/>
              </a:rPr>
              <a:t> </a:t>
            </a:r>
            <a:r>
              <a:rPr lang="en-US" dirty="0">
                <a:latin typeface="Times New Roman"/>
                <a:cs typeface="Times New Roman"/>
              </a:rPr>
              <a:t>of</a:t>
            </a:r>
            <a:r>
              <a:rPr lang="en-US" spc="-40" dirty="0">
                <a:latin typeface="Times New Roman"/>
                <a:cs typeface="Times New Roman"/>
              </a:rPr>
              <a:t> </a:t>
            </a:r>
            <a:r>
              <a:rPr lang="en-US" dirty="0">
                <a:latin typeface="Times New Roman"/>
                <a:cs typeface="Times New Roman"/>
              </a:rPr>
              <a:t>iterations</a:t>
            </a:r>
            <a:r>
              <a:rPr lang="en-US" spc="-35" dirty="0">
                <a:latin typeface="Times New Roman"/>
                <a:cs typeface="Times New Roman"/>
              </a:rPr>
              <a:t> </a:t>
            </a:r>
            <a:r>
              <a:rPr lang="en-US" dirty="0">
                <a:latin typeface="Times New Roman"/>
                <a:cs typeface="Times New Roman"/>
              </a:rPr>
              <a:t>can</a:t>
            </a:r>
            <a:r>
              <a:rPr lang="en-US" spc="-35" dirty="0">
                <a:latin typeface="Times New Roman"/>
                <a:cs typeface="Times New Roman"/>
              </a:rPr>
              <a:t> </a:t>
            </a:r>
            <a:r>
              <a:rPr lang="en-US" dirty="0">
                <a:latin typeface="Times New Roman"/>
                <a:cs typeface="Times New Roman"/>
              </a:rPr>
              <a:t>be</a:t>
            </a:r>
            <a:r>
              <a:rPr lang="en-US" spc="-35" dirty="0">
                <a:latin typeface="Times New Roman"/>
                <a:cs typeface="Times New Roman"/>
              </a:rPr>
              <a:t> </a:t>
            </a:r>
            <a:r>
              <a:rPr lang="en-US" dirty="0">
                <a:latin typeface="Times New Roman"/>
                <a:cs typeface="Times New Roman"/>
              </a:rPr>
              <a:t>given</a:t>
            </a:r>
            <a:r>
              <a:rPr lang="en-US" spc="-40" dirty="0">
                <a:latin typeface="Times New Roman"/>
                <a:cs typeface="Times New Roman"/>
              </a:rPr>
              <a:t> </a:t>
            </a:r>
            <a:r>
              <a:rPr lang="en-US" dirty="0">
                <a:latin typeface="Times New Roman"/>
                <a:cs typeface="Times New Roman"/>
              </a:rPr>
              <a:t>by</a:t>
            </a:r>
            <a:r>
              <a:rPr lang="en-US" spc="-35" dirty="0">
                <a:latin typeface="Times New Roman"/>
                <a:cs typeface="Times New Roman"/>
              </a:rPr>
              <a:t> </a:t>
            </a:r>
            <a:r>
              <a:rPr lang="en-US" sz="1800" spc="80" dirty="0">
                <a:latin typeface="Arial"/>
                <a:cs typeface="Arial"/>
              </a:rPr>
              <a:t>log</a:t>
            </a:r>
            <a:r>
              <a:rPr lang="en-US" sz="1800" spc="155" dirty="0">
                <a:latin typeface="Arial"/>
                <a:cs typeface="Arial"/>
              </a:rPr>
              <a:t> </a:t>
            </a:r>
            <a:r>
              <a:rPr lang="en-US" sz="1800" spc="-10" dirty="0">
                <a:latin typeface="Arial"/>
                <a:cs typeface="Arial"/>
              </a:rPr>
              <a:t>1000</a:t>
            </a:r>
            <a:r>
              <a:rPr lang="en-US" sz="1800" spc="-50" dirty="0">
                <a:latin typeface="Arial"/>
                <a:cs typeface="Arial"/>
              </a:rPr>
              <a:t> </a:t>
            </a:r>
            <a:r>
              <a:rPr lang="en-US" spc="-5" dirty="0">
                <a:latin typeface="Times New Roman"/>
                <a:cs typeface="Times New Roman"/>
              </a:rPr>
              <a:t>which  </a:t>
            </a:r>
            <a:r>
              <a:rPr lang="en-US" dirty="0">
                <a:latin typeface="Times New Roman"/>
                <a:cs typeface="Times New Roman"/>
              </a:rPr>
              <a:t>is approximately equal to</a:t>
            </a:r>
            <a:r>
              <a:rPr lang="en-US" spc="-5" dirty="0">
                <a:latin typeface="Times New Roman"/>
                <a:cs typeface="Times New Roman"/>
              </a:rPr>
              <a:t> </a:t>
            </a:r>
            <a:r>
              <a:rPr lang="en-US" dirty="0">
                <a:latin typeface="Times New Roman"/>
                <a:cs typeface="Times New Roman"/>
              </a:rPr>
              <a:t>10.</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4967561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65100">
              <a:lnSpc>
                <a:spcPct val="100000"/>
              </a:lnSpc>
            </a:pPr>
            <a:r>
              <a:rPr lang="en-US" dirty="0">
                <a:latin typeface="Times New Roman"/>
                <a:cs typeface="Times New Roman"/>
              </a:rPr>
              <a:t>Therefore, putting this analysis in general terms, </a:t>
            </a:r>
            <a:r>
              <a:rPr lang="en-US" spc="-5" dirty="0">
                <a:latin typeface="Times New Roman"/>
                <a:cs typeface="Times New Roman"/>
              </a:rPr>
              <a:t>we </a:t>
            </a:r>
            <a:r>
              <a:rPr lang="en-US" dirty="0">
                <a:latin typeface="Times New Roman"/>
                <a:cs typeface="Times New Roman"/>
              </a:rPr>
              <a:t>can conclude that the </a:t>
            </a:r>
            <a:r>
              <a:rPr lang="en-US" spc="-10" dirty="0">
                <a:latin typeface="Times New Roman"/>
                <a:cs typeface="Times New Roman"/>
              </a:rPr>
              <a:t>efficiency </a:t>
            </a:r>
            <a:r>
              <a:rPr lang="en-US" dirty="0">
                <a:latin typeface="Times New Roman"/>
                <a:cs typeface="Times New Roman"/>
              </a:rPr>
              <a:t>of</a:t>
            </a:r>
            <a:r>
              <a:rPr lang="en-US" spc="-135" dirty="0">
                <a:latin typeface="Times New Roman"/>
                <a:cs typeface="Times New Roman"/>
              </a:rPr>
              <a:t> </a:t>
            </a:r>
            <a:r>
              <a:rPr lang="en-US" dirty="0">
                <a:latin typeface="Times New Roman"/>
                <a:cs typeface="Times New Roman"/>
              </a:rPr>
              <a:t>loops in </a:t>
            </a:r>
            <a:r>
              <a:rPr lang="en-US" spc="-5" dirty="0">
                <a:latin typeface="Times New Roman"/>
                <a:cs typeface="Times New Roman"/>
              </a:rPr>
              <a:t>which </a:t>
            </a:r>
            <a:r>
              <a:rPr lang="en-US" dirty="0">
                <a:latin typeface="Times New Roman"/>
                <a:cs typeface="Times New Roman"/>
              </a:rPr>
              <a:t>iterations divide or multiply the loop-controlling variables can be given</a:t>
            </a:r>
            <a:r>
              <a:rPr lang="en-US" spc="-40" dirty="0">
                <a:latin typeface="Times New Roman"/>
                <a:cs typeface="Times New Roman"/>
              </a:rPr>
              <a:t> </a:t>
            </a:r>
            <a:r>
              <a:rPr lang="en-US" dirty="0">
                <a:latin typeface="Times New Roman"/>
                <a:cs typeface="Times New Roman"/>
              </a:rPr>
              <a:t>as</a:t>
            </a:r>
          </a:p>
          <a:p>
            <a:pPr marL="12700" indent="0">
              <a:lnSpc>
                <a:spcPct val="100000"/>
              </a:lnSpc>
              <a:spcBef>
                <a:spcPts val="390"/>
              </a:spcBef>
              <a:buNone/>
            </a:pPr>
            <a:r>
              <a:rPr lang="en-US" sz="1800" spc="135" dirty="0">
                <a:latin typeface="Arial"/>
                <a:cs typeface="Arial"/>
              </a:rPr>
              <a:t>     f(n) </a:t>
            </a:r>
            <a:r>
              <a:rPr lang="en-US" sz="1800" spc="-30" dirty="0">
                <a:latin typeface="Arial"/>
                <a:cs typeface="Arial"/>
              </a:rPr>
              <a:t>= </a:t>
            </a:r>
            <a:r>
              <a:rPr lang="en-US" sz="1800" spc="80" dirty="0">
                <a:latin typeface="Arial"/>
                <a:cs typeface="Arial"/>
              </a:rPr>
              <a:t>log</a:t>
            </a:r>
            <a:r>
              <a:rPr lang="en-US" sz="1800" spc="350" dirty="0">
                <a:latin typeface="Arial"/>
                <a:cs typeface="Arial"/>
              </a:rPr>
              <a:t> </a:t>
            </a:r>
            <a:r>
              <a:rPr lang="en-US" sz="1800" spc="-10" dirty="0">
                <a:latin typeface="Arial"/>
                <a:cs typeface="Arial"/>
              </a:rPr>
              <a:t>n</a:t>
            </a:r>
            <a:endParaRPr lang="en-US" sz="1800" dirty="0">
              <a:latin typeface="Arial"/>
              <a:cs typeface="Arial"/>
            </a:endParaRP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41395944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spc="-90" dirty="0">
                <a:latin typeface="Arial"/>
                <a:cs typeface="Arial"/>
              </a:rPr>
              <a:t>Nested</a:t>
            </a:r>
            <a:r>
              <a:rPr lang="en-US" b="1" i="1" spc="-35" dirty="0">
                <a:latin typeface="Arial"/>
                <a:cs typeface="Arial"/>
              </a:rPr>
              <a:t> </a:t>
            </a:r>
            <a:r>
              <a:rPr lang="en-US" b="1" i="1" spc="-120" dirty="0">
                <a:latin typeface="Arial"/>
                <a:cs typeface="Arial"/>
              </a:rPr>
              <a:t>Loops</a:t>
            </a:r>
            <a:endParaRPr lang="en-US" dirty="0"/>
          </a:p>
        </p:txBody>
      </p:sp>
      <p:sp>
        <p:nvSpPr>
          <p:cNvPr id="3" name="Content Placeholder 2"/>
          <p:cNvSpPr>
            <a:spLocks noGrp="1"/>
          </p:cNvSpPr>
          <p:nvPr>
            <p:ph idx="1"/>
          </p:nvPr>
        </p:nvSpPr>
        <p:spPr/>
        <p:txBody>
          <a:bodyPr/>
          <a:lstStyle/>
          <a:p>
            <a:pPr marL="12700" marR="5715" algn="just">
              <a:lnSpc>
                <a:spcPct val="150000"/>
              </a:lnSpc>
              <a:spcBef>
                <a:spcPts val="340"/>
              </a:spcBef>
            </a:pPr>
            <a:r>
              <a:rPr lang="en-US" sz="2400" dirty="0">
                <a:latin typeface="Times New Roman"/>
                <a:cs typeface="Times New Roman"/>
              </a:rPr>
              <a:t>Loops</a:t>
            </a:r>
            <a:r>
              <a:rPr lang="en-US" sz="2400" spc="-35" dirty="0">
                <a:latin typeface="Times New Roman"/>
                <a:cs typeface="Times New Roman"/>
              </a:rPr>
              <a:t> </a:t>
            </a:r>
            <a:r>
              <a:rPr lang="en-US" sz="2400" dirty="0">
                <a:latin typeface="Times New Roman"/>
                <a:cs typeface="Times New Roman"/>
              </a:rPr>
              <a:t>that</a:t>
            </a:r>
            <a:r>
              <a:rPr lang="en-US" sz="2400" spc="-30" dirty="0">
                <a:latin typeface="Times New Roman"/>
                <a:cs typeface="Times New Roman"/>
              </a:rPr>
              <a:t> </a:t>
            </a:r>
            <a:r>
              <a:rPr lang="en-US" sz="2400" dirty="0">
                <a:latin typeface="Times New Roman"/>
                <a:cs typeface="Times New Roman"/>
              </a:rPr>
              <a:t>contain</a:t>
            </a:r>
            <a:r>
              <a:rPr lang="en-US" sz="2400" spc="-30" dirty="0">
                <a:latin typeface="Times New Roman"/>
                <a:cs typeface="Times New Roman"/>
              </a:rPr>
              <a:t> </a:t>
            </a:r>
            <a:r>
              <a:rPr lang="en-US" sz="2400" dirty="0">
                <a:latin typeface="Times New Roman"/>
                <a:cs typeface="Times New Roman"/>
              </a:rPr>
              <a:t>loops</a:t>
            </a:r>
            <a:r>
              <a:rPr lang="en-US" sz="2400" spc="-30" dirty="0">
                <a:latin typeface="Times New Roman"/>
                <a:cs typeface="Times New Roman"/>
              </a:rPr>
              <a:t> </a:t>
            </a:r>
            <a:r>
              <a:rPr lang="en-US" sz="2400" dirty="0">
                <a:latin typeface="Times New Roman"/>
                <a:cs typeface="Times New Roman"/>
              </a:rPr>
              <a:t>are</a:t>
            </a:r>
            <a:r>
              <a:rPr lang="en-US" sz="2400" spc="-30" dirty="0">
                <a:latin typeface="Times New Roman"/>
                <a:cs typeface="Times New Roman"/>
              </a:rPr>
              <a:t> </a:t>
            </a:r>
            <a:r>
              <a:rPr lang="en-US" sz="2400" dirty="0">
                <a:latin typeface="Times New Roman"/>
                <a:cs typeface="Times New Roman"/>
              </a:rPr>
              <a:t>known</a:t>
            </a:r>
            <a:r>
              <a:rPr lang="en-US" sz="2400" spc="-30" dirty="0">
                <a:latin typeface="Times New Roman"/>
                <a:cs typeface="Times New Roman"/>
              </a:rPr>
              <a:t> </a:t>
            </a:r>
            <a:r>
              <a:rPr lang="en-US" sz="2400" dirty="0">
                <a:latin typeface="Times New Roman"/>
                <a:cs typeface="Times New Roman"/>
              </a:rPr>
              <a:t>as</a:t>
            </a:r>
            <a:r>
              <a:rPr lang="en-US" sz="2400" spc="-35" dirty="0">
                <a:latin typeface="Times New Roman"/>
                <a:cs typeface="Times New Roman"/>
              </a:rPr>
              <a:t> </a:t>
            </a:r>
            <a:r>
              <a:rPr lang="en-US" sz="2400" i="1" dirty="0">
                <a:latin typeface="Times New Roman"/>
                <a:cs typeface="Times New Roman"/>
              </a:rPr>
              <a:t>nested</a:t>
            </a:r>
            <a:r>
              <a:rPr lang="en-US" sz="2400" i="1" spc="-30" dirty="0">
                <a:latin typeface="Times New Roman"/>
                <a:cs typeface="Times New Roman"/>
              </a:rPr>
              <a:t> </a:t>
            </a:r>
            <a:r>
              <a:rPr lang="en-US" sz="2400" i="1" dirty="0">
                <a:latin typeface="Times New Roman"/>
                <a:cs typeface="Times New Roman"/>
              </a:rPr>
              <a:t>loops</a:t>
            </a:r>
            <a:r>
              <a:rPr lang="en-US" sz="2400" dirty="0">
                <a:latin typeface="Times New Roman"/>
                <a:cs typeface="Times New Roman"/>
              </a:rPr>
              <a:t>.</a:t>
            </a:r>
            <a:r>
              <a:rPr lang="en-US" sz="2400" spc="-30" dirty="0">
                <a:latin typeface="Times New Roman"/>
                <a:cs typeface="Times New Roman"/>
              </a:rPr>
              <a:t> </a:t>
            </a:r>
            <a:r>
              <a:rPr lang="en-US" sz="2400" dirty="0">
                <a:latin typeface="Times New Roman"/>
                <a:cs typeface="Times New Roman"/>
              </a:rPr>
              <a:t>In</a:t>
            </a:r>
            <a:r>
              <a:rPr lang="en-US" sz="2400" spc="-30" dirty="0">
                <a:latin typeface="Times New Roman"/>
                <a:cs typeface="Times New Roman"/>
              </a:rPr>
              <a:t> </a:t>
            </a:r>
            <a:r>
              <a:rPr lang="en-US" sz="2400" dirty="0">
                <a:latin typeface="Times New Roman"/>
                <a:cs typeface="Times New Roman"/>
              </a:rPr>
              <a:t>order</a:t>
            </a:r>
            <a:r>
              <a:rPr lang="en-US" sz="2400" spc="-30" dirty="0">
                <a:latin typeface="Times New Roman"/>
                <a:cs typeface="Times New Roman"/>
              </a:rPr>
              <a:t> </a:t>
            </a:r>
            <a:r>
              <a:rPr lang="en-US" sz="2400" dirty="0">
                <a:latin typeface="Times New Roman"/>
                <a:cs typeface="Times New Roman"/>
              </a:rPr>
              <a:t>to</a:t>
            </a:r>
            <a:r>
              <a:rPr lang="en-US" sz="2400" spc="-35" dirty="0">
                <a:latin typeface="Times New Roman"/>
                <a:cs typeface="Times New Roman"/>
              </a:rPr>
              <a:t> </a:t>
            </a:r>
            <a:r>
              <a:rPr lang="en-US" sz="2400" dirty="0" err="1">
                <a:latin typeface="Times New Roman"/>
                <a:cs typeface="Times New Roman"/>
              </a:rPr>
              <a:t>analyse</a:t>
            </a:r>
            <a:r>
              <a:rPr lang="en-US" sz="2400" spc="-30" dirty="0">
                <a:latin typeface="Times New Roman"/>
                <a:cs typeface="Times New Roman"/>
              </a:rPr>
              <a:t> </a:t>
            </a:r>
            <a:r>
              <a:rPr lang="en-US" sz="2400" dirty="0">
                <a:latin typeface="Times New Roman"/>
                <a:cs typeface="Times New Roman"/>
              </a:rPr>
              <a:t>nested</a:t>
            </a:r>
            <a:r>
              <a:rPr lang="en-US" sz="2400" spc="-30" dirty="0">
                <a:latin typeface="Times New Roman"/>
                <a:cs typeface="Times New Roman"/>
              </a:rPr>
              <a:t> </a:t>
            </a:r>
            <a:r>
              <a:rPr lang="en-US" sz="2400" dirty="0">
                <a:latin typeface="Times New Roman"/>
                <a:cs typeface="Times New Roman"/>
              </a:rPr>
              <a:t>loops,</a:t>
            </a:r>
            <a:r>
              <a:rPr lang="en-US" sz="2400" spc="-30" dirty="0">
                <a:latin typeface="Times New Roman"/>
                <a:cs typeface="Times New Roman"/>
              </a:rPr>
              <a:t> </a:t>
            </a:r>
            <a:r>
              <a:rPr lang="en-US" sz="2400" spc="-5" dirty="0">
                <a:latin typeface="Times New Roman"/>
                <a:cs typeface="Times New Roman"/>
              </a:rPr>
              <a:t>we</a:t>
            </a:r>
            <a:r>
              <a:rPr lang="en-US" sz="2400" spc="-30" dirty="0">
                <a:latin typeface="Times New Roman"/>
                <a:cs typeface="Times New Roman"/>
              </a:rPr>
              <a:t> </a:t>
            </a:r>
            <a:r>
              <a:rPr lang="en-US" sz="2400" dirty="0">
                <a:latin typeface="Times New Roman"/>
                <a:cs typeface="Times New Roman"/>
              </a:rPr>
              <a:t>need</a:t>
            </a:r>
            <a:r>
              <a:rPr lang="en-US" sz="2400" spc="-30" dirty="0">
                <a:latin typeface="Times New Roman"/>
                <a:cs typeface="Times New Roman"/>
              </a:rPr>
              <a:t> </a:t>
            </a:r>
            <a:r>
              <a:rPr lang="en-US" sz="2400" dirty="0">
                <a:latin typeface="Times New Roman"/>
                <a:cs typeface="Times New Roman"/>
              </a:rPr>
              <a:t>to  determine</a:t>
            </a:r>
            <a:r>
              <a:rPr lang="en-US" sz="2400" spc="-45" dirty="0">
                <a:latin typeface="Times New Roman"/>
                <a:cs typeface="Times New Roman"/>
              </a:rPr>
              <a:t> </a:t>
            </a:r>
            <a:r>
              <a:rPr lang="en-US" sz="2400" dirty="0">
                <a:latin typeface="Times New Roman"/>
                <a:cs typeface="Times New Roman"/>
              </a:rPr>
              <a:t>the</a:t>
            </a:r>
            <a:r>
              <a:rPr lang="en-US" sz="2400" spc="-40" dirty="0">
                <a:latin typeface="Times New Roman"/>
                <a:cs typeface="Times New Roman"/>
              </a:rPr>
              <a:t> </a:t>
            </a:r>
            <a:r>
              <a:rPr lang="en-US" sz="2400" dirty="0">
                <a:latin typeface="Times New Roman"/>
                <a:cs typeface="Times New Roman"/>
              </a:rPr>
              <a:t>number</a:t>
            </a:r>
            <a:r>
              <a:rPr lang="en-US" sz="2400" spc="-40" dirty="0">
                <a:latin typeface="Times New Roman"/>
                <a:cs typeface="Times New Roman"/>
              </a:rPr>
              <a:t> </a:t>
            </a:r>
            <a:r>
              <a:rPr lang="en-US" sz="2400" dirty="0">
                <a:latin typeface="Times New Roman"/>
                <a:cs typeface="Times New Roman"/>
              </a:rPr>
              <a:t>of</a:t>
            </a:r>
            <a:r>
              <a:rPr lang="en-US" sz="2400" spc="-45" dirty="0">
                <a:latin typeface="Times New Roman"/>
                <a:cs typeface="Times New Roman"/>
              </a:rPr>
              <a:t> </a:t>
            </a:r>
            <a:r>
              <a:rPr lang="en-US" sz="2400" dirty="0">
                <a:latin typeface="Times New Roman"/>
                <a:cs typeface="Times New Roman"/>
              </a:rPr>
              <a:t>iterations</a:t>
            </a:r>
            <a:r>
              <a:rPr lang="en-US" sz="2400" spc="-40" dirty="0">
                <a:latin typeface="Times New Roman"/>
                <a:cs typeface="Times New Roman"/>
              </a:rPr>
              <a:t> </a:t>
            </a:r>
            <a:r>
              <a:rPr lang="en-US" sz="2400" dirty="0">
                <a:latin typeface="Times New Roman"/>
                <a:cs typeface="Times New Roman"/>
              </a:rPr>
              <a:t>each</a:t>
            </a:r>
            <a:r>
              <a:rPr lang="en-US" sz="2400" spc="-40" dirty="0">
                <a:latin typeface="Times New Roman"/>
                <a:cs typeface="Times New Roman"/>
              </a:rPr>
              <a:t> </a:t>
            </a:r>
            <a:r>
              <a:rPr lang="en-US" sz="2400" dirty="0">
                <a:latin typeface="Times New Roman"/>
                <a:cs typeface="Times New Roman"/>
              </a:rPr>
              <a:t>loop</a:t>
            </a:r>
            <a:r>
              <a:rPr lang="en-US" sz="2400" spc="-45" dirty="0">
                <a:latin typeface="Times New Roman"/>
                <a:cs typeface="Times New Roman"/>
              </a:rPr>
              <a:t> </a:t>
            </a:r>
            <a:r>
              <a:rPr lang="en-US" sz="2400" dirty="0">
                <a:latin typeface="Times New Roman"/>
                <a:cs typeface="Times New Roman"/>
              </a:rPr>
              <a:t>completes.</a:t>
            </a:r>
            <a:r>
              <a:rPr lang="en-US" sz="2400" spc="-60" dirty="0">
                <a:latin typeface="Times New Roman"/>
                <a:cs typeface="Times New Roman"/>
              </a:rPr>
              <a:t> </a:t>
            </a:r>
            <a:r>
              <a:rPr lang="en-US" sz="2400" dirty="0">
                <a:latin typeface="Times New Roman"/>
                <a:cs typeface="Times New Roman"/>
              </a:rPr>
              <a:t>The</a:t>
            </a:r>
            <a:r>
              <a:rPr lang="en-US" sz="2400" spc="-40" dirty="0">
                <a:latin typeface="Times New Roman"/>
                <a:cs typeface="Times New Roman"/>
              </a:rPr>
              <a:t> </a:t>
            </a:r>
            <a:r>
              <a:rPr lang="en-US" sz="2400" dirty="0">
                <a:latin typeface="Times New Roman"/>
                <a:cs typeface="Times New Roman"/>
              </a:rPr>
              <a:t>total</a:t>
            </a:r>
            <a:r>
              <a:rPr lang="en-US" sz="2400" spc="-45" dirty="0">
                <a:latin typeface="Times New Roman"/>
                <a:cs typeface="Times New Roman"/>
              </a:rPr>
              <a:t> </a:t>
            </a:r>
            <a:r>
              <a:rPr lang="en-US" sz="2400" dirty="0">
                <a:latin typeface="Times New Roman"/>
                <a:cs typeface="Times New Roman"/>
              </a:rPr>
              <a:t>is</a:t>
            </a:r>
            <a:r>
              <a:rPr lang="en-US" sz="2400" spc="-40" dirty="0">
                <a:latin typeface="Times New Roman"/>
                <a:cs typeface="Times New Roman"/>
              </a:rPr>
              <a:t> </a:t>
            </a:r>
            <a:r>
              <a:rPr lang="en-US" sz="2400" dirty="0">
                <a:latin typeface="Times New Roman"/>
                <a:cs typeface="Times New Roman"/>
              </a:rPr>
              <a:t>then</a:t>
            </a:r>
            <a:r>
              <a:rPr lang="en-US" sz="2400" spc="-40" dirty="0">
                <a:latin typeface="Times New Roman"/>
                <a:cs typeface="Times New Roman"/>
              </a:rPr>
              <a:t> </a:t>
            </a:r>
            <a:r>
              <a:rPr lang="en-US" sz="2400" dirty="0">
                <a:latin typeface="Times New Roman"/>
                <a:cs typeface="Times New Roman"/>
              </a:rPr>
              <a:t>obtained</a:t>
            </a:r>
            <a:r>
              <a:rPr lang="en-US" sz="2400" spc="-40" dirty="0">
                <a:latin typeface="Times New Roman"/>
                <a:cs typeface="Times New Roman"/>
              </a:rPr>
              <a:t> </a:t>
            </a:r>
            <a:r>
              <a:rPr lang="en-US" sz="2400" dirty="0">
                <a:latin typeface="Times New Roman"/>
                <a:cs typeface="Times New Roman"/>
              </a:rPr>
              <a:t>as</a:t>
            </a:r>
            <a:r>
              <a:rPr lang="en-US" sz="2400" spc="-45" dirty="0">
                <a:latin typeface="Times New Roman"/>
                <a:cs typeface="Times New Roman"/>
              </a:rPr>
              <a:t> </a:t>
            </a:r>
            <a:r>
              <a:rPr lang="en-US" sz="2400" dirty="0">
                <a:latin typeface="Times New Roman"/>
                <a:cs typeface="Times New Roman"/>
              </a:rPr>
              <a:t>the</a:t>
            </a:r>
            <a:r>
              <a:rPr lang="en-US" sz="2400" spc="-40" dirty="0">
                <a:latin typeface="Times New Roman"/>
                <a:cs typeface="Times New Roman"/>
              </a:rPr>
              <a:t> </a:t>
            </a:r>
            <a:r>
              <a:rPr lang="en-US" sz="2400" dirty="0">
                <a:latin typeface="Times New Roman"/>
                <a:cs typeface="Times New Roman"/>
              </a:rPr>
              <a:t>product  of the number of iterations in the inner loop and the number of iterations in the outer</a:t>
            </a:r>
            <a:r>
              <a:rPr lang="en-US" sz="2400" spc="-70" dirty="0">
                <a:latin typeface="Times New Roman"/>
                <a:cs typeface="Times New Roman"/>
              </a:rPr>
              <a:t> </a:t>
            </a:r>
            <a:r>
              <a:rPr lang="en-US" sz="2400" dirty="0">
                <a:latin typeface="Times New Roman"/>
                <a:cs typeface="Times New Roman"/>
              </a:rPr>
              <a:t>loop.</a:t>
            </a:r>
          </a:p>
          <a:p>
            <a:pPr marL="165100">
              <a:lnSpc>
                <a:spcPct val="150000"/>
              </a:lnSpc>
            </a:pPr>
            <a:r>
              <a:rPr lang="en-US" sz="2400" spc="-5" dirty="0">
                <a:latin typeface="Times New Roman"/>
                <a:cs typeface="Times New Roman"/>
              </a:rPr>
              <a:t>In</a:t>
            </a:r>
            <a:r>
              <a:rPr lang="en-US" sz="2400" spc="-90" dirty="0">
                <a:latin typeface="Times New Roman"/>
                <a:cs typeface="Times New Roman"/>
              </a:rPr>
              <a:t> </a:t>
            </a:r>
            <a:r>
              <a:rPr lang="en-US" sz="2400" spc="-10" dirty="0">
                <a:latin typeface="Times New Roman"/>
                <a:cs typeface="Times New Roman"/>
              </a:rPr>
              <a:t>this</a:t>
            </a:r>
            <a:r>
              <a:rPr lang="en-US" sz="2400" spc="-85" dirty="0">
                <a:latin typeface="Times New Roman"/>
                <a:cs typeface="Times New Roman"/>
              </a:rPr>
              <a:t> </a:t>
            </a:r>
            <a:r>
              <a:rPr lang="en-US" sz="2400" spc="-10" dirty="0">
                <a:latin typeface="Times New Roman"/>
                <a:cs typeface="Times New Roman"/>
              </a:rPr>
              <a:t>case,</a:t>
            </a:r>
            <a:r>
              <a:rPr lang="en-US" sz="2400" spc="-85" dirty="0">
                <a:latin typeface="Times New Roman"/>
                <a:cs typeface="Times New Roman"/>
              </a:rPr>
              <a:t> </a:t>
            </a:r>
            <a:r>
              <a:rPr lang="en-US" sz="2400" spc="-5" dirty="0">
                <a:latin typeface="Times New Roman"/>
                <a:cs typeface="Times New Roman"/>
              </a:rPr>
              <a:t>we</a:t>
            </a:r>
            <a:r>
              <a:rPr lang="en-US" sz="2400" spc="-85" dirty="0">
                <a:latin typeface="Times New Roman"/>
                <a:cs typeface="Times New Roman"/>
              </a:rPr>
              <a:t> </a:t>
            </a:r>
            <a:r>
              <a:rPr lang="en-US" sz="2400" spc="-10" dirty="0" err="1">
                <a:latin typeface="Times New Roman"/>
                <a:cs typeface="Times New Roman"/>
              </a:rPr>
              <a:t>analyse</a:t>
            </a:r>
            <a:r>
              <a:rPr lang="en-US" sz="2400" spc="-85" dirty="0">
                <a:latin typeface="Times New Roman"/>
                <a:cs typeface="Times New Roman"/>
              </a:rPr>
              <a:t> </a:t>
            </a:r>
            <a:r>
              <a:rPr lang="en-US" sz="2400" spc="-10" dirty="0">
                <a:latin typeface="Times New Roman"/>
                <a:cs typeface="Times New Roman"/>
              </a:rPr>
              <a:t>the</a:t>
            </a:r>
            <a:r>
              <a:rPr lang="en-US" sz="2400" spc="-85" dirty="0">
                <a:latin typeface="Times New Roman"/>
                <a:cs typeface="Times New Roman"/>
              </a:rPr>
              <a:t> </a:t>
            </a:r>
            <a:r>
              <a:rPr lang="en-US" sz="2400" spc="-15" dirty="0">
                <a:latin typeface="Times New Roman"/>
                <a:cs typeface="Times New Roman"/>
              </a:rPr>
              <a:t>efficiency</a:t>
            </a:r>
            <a:r>
              <a:rPr lang="en-US" sz="2400" spc="-85" dirty="0">
                <a:latin typeface="Times New Roman"/>
                <a:cs typeface="Times New Roman"/>
              </a:rPr>
              <a:t> </a:t>
            </a:r>
            <a:r>
              <a:rPr lang="en-US" sz="2400" spc="-5" dirty="0">
                <a:latin typeface="Times New Roman"/>
                <a:cs typeface="Times New Roman"/>
              </a:rPr>
              <a:t>of</a:t>
            </a:r>
            <a:r>
              <a:rPr lang="en-US" sz="2400" spc="-85" dirty="0">
                <a:latin typeface="Times New Roman"/>
                <a:cs typeface="Times New Roman"/>
              </a:rPr>
              <a:t> </a:t>
            </a:r>
            <a:r>
              <a:rPr lang="en-US" sz="2400" spc="-10" dirty="0">
                <a:latin typeface="Times New Roman"/>
                <a:cs typeface="Times New Roman"/>
              </a:rPr>
              <a:t>the</a:t>
            </a:r>
            <a:r>
              <a:rPr lang="en-US" sz="2400" spc="-85" dirty="0">
                <a:latin typeface="Times New Roman"/>
                <a:cs typeface="Times New Roman"/>
              </a:rPr>
              <a:t> </a:t>
            </a:r>
            <a:r>
              <a:rPr lang="en-US" sz="2400" spc="-10" dirty="0">
                <a:latin typeface="Times New Roman"/>
                <a:cs typeface="Times New Roman"/>
              </a:rPr>
              <a:t>algorithm</a:t>
            </a:r>
            <a:r>
              <a:rPr lang="en-US" sz="2400" spc="-85" dirty="0">
                <a:latin typeface="Times New Roman"/>
                <a:cs typeface="Times New Roman"/>
              </a:rPr>
              <a:t> </a:t>
            </a:r>
            <a:r>
              <a:rPr lang="en-US" sz="2400" spc="-10" dirty="0">
                <a:latin typeface="Times New Roman"/>
                <a:cs typeface="Times New Roman"/>
              </a:rPr>
              <a:t>based</a:t>
            </a:r>
            <a:r>
              <a:rPr lang="en-US" sz="2400" spc="-85" dirty="0">
                <a:latin typeface="Times New Roman"/>
                <a:cs typeface="Times New Roman"/>
              </a:rPr>
              <a:t> </a:t>
            </a:r>
            <a:r>
              <a:rPr lang="en-US" sz="2400" spc="-5" dirty="0">
                <a:latin typeface="Times New Roman"/>
                <a:cs typeface="Times New Roman"/>
              </a:rPr>
              <a:t>on</a:t>
            </a:r>
            <a:r>
              <a:rPr lang="en-US" sz="2400" spc="-85" dirty="0">
                <a:latin typeface="Times New Roman"/>
                <a:cs typeface="Times New Roman"/>
              </a:rPr>
              <a:t> </a:t>
            </a:r>
            <a:r>
              <a:rPr lang="en-US" sz="2400" spc="-10" dirty="0">
                <a:latin typeface="Times New Roman"/>
                <a:cs typeface="Times New Roman"/>
              </a:rPr>
              <a:t>whether</a:t>
            </a:r>
            <a:r>
              <a:rPr lang="en-US" sz="2400" spc="-90" dirty="0">
                <a:latin typeface="Times New Roman"/>
                <a:cs typeface="Times New Roman"/>
              </a:rPr>
              <a:t> </a:t>
            </a:r>
            <a:r>
              <a:rPr lang="en-US" sz="2400" spc="-5" dirty="0">
                <a:latin typeface="Times New Roman"/>
                <a:cs typeface="Times New Roman"/>
              </a:rPr>
              <a:t>it</a:t>
            </a:r>
            <a:r>
              <a:rPr lang="en-US" sz="2400" spc="-85" dirty="0">
                <a:latin typeface="Times New Roman"/>
                <a:cs typeface="Times New Roman"/>
              </a:rPr>
              <a:t> </a:t>
            </a:r>
            <a:r>
              <a:rPr lang="en-US" sz="2400" spc="-5" dirty="0">
                <a:latin typeface="Times New Roman"/>
                <a:cs typeface="Times New Roman"/>
              </a:rPr>
              <a:t>is</a:t>
            </a:r>
            <a:r>
              <a:rPr lang="en-US" sz="2400" spc="-85" dirty="0">
                <a:latin typeface="Times New Roman"/>
                <a:cs typeface="Times New Roman"/>
              </a:rPr>
              <a:t> </a:t>
            </a:r>
            <a:r>
              <a:rPr lang="en-US" sz="2400" dirty="0">
                <a:latin typeface="Times New Roman"/>
                <a:cs typeface="Times New Roman"/>
              </a:rPr>
              <a:t>a</a:t>
            </a:r>
            <a:r>
              <a:rPr lang="en-US" sz="2400" spc="-85" dirty="0">
                <a:latin typeface="Times New Roman"/>
                <a:cs typeface="Times New Roman"/>
              </a:rPr>
              <a:t> </a:t>
            </a:r>
            <a:r>
              <a:rPr lang="en-US" sz="2400" spc="-10" dirty="0">
                <a:latin typeface="Times New Roman"/>
                <a:cs typeface="Times New Roman"/>
              </a:rPr>
              <a:t>linear</a:t>
            </a:r>
            <a:r>
              <a:rPr lang="en-US" sz="2400" spc="-85" dirty="0">
                <a:latin typeface="Times New Roman"/>
                <a:cs typeface="Times New Roman"/>
              </a:rPr>
              <a:t> </a:t>
            </a:r>
            <a:r>
              <a:rPr lang="en-US" sz="2400" spc="-10" dirty="0">
                <a:latin typeface="Times New Roman"/>
                <a:cs typeface="Times New Roman"/>
              </a:rPr>
              <a:t>logarithmic, </a:t>
            </a:r>
            <a:r>
              <a:rPr lang="en-US" sz="2400" dirty="0">
                <a:latin typeface="Times New Roman"/>
                <a:cs typeface="Times New Roman"/>
              </a:rPr>
              <a:t>quadratic, or dependent quadratic nested</a:t>
            </a:r>
            <a:r>
              <a:rPr lang="en-US" sz="2400" spc="-10" dirty="0">
                <a:latin typeface="Times New Roman"/>
                <a:cs typeface="Times New Roman"/>
              </a:rPr>
              <a:t> </a:t>
            </a:r>
            <a:r>
              <a:rPr lang="en-US" sz="2400" dirty="0">
                <a:latin typeface="Times New Roman"/>
                <a:cs typeface="Times New Roman"/>
              </a:rPr>
              <a:t>loop.</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9424199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a:cs typeface="Times New Roman"/>
              </a:rPr>
              <a:t>Linear logarithmic loop</a:t>
            </a:r>
            <a:endParaRPr lang="en-US" dirty="0"/>
          </a:p>
        </p:txBody>
      </p:sp>
      <p:sp>
        <p:nvSpPr>
          <p:cNvPr id="3" name="Content Placeholder 2"/>
          <p:cNvSpPr>
            <a:spLocks noGrp="1"/>
          </p:cNvSpPr>
          <p:nvPr>
            <p:ph idx="1"/>
          </p:nvPr>
        </p:nvSpPr>
        <p:spPr/>
        <p:txBody>
          <a:bodyPr/>
          <a:lstStyle/>
          <a:p>
            <a:pPr marL="12700" marR="6350" algn="just">
              <a:lnSpc>
                <a:spcPct val="100000"/>
              </a:lnSpc>
              <a:spcBef>
                <a:spcPts val="290"/>
              </a:spcBef>
            </a:pPr>
            <a:r>
              <a:rPr lang="en-US" sz="2000" dirty="0">
                <a:latin typeface="Times New Roman"/>
                <a:cs typeface="Times New Roman"/>
              </a:rPr>
              <a:t>Consider the following code in </a:t>
            </a:r>
            <a:r>
              <a:rPr lang="en-US" sz="2000" spc="-5" dirty="0">
                <a:latin typeface="Times New Roman"/>
                <a:cs typeface="Times New Roman"/>
              </a:rPr>
              <a:t>which </a:t>
            </a:r>
            <a:r>
              <a:rPr lang="en-US" sz="2000" dirty="0">
                <a:latin typeface="Times New Roman"/>
                <a:cs typeface="Times New Roman"/>
              </a:rPr>
              <a:t>the loop-controlling variable of  the inner loop is multiplied </a:t>
            </a:r>
            <a:r>
              <a:rPr lang="en-US" sz="2000" spc="-5" dirty="0">
                <a:latin typeface="Times New Roman"/>
                <a:cs typeface="Times New Roman"/>
              </a:rPr>
              <a:t>after </a:t>
            </a:r>
            <a:r>
              <a:rPr lang="en-US" sz="2000" dirty="0">
                <a:latin typeface="Times New Roman"/>
                <a:cs typeface="Times New Roman"/>
              </a:rPr>
              <a:t>each iteration. The number of iterations in the inner loop is</a:t>
            </a:r>
            <a:r>
              <a:rPr lang="en-US" sz="2000" spc="-100" dirty="0">
                <a:latin typeface="Times New Roman"/>
                <a:cs typeface="Times New Roman"/>
              </a:rPr>
              <a:t> </a:t>
            </a:r>
            <a:r>
              <a:rPr lang="en-US" sz="1400" spc="80" dirty="0">
                <a:latin typeface="Arial"/>
                <a:cs typeface="Arial"/>
              </a:rPr>
              <a:t>log</a:t>
            </a:r>
            <a:r>
              <a:rPr lang="en-US" sz="1400" dirty="0">
                <a:latin typeface="Arial"/>
                <a:cs typeface="Arial"/>
              </a:rPr>
              <a:t> </a:t>
            </a:r>
            <a:r>
              <a:rPr lang="en-US" sz="1400" spc="-5" dirty="0">
                <a:latin typeface="Arial"/>
                <a:cs typeface="Arial"/>
              </a:rPr>
              <a:t>10</a:t>
            </a:r>
            <a:r>
              <a:rPr lang="en-US" sz="2000" spc="-5" dirty="0">
                <a:latin typeface="Times New Roman"/>
                <a:cs typeface="Times New Roman"/>
              </a:rPr>
              <a:t>.</a:t>
            </a:r>
            <a:r>
              <a:rPr lang="en-US" sz="2000" spc="-60" dirty="0">
                <a:latin typeface="Times New Roman"/>
                <a:cs typeface="Times New Roman"/>
              </a:rPr>
              <a:t> </a:t>
            </a:r>
          </a:p>
          <a:p>
            <a:pPr marL="12700" algn="just">
              <a:lnSpc>
                <a:spcPct val="150000"/>
              </a:lnSpc>
            </a:pPr>
            <a:r>
              <a:rPr lang="en-US" sz="2000" dirty="0">
                <a:latin typeface="Times New Roman"/>
                <a:cs typeface="Times New Roman"/>
              </a:rPr>
              <a:t>This</a:t>
            </a:r>
            <a:r>
              <a:rPr lang="en-US" sz="2000" spc="-45" dirty="0">
                <a:latin typeface="Times New Roman"/>
                <a:cs typeface="Times New Roman"/>
              </a:rPr>
              <a:t> </a:t>
            </a:r>
            <a:r>
              <a:rPr lang="en-US" sz="2000" dirty="0">
                <a:latin typeface="Times New Roman"/>
                <a:cs typeface="Times New Roman"/>
              </a:rPr>
              <a:t>inner</a:t>
            </a:r>
            <a:r>
              <a:rPr lang="en-US" sz="2000" spc="-45" dirty="0">
                <a:latin typeface="Times New Roman"/>
                <a:cs typeface="Times New Roman"/>
              </a:rPr>
              <a:t> </a:t>
            </a:r>
            <a:r>
              <a:rPr lang="en-US" sz="2000" dirty="0">
                <a:latin typeface="Times New Roman"/>
                <a:cs typeface="Times New Roman"/>
              </a:rPr>
              <a:t>loop</a:t>
            </a:r>
            <a:r>
              <a:rPr lang="en-US" sz="2000" spc="-40" dirty="0">
                <a:latin typeface="Times New Roman"/>
                <a:cs typeface="Times New Roman"/>
              </a:rPr>
              <a:t> </a:t>
            </a:r>
            <a:r>
              <a:rPr lang="en-US" sz="2000" dirty="0">
                <a:latin typeface="Times New Roman"/>
                <a:cs typeface="Times New Roman"/>
              </a:rPr>
              <a:t>is</a:t>
            </a:r>
            <a:r>
              <a:rPr lang="en-US" sz="2000" spc="-40" dirty="0">
                <a:latin typeface="Times New Roman"/>
                <a:cs typeface="Times New Roman"/>
              </a:rPr>
              <a:t> </a:t>
            </a:r>
            <a:r>
              <a:rPr lang="en-US" sz="2000" dirty="0">
                <a:latin typeface="Times New Roman"/>
                <a:cs typeface="Times New Roman"/>
              </a:rPr>
              <a:t>controlled</a:t>
            </a:r>
            <a:r>
              <a:rPr lang="en-US" sz="2000" spc="-45" dirty="0">
                <a:latin typeface="Times New Roman"/>
                <a:cs typeface="Times New Roman"/>
              </a:rPr>
              <a:t> </a:t>
            </a:r>
            <a:r>
              <a:rPr lang="en-US" sz="2000" dirty="0">
                <a:latin typeface="Times New Roman"/>
                <a:cs typeface="Times New Roman"/>
              </a:rPr>
              <a:t>by</a:t>
            </a:r>
            <a:r>
              <a:rPr lang="en-US" sz="2000" spc="-35" dirty="0">
                <a:latin typeface="Times New Roman"/>
                <a:cs typeface="Times New Roman"/>
              </a:rPr>
              <a:t> </a:t>
            </a:r>
            <a:r>
              <a:rPr lang="en-US" sz="2000" dirty="0">
                <a:latin typeface="Times New Roman"/>
                <a:cs typeface="Times New Roman"/>
              </a:rPr>
              <a:t>an</a:t>
            </a:r>
            <a:r>
              <a:rPr lang="en-US" sz="2000" spc="-45" dirty="0">
                <a:latin typeface="Times New Roman"/>
                <a:cs typeface="Times New Roman"/>
              </a:rPr>
              <a:t> </a:t>
            </a:r>
            <a:r>
              <a:rPr lang="en-US" sz="2000" dirty="0">
                <a:latin typeface="Times New Roman"/>
                <a:cs typeface="Times New Roman"/>
              </a:rPr>
              <a:t>outer</a:t>
            </a:r>
            <a:r>
              <a:rPr lang="en-US" sz="2000" spc="-45" dirty="0">
                <a:latin typeface="Times New Roman"/>
                <a:cs typeface="Times New Roman"/>
              </a:rPr>
              <a:t> </a:t>
            </a:r>
            <a:r>
              <a:rPr lang="en-US" sz="2000" dirty="0">
                <a:latin typeface="Times New Roman"/>
                <a:cs typeface="Times New Roman"/>
              </a:rPr>
              <a:t>loop</a:t>
            </a:r>
            <a:r>
              <a:rPr lang="en-US" sz="2000" spc="-40" dirty="0">
                <a:latin typeface="Times New Roman"/>
                <a:cs typeface="Times New Roman"/>
              </a:rPr>
              <a:t> </a:t>
            </a:r>
            <a:r>
              <a:rPr lang="en-US" sz="2000" spc="-5" dirty="0">
                <a:latin typeface="Times New Roman"/>
                <a:cs typeface="Times New Roman"/>
              </a:rPr>
              <a:t>which</a:t>
            </a:r>
            <a:r>
              <a:rPr lang="en-US" sz="2000" spc="-45" dirty="0">
                <a:latin typeface="Times New Roman"/>
                <a:cs typeface="Times New Roman"/>
              </a:rPr>
              <a:t> </a:t>
            </a:r>
            <a:r>
              <a:rPr lang="en-US" sz="2000" spc="-5" dirty="0">
                <a:latin typeface="Times New Roman"/>
                <a:cs typeface="Times New Roman"/>
              </a:rPr>
              <a:t>iterates</a:t>
            </a:r>
            <a:r>
              <a:rPr lang="en-US" sz="2000" spc="-40" dirty="0">
                <a:latin typeface="Times New Roman"/>
                <a:cs typeface="Times New Roman"/>
              </a:rPr>
              <a:t> </a:t>
            </a:r>
            <a:r>
              <a:rPr lang="en-US" sz="2000" dirty="0">
                <a:latin typeface="Times New Roman"/>
                <a:cs typeface="Times New Roman"/>
              </a:rPr>
              <a:t>10</a:t>
            </a:r>
            <a:r>
              <a:rPr lang="en-US" sz="2000" spc="-35" dirty="0">
                <a:latin typeface="Times New Roman"/>
                <a:cs typeface="Times New Roman"/>
              </a:rPr>
              <a:t> </a:t>
            </a:r>
            <a:r>
              <a:rPr lang="en-US" sz="2000" dirty="0">
                <a:latin typeface="Times New Roman"/>
                <a:cs typeface="Times New Roman"/>
              </a:rPr>
              <a:t>times.</a:t>
            </a:r>
            <a:r>
              <a:rPr lang="en-US" sz="2000" spc="-60" dirty="0">
                <a:latin typeface="Times New Roman"/>
                <a:cs typeface="Times New Roman"/>
              </a:rPr>
              <a:t> </a:t>
            </a:r>
            <a:r>
              <a:rPr lang="en-US" sz="2000" dirty="0">
                <a:latin typeface="Times New Roman"/>
                <a:cs typeface="Times New Roman"/>
              </a:rPr>
              <a:t>Therefore,</a:t>
            </a:r>
            <a:r>
              <a:rPr lang="en-US" sz="2000" spc="-45" dirty="0">
                <a:latin typeface="Times New Roman"/>
                <a:cs typeface="Times New Roman"/>
              </a:rPr>
              <a:t> </a:t>
            </a:r>
            <a:r>
              <a:rPr lang="en-US" sz="2000" dirty="0">
                <a:latin typeface="Times New Roman"/>
                <a:cs typeface="Times New Roman"/>
              </a:rPr>
              <a:t>according</a:t>
            </a:r>
            <a:r>
              <a:rPr lang="en-US" sz="2000" spc="-45" dirty="0">
                <a:latin typeface="Times New Roman"/>
                <a:cs typeface="Times New Roman"/>
              </a:rPr>
              <a:t> </a:t>
            </a:r>
            <a:r>
              <a:rPr lang="en-US" sz="2000" dirty="0">
                <a:latin typeface="Times New Roman"/>
                <a:cs typeface="Times New Roman"/>
              </a:rPr>
              <a:t>to the formula, the number of iterations for this code can be given as </a:t>
            </a:r>
            <a:r>
              <a:rPr lang="en-US" sz="1400" spc="-10" dirty="0">
                <a:latin typeface="Arial"/>
                <a:cs typeface="Arial"/>
              </a:rPr>
              <a:t>10 </a:t>
            </a:r>
            <a:r>
              <a:rPr lang="en-US" sz="1400" spc="80" dirty="0">
                <a:latin typeface="Arial"/>
                <a:cs typeface="Arial"/>
              </a:rPr>
              <a:t>log</a:t>
            </a:r>
            <a:r>
              <a:rPr lang="en-US" sz="1400" spc="200" dirty="0">
                <a:latin typeface="Arial"/>
                <a:cs typeface="Arial"/>
              </a:rPr>
              <a:t> </a:t>
            </a:r>
            <a:r>
              <a:rPr lang="en-US" sz="1400" spc="-10" dirty="0">
                <a:latin typeface="Arial"/>
                <a:cs typeface="Arial"/>
              </a:rPr>
              <a:t>10</a:t>
            </a:r>
            <a:r>
              <a:rPr lang="en-US" sz="2000" spc="-10" dirty="0">
                <a:latin typeface="Times New Roman"/>
                <a:cs typeface="Times New Roman"/>
              </a:rPr>
              <a:t>.</a:t>
            </a:r>
            <a:endParaRPr lang="en-US" sz="2000" dirty="0">
              <a:latin typeface="Times New Roman"/>
              <a:cs typeface="Times New Roman"/>
            </a:endParaRPr>
          </a:p>
          <a:p>
            <a:pPr marL="12700" indent="0">
              <a:lnSpc>
                <a:spcPct val="150000"/>
              </a:lnSpc>
              <a:spcBef>
                <a:spcPts val="390"/>
              </a:spcBef>
              <a:buNone/>
            </a:pPr>
            <a:r>
              <a:rPr lang="en-US" sz="1400" spc="105" dirty="0">
                <a:latin typeface="Arial"/>
                <a:cs typeface="Arial"/>
              </a:rPr>
              <a:t>for(</a:t>
            </a:r>
            <a:r>
              <a:rPr lang="en-US" sz="1400" spc="105" dirty="0" err="1">
                <a:latin typeface="Arial"/>
                <a:cs typeface="Arial"/>
              </a:rPr>
              <a:t>i</a:t>
            </a:r>
            <a:r>
              <a:rPr lang="en-US" sz="1400" spc="105" dirty="0">
                <a:latin typeface="Arial"/>
                <a:cs typeface="Arial"/>
              </a:rPr>
              <a:t>=0;i&lt;10;i++)</a:t>
            </a:r>
            <a:endParaRPr lang="en-US" sz="1400" dirty="0">
              <a:latin typeface="Arial"/>
              <a:cs typeface="Arial"/>
            </a:endParaRPr>
          </a:p>
          <a:p>
            <a:pPr marL="355600" indent="0">
              <a:lnSpc>
                <a:spcPct val="150000"/>
              </a:lnSpc>
              <a:spcBef>
                <a:spcPts val="40"/>
              </a:spcBef>
              <a:buNone/>
            </a:pPr>
            <a:r>
              <a:rPr lang="en-US" sz="1400" spc="125" dirty="0">
                <a:latin typeface="Arial"/>
                <a:cs typeface="Arial"/>
              </a:rPr>
              <a:t>for(j=1;</a:t>
            </a:r>
            <a:r>
              <a:rPr lang="en-US" sz="1400" spc="215" dirty="0">
                <a:latin typeface="Arial"/>
                <a:cs typeface="Arial"/>
              </a:rPr>
              <a:t> </a:t>
            </a:r>
            <a:r>
              <a:rPr lang="en-US" sz="1400" spc="95" dirty="0">
                <a:latin typeface="Arial"/>
                <a:cs typeface="Arial"/>
              </a:rPr>
              <a:t>j&lt;10;j*=2)</a:t>
            </a:r>
            <a:endParaRPr lang="en-US" sz="1400" dirty="0">
              <a:latin typeface="Arial"/>
              <a:cs typeface="Arial"/>
            </a:endParaRPr>
          </a:p>
          <a:p>
            <a:pPr marL="723900" indent="0">
              <a:lnSpc>
                <a:spcPct val="150000"/>
              </a:lnSpc>
              <a:spcBef>
                <a:spcPts val="40"/>
              </a:spcBef>
              <a:buNone/>
            </a:pPr>
            <a:r>
              <a:rPr lang="en-US" sz="1400" spc="45" dirty="0">
                <a:latin typeface="Arial"/>
                <a:cs typeface="Arial"/>
              </a:rPr>
              <a:t>statement</a:t>
            </a:r>
            <a:r>
              <a:rPr lang="en-US" sz="1400" spc="215" dirty="0">
                <a:latin typeface="Arial"/>
                <a:cs typeface="Arial"/>
              </a:rPr>
              <a:t> </a:t>
            </a:r>
            <a:r>
              <a:rPr lang="en-US" sz="1400" spc="90" dirty="0">
                <a:latin typeface="Arial"/>
                <a:cs typeface="Arial"/>
              </a:rPr>
              <a:t>block;</a:t>
            </a:r>
            <a:endParaRPr lang="en-US" sz="1400" dirty="0">
              <a:latin typeface="Arial"/>
              <a:cs typeface="Arial"/>
            </a:endParaRPr>
          </a:p>
          <a:p>
            <a:pPr marL="12700" algn="just">
              <a:lnSpc>
                <a:spcPct val="150000"/>
              </a:lnSpc>
              <a:spcBef>
                <a:spcPts val="340"/>
              </a:spcBef>
            </a:pPr>
            <a:r>
              <a:rPr lang="en-US" sz="2000" dirty="0">
                <a:latin typeface="Times New Roman"/>
                <a:cs typeface="Times New Roman"/>
              </a:rPr>
              <a:t>In more general terms, the </a:t>
            </a:r>
            <a:r>
              <a:rPr lang="en-US" sz="2000" spc="-10" dirty="0">
                <a:latin typeface="Times New Roman"/>
                <a:cs typeface="Times New Roman"/>
              </a:rPr>
              <a:t>efficiency </a:t>
            </a:r>
            <a:r>
              <a:rPr lang="en-US" sz="2000" dirty="0">
                <a:latin typeface="Times New Roman"/>
                <a:cs typeface="Times New Roman"/>
              </a:rPr>
              <a:t>of </a:t>
            </a:r>
            <a:r>
              <a:rPr lang="en-US" sz="2000" spc="-5" dirty="0">
                <a:latin typeface="Times New Roman"/>
                <a:cs typeface="Times New Roman"/>
              </a:rPr>
              <a:t>such </a:t>
            </a:r>
            <a:r>
              <a:rPr lang="en-US" sz="2000" dirty="0">
                <a:latin typeface="Times New Roman"/>
                <a:cs typeface="Times New Roman"/>
              </a:rPr>
              <a:t>loops can be given as </a:t>
            </a:r>
            <a:r>
              <a:rPr lang="en-US" sz="1400" spc="135" dirty="0">
                <a:latin typeface="Arial"/>
                <a:cs typeface="Arial"/>
              </a:rPr>
              <a:t>f(n) </a:t>
            </a:r>
            <a:r>
              <a:rPr lang="en-US" sz="1400" spc="-30" dirty="0">
                <a:latin typeface="Arial"/>
                <a:cs typeface="Arial"/>
              </a:rPr>
              <a:t>= </a:t>
            </a:r>
            <a:r>
              <a:rPr lang="en-US" sz="1400" spc="-10" dirty="0">
                <a:latin typeface="Arial"/>
                <a:cs typeface="Arial"/>
              </a:rPr>
              <a:t>n </a:t>
            </a:r>
            <a:r>
              <a:rPr lang="en-US" sz="1400" spc="80" dirty="0">
                <a:latin typeface="Arial"/>
                <a:cs typeface="Arial"/>
              </a:rPr>
              <a:t>log</a:t>
            </a:r>
            <a:r>
              <a:rPr lang="en-US" sz="1400" spc="360" dirty="0">
                <a:latin typeface="Arial"/>
                <a:cs typeface="Arial"/>
              </a:rPr>
              <a:t> </a:t>
            </a:r>
            <a:r>
              <a:rPr lang="en-US" sz="1400" spc="-5" dirty="0">
                <a:latin typeface="Arial"/>
                <a:cs typeface="Arial"/>
              </a:rPr>
              <a:t>n</a:t>
            </a:r>
            <a:r>
              <a:rPr lang="en-US" sz="2000" spc="-5" dirty="0">
                <a:latin typeface="Times New Roman"/>
                <a:cs typeface="Times New Roman"/>
              </a:rPr>
              <a:t>.</a:t>
            </a:r>
            <a:endParaRPr lang="en-US" sz="2000" dirty="0">
              <a:latin typeface="Times New Roman"/>
              <a:cs typeface="Times New Roman"/>
            </a:endParaRP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3967946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spc="-5" dirty="0">
                <a:latin typeface="Times New Roman"/>
                <a:cs typeface="Times New Roman"/>
              </a:rPr>
              <a:t>Quadratic </a:t>
            </a:r>
            <a:r>
              <a:rPr lang="en-US" b="1" i="1" dirty="0">
                <a:latin typeface="Times New Roman"/>
                <a:cs typeface="Times New Roman"/>
              </a:rPr>
              <a:t>loop</a:t>
            </a:r>
            <a:endParaRPr lang="en-US" dirty="0"/>
          </a:p>
        </p:txBody>
      </p:sp>
      <p:sp>
        <p:nvSpPr>
          <p:cNvPr id="3" name="Content Placeholder 2"/>
          <p:cNvSpPr>
            <a:spLocks noGrp="1"/>
          </p:cNvSpPr>
          <p:nvPr>
            <p:ph idx="1"/>
          </p:nvPr>
        </p:nvSpPr>
        <p:spPr>
          <a:xfrm>
            <a:off x="628650" y="1885974"/>
            <a:ext cx="7886700" cy="4351338"/>
          </a:xfrm>
        </p:spPr>
        <p:txBody>
          <a:bodyPr/>
          <a:lstStyle/>
          <a:p>
            <a:pPr marL="12700" marR="5080" indent="-635" algn="just">
              <a:lnSpc>
                <a:spcPct val="150000"/>
              </a:lnSpc>
              <a:spcBef>
                <a:spcPts val="340"/>
              </a:spcBef>
            </a:pPr>
            <a:r>
              <a:rPr lang="en-US" sz="2400" dirty="0">
                <a:latin typeface="Times New Roman"/>
                <a:cs typeface="Times New Roman"/>
              </a:rPr>
              <a:t>In a quadratic loop, the number of iterations in the inner loop is equal to the  number of iterations in the outer loop. Consider the following code in which the outer loop  executes 10 </a:t>
            </a:r>
            <a:r>
              <a:rPr lang="en-US" sz="2400" spc="-5" dirty="0">
                <a:latin typeface="Times New Roman"/>
                <a:cs typeface="Times New Roman"/>
              </a:rPr>
              <a:t>times </a:t>
            </a:r>
            <a:r>
              <a:rPr lang="en-US" sz="2400" dirty="0">
                <a:latin typeface="Times New Roman"/>
                <a:cs typeface="Times New Roman"/>
              </a:rPr>
              <a:t>and for each iteration of the outer loop, the inner loop also executes 10</a:t>
            </a:r>
            <a:r>
              <a:rPr lang="en-US" sz="2400" spc="-145" dirty="0">
                <a:latin typeface="Times New Roman"/>
                <a:cs typeface="Times New Roman"/>
              </a:rPr>
              <a:t> </a:t>
            </a:r>
            <a:r>
              <a:rPr lang="en-US" sz="2400" dirty="0">
                <a:latin typeface="Times New Roman"/>
                <a:cs typeface="Times New Roman"/>
              </a:rPr>
              <a:t>times.  Therefore, the </a:t>
            </a:r>
            <a:r>
              <a:rPr lang="en-US" sz="2400" spc="-10" dirty="0">
                <a:latin typeface="Times New Roman"/>
                <a:cs typeface="Times New Roman"/>
              </a:rPr>
              <a:t>efficiency </a:t>
            </a:r>
            <a:r>
              <a:rPr lang="en-US" sz="2400" dirty="0">
                <a:latin typeface="Times New Roman"/>
                <a:cs typeface="Times New Roman"/>
              </a:rPr>
              <a:t>here is</a:t>
            </a:r>
            <a:r>
              <a:rPr lang="en-US" sz="2400" spc="5" dirty="0">
                <a:latin typeface="Times New Roman"/>
                <a:cs typeface="Times New Roman"/>
              </a:rPr>
              <a:t> </a:t>
            </a:r>
            <a:r>
              <a:rPr lang="en-US" sz="2400" dirty="0">
                <a:latin typeface="Times New Roman"/>
                <a:cs typeface="Times New Roman"/>
              </a:rPr>
              <a:t>100.</a:t>
            </a:r>
          </a:p>
          <a:p>
            <a:pPr marL="241300">
              <a:lnSpc>
                <a:spcPct val="150000"/>
              </a:lnSpc>
              <a:spcBef>
                <a:spcPts val="250"/>
              </a:spcBef>
            </a:pPr>
            <a:r>
              <a:rPr lang="en-US" sz="1600" spc="105" dirty="0">
                <a:latin typeface="Arial"/>
                <a:cs typeface="Arial"/>
              </a:rPr>
              <a:t>for(</a:t>
            </a:r>
            <a:r>
              <a:rPr lang="en-US" sz="1600" spc="105" dirty="0" err="1">
                <a:latin typeface="Arial"/>
                <a:cs typeface="Arial"/>
              </a:rPr>
              <a:t>i</a:t>
            </a:r>
            <a:r>
              <a:rPr lang="en-US" sz="1600" spc="105" dirty="0">
                <a:latin typeface="Arial"/>
                <a:cs typeface="Arial"/>
              </a:rPr>
              <a:t>=0;i&lt;10;i++)</a:t>
            </a:r>
            <a:endParaRPr lang="en-US" sz="1600" dirty="0">
              <a:latin typeface="Arial"/>
              <a:cs typeface="Arial"/>
            </a:endParaRPr>
          </a:p>
          <a:p>
            <a:pPr marL="584200">
              <a:lnSpc>
                <a:spcPct val="150000"/>
              </a:lnSpc>
              <a:spcBef>
                <a:spcPts val="40"/>
              </a:spcBef>
            </a:pPr>
            <a:r>
              <a:rPr lang="en-US" sz="1600" spc="125" dirty="0">
                <a:latin typeface="Arial"/>
                <a:cs typeface="Arial"/>
              </a:rPr>
              <a:t>for(j=0;</a:t>
            </a:r>
            <a:r>
              <a:rPr lang="en-US" sz="1600" spc="215" dirty="0">
                <a:latin typeface="Arial"/>
                <a:cs typeface="Arial"/>
              </a:rPr>
              <a:t> </a:t>
            </a:r>
            <a:r>
              <a:rPr lang="en-US" sz="1600" spc="90" dirty="0">
                <a:latin typeface="Arial"/>
                <a:cs typeface="Arial"/>
              </a:rPr>
              <a:t>j&lt;10;j++)</a:t>
            </a:r>
            <a:endParaRPr lang="en-US" sz="1600" dirty="0">
              <a:latin typeface="Arial"/>
              <a:cs typeface="Arial"/>
            </a:endParaRPr>
          </a:p>
          <a:p>
            <a:pPr marL="952500">
              <a:lnSpc>
                <a:spcPct val="150000"/>
              </a:lnSpc>
              <a:spcBef>
                <a:spcPts val="40"/>
              </a:spcBef>
            </a:pPr>
            <a:r>
              <a:rPr lang="en-US" sz="1600" spc="45" dirty="0">
                <a:latin typeface="Arial"/>
                <a:cs typeface="Arial"/>
              </a:rPr>
              <a:t>statement</a:t>
            </a:r>
            <a:r>
              <a:rPr lang="en-US" sz="1600" spc="215" dirty="0">
                <a:latin typeface="Arial"/>
                <a:cs typeface="Arial"/>
              </a:rPr>
              <a:t> </a:t>
            </a:r>
            <a:r>
              <a:rPr lang="en-US" sz="1600" spc="90" dirty="0">
                <a:latin typeface="Arial"/>
                <a:cs typeface="Arial"/>
              </a:rPr>
              <a:t>block;</a:t>
            </a:r>
            <a:endParaRPr lang="en-US" sz="1600" dirty="0">
              <a:latin typeface="Arial"/>
              <a:cs typeface="Arial"/>
            </a:endParaRPr>
          </a:p>
          <a:p>
            <a:pPr marL="12700" algn="just">
              <a:lnSpc>
                <a:spcPct val="150000"/>
              </a:lnSpc>
              <a:spcBef>
                <a:spcPts val="340"/>
              </a:spcBef>
            </a:pPr>
            <a:r>
              <a:rPr lang="en-US" sz="2400" dirty="0">
                <a:latin typeface="Times New Roman"/>
                <a:cs typeface="Times New Roman"/>
              </a:rPr>
              <a:t>The generalized formula for quadratic loop can be given as</a:t>
            </a:r>
            <a:r>
              <a:rPr lang="en-US" sz="2400" spc="-5" dirty="0">
                <a:latin typeface="Times New Roman"/>
                <a:cs typeface="Times New Roman"/>
              </a:rPr>
              <a:t> </a:t>
            </a:r>
            <a:r>
              <a:rPr lang="en-US" sz="1600" spc="135" dirty="0">
                <a:latin typeface="Arial"/>
                <a:cs typeface="Arial"/>
              </a:rPr>
              <a:t>f(n)</a:t>
            </a:r>
            <a:r>
              <a:rPr lang="en-US" sz="1600" dirty="0">
                <a:latin typeface="Arial"/>
                <a:cs typeface="Arial"/>
              </a:rPr>
              <a:t> </a:t>
            </a:r>
            <a:r>
              <a:rPr lang="en-US" sz="1600" spc="-5" dirty="0">
                <a:latin typeface="Arial"/>
                <a:cs typeface="Arial"/>
              </a:rPr>
              <a:t> </a:t>
            </a:r>
            <a:r>
              <a:rPr lang="en-US" sz="1600" spc="-30" dirty="0">
                <a:latin typeface="Arial"/>
                <a:cs typeface="Arial"/>
              </a:rPr>
              <a:t>=</a:t>
            </a:r>
            <a:r>
              <a:rPr lang="en-US" sz="1600" dirty="0">
                <a:latin typeface="Arial"/>
                <a:cs typeface="Arial"/>
              </a:rPr>
              <a:t> </a:t>
            </a:r>
            <a:r>
              <a:rPr lang="en-US" sz="1600" spc="-5" dirty="0">
                <a:latin typeface="Arial"/>
                <a:cs typeface="Arial"/>
              </a:rPr>
              <a:t> </a:t>
            </a:r>
            <a:r>
              <a:rPr lang="en-US" sz="1600" spc="-15" dirty="0">
                <a:latin typeface="Arial"/>
                <a:cs typeface="Arial"/>
              </a:rPr>
              <a:t>n</a:t>
            </a:r>
            <a:r>
              <a:rPr lang="en-US" sz="700" spc="7" baseline="30864" dirty="0">
                <a:latin typeface="Arial"/>
                <a:cs typeface="Arial"/>
              </a:rPr>
              <a:t>2</a:t>
            </a:r>
            <a:r>
              <a:rPr lang="en-US" sz="2400" dirty="0">
                <a:latin typeface="Times New Roman"/>
                <a:cs typeface="Times New Roman"/>
              </a:rPr>
              <a:t>.</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dirty="0"/>
          </a:p>
        </p:txBody>
      </p:sp>
    </p:spTree>
    <p:extLst>
      <p:ext uri="{BB962C8B-B14F-4D97-AF65-F5344CB8AC3E}">
        <p14:creationId xmlns:p14="http://schemas.microsoft.com/office/powerpoint/2010/main" val="24820261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spc="-5" dirty="0">
                <a:latin typeface="Times New Roman"/>
                <a:cs typeface="Times New Roman"/>
              </a:rPr>
              <a:t>Dependent </a:t>
            </a:r>
            <a:r>
              <a:rPr lang="en-US" b="1" i="1" dirty="0">
                <a:latin typeface="Times New Roman"/>
                <a:cs typeface="Times New Roman"/>
              </a:rPr>
              <a:t>quadratic loop</a:t>
            </a:r>
            <a:endParaRPr lang="en-US" dirty="0"/>
          </a:p>
        </p:txBody>
      </p:sp>
      <p:sp>
        <p:nvSpPr>
          <p:cNvPr id="3" name="Content Placeholder 2"/>
          <p:cNvSpPr>
            <a:spLocks noGrp="1"/>
          </p:cNvSpPr>
          <p:nvPr>
            <p:ph idx="1"/>
          </p:nvPr>
        </p:nvSpPr>
        <p:spPr/>
        <p:txBody>
          <a:bodyPr/>
          <a:lstStyle/>
          <a:p>
            <a:pPr marL="12700" marR="6350" indent="-635" algn="just">
              <a:lnSpc>
                <a:spcPct val="150000"/>
              </a:lnSpc>
              <a:spcBef>
                <a:spcPts val="340"/>
              </a:spcBef>
            </a:pPr>
            <a:r>
              <a:rPr lang="en-US" sz="2400" dirty="0">
                <a:latin typeface="Times New Roman"/>
                <a:cs typeface="Times New Roman"/>
              </a:rPr>
              <a:t>In a dependent quadratic loop, the number of iterations in the inner  loop is dependent on the outer loop. Consider the code given</a:t>
            </a:r>
            <a:r>
              <a:rPr lang="en-US" sz="2400" spc="-20" dirty="0">
                <a:latin typeface="Times New Roman"/>
                <a:cs typeface="Times New Roman"/>
              </a:rPr>
              <a:t> </a:t>
            </a:r>
            <a:r>
              <a:rPr lang="en-US" sz="2400" dirty="0">
                <a:latin typeface="Times New Roman"/>
                <a:cs typeface="Times New Roman"/>
              </a:rPr>
              <a:t>below:</a:t>
            </a:r>
          </a:p>
          <a:p>
            <a:pPr marL="241300">
              <a:lnSpc>
                <a:spcPct val="150000"/>
              </a:lnSpc>
              <a:spcBef>
                <a:spcPts val="350"/>
              </a:spcBef>
            </a:pPr>
            <a:r>
              <a:rPr lang="en-US" sz="1600" spc="105" dirty="0">
                <a:latin typeface="Arial"/>
                <a:cs typeface="Arial"/>
              </a:rPr>
              <a:t>for(</a:t>
            </a:r>
            <a:r>
              <a:rPr lang="en-US" sz="1600" spc="105" dirty="0" err="1">
                <a:latin typeface="Arial"/>
                <a:cs typeface="Arial"/>
              </a:rPr>
              <a:t>i</a:t>
            </a:r>
            <a:r>
              <a:rPr lang="en-US" sz="1600" spc="105" dirty="0">
                <a:latin typeface="Arial"/>
                <a:cs typeface="Arial"/>
              </a:rPr>
              <a:t>=0;i&lt;10;i++)</a:t>
            </a:r>
            <a:endParaRPr lang="en-US" sz="1600" dirty="0">
              <a:latin typeface="Arial"/>
              <a:cs typeface="Arial"/>
            </a:endParaRPr>
          </a:p>
          <a:p>
            <a:pPr marL="584200">
              <a:lnSpc>
                <a:spcPct val="150000"/>
              </a:lnSpc>
              <a:spcBef>
                <a:spcPts val="40"/>
              </a:spcBef>
            </a:pPr>
            <a:r>
              <a:rPr lang="en-US" sz="1600" spc="125" dirty="0">
                <a:latin typeface="Arial"/>
                <a:cs typeface="Arial"/>
              </a:rPr>
              <a:t>for(j=0;</a:t>
            </a:r>
            <a:r>
              <a:rPr lang="en-US" sz="1600" spc="215" dirty="0">
                <a:latin typeface="Arial"/>
                <a:cs typeface="Arial"/>
              </a:rPr>
              <a:t> </a:t>
            </a:r>
            <a:r>
              <a:rPr lang="en-US" sz="1600" spc="114" dirty="0">
                <a:latin typeface="Arial"/>
                <a:cs typeface="Arial"/>
              </a:rPr>
              <a:t>j&lt;=</a:t>
            </a:r>
            <a:r>
              <a:rPr lang="en-US" sz="1600" spc="114" dirty="0" err="1">
                <a:latin typeface="Arial"/>
                <a:cs typeface="Arial"/>
              </a:rPr>
              <a:t>i;j</a:t>
            </a:r>
            <a:r>
              <a:rPr lang="en-US" sz="1600" spc="114" dirty="0">
                <a:latin typeface="Arial"/>
                <a:cs typeface="Arial"/>
              </a:rPr>
              <a:t>++)</a:t>
            </a:r>
            <a:endParaRPr lang="en-US" sz="1600" dirty="0">
              <a:latin typeface="Arial"/>
              <a:cs typeface="Arial"/>
            </a:endParaRPr>
          </a:p>
          <a:p>
            <a:pPr marL="952500">
              <a:lnSpc>
                <a:spcPct val="150000"/>
              </a:lnSpc>
              <a:spcBef>
                <a:spcPts val="40"/>
              </a:spcBef>
            </a:pPr>
            <a:r>
              <a:rPr lang="en-US" sz="1600" spc="45" dirty="0">
                <a:latin typeface="Arial"/>
                <a:cs typeface="Arial"/>
              </a:rPr>
              <a:t>statement</a:t>
            </a:r>
            <a:r>
              <a:rPr lang="en-US" sz="1600" spc="215" dirty="0">
                <a:latin typeface="Arial"/>
                <a:cs typeface="Arial"/>
              </a:rPr>
              <a:t> </a:t>
            </a:r>
            <a:r>
              <a:rPr lang="en-US" sz="1600" spc="90" dirty="0">
                <a:latin typeface="Arial"/>
                <a:cs typeface="Arial"/>
              </a:rPr>
              <a:t>block;</a:t>
            </a:r>
            <a:endParaRPr lang="en-US" sz="1600" dirty="0">
              <a:latin typeface="Arial"/>
              <a:cs typeface="Arial"/>
            </a:endParaRPr>
          </a:p>
          <a:p>
            <a:pPr marL="12700" marR="5080" algn="just">
              <a:lnSpc>
                <a:spcPct val="150000"/>
              </a:lnSpc>
              <a:spcBef>
                <a:spcPts val="390"/>
              </a:spcBef>
            </a:pPr>
            <a:r>
              <a:rPr lang="en-US" sz="2400" dirty="0">
                <a:latin typeface="Times New Roman"/>
                <a:cs typeface="Times New Roman"/>
              </a:rPr>
              <a:t>In this code, the inner loop will execute just once in the </a:t>
            </a:r>
            <a:r>
              <a:rPr lang="en-US" sz="2400" spc="-10" dirty="0">
                <a:latin typeface="Times New Roman"/>
                <a:cs typeface="Times New Roman"/>
              </a:rPr>
              <a:t>first </a:t>
            </a:r>
            <a:r>
              <a:rPr lang="en-US" sz="2400" dirty="0">
                <a:latin typeface="Times New Roman"/>
                <a:cs typeface="Times New Roman"/>
              </a:rPr>
              <a:t>iteration, twice in the second  iteration,</a:t>
            </a:r>
            <a:r>
              <a:rPr lang="en-US" sz="2400" spc="-25" dirty="0">
                <a:latin typeface="Times New Roman"/>
                <a:cs typeface="Times New Roman"/>
              </a:rPr>
              <a:t> </a:t>
            </a:r>
            <a:r>
              <a:rPr lang="en-US" sz="2400" dirty="0">
                <a:latin typeface="Times New Roman"/>
                <a:cs typeface="Times New Roman"/>
              </a:rPr>
              <a:t>thrice</a:t>
            </a:r>
            <a:r>
              <a:rPr lang="en-US" sz="2400" spc="-25" dirty="0">
                <a:latin typeface="Times New Roman"/>
                <a:cs typeface="Times New Roman"/>
              </a:rPr>
              <a:t> </a:t>
            </a:r>
            <a:r>
              <a:rPr lang="en-US" sz="2400" dirty="0">
                <a:latin typeface="Times New Roman"/>
                <a:cs typeface="Times New Roman"/>
              </a:rPr>
              <a:t>in</a:t>
            </a:r>
            <a:r>
              <a:rPr lang="en-US" sz="2400" spc="-25" dirty="0">
                <a:latin typeface="Times New Roman"/>
                <a:cs typeface="Times New Roman"/>
              </a:rPr>
              <a:t> </a:t>
            </a:r>
            <a:r>
              <a:rPr lang="en-US" sz="2400" dirty="0">
                <a:latin typeface="Times New Roman"/>
                <a:cs typeface="Times New Roman"/>
              </a:rPr>
              <a:t>the</a:t>
            </a:r>
            <a:r>
              <a:rPr lang="en-US" sz="2400" spc="-25" dirty="0">
                <a:latin typeface="Times New Roman"/>
                <a:cs typeface="Times New Roman"/>
              </a:rPr>
              <a:t> </a:t>
            </a:r>
            <a:r>
              <a:rPr lang="en-US" sz="2400" dirty="0">
                <a:latin typeface="Times New Roman"/>
                <a:cs typeface="Times New Roman"/>
              </a:rPr>
              <a:t>third</a:t>
            </a:r>
            <a:r>
              <a:rPr lang="en-US" sz="2400" spc="-25" dirty="0">
                <a:latin typeface="Times New Roman"/>
                <a:cs typeface="Times New Roman"/>
              </a:rPr>
              <a:t> </a:t>
            </a:r>
            <a:r>
              <a:rPr lang="en-US" sz="2400" dirty="0">
                <a:latin typeface="Times New Roman"/>
                <a:cs typeface="Times New Roman"/>
              </a:rPr>
              <a:t>iteration,</a:t>
            </a:r>
            <a:r>
              <a:rPr lang="en-US" sz="2400" spc="-25" dirty="0">
                <a:latin typeface="Times New Roman"/>
                <a:cs typeface="Times New Roman"/>
              </a:rPr>
              <a:t> </a:t>
            </a:r>
            <a:r>
              <a:rPr lang="en-US" sz="2400" spc="-5" dirty="0">
                <a:latin typeface="Times New Roman"/>
                <a:cs typeface="Times New Roman"/>
              </a:rPr>
              <a:t>so</a:t>
            </a:r>
            <a:r>
              <a:rPr lang="en-US" sz="2400" spc="-25" dirty="0">
                <a:latin typeface="Times New Roman"/>
                <a:cs typeface="Times New Roman"/>
              </a:rPr>
              <a:t> </a:t>
            </a:r>
            <a:r>
              <a:rPr lang="en-US" sz="2400" dirty="0">
                <a:latin typeface="Times New Roman"/>
                <a:cs typeface="Times New Roman"/>
              </a:rPr>
              <a:t>on</a:t>
            </a:r>
            <a:r>
              <a:rPr lang="en-US" sz="2400" spc="-25" dirty="0">
                <a:latin typeface="Times New Roman"/>
                <a:cs typeface="Times New Roman"/>
              </a:rPr>
              <a:t> </a:t>
            </a:r>
            <a:r>
              <a:rPr lang="en-US" sz="2400" dirty="0">
                <a:latin typeface="Times New Roman"/>
                <a:cs typeface="Times New Roman"/>
              </a:rPr>
              <a:t>and</a:t>
            </a:r>
            <a:r>
              <a:rPr lang="en-US" sz="2400" spc="-25" dirty="0">
                <a:latin typeface="Times New Roman"/>
                <a:cs typeface="Times New Roman"/>
              </a:rPr>
              <a:t> </a:t>
            </a:r>
            <a:r>
              <a:rPr lang="en-US" sz="2400" spc="-5" dirty="0">
                <a:latin typeface="Times New Roman"/>
                <a:cs typeface="Times New Roman"/>
              </a:rPr>
              <a:t>so</a:t>
            </a:r>
            <a:r>
              <a:rPr lang="en-US" sz="2400" spc="-25" dirty="0">
                <a:latin typeface="Times New Roman"/>
                <a:cs typeface="Times New Roman"/>
              </a:rPr>
              <a:t> </a:t>
            </a:r>
            <a:r>
              <a:rPr lang="en-US" sz="2400" dirty="0">
                <a:latin typeface="Times New Roman"/>
                <a:cs typeface="Times New Roman"/>
              </a:rPr>
              <a:t>forth.</a:t>
            </a:r>
            <a:r>
              <a:rPr lang="en-US" sz="2400" spc="-25" dirty="0">
                <a:latin typeface="Times New Roman"/>
                <a:cs typeface="Times New Roman"/>
              </a:rPr>
              <a:t> </a:t>
            </a:r>
            <a:r>
              <a:rPr lang="en-US" sz="2400" dirty="0">
                <a:latin typeface="Times New Roman"/>
                <a:cs typeface="Times New Roman"/>
              </a:rPr>
              <a:t>In</a:t>
            </a:r>
            <a:r>
              <a:rPr lang="en-US" sz="2400" spc="-25" dirty="0">
                <a:latin typeface="Times New Roman"/>
                <a:cs typeface="Times New Roman"/>
              </a:rPr>
              <a:t> </a:t>
            </a:r>
            <a:r>
              <a:rPr lang="en-US" sz="2400" dirty="0">
                <a:latin typeface="Times New Roman"/>
                <a:cs typeface="Times New Roman"/>
              </a:rPr>
              <a:t>this</a:t>
            </a:r>
            <a:r>
              <a:rPr lang="en-US" sz="2400" spc="-25" dirty="0">
                <a:latin typeface="Times New Roman"/>
                <a:cs typeface="Times New Roman"/>
              </a:rPr>
              <a:t> </a:t>
            </a:r>
            <a:r>
              <a:rPr lang="en-US" sz="2400" spc="-20" dirty="0">
                <a:latin typeface="Times New Roman"/>
                <a:cs typeface="Times New Roman"/>
              </a:rPr>
              <a:t>way,</a:t>
            </a:r>
            <a:r>
              <a:rPr lang="en-US" sz="2400" spc="-25" dirty="0">
                <a:latin typeface="Times New Roman"/>
                <a:cs typeface="Times New Roman"/>
              </a:rPr>
              <a:t> </a:t>
            </a:r>
            <a:r>
              <a:rPr lang="en-US" sz="2400" dirty="0">
                <a:latin typeface="Times New Roman"/>
                <a:cs typeface="Times New Roman"/>
              </a:rPr>
              <a:t>the</a:t>
            </a:r>
            <a:r>
              <a:rPr lang="en-US" sz="2400" spc="-25" dirty="0">
                <a:latin typeface="Times New Roman"/>
                <a:cs typeface="Times New Roman"/>
              </a:rPr>
              <a:t> </a:t>
            </a:r>
            <a:r>
              <a:rPr lang="en-US" sz="2400" dirty="0">
                <a:latin typeface="Times New Roman"/>
                <a:cs typeface="Times New Roman"/>
              </a:rPr>
              <a:t>number</a:t>
            </a:r>
            <a:r>
              <a:rPr lang="en-US" sz="2400" spc="-25" dirty="0">
                <a:latin typeface="Times New Roman"/>
                <a:cs typeface="Times New Roman"/>
              </a:rPr>
              <a:t> </a:t>
            </a:r>
            <a:r>
              <a:rPr lang="en-US" sz="2400" dirty="0">
                <a:latin typeface="Times New Roman"/>
                <a:cs typeface="Times New Roman"/>
              </a:rPr>
              <a:t>of</a:t>
            </a:r>
            <a:r>
              <a:rPr lang="en-US" sz="2400" spc="-25" dirty="0">
                <a:latin typeface="Times New Roman"/>
                <a:cs typeface="Times New Roman"/>
              </a:rPr>
              <a:t> </a:t>
            </a:r>
            <a:r>
              <a:rPr lang="en-US" sz="2400" dirty="0">
                <a:latin typeface="Times New Roman"/>
                <a:cs typeface="Times New Roman"/>
              </a:rPr>
              <a:t>iterations</a:t>
            </a:r>
            <a:r>
              <a:rPr lang="en-US" sz="2400" spc="-25" dirty="0">
                <a:latin typeface="Times New Roman"/>
                <a:cs typeface="Times New Roman"/>
              </a:rPr>
              <a:t> </a:t>
            </a:r>
            <a:r>
              <a:rPr lang="en-US" sz="2400" dirty="0">
                <a:latin typeface="Times New Roman"/>
                <a:cs typeface="Times New Roman"/>
              </a:rPr>
              <a:t>can  be calculated</a:t>
            </a:r>
            <a:r>
              <a:rPr lang="en-US" sz="2400" spc="-5" dirty="0">
                <a:latin typeface="Times New Roman"/>
                <a:cs typeface="Times New Roman"/>
              </a:rPr>
              <a:t> </a:t>
            </a:r>
            <a:r>
              <a:rPr lang="en-US" sz="2400" dirty="0">
                <a:latin typeface="Times New Roman"/>
                <a:cs typeface="Times New Roman"/>
              </a:rPr>
              <a:t>as</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510850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621665">
              <a:lnSpc>
                <a:spcPct val="150000"/>
              </a:lnSpc>
            </a:pPr>
            <a:r>
              <a:rPr lang="en-US" sz="1800" spc="-10" dirty="0">
                <a:latin typeface="Arial"/>
                <a:cs typeface="Arial"/>
              </a:rPr>
              <a:t>1 </a:t>
            </a:r>
            <a:r>
              <a:rPr lang="en-US" sz="1800" spc="-30" dirty="0">
                <a:latin typeface="Arial"/>
                <a:cs typeface="Arial"/>
              </a:rPr>
              <a:t>+ </a:t>
            </a:r>
            <a:r>
              <a:rPr lang="en-US" sz="1800" spc="-10" dirty="0">
                <a:latin typeface="Arial"/>
                <a:cs typeface="Arial"/>
              </a:rPr>
              <a:t>2 </a:t>
            </a:r>
            <a:r>
              <a:rPr lang="en-US" sz="1800" spc="-30" dirty="0">
                <a:latin typeface="Arial"/>
                <a:cs typeface="Arial"/>
              </a:rPr>
              <a:t>+ </a:t>
            </a:r>
            <a:r>
              <a:rPr lang="en-US" sz="1800" spc="-10" dirty="0">
                <a:latin typeface="Arial"/>
                <a:cs typeface="Arial"/>
              </a:rPr>
              <a:t>3 </a:t>
            </a:r>
            <a:r>
              <a:rPr lang="en-US" sz="1800" spc="-30" dirty="0">
                <a:latin typeface="Arial"/>
                <a:cs typeface="Arial"/>
              </a:rPr>
              <a:t>+ </a:t>
            </a:r>
            <a:r>
              <a:rPr lang="en-US" sz="3600" spc="322" baseline="6944" dirty="0">
                <a:latin typeface="Arial"/>
                <a:cs typeface="Arial"/>
              </a:rPr>
              <a:t>...</a:t>
            </a:r>
            <a:r>
              <a:rPr lang="en-US" sz="3600" spc="907" baseline="6944" dirty="0">
                <a:latin typeface="Arial"/>
                <a:cs typeface="Arial"/>
              </a:rPr>
              <a:t> </a:t>
            </a:r>
            <a:r>
              <a:rPr lang="en-US" sz="1800" spc="-30" dirty="0">
                <a:latin typeface="Arial"/>
                <a:cs typeface="Arial"/>
              </a:rPr>
              <a:t>+ </a:t>
            </a:r>
            <a:r>
              <a:rPr lang="en-US" sz="1800" spc="-10" dirty="0">
                <a:latin typeface="Arial"/>
                <a:cs typeface="Arial"/>
              </a:rPr>
              <a:t>9 </a:t>
            </a:r>
            <a:r>
              <a:rPr lang="en-US" sz="1800" spc="-30" dirty="0">
                <a:latin typeface="Arial"/>
                <a:cs typeface="Arial"/>
              </a:rPr>
              <a:t>+ </a:t>
            </a:r>
            <a:r>
              <a:rPr lang="en-US" sz="1800" spc="-10" dirty="0">
                <a:latin typeface="Arial"/>
                <a:cs typeface="Arial"/>
              </a:rPr>
              <a:t>10 </a:t>
            </a:r>
            <a:r>
              <a:rPr lang="en-US" sz="1800" spc="-30" dirty="0">
                <a:latin typeface="Arial"/>
                <a:cs typeface="Arial"/>
              </a:rPr>
              <a:t>= </a:t>
            </a:r>
            <a:r>
              <a:rPr lang="en-US" sz="1800" spc="-10" dirty="0">
                <a:latin typeface="Arial"/>
                <a:cs typeface="Arial"/>
              </a:rPr>
              <a:t>55</a:t>
            </a:r>
            <a:endParaRPr lang="en-US" sz="1800" dirty="0">
              <a:latin typeface="Arial"/>
              <a:cs typeface="Arial"/>
            </a:endParaRPr>
          </a:p>
          <a:p>
            <a:pPr marL="393065" marR="5080">
              <a:lnSpc>
                <a:spcPct val="150000"/>
              </a:lnSpc>
              <a:spcBef>
                <a:spcPts val="390"/>
              </a:spcBef>
            </a:pPr>
            <a:r>
              <a:rPr lang="en-US" dirty="0">
                <a:latin typeface="Times New Roman"/>
                <a:cs typeface="Times New Roman"/>
              </a:rPr>
              <a:t>If</a:t>
            </a:r>
            <a:r>
              <a:rPr lang="en-US" spc="-75" dirty="0">
                <a:latin typeface="Times New Roman"/>
                <a:cs typeface="Times New Roman"/>
              </a:rPr>
              <a:t> </a:t>
            </a:r>
            <a:r>
              <a:rPr lang="en-US" spc="-5" dirty="0">
                <a:latin typeface="Times New Roman"/>
                <a:cs typeface="Times New Roman"/>
              </a:rPr>
              <a:t>we</a:t>
            </a:r>
            <a:r>
              <a:rPr lang="en-US" spc="-75" dirty="0">
                <a:latin typeface="Times New Roman"/>
                <a:cs typeface="Times New Roman"/>
              </a:rPr>
              <a:t> </a:t>
            </a:r>
            <a:r>
              <a:rPr lang="en-US" dirty="0">
                <a:latin typeface="Times New Roman"/>
                <a:cs typeface="Times New Roman"/>
              </a:rPr>
              <a:t>calculate</a:t>
            </a:r>
            <a:r>
              <a:rPr lang="en-US" spc="-75" dirty="0">
                <a:latin typeface="Times New Roman"/>
                <a:cs typeface="Times New Roman"/>
              </a:rPr>
              <a:t> </a:t>
            </a:r>
            <a:r>
              <a:rPr lang="en-US" dirty="0">
                <a:latin typeface="Times New Roman"/>
                <a:cs typeface="Times New Roman"/>
              </a:rPr>
              <a:t>the</a:t>
            </a:r>
            <a:r>
              <a:rPr lang="en-US" spc="-75" dirty="0">
                <a:latin typeface="Times New Roman"/>
                <a:cs typeface="Times New Roman"/>
              </a:rPr>
              <a:t> </a:t>
            </a:r>
            <a:r>
              <a:rPr lang="en-US" dirty="0">
                <a:latin typeface="Times New Roman"/>
                <a:cs typeface="Times New Roman"/>
              </a:rPr>
              <a:t>average</a:t>
            </a:r>
            <a:r>
              <a:rPr lang="en-US" spc="-75" dirty="0">
                <a:latin typeface="Times New Roman"/>
                <a:cs typeface="Times New Roman"/>
              </a:rPr>
              <a:t> </a:t>
            </a:r>
            <a:r>
              <a:rPr lang="en-US" dirty="0">
                <a:latin typeface="Times New Roman"/>
                <a:cs typeface="Times New Roman"/>
              </a:rPr>
              <a:t>of</a:t>
            </a:r>
            <a:r>
              <a:rPr lang="en-US" spc="-70" dirty="0">
                <a:latin typeface="Times New Roman"/>
                <a:cs typeface="Times New Roman"/>
              </a:rPr>
              <a:t> </a:t>
            </a:r>
            <a:r>
              <a:rPr lang="en-US" dirty="0">
                <a:latin typeface="Times New Roman"/>
                <a:cs typeface="Times New Roman"/>
              </a:rPr>
              <a:t>this</a:t>
            </a:r>
            <a:r>
              <a:rPr lang="en-US" spc="-75" dirty="0">
                <a:latin typeface="Times New Roman"/>
                <a:cs typeface="Times New Roman"/>
              </a:rPr>
              <a:t> </a:t>
            </a:r>
            <a:r>
              <a:rPr lang="en-US" dirty="0">
                <a:latin typeface="Times New Roman"/>
                <a:cs typeface="Times New Roman"/>
              </a:rPr>
              <a:t>loop</a:t>
            </a:r>
            <a:r>
              <a:rPr lang="en-US" spc="-75" dirty="0">
                <a:latin typeface="Times New Roman"/>
                <a:cs typeface="Times New Roman"/>
              </a:rPr>
              <a:t> </a:t>
            </a:r>
            <a:r>
              <a:rPr lang="en-US" dirty="0">
                <a:latin typeface="Times New Roman"/>
                <a:cs typeface="Times New Roman"/>
              </a:rPr>
              <a:t>(55/10</a:t>
            </a:r>
            <a:r>
              <a:rPr lang="en-US" spc="-75" dirty="0">
                <a:latin typeface="Times New Roman"/>
                <a:cs typeface="Times New Roman"/>
              </a:rPr>
              <a:t> </a:t>
            </a:r>
            <a:r>
              <a:rPr lang="en-US" dirty="0">
                <a:latin typeface="Times New Roman"/>
                <a:cs typeface="Times New Roman"/>
              </a:rPr>
              <a:t>=</a:t>
            </a:r>
            <a:r>
              <a:rPr lang="en-US" spc="-75" dirty="0">
                <a:latin typeface="Times New Roman"/>
                <a:cs typeface="Times New Roman"/>
              </a:rPr>
              <a:t> </a:t>
            </a:r>
            <a:r>
              <a:rPr lang="en-US" dirty="0">
                <a:latin typeface="Times New Roman"/>
                <a:cs typeface="Times New Roman"/>
              </a:rPr>
              <a:t>5.5),</a:t>
            </a:r>
            <a:r>
              <a:rPr lang="en-US" spc="-75" dirty="0">
                <a:latin typeface="Times New Roman"/>
                <a:cs typeface="Times New Roman"/>
              </a:rPr>
              <a:t> </a:t>
            </a:r>
            <a:r>
              <a:rPr lang="en-US" spc="-5" dirty="0">
                <a:latin typeface="Times New Roman"/>
                <a:cs typeface="Times New Roman"/>
              </a:rPr>
              <a:t>we</a:t>
            </a:r>
            <a:r>
              <a:rPr lang="en-US" spc="-70" dirty="0">
                <a:latin typeface="Times New Roman"/>
                <a:cs typeface="Times New Roman"/>
              </a:rPr>
              <a:t> </a:t>
            </a:r>
            <a:r>
              <a:rPr lang="en-US" spc="-5" dirty="0">
                <a:latin typeface="Times New Roman"/>
                <a:cs typeface="Times New Roman"/>
              </a:rPr>
              <a:t>will</a:t>
            </a:r>
            <a:r>
              <a:rPr lang="en-US" spc="-75" dirty="0">
                <a:latin typeface="Times New Roman"/>
                <a:cs typeface="Times New Roman"/>
              </a:rPr>
              <a:t> </a:t>
            </a:r>
            <a:r>
              <a:rPr lang="en-US" dirty="0">
                <a:latin typeface="Times New Roman"/>
                <a:cs typeface="Times New Roman"/>
              </a:rPr>
              <a:t>observe</a:t>
            </a:r>
            <a:r>
              <a:rPr lang="en-US" spc="-75" dirty="0">
                <a:latin typeface="Times New Roman"/>
                <a:cs typeface="Times New Roman"/>
              </a:rPr>
              <a:t> </a:t>
            </a:r>
            <a:r>
              <a:rPr lang="en-US" dirty="0">
                <a:latin typeface="Times New Roman"/>
                <a:cs typeface="Times New Roman"/>
              </a:rPr>
              <a:t>that</a:t>
            </a:r>
            <a:r>
              <a:rPr lang="en-US" spc="-75" dirty="0">
                <a:latin typeface="Times New Roman"/>
                <a:cs typeface="Times New Roman"/>
              </a:rPr>
              <a:t> </a:t>
            </a:r>
            <a:r>
              <a:rPr lang="en-US" dirty="0">
                <a:latin typeface="Times New Roman"/>
                <a:cs typeface="Times New Roman"/>
              </a:rPr>
              <a:t>it</a:t>
            </a:r>
            <a:r>
              <a:rPr lang="en-US" spc="-75" dirty="0">
                <a:latin typeface="Times New Roman"/>
                <a:cs typeface="Times New Roman"/>
              </a:rPr>
              <a:t> </a:t>
            </a:r>
            <a:r>
              <a:rPr lang="en-US" dirty="0">
                <a:latin typeface="Times New Roman"/>
                <a:cs typeface="Times New Roman"/>
              </a:rPr>
              <a:t>is</a:t>
            </a:r>
            <a:r>
              <a:rPr lang="en-US" spc="-70" dirty="0">
                <a:latin typeface="Times New Roman"/>
                <a:cs typeface="Times New Roman"/>
              </a:rPr>
              <a:t> </a:t>
            </a:r>
            <a:r>
              <a:rPr lang="en-US" dirty="0">
                <a:latin typeface="Times New Roman"/>
                <a:cs typeface="Times New Roman"/>
              </a:rPr>
              <a:t>equal</a:t>
            </a:r>
            <a:r>
              <a:rPr lang="en-US" spc="-75" dirty="0">
                <a:latin typeface="Times New Roman"/>
                <a:cs typeface="Times New Roman"/>
              </a:rPr>
              <a:t> </a:t>
            </a:r>
            <a:r>
              <a:rPr lang="en-US" dirty="0">
                <a:latin typeface="Times New Roman"/>
                <a:cs typeface="Times New Roman"/>
              </a:rPr>
              <a:t>to</a:t>
            </a:r>
            <a:r>
              <a:rPr lang="en-US" spc="-75" dirty="0">
                <a:latin typeface="Times New Roman"/>
                <a:cs typeface="Times New Roman"/>
              </a:rPr>
              <a:t> </a:t>
            </a:r>
            <a:r>
              <a:rPr lang="en-US" dirty="0">
                <a:latin typeface="Times New Roman"/>
                <a:cs typeface="Times New Roman"/>
              </a:rPr>
              <a:t>the</a:t>
            </a:r>
            <a:r>
              <a:rPr lang="en-US" spc="-75" dirty="0">
                <a:latin typeface="Times New Roman"/>
                <a:cs typeface="Times New Roman"/>
              </a:rPr>
              <a:t> </a:t>
            </a:r>
            <a:r>
              <a:rPr lang="en-US" dirty="0">
                <a:latin typeface="Times New Roman"/>
                <a:cs typeface="Times New Roman"/>
              </a:rPr>
              <a:t>number  of</a:t>
            </a:r>
            <a:r>
              <a:rPr lang="en-US" spc="-35" dirty="0">
                <a:latin typeface="Times New Roman"/>
                <a:cs typeface="Times New Roman"/>
              </a:rPr>
              <a:t> </a:t>
            </a:r>
            <a:r>
              <a:rPr lang="en-US" dirty="0">
                <a:latin typeface="Times New Roman"/>
                <a:cs typeface="Times New Roman"/>
              </a:rPr>
              <a:t>iterations</a:t>
            </a:r>
            <a:r>
              <a:rPr lang="en-US" spc="-35" dirty="0">
                <a:latin typeface="Times New Roman"/>
                <a:cs typeface="Times New Roman"/>
              </a:rPr>
              <a:t> </a:t>
            </a:r>
            <a:r>
              <a:rPr lang="en-US" dirty="0">
                <a:latin typeface="Times New Roman"/>
                <a:cs typeface="Times New Roman"/>
              </a:rPr>
              <a:t>in</a:t>
            </a:r>
            <a:r>
              <a:rPr lang="en-US" spc="-30" dirty="0">
                <a:latin typeface="Times New Roman"/>
                <a:cs typeface="Times New Roman"/>
              </a:rPr>
              <a:t> </a:t>
            </a:r>
            <a:r>
              <a:rPr lang="en-US" dirty="0">
                <a:latin typeface="Times New Roman"/>
                <a:cs typeface="Times New Roman"/>
              </a:rPr>
              <a:t>the</a:t>
            </a:r>
            <a:r>
              <a:rPr lang="en-US" spc="-30" dirty="0">
                <a:latin typeface="Times New Roman"/>
                <a:cs typeface="Times New Roman"/>
              </a:rPr>
              <a:t> </a:t>
            </a:r>
            <a:r>
              <a:rPr lang="en-US" dirty="0">
                <a:latin typeface="Times New Roman"/>
                <a:cs typeface="Times New Roman"/>
              </a:rPr>
              <a:t>outer</a:t>
            </a:r>
            <a:r>
              <a:rPr lang="en-US" spc="-35" dirty="0">
                <a:latin typeface="Times New Roman"/>
                <a:cs typeface="Times New Roman"/>
              </a:rPr>
              <a:t> </a:t>
            </a:r>
            <a:r>
              <a:rPr lang="en-US" dirty="0">
                <a:latin typeface="Times New Roman"/>
                <a:cs typeface="Times New Roman"/>
              </a:rPr>
              <a:t>loop</a:t>
            </a:r>
            <a:r>
              <a:rPr lang="en-US" spc="-30" dirty="0">
                <a:latin typeface="Times New Roman"/>
                <a:cs typeface="Times New Roman"/>
              </a:rPr>
              <a:t> </a:t>
            </a:r>
            <a:r>
              <a:rPr lang="en-US" dirty="0">
                <a:latin typeface="Times New Roman"/>
                <a:cs typeface="Times New Roman"/>
              </a:rPr>
              <a:t>(10)</a:t>
            </a:r>
            <a:r>
              <a:rPr lang="en-US" spc="-35" dirty="0">
                <a:latin typeface="Times New Roman"/>
                <a:cs typeface="Times New Roman"/>
              </a:rPr>
              <a:t> </a:t>
            </a:r>
            <a:r>
              <a:rPr lang="en-US" dirty="0">
                <a:latin typeface="Times New Roman"/>
                <a:cs typeface="Times New Roman"/>
              </a:rPr>
              <a:t>plus</a:t>
            </a:r>
            <a:r>
              <a:rPr lang="en-US" spc="-35" dirty="0">
                <a:latin typeface="Times New Roman"/>
                <a:cs typeface="Times New Roman"/>
              </a:rPr>
              <a:t> </a:t>
            </a:r>
            <a:r>
              <a:rPr lang="en-US" dirty="0">
                <a:latin typeface="Times New Roman"/>
                <a:cs typeface="Times New Roman"/>
              </a:rPr>
              <a:t>1</a:t>
            </a:r>
            <a:r>
              <a:rPr lang="en-US" spc="-35" dirty="0">
                <a:latin typeface="Times New Roman"/>
                <a:cs typeface="Times New Roman"/>
              </a:rPr>
              <a:t> </a:t>
            </a:r>
            <a:r>
              <a:rPr lang="en-US" dirty="0">
                <a:latin typeface="Times New Roman"/>
                <a:cs typeface="Times New Roman"/>
              </a:rPr>
              <a:t>divided</a:t>
            </a:r>
            <a:r>
              <a:rPr lang="en-US" spc="-35" dirty="0">
                <a:latin typeface="Times New Roman"/>
                <a:cs typeface="Times New Roman"/>
              </a:rPr>
              <a:t> </a:t>
            </a:r>
            <a:r>
              <a:rPr lang="en-US" dirty="0">
                <a:latin typeface="Times New Roman"/>
                <a:cs typeface="Times New Roman"/>
              </a:rPr>
              <a:t>by</a:t>
            </a:r>
            <a:r>
              <a:rPr lang="en-US" spc="-35" dirty="0">
                <a:latin typeface="Times New Roman"/>
                <a:cs typeface="Times New Roman"/>
              </a:rPr>
              <a:t> </a:t>
            </a:r>
            <a:r>
              <a:rPr lang="en-US" dirty="0">
                <a:latin typeface="Times New Roman"/>
                <a:cs typeface="Times New Roman"/>
              </a:rPr>
              <a:t>2.</a:t>
            </a:r>
            <a:r>
              <a:rPr lang="en-US" spc="-35" dirty="0">
                <a:latin typeface="Times New Roman"/>
                <a:cs typeface="Times New Roman"/>
              </a:rPr>
              <a:t> </a:t>
            </a:r>
            <a:r>
              <a:rPr lang="en-US" dirty="0">
                <a:latin typeface="Times New Roman"/>
                <a:cs typeface="Times New Roman"/>
              </a:rPr>
              <a:t>In</a:t>
            </a:r>
            <a:r>
              <a:rPr lang="en-US" spc="-35" dirty="0">
                <a:latin typeface="Times New Roman"/>
                <a:cs typeface="Times New Roman"/>
              </a:rPr>
              <a:t> </a:t>
            </a:r>
            <a:r>
              <a:rPr lang="en-US" dirty="0">
                <a:latin typeface="Times New Roman"/>
                <a:cs typeface="Times New Roman"/>
              </a:rPr>
              <a:t>general</a:t>
            </a:r>
            <a:r>
              <a:rPr lang="en-US" spc="-35" dirty="0">
                <a:latin typeface="Times New Roman"/>
                <a:cs typeface="Times New Roman"/>
              </a:rPr>
              <a:t> </a:t>
            </a:r>
            <a:r>
              <a:rPr lang="en-US" dirty="0">
                <a:latin typeface="Times New Roman"/>
                <a:cs typeface="Times New Roman"/>
              </a:rPr>
              <a:t>terms,</a:t>
            </a:r>
            <a:r>
              <a:rPr lang="en-US" spc="-35" dirty="0">
                <a:latin typeface="Times New Roman"/>
                <a:cs typeface="Times New Roman"/>
              </a:rPr>
              <a:t> </a:t>
            </a:r>
            <a:r>
              <a:rPr lang="en-US" dirty="0">
                <a:latin typeface="Times New Roman"/>
                <a:cs typeface="Times New Roman"/>
              </a:rPr>
              <a:t>the</a:t>
            </a:r>
            <a:r>
              <a:rPr lang="en-US" spc="-35" dirty="0">
                <a:latin typeface="Times New Roman"/>
                <a:cs typeface="Times New Roman"/>
              </a:rPr>
              <a:t> </a:t>
            </a:r>
            <a:r>
              <a:rPr lang="en-US" dirty="0">
                <a:latin typeface="Times New Roman"/>
                <a:cs typeface="Times New Roman"/>
              </a:rPr>
              <a:t>inner</a:t>
            </a:r>
            <a:r>
              <a:rPr lang="en-US" spc="-35" dirty="0">
                <a:latin typeface="Times New Roman"/>
                <a:cs typeface="Times New Roman"/>
              </a:rPr>
              <a:t> </a:t>
            </a:r>
            <a:r>
              <a:rPr lang="en-US" dirty="0">
                <a:latin typeface="Times New Roman"/>
                <a:cs typeface="Times New Roman"/>
              </a:rPr>
              <a:t>loop</a:t>
            </a:r>
            <a:r>
              <a:rPr lang="en-US" spc="-25" dirty="0">
                <a:latin typeface="Times New Roman"/>
                <a:cs typeface="Times New Roman"/>
              </a:rPr>
              <a:t> </a:t>
            </a:r>
            <a:r>
              <a:rPr lang="en-US" dirty="0">
                <a:latin typeface="Times New Roman"/>
                <a:cs typeface="Times New Roman"/>
              </a:rPr>
              <a:t>iterates</a:t>
            </a:r>
            <a:r>
              <a:rPr lang="en-US" spc="-45" dirty="0">
                <a:latin typeface="Times New Roman"/>
                <a:cs typeface="Times New Roman"/>
              </a:rPr>
              <a:t> </a:t>
            </a:r>
            <a:r>
              <a:rPr lang="en-US" sz="1800" spc="80" dirty="0">
                <a:latin typeface="Arial"/>
                <a:cs typeface="Arial"/>
              </a:rPr>
              <a:t>(n</a:t>
            </a:r>
            <a:endParaRPr lang="en-US" sz="1800" dirty="0">
              <a:latin typeface="Arial"/>
              <a:cs typeface="Arial"/>
            </a:endParaRPr>
          </a:p>
          <a:p>
            <a:pPr marL="393700">
              <a:lnSpc>
                <a:spcPct val="150000"/>
              </a:lnSpc>
            </a:pPr>
            <a:r>
              <a:rPr lang="en-US" sz="1800" spc="-30" dirty="0">
                <a:latin typeface="Arial"/>
                <a:cs typeface="Arial"/>
              </a:rPr>
              <a:t>+ </a:t>
            </a:r>
            <a:r>
              <a:rPr lang="en-US" sz="1800" spc="95" dirty="0">
                <a:latin typeface="Arial"/>
                <a:cs typeface="Arial"/>
              </a:rPr>
              <a:t>1)/2 </a:t>
            </a:r>
            <a:r>
              <a:rPr lang="en-US" dirty="0">
                <a:latin typeface="Times New Roman"/>
                <a:cs typeface="Times New Roman"/>
              </a:rPr>
              <a:t>times. Therefore, the </a:t>
            </a:r>
            <a:r>
              <a:rPr lang="en-US" spc="-10" dirty="0">
                <a:latin typeface="Times New Roman"/>
                <a:cs typeface="Times New Roman"/>
              </a:rPr>
              <a:t>efficiency </a:t>
            </a:r>
            <a:r>
              <a:rPr lang="en-US" dirty="0">
                <a:latin typeface="Times New Roman"/>
                <a:cs typeface="Times New Roman"/>
              </a:rPr>
              <a:t>of </a:t>
            </a:r>
            <a:r>
              <a:rPr lang="en-US" spc="-5" dirty="0">
                <a:latin typeface="Times New Roman"/>
                <a:cs typeface="Times New Roman"/>
              </a:rPr>
              <a:t>such </a:t>
            </a:r>
            <a:r>
              <a:rPr lang="en-US" dirty="0">
                <a:latin typeface="Times New Roman"/>
                <a:cs typeface="Times New Roman"/>
              </a:rPr>
              <a:t>a code can be given</a:t>
            </a:r>
            <a:r>
              <a:rPr lang="en-US" spc="-90" dirty="0">
                <a:latin typeface="Times New Roman"/>
                <a:cs typeface="Times New Roman"/>
              </a:rPr>
              <a:t> </a:t>
            </a:r>
            <a:r>
              <a:rPr lang="en-US" dirty="0">
                <a:latin typeface="Times New Roman"/>
                <a:cs typeface="Times New Roman"/>
              </a:rPr>
              <a:t>as</a:t>
            </a:r>
          </a:p>
          <a:p>
            <a:pPr marL="621665">
              <a:lnSpc>
                <a:spcPct val="150000"/>
              </a:lnSpc>
              <a:spcBef>
                <a:spcPts val="390"/>
              </a:spcBef>
            </a:pPr>
            <a:r>
              <a:rPr lang="en-US" sz="1800" spc="135" dirty="0">
                <a:latin typeface="Arial"/>
                <a:cs typeface="Arial"/>
              </a:rPr>
              <a:t>f(n) </a:t>
            </a:r>
            <a:r>
              <a:rPr lang="en-US" sz="1800" spc="-30" dirty="0">
                <a:latin typeface="Arial"/>
                <a:cs typeface="Arial"/>
              </a:rPr>
              <a:t>= </a:t>
            </a:r>
            <a:r>
              <a:rPr lang="en-US" sz="1800" spc="-10" dirty="0">
                <a:latin typeface="Arial"/>
                <a:cs typeface="Arial"/>
              </a:rPr>
              <a:t>n </a:t>
            </a:r>
            <a:r>
              <a:rPr lang="en-US" sz="1800" spc="80" dirty="0">
                <a:latin typeface="Arial"/>
                <a:cs typeface="Arial"/>
              </a:rPr>
              <a:t>(n </a:t>
            </a:r>
            <a:r>
              <a:rPr lang="en-US" sz="1800" spc="-30" dirty="0">
                <a:latin typeface="Arial"/>
                <a:cs typeface="Arial"/>
              </a:rPr>
              <a:t>+</a:t>
            </a:r>
            <a:r>
              <a:rPr lang="en-US" sz="1800" spc="5" dirty="0">
                <a:latin typeface="Arial"/>
                <a:cs typeface="Arial"/>
              </a:rPr>
              <a:t> </a:t>
            </a:r>
            <a:r>
              <a:rPr lang="en-US" sz="1800" spc="95" dirty="0">
                <a:latin typeface="Arial"/>
                <a:cs typeface="Arial"/>
              </a:rPr>
              <a:t>1)/2</a:t>
            </a:r>
            <a:endParaRPr lang="en-US" sz="1800" dirty="0">
              <a:latin typeface="Arial"/>
              <a:cs typeface="Arial"/>
            </a:endParaRP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2524112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35" dirty="0">
                <a:latin typeface="Arial"/>
                <a:cs typeface="Arial"/>
              </a:rPr>
              <a:t>BIG </a:t>
            </a:r>
            <a:r>
              <a:rPr lang="en-US" b="1" spc="-195" dirty="0">
                <a:latin typeface="Arial"/>
                <a:cs typeface="Arial"/>
              </a:rPr>
              <a:t>O</a:t>
            </a:r>
            <a:r>
              <a:rPr lang="en-US" b="1" spc="-140" dirty="0">
                <a:latin typeface="Arial"/>
                <a:cs typeface="Arial"/>
              </a:rPr>
              <a:t> NOTATION</a:t>
            </a:r>
            <a:endParaRPr lang="en-US" dirty="0"/>
          </a:p>
        </p:txBody>
      </p:sp>
      <p:sp>
        <p:nvSpPr>
          <p:cNvPr id="3" name="Content Placeholder 2"/>
          <p:cNvSpPr>
            <a:spLocks noGrp="1"/>
          </p:cNvSpPr>
          <p:nvPr>
            <p:ph idx="1"/>
          </p:nvPr>
        </p:nvSpPr>
        <p:spPr/>
        <p:txBody>
          <a:bodyPr/>
          <a:lstStyle/>
          <a:p>
            <a:pPr marL="393065" marR="5080" algn="just">
              <a:lnSpc>
                <a:spcPct val="150000"/>
              </a:lnSpc>
              <a:spcBef>
                <a:spcPts val="270"/>
              </a:spcBef>
            </a:pPr>
            <a:r>
              <a:rPr lang="en-US" sz="2400" dirty="0">
                <a:latin typeface="Times New Roman"/>
                <a:cs typeface="Times New Roman"/>
              </a:rPr>
              <a:t>In </a:t>
            </a:r>
            <a:r>
              <a:rPr lang="en-US" sz="2400" spc="-10" dirty="0">
                <a:latin typeface="Times New Roman"/>
                <a:cs typeface="Times New Roman"/>
              </a:rPr>
              <a:t>today’s </a:t>
            </a:r>
            <a:r>
              <a:rPr lang="en-US" sz="2400" dirty="0">
                <a:latin typeface="Times New Roman"/>
                <a:cs typeface="Times New Roman"/>
              </a:rPr>
              <a:t>era of massive advancement in computer </a:t>
            </a:r>
            <a:r>
              <a:rPr lang="en-US" sz="2400" spc="-10" dirty="0">
                <a:latin typeface="Times New Roman"/>
                <a:cs typeface="Times New Roman"/>
              </a:rPr>
              <a:t>technology, </a:t>
            </a:r>
            <a:r>
              <a:rPr lang="en-US" sz="2400" spc="-5" dirty="0">
                <a:latin typeface="Times New Roman"/>
                <a:cs typeface="Times New Roman"/>
              </a:rPr>
              <a:t>we </a:t>
            </a:r>
            <a:r>
              <a:rPr lang="en-US" sz="2400" dirty="0">
                <a:latin typeface="Times New Roman"/>
                <a:cs typeface="Times New Roman"/>
              </a:rPr>
              <a:t>are hardly concerned about  the </a:t>
            </a:r>
            <a:r>
              <a:rPr lang="en-US" sz="2400" spc="-10" dirty="0">
                <a:latin typeface="Times New Roman"/>
                <a:cs typeface="Times New Roman"/>
              </a:rPr>
              <a:t>efficiency </a:t>
            </a:r>
            <a:r>
              <a:rPr lang="en-US" sz="2400" dirty="0">
                <a:latin typeface="Times New Roman"/>
                <a:cs typeface="Times New Roman"/>
              </a:rPr>
              <a:t>of algorithms. </a:t>
            </a:r>
            <a:r>
              <a:rPr lang="en-US" sz="2400" spc="-10" dirty="0">
                <a:latin typeface="Times New Roman"/>
                <a:cs typeface="Times New Roman"/>
              </a:rPr>
              <a:t>Rather, </a:t>
            </a:r>
            <a:r>
              <a:rPr lang="en-US" sz="2400" spc="-5" dirty="0">
                <a:latin typeface="Times New Roman"/>
                <a:cs typeface="Times New Roman"/>
              </a:rPr>
              <a:t>we </a:t>
            </a:r>
            <a:r>
              <a:rPr lang="en-US" sz="2400" dirty="0">
                <a:latin typeface="Times New Roman"/>
                <a:cs typeface="Times New Roman"/>
              </a:rPr>
              <a:t>are more interested in knowing the generic order of  the magnitude of the algorithm. If </a:t>
            </a:r>
            <a:r>
              <a:rPr lang="en-US" sz="2400" spc="-5" dirty="0">
                <a:latin typeface="Times New Roman"/>
                <a:cs typeface="Times New Roman"/>
              </a:rPr>
              <a:t>we </a:t>
            </a:r>
            <a:r>
              <a:rPr lang="en-US" sz="2400" dirty="0">
                <a:latin typeface="Times New Roman"/>
                <a:cs typeface="Times New Roman"/>
              </a:rPr>
              <a:t>have two </a:t>
            </a:r>
            <a:r>
              <a:rPr lang="en-US" sz="2400" spc="-5" dirty="0">
                <a:latin typeface="Times New Roman"/>
                <a:cs typeface="Times New Roman"/>
              </a:rPr>
              <a:t>different </a:t>
            </a:r>
            <a:r>
              <a:rPr lang="en-US" sz="2400" dirty="0">
                <a:latin typeface="Times New Roman"/>
                <a:cs typeface="Times New Roman"/>
              </a:rPr>
              <a:t>algorithms to </a:t>
            </a:r>
            <a:r>
              <a:rPr lang="en-US" sz="2400" spc="-5" dirty="0">
                <a:latin typeface="Times New Roman"/>
                <a:cs typeface="Times New Roman"/>
              </a:rPr>
              <a:t>solve </a:t>
            </a:r>
            <a:r>
              <a:rPr lang="en-US" sz="2400" dirty="0">
                <a:latin typeface="Times New Roman"/>
                <a:cs typeface="Times New Roman"/>
              </a:rPr>
              <a:t>the </a:t>
            </a:r>
            <a:r>
              <a:rPr lang="en-US" sz="2400" spc="-5" dirty="0">
                <a:latin typeface="Times New Roman"/>
                <a:cs typeface="Times New Roman"/>
              </a:rPr>
              <a:t>same </a:t>
            </a:r>
            <a:r>
              <a:rPr lang="en-US" sz="2400" dirty="0">
                <a:latin typeface="Times New Roman"/>
                <a:cs typeface="Times New Roman"/>
              </a:rPr>
              <a:t>problem  </a:t>
            </a:r>
            <a:r>
              <a:rPr lang="en-US" sz="2400" spc="-5" dirty="0">
                <a:latin typeface="Times New Roman"/>
                <a:cs typeface="Times New Roman"/>
              </a:rPr>
              <a:t>where</a:t>
            </a:r>
            <a:r>
              <a:rPr lang="en-US" sz="2400" spc="-75" dirty="0">
                <a:latin typeface="Times New Roman"/>
                <a:cs typeface="Times New Roman"/>
              </a:rPr>
              <a:t> </a:t>
            </a:r>
            <a:r>
              <a:rPr lang="en-US" sz="2400" spc="-5" dirty="0">
                <a:latin typeface="Times New Roman"/>
                <a:cs typeface="Times New Roman"/>
              </a:rPr>
              <a:t>one</a:t>
            </a:r>
            <a:r>
              <a:rPr lang="en-US" sz="2400" spc="-75" dirty="0">
                <a:latin typeface="Times New Roman"/>
                <a:cs typeface="Times New Roman"/>
              </a:rPr>
              <a:t> </a:t>
            </a:r>
            <a:r>
              <a:rPr lang="en-US" sz="2400" spc="-5" dirty="0">
                <a:latin typeface="Times New Roman"/>
                <a:cs typeface="Times New Roman"/>
              </a:rPr>
              <a:t>algorithm</a:t>
            </a:r>
            <a:r>
              <a:rPr lang="en-US" sz="2400" spc="-75" dirty="0">
                <a:latin typeface="Times New Roman"/>
                <a:cs typeface="Times New Roman"/>
              </a:rPr>
              <a:t> </a:t>
            </a:r>
            <a:r>
              <a:rPr lang="en-US" sz="2400" spc="-5" dirty="0">
                <a:latin typeface="Times New Roman"/>
                <a:cs typeface="Times New Roman"/>
              </a:rPr>
              <a:t>executes</a:t>
            </a:r>
            <a:r>
              <a:rPr lang="en-US" sz="2400" spc="-75" dirty="0">
                <a:latin typeface="Times New Roman"/>
                <a:cs typeface="Times New Roman"/>
              </a:rPr>
              <a:t> </a:t>
            </a:r>
            <a:r>
              <a:rPr lang="en-US" sz="2400" spc="-5" dirty="0">
                <a:latin typeface="Times New Roman"/>
                <a:cs typeface="Times New Roman"/>
              </a:rPr>
              <a:t>in</a:t>
            </a:r>
            <a:r>
              <a:rPr lang="en-US" sz="2400" spc="-75" dirty="0">
                <a:latin typeface="Times New Roman"/>
                <a:cs typeface="Times New Roman"/>
              </a:rPr>
              <a:t> </a:t>
            </a:r>
            <a:r>
              <a:rPr lang="en-US" sz="2400" spc="-5" dirty="0">
                <a:latin typeface="Times New Roman"/>
                <a:cs typeface="Times New Roman"/>
              </a:rPr>
              <a:t>10</a:t>
            </a:r>
            <a:r>
              <a:rPr lang="en-US" sz="2400" spc="-75" dirty="0">
                <a:latin typeface="Times New Roman"/>
                <a:cs typeface="Times New Roman"/>
              </a:rPr>
              <a:t> </a:t>
            </a:r>
            <a:r>
              <a:rPr lang="en-US" sz="2400" spc="-5" dirty="0">
                <a:latin typeface="Times New Roman"/>
                <a:cs typeface="Times New Roman"/>
              </a:rPr>
              <a:t>iterations</a:t>
            </a:r>
            <a:r>
              <a:rPr lang="en-US" sz="2400" spc="-75" dirty="0">
                <a:latin typeface="Times New Roman"/>
                <a:cs typeface="Times New Roman"/>
              </a:rPr>
              <a:t> </a:t>
            </a:r>
            <a:r>
              <a:rPr lang="en-US" sz="2400" spc="-5" dirty="0">
                <a:latin typeface="Times New Roman"/>
                <a:cs typeface="Times New Roman"/>
              </a:rPr>
              <a:t>and</a:t>
            </a:r>
            <a:r>
              <a:rPr lang="en-US" sz="2400" spc="-75" dirty="0">
                <a:latin typeface="Times New Roman"/>
                <a:cs typeface="Times New Roman"/>
              </a:rPr>
              <a:t> </a:t>
            </a:r>
            <a:r>
              <a:rPr lang="en-US" sz="2400" spc="-5" dirty="0">
                <a:latin typeface="Times New Roman"/>
                <a:cs typeface="Times New Roman"/>
              </a:rPr>
              <a:t>the</a:t>
            </a:r>
            <a:r>
              <a:rPr lang="en-US" sz="2400" spc="-75" dirty="0">
                <a:latin typeface="Times New Roman"/>
                <a:cs typeface="Times New Roman"/>
              </a:rPr>
              <a:t> </a:t>
            </a:r>
            <a:r>
              <a:rPr lang="en-US" sz="2400" spc="-5" dirty="0">
                <a:latin typeface="Times New Roman"/>
                <a:cs typeface="Times New Roman"/>
              </a:rPr>
              <a:t>other</a:t>
            </a:r>
            <a:r>
              <a:rPr lang="en-US" sz="2400" spc="-75" dirty="0">
                <a:latin typeface="Times New Roman"/>
                <a:cs typeface="Times New Roman"/>
              </a:rPr>
              <a:t> </a:t>
            </a:r>
            <a:r>
              <a:rPr lang="en-US" sz="2400" spc="-5" dirty="0">
                <a:latin typeface="Times New Roman"/>
                <a:cs typeface="Times New Roman"/>
              </a:rPr>
              <a:t>in</a:t>
            </a:r>
            <a:r>
              <a:rPr lang="en-US" sz="2400" spc="-75" dirty="0">
                <a:latin typeface="Times New Roman"/>
                <a:cs typeface="Times New Roman"/>
              </a:rPr>
              <a:t> </a:t>
            </a:r>
            <a:r>
              <a:rPr lang="en-US" sz="2400" spc="-5" dirty="0">
                <a:latin typeface="Times New Roman"/>
                <a:cs typeface="Times New Roman"/>
              </a:rPr>
              <a:t>20</a:t>
            </a:r>
            <a:r>
              <a:rPr lang="en-US" sz="2400" spc="-75" dirty="0">
                <a:latin typeface="Times New Roman"/>
                <a:cs typeface="Times New Roman"/>
              </a:rPr>
              <a:t> </a:t>
            </a:r>
            <a:r>
              <a:rPr lang="en-US" sz="2400" spc="-5" dirty="0">
                <a:latin typeface="Times New Roman"/>
                <a:cs typeface="Times New Roman"/>
              </a:rPr>
              <a:t>iterations,</a:t>
            </a:r>
            <a:r>
              <a:rPr lang="en-US" sz="2400" spc="-75" dirty="0">
                <a:latin typeface="Times New Roman"/>
                <a:cs typeface="Times New Roman"/>
              </a:rPr>
              <a:t> </a:t>
            </a:r>
            <a:r>
              <a:rPr lang="en-US" sz="2400" spc="-5" dirty="0">
                <a:latin typeface="Times New Roman"/>
                <a:cs typeface="Times New Roman"/>
              </a:rPr>
              <a:t>the</a:t>
            </a:r>
            <a:r>
              <a:rPr lang="en-US" sz="2400" spc="-75" dirty="0">
                <a:latin typeface="Times New Roman"/>
                <a:cs typeface="Times New Roman"/>
              </a:rPr>
              <a:t> </a:t>
            </a:r>
            <a:r>
              <a:rPr lang="en-US" sz="2400" spc="-10" dirty="0">
                <a:latin typeface="Times New Roman"/>
                <a:cs typeface="Times New Roman"/>
              </a:rPr>
              <a:t>difference</a:t>
            </a:r>
            <a:r>
              <a:rPr lang="en-US" sz="2400" spc="-75" dirty="0">
                <a:latin typeface="Times New Roman"/>
                <a:cs typeface="Times New Roman"/>
              </a:rPr>
              <a:t> </a:t>
            </a:r>
            <a:r>
              <a:rPr lang="en-US" sz="2400" spc="-5" dirty="0">
                <a:latin typeface="Times New Roman"/>
                <a:cs typeface="Times New Roman"/>
              </a:rPr>
              <a:t>between  </a:t>
            </a:r>
            <a:r>
              <a:rPr lang="en-US" sz="2400" dirty="0">
                <a:latin typeface="Times New Roman"/>
                <a:cs typeface="Times New Roman"/>
              </a:rPr>
              <a:t>the two algorithms is not much. </a:t>
            </a:r>
            <a:r>
              <a:rPr lang="en-US" sz="2400" spc="-10" dirty="0">
                <a:latin typeface="Times New Roman"/>
                <a:cs typeface="Times New Roman"/>
              </a:rPr>
              <a:t>However, </a:t>
            </a:r>
            <a:r>
              <a:rPr lang="en-US" sz="2400" dirty="0">
                <a:latin typeface="Times New Roman"/>
                <a:cs typeface="Times New Roman"/>
              </a:rPr>
              <a:t>if the </a:t>
            </a:r>
            <a:r>
              <a:rPr lang="en-US" sz="2400" spc="-20" dirty="0">
                <a:latin typeface="Times New Roman"/>
                <a:cs typeface="Times New Roman"/>
              </a:rPr>
              <a:t>first </a:t>
            </a:r>
            <a:r>
              <a:rPr lang="en-US" sz="2400" dirty="0">
                <a:latin typeface="Times New Roman"/>
                <a:cs typeface="Times New Roman"/>
              </a:rPr>
              <a:t>algorithm executes in 10</a:t>
            </a:r>
            <a:endParaRPr lang="en-US" sz="2400"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42645431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93065" marR="5080" algn="just">
              <a:lnSpc>
                <a:spcPct val="150000"/>
              </a:lnSpc>
              <a:spcBef>
                <a:spcPts val="270"/>
              </a:spcBef>
            </a:pPr>
            <a:r>
              <a:rPr lang="en-US" dirty="0">
                <a:latin typeface="Times New Roman"/>
                <a:cs typeface="Times New Roman"/>
              </a:rPr>
              <a:t>iterations and the  other in 1000 iterations, then it is a matter of</a:t>
            </a:r>
            <a:r>
              <a:rPr lang="en-US" spc="-15" dirty="0">
                <a:latin typeface="Times New Roman"/>
                <a:cs typeface="Times New Roman"/>
              </a:rPr>
              <a:t> </a:t>
            </a:r>
            <a:r>
              <a:rPr lang="en-US" dirty="0">
                <a:latin typeface="Times New Roman"/>
                <a:cs typeface="Times New Roman"/>
              </a:rPr>
              <a:t>concern.</a:t>
            </a:r>
          </a:p>
          <a:p>
            <a:pPr marL="393065" marR="6350" indent="152400" algn="just">
              <a:lnSpc>
                <a:spcPct val="150000"/>
              </a:lnSpc>
            </a:pPr>
            <a:r>
              <a:rPr lang="en-US" spc="-45" dirty="0">
                <a:latin typeface="Times New Roman"/>
                <a:cs typeface="Times New Roman"/>
              </a:rPr>
              <a:t>We</a:t>
            </a:r>
            <a:r>
              <a:rPr lang="en-US" spc="-50" dirty="0">
                <a:latin typeface="Times New Roman"/>
                <a:cs typeface="Times New Roman"/>
              </a:rPr>
              <a:t> </a:t>
            </a:r>
            <a:r>
              <a:rPr lang="en-US" dirty="0">
                <a:latin typeface="Times New Roman"/>
                <a:cs typeface="Times New Roman"/>
              </a:rPr>
              <a:t>have</a:t>
            </a:r>
            <a:r>
              <a:rPr lang="en-US" spc="-50" dirty="0">
                <a:latin typeface="Times New Roman"/>
                <a:cs typeface="Times New Roman"/>
              </a:rPr>
              <a:t> </a:t>
            </a:r>
            <a:r>
              <a:rPr lang="en-US" spc="-5" dirty="0">
                <a:latin typeface="Times New Roman"/>
                <a:cs typeface="Times New Roman"/>
              </a:rPr>
              <a:t>seen</a:t>
            </a:r>
            <a:r>
              <a:rPr lang="en-US" spc="-50" dirty="0">
                <a:latin typeface="Times New Roman"/>
                <a:cs typeface="Times New Roman"/>
              </a:rPr>
              <a:t> </a:t>
            </a:r>
            <a:r>
              <a:rPr lang="en-US" dirty="0">
                <a:latin typeface="Times New Roman"/>
                <a:cs typeface="Times New Roman"/>
              </a:rPr>
              <a:t>that</a:t>
            </a:r>
            <a:r>
              <a:rPr lang="en-US" spc="-50" dirty="0">
                <a:latin typeface="Times New Roman"/>
                <a:cs typeface="Times New Roman"/>
              </a:rPr>
              <a:t> </a:t>
            </a:r>
            <a:r>
              <a:rPr lang="en-US" dirty="0">
                <a:latin typeface="Times New Roman"/>
                <a:cs typeface="Times New Roman"/>
              </a:rPr>
              <a:t>the</a:t>
            </a:r>
            <a:r>
              <a:rPr lang="en-US" spc="-50" dirty="0">
                <a:latin typeface="Times New Roman"/>
                <a:cs typeface="Times New Roman"/>
              </a:rPr>
              <a:t> </a:t>
            </a:r>
            <a:r>
              <a:rPr lang="en-US" dirty="0">
                <a:latin typeface="Times New Roman"/>
                <a:cs typeface="Times New Roman"/>
              </a:rPr>
              <a:t>number</a:t>
            </a:r>
            <a:r>
              <a:rPr lang="en-US" spc="-50" dirty="0">
                <a:latin typeface="Times New Roman"/>
                <a:cs typeface="Times New Roman"/>
              </a:rPr>
              <a:t> </a:t>
            </a:r>
            <a:r>
              <a:rPr lang="en-US" dirty="0">
                <a:latin typeface="Times New Roman"/>
                <a:cs typeface="Times New Roman"/>
              </a:rPr>
              <a:t>of</a:t>
            </a:r>
            <a:r>
              <a:rPr lang="en-US" spc="-50" dirty="0">
                <a:latin typeface="Times New Roman"/>
                <a:cs typeface="Times New Roman"/>
              </a:rPr>
              <a:t> </a:t>
            </a:r>
            <a:r>
              <a:rPr lang="en-US" spc="-5" dirty="0">
                <a:latin typeface="Times New Roman"/>
                <a:cs typeface="Times New Roman"/>
              </a:rPr>
              <a:t>statements</a:t>
            </a:r>
            <a:r>
              <a:rPr lang="en-US" spc="-55" dirty="0">
                <a:latin typeface="Times New Roman"/>
                <a:cs typeface="Times New Roman"/>
              </a:rPr>
              <a:t> </a:t>
            </a:r>
            <a:r>
              <a:rPr lang="en-US" dirty="0">
                <a:latin typeface="Times New Roman"/>
                <a:cs typeface="Times New Roman"/>
              </a:rPr>
              <a:t>executed</a:t>
            </a:r>
            <a:r>
              <a:rPr lang="en-US" spc="-50" dirty="0">
                <a:latin typeface="Times New Roman"/>
                <a:cs typeface="Times New Roman"/>
              </a:rPr>
              <a:t> </a:t>
            </a:r>
            <a:r>
              <a:rPr lang="en-US" dirty="0">
                <a:latin typeface="Times New Roman"/>
                <a:cs typeface="Times New Roman"/>
              </a:rPr>
              <a:t>in</a:t>
            </a:r>
            <a:r>
              <a:rPr lang="en-US" spc="-50" dirty="0">
                <a:latin typeface="Times New Roman"/>
                <a:cs typeface="Times New Roman"/>
              </a:rPr>
              <a:t> </a:t>
            </a:r>
            <a:r>
              <a:rPr lang="en-US" dirty="0">
                <a:latin typeface="Times New Roman"/>
                <a:cs typeface="Times New Roman"/>
              </a:rPr>
              <a:t>the</a:t>
            </a:r>
            <a:r>
              <a:rPr lang="en-US" spc="-50" dirty="0">
                <a:latin typeface="Times New Roman"/>
                <a:cs typeface="Times New Roman"/>
              </a:rPr>
              <a:t> </a:t>
            </a:r>
            <a:r>
              <a:rPr lang="en-US" dirty="0">
                <a:latin typeface="Times New Roman"/>
                <a:cs typeface="Times New Roman"/>
              </a:rPr>
              <a:t>program</a:t>
            </a:r>
            <a:r>
              <a:rPr lang="en-US" spc="-45" dirty="0">
                <a:latin typeface="Times New Roman"/>
                <a:cs typeface="Times New Roman"/>
              </a:rPr>
              <a:t> </a:t>
            </a:r>
            <a:r>
              <a:rPr lang="en-US" dirty="0">
                <a:latin typeface="Times New Roman"/>
                <a:cs typeface="Times New Roman"/>
              </a:rPr>
              <a:t>for</a:t>
            </a:r>
            <a:r>
              <a:rPr lang="en-US" spc="-50" dirty="0">
                <a:latin typeface="Times New Roman"/>
                <a:cs typeface="Times New Roman"/>
              </a:rPr>
              <a:t> </a:t>
            </a:r>
            <a:r>
              <a:rPr lang="en-US" sz="1800" spc="-10" dirty="0">
                <a:latin typeface="Arial"/>
                <a:cs typeface="Arial"/>
              </a:rPr>
              <a:t>n</a:t>
            </a:r>
            <a:r>
              <a:rPr lang="en-US" sz="1800" spc="-65" dirty="0">
                <a:latin typeface="Arial"/>
                <a:cs typeface="Arial"/>
              </a:rPr>
              <a:t> </a:t>
            </a:r>
            <a:r>
              <a:rPr lang="en-US" dirty="0">
                <a:latin typeface="Times New Roman"/>
                <a:cs typeface="Times New Roman"/>
              </a:rPr>
              <a:t>elements</a:t>
            </a:r>
            <a:r>
              <a:rPr lang="en-US" spc="-50" dirty="0">
                <a:latin typeface="Times New Roman"/>
                <a:cs typeface="Times New Roman"/>
              </a:rPr>
              <a:t> </a:t>
            </a:r>
            <a:r>
              <a:rPr lang="en-US" dirty="0">
                <a:latin typeface="Times New Roman"/>
                <a:cs typeface="Times New Roman"/>
              </a:rPr>
              <a:t>of</a:t>
            </a:r>
            <a:r>
              <a:rPr lang="en-US" spc="-50" dirty="0">
                <a:latin typeface="Times New Roman"/>
                <a:cs typeface="Times New Roman"/>
              </a:rPr>
              <a:t> </a:t>
            </a:r>
            <a:r>
              <a:rPr lang="en-US" dirty="0">
                <a:latin typeface="Times New Roman"/>
                <a:cs typeface="Times New Roman"/>
              </a:rPr>
              <a:t>the</a:t>
            </a:r>
            <a:r>
              <a:rPr lang="en-US" spc="-50" dirty="0">
                <a:latin typeface="Times New Roman"/>
                <a:cs typeface="Times New Roman"/>
              </a:rPr>
              <a:t> </a:t>
            </a:r>
            <a:r>
              <a:rPr lang="en-US" dirty="0">
                <a:latin typeface="Times New Roman"/>
                <a:cs typeface="Times New Roman"/>
              </a:rPr>
              <a:t>data  is a function of the number of elements, expressed as </a:t>
            </a:r>
            <a:r>
              <a:rPr lang="en-US" sz="1800" spc="110" dirty="0">
                <a:latin typeface="Arial"/>
                <a:cs typeface="Arial"/>
              </a:rPr>
              <a:t>f(n)</a:t>
            </a:r>
            <a:r>
              <a:rPr lang="en-US" spc="110" dirty="0">
                <a:latin typeface="Times New Roman"/>
                <a:cs typeface="Times New Roman"/>
              </a:rPr>
              <a:t>. </a:t>
            </a:r>
            <a:endParaRPr lang="en-US" dirty="0"/>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5801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2063"/>
            <a:ext cx="7886700" cy="916697"/>
          </a:xfrm>
        </p:spPr>
        <p:txBody>
          <a:bodyPr/>
          <a:lstStyle/>
          <a:p>
            <a:r>
              <a:rPr lang="en-US" b="1" dirty="0"/>
              <a:t>Calculating the Address of Array Elements</a:t>
            </a:r>
            <a:endParaRPr lang="en-US" dirty="0"/>
          </a:p>
        </p:txBody>
      </p:sp>
      <p:sp>
        <p:nvSpPr>
          <p:cNvPr id="3" name="Content Placeholder 2"/>
          <p:cNvSpPr>
            <a:spLocks noGrp="1"/>
          </p:cNvSpPr>
          <p:nvPr>
            <p:ph idx="1"/>
          </p:nvPr>
        </p:nvSpPr>
        <p:spPr>
          <a:xfrm>
            <a:off x="628650" y="1268760"/>
            <a:ext cx="7886700" cy="5087590"/>
          </a:xfrm>
        </p:spPr>
        <p:txBody>
          <a:bodyPr/>
          <a:lstStyle/>
          <a:p>
            <a:pPr algn="just"/>
            <a:r>
              <a:rPr lang="en-US" dirty="0"/>
              <a:t>How ’C’ gets to know where an individual element of an array is located in the memory. The answer is that the array name is a symbolic reference to the address of the first byte of the array. When we use the array name, we are actually referring to the first byte of the array.</a:t>
            </a:r>
          </a:p>
          <a:p>
            <a:pPr algn="just"/>
            <a:r>
              <a:rPr lang="en-US" dirty="0"/>
              <a:t>The subscript or the index represents the offset from the beginning of the array to the element being referenced. That is, with just the array name and the index, C can calculate the address of any element in the array.</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9418535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93065" marR="6350" indent="152400" algn="just">
              <a:lnSpc>
                <a:spcPct val="150000"/>
              </a:lnSpc>
            </a:pPr>
            <a:r>
              <a:rPr lang="en-US" dirty="0">
                <a:latin typeface="Times New Roman"/>
                <a:cs typeface="Times New Roman"/>
              </a:rPr>
              <a:t>Even if the expression derived for a  function is complex, a dominant factor in the expression is </a:t>
            </a:r>
            <a:r>
              <a:rPr lang="en-US" spc="-15" dirty="0">
                <a:latin typeface="Times New Roman"/>
                <a:cs typeface="Times New Roman"/>
              </a:rPr>
              <a:t>sufficient </a:t>
            </a:r>
            <a:r>
              <a:rPr lang="en-US" dirty="0">
                <a:latin typeface="Times New Roman"/>
                <a:cs typeface="Times New Roman"/>
              </a:rPr>
              <a:t>to determine the order of  the magnitude of the result and, hence, the </a:t>
            </a:r>
            <a:r>
              <a:rPr lang="en-US" spc="-10" dirty="0">
                <a:latin typeface="Times New Roman"/>
                <a:cs typeface="Times New Roman"/>
              </a:rPr>
              <a:t>efficiency </a:t>
            </a:r>
            <a:r>
              <a:rPr lang="en-US" dirty="0">
                <a:latin typeface="Times New Roman"/>
                <a:cs typeface="Times New Roman"/>
              </a:rPr>
              <a:t>of the algorithm. This factor is the </a:t>
            </a:r>
            <a:r>
              <a:rPr lang="en-US" sz="1800" spc="50" dirty="0">
                <a:latin typeface="Arial"/>
                <a:cs typeface="Arial"/>
              </a:rPr>
              <a:t>Big </a:t>
            </a:r>
            <a:r>
              <a:rPr lang="en-US" sz="1800" spc="-95" dirty="0">
                <a:latin typeface="Arial"/>
                <a:cs typeface="Arial"/>
              </a:rPr>
              <a:t>O</a:t>
            </a:r>
            <a:r>
              <a:rPr lang="en-US" spc="-95" dirty="0">
                <a:latin typeface="Times New Roman"/>
                <a:cs typeface="Times New Roman"/>
              </a:rPr>
              <a:t>,  </a:t>
            </a:r>
            <a:r>
              <a:rPr lang="en-US" dirty="0">
                <a:latin typeface="Times New Roman"/>
                <a:cs typeface="Times New Roman"/>
              </a:rPr>
              <a:t>and is expressed as</a:t>
            </a:r>
            <a:r>
              <a:rPr lang="en-US" spc="-10" dirty="0">
                <a:latin typeface="Times New Roman"/>
                <a:cs typeface="Times New Roman"/>
              </a:rPr>
              <a:t> </a:t>
            </a:r>
            <a:r>
              <a:rPr lang="en-US" sz="1800" spc="30" dirty="0">
                <a:latin typeface="Arial"/>
                <a:cs typeface="Arial"/>
              </a:rPr>
              <a:t>O(n)</a:t>
            </a:r>
            <a:r>
              <a:rPr lang="en-US" spc="30" dirty="0">
                <a:latin typeface="Times New Roman"/>
                <a:cs typeface="Times New Roman"/>
              </a:rPr>
              <a:t>.</a:t>
            </a:r>
            <a:endParaRPr lang="en-US" dirty="0">
              <a:latin typeface="Times New Roman"/>
              <a:cs typeface="Times New Roman"/>
            </a:endParaRP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7574352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93065" marR="7620" indent="152400" algn="just">
              <a:lnSpc>
                <a:spcPct val="150000"/>
              </a:lnSpc>
            </a:pPr>
            <a:r>
              <a:rPr lang="en-US" dirty="0">
                <a:latin typeface="Times New Roman"/>
                <a:cs typeface="Times New Roman"/>
              </a:rPr>
              <a:t>The Big O notation, </a:t>
            </a:r>
            <a:r>
              <a:rPr lang="en-US" spc="-5" dirty="0">
                <a:latin typeface="Times New Roman"/>
                <a:cs typeface="Times New Roman"/>
              </a:rPr>
              <a:t>where </a:t>
            </a:r>
            <a:r>
              <a:rPr lang="en-US" dirty="0">
                <a:latin typeface="Times New Roman"/>
                <a:cs typeface="Times New Roman"/>
              </a:rPr>
              <a:t>O </a:t>
            </a:r>
            <a:r>
              <a:rPr lang="en-US" spc="-5" dirty="0">
                <a:latin typeface="Times New Roman"/>
                <a:cs typeface="Times New Roman"/>
              </a:rPr>
              <a:t>stands </a:t>
            </a:r>
            <a:r>
              <a:rPr lang="en-US" dirty="0">
                <a:latin typeface="Times New Roman"/>
                <a:cs typeface="Times New Roman"/>
              </a:rPr>
              <a:t>for ‘order </a:t>
            </a:r>
            <a:r>
              <a:rPr lang="en-US" spc="10" dirty="0">
                <a:latin typeface="Times New Roman"/>
                <a:cs typeface="Times New Roman"/>
              </a:rPr>
              <a:t>of’, </a:t>
            </a:r>
            <a:r>
              <a:rPr lang="en-US" dirty="0">
                <a:latin typeface="Times New Roman"/>
                <a:cs typeface="Times New Roman"/>
              </a:rPr>
              <a:t>is concerned </a:t>
            </a:r>
            <a:r>
              <a:rPr lang="en-US" spc="-5" dirty="0">
                <a:latin typeface="Times New Roman"/>
                <a:cs typeface="Times New Roman"/>
              </a:rPr>
              <a:t>with what </a:t>
            </a:r>
            <a:r>
              <a:rPr lang="en-US" dirty="0">
                <a:latin typeface="Times New Roman"/>
                <a:cs typeface="Times New Roman"/>
              </a:rPr>
              <a:t>happens for very  </a:t>
            </a:r>
            <a:r>
              <a:rPr lang="en-US" spc="-10" dirty="0">
                <a:latin typeface="Times New Roman"/>
                <a:cs typeface="Times New Roman"/>
              </a:rPr>
              <a:t>large</a:t>
            </a:r>
            <a:r>
              <a:rPr lang="en-US" spc="-75" dirty="0">
                <a:latin typeface="Times New Roman"/>
                <a:cs typeface="Times New Roman"/>
              </a:rPr>
              <a:t> </a:t>
            </a:r>
            <a:r>
              <a:rPr lang="en-US" spc="-5" dirty="0">
                <a:latin typeface="Times New Roman"/>
                <a:cs typeface="Times New Roman"/>
              </a:rPr>
              <a:t>values</a:t>
            </a:r>
            <a:r>
              <a:rPr lang="en-US" spc="-70" dirty="0">
                <a:latin typeface="Times New Roman"/>
                <a:cs typeface="Times New Roman"/>
              </a:rPr>
              <a:t> </a:t>
            </a:r>
            <a:r>
              <a:rPr lang="en-US" spc="-5" dirty="0">
                <a:latin typeface="Times New Roman"/>
                <a:cs typeface="Times New Roman"/>
              </a:rPr>
              <a:t>of</a:t>
            </a:r>
            <a:r>
              <a:rPr lang="en-US" spc="-65" dirty="0">
                <a:latin typeface="Times New Roman"/>
                <a:cs typeface="Times New Roman"/>
              </a:rPr>
              <a:t> </a:t>
            </a:r>
            <a:r>
              <a:rPr lang="en-US" sz="1800" spc="-5" dirty="0">
                <a:latin typeface="Arial"/>
                <a:cs typeface="Arial"/>
              </a:rPr>
              <a:t>n</a:t>
            </a:r>
            <a:r>
              <a:rPr lang="en-US" spc="-5" dirty="0">
                <a:latin typeface="Times New Roman"/>
                <a:cs typeface="Times New Roman"/>
              </a:rPr>
              <a:t>.</a:t>
            </a:r>
            <a:r>
              <a:rPr lang="en-US" spc="-70" dirty="0">
                <a:latin typeface="Times New Roman"/>
                <a:cs typeface="Times New Roman"/>
              </a:rPr>
              <a:t> </a:t>
            </a:r>
            <a:r>
              <a:rPr lang="en-US" spc="-5" dirty="0">
                <a:latin typeface="Times New Roman"/>
                <a:cs typeface="Times New Roman"/>
              </a:rPr>
              <a:t>For</a:t>
            </a:r>
            <a:r>
              <a:rPr lang="en-US" spc="-70" dirty="0">
                <a:latin typeface="Times New Roman"/>
                <a:cs typeface="Times New Roman"/>
              </a:rPr>
              <a:t> </a:t>
            </a:r>
            <a:r>
              <a:rPr lang="en-US" spc="-5" dirty="0">
                <a:latin typeface="Times New Roman"/>
                <a:cs typeface="Times New Roman"/>
              </a:rPr>
              <a:t>example,</a:t>
            </a:r>
            <a:r>
              <a:rPr lang="en-US" spc="-70" dirty="0">
                <a:latin typeface="Times New Roman"/>
                <a:cs typeface="Times New Roman"/>
              </a:rPr>
              <a:t> </a:t>
            </a:r>
            <a:r>
              <a:rPr lang="en-US" spc="-5" dirty="0">
                <a:latin typeface="Times New Roman"/>
                <a:cs typeface="Times New Roman"/>
              </a:rPr>
              <a:t>if</a:t>
            </a:r>
            <a:r>
              <a:rPr lang="en-US" spc="-75" dirty="0">
                <a:latin typeface="Times New Roman"/>
                <a:cs typeface="Times New Roman"/>
              </a:rPr>
              <a:t> </a:t>
            </a:r>
            <a:r>
              <a:rPr lang="en-US" dirty="0">
                <a:latin typeface="Times New Roman"/>
                <a:cs typeface="Times New Roman"/>
              </a:rPr>
              <a:t>a</a:t>
            </a:r>
            <a:r>
              <a:rPr lang="en-US" spc="-70" dirty="0">
                <a:latin typeface="Times New Roman"/>
                <a:cs typeface="Times New Roman"/>
              </a:rPr>
              <a:t> </a:t>
            </a:r>
            <a:r>
              <a:rPr lang="en-US" spc="-5" dirty="0">
                <a:latin typeface="Times New Roman"/>
                <a:cs typeface="Times New Roman"/>
              </a:rPr>
              <a:t>sorting</a:t>
            </a:r>
            <a:r>
              <a:rPr lang="en-US" spc="-70" dirty="0">
                <a:latin typeface="Times New Roman"/>
                <a:cs typeface="Times New Roman"/>
              </a:rPr>
              <a:t> </a:t>
            </a:r>
            <a:r>
              <a:rPr lang="en-US" spc="-5" dirty="0">
                <a:latin typeface="Times New Roman"/>
                <a:cs typeface="Times New Roman"/>
              </a:rPr>
              <a:t>algorithm</a:t>
            </a:r>
            <a:r>
              <a:rPr lang="en-US" spc="-70" dirty="0">
                <a:latin typeface="Times New Roman"/>
                <a:cs typeface="Times New Roman"/>
              </a:rPr>
              <a:t> </a:t>
            </a:r>
            <a:r>
              <a:rPr lang="en-US" spc="-5" dirty="0">
                <a:latin typeface="Times New Roman"/>
                <a:cs typeface="Times New Roman"/>
              </a:rPr>
              <a:t>performs</a:t>
            </a:r>
            <a:r>
              <a:rPr lang="en-US" spc="-60" dirty="0">
                <a:latin typeface="Times New Roman"/>
                <a:cs typeface="Times New Roman"/>
              </a:rPr>
              <a:t> </a:t>
            </a:r>
            <a:r>
              <a:rPr lang="en-US" sz="1800" spc="-5" dirty="0">
                <a:latin typeface="Arial"/>
                <a:cs typeface="Arial"/>
              </a:rPr>
              <a:t>n</a:t>
            </a:r>
            <a:r>
              <a:rPr lang="en-US" sz="800" spc="-7" baseline="30864" dirty="0">
                <a:latin typeface="Arial"/>
                <a:cs typeface="Arial"/>
              </a:rPr>
              <a:t>2</a:t>
            </a:r>
            <a:r>
              <a:rPr lang="en-US" sz="800" spc="-60" baseline="30864" dirty="0">
                <a:latin typeface="Arial"/>
                <a:cs typeface="Arial"/>
              </a:rPr>
              <a:t> </a:t>
            </a:r>
            <a:r>
              <a:rPr lang="en-US" spc="-5" dirty="0">
                <a:latin typeface="Times New Roman"/>
                <a:cs typeface="Times New Roman"/>
              </a:rPr>
              <a:t>operations</a:t>
            </a:r>
            <a:r>
              <a:rPr lang="en-US" spc="-70" dirty="0">
                <a:latin typeface="Times New Roman"/>
                <a:cs typeface="Times New Roman"/>
              </a:rPr>
              <a:t> </a:t>
            </a:r>
            <a:r>
              <a:rPr lang="en-US" spc="-5" dirty="0">
                <a:latin typeface="Times New Roman"/>
                <a:cs typeface="Times New Roman"/>
              </a:rPr>
              <a:t>to</a:t>
            </a:r>
            <a:r>
              <a:rPr lang="en-US" spc="-75" dirty="0">
                <a:latin typeface="Times New Roman"/>
                <a:cs typeface="Times New Roman"/>
              </a:rPr>
              <a:t> </a:t>
            </a:r>
            <a:r>
              <a:rPr lang="en-US" spc="-5" dirty="0">
                <a:latin typeface="Times New Roman"/>
                <a:cs typeface="Times New Roman"/>
              </a:rPr>
              <a:t>sort</a:t>
            </a:r>
            <a:r>
              <a:rPr lang="en-US" spc="-70" dirty="0">
                <a:latin typeface="Times New Roman"/>
                <a:cs typeface="Times New Roman"/>
              </a:rPr>
              <a:t> </a:t>
            </a:r>
            <a:r>
              <a:rPr lang="en-US" spc="-5" dirty="0">
                <a:latin typeface="Times New Roman"/>
                <a:cs typeface="Times New Roman"/>
              </a:rPr>
              <a:t>just</a:t>
            </a:r>
            <a:r>
              <a:rPr lang="en-US" spc="-65" dirty="0">
                <a:latin typeface="Times New Roman"/>
                <a:cs typeface="Times New Roman"/>
              </a:rPr>
              <a:t> </a:t>
            </a:r>
            <a:r>
              <a:rPr lang="en-US" sz="1800" spc="-10" dirty="0">
                <a:latin typeface="Arial"/>
                <a:cs typeface="Arial"/>
              </a:rPr>
              <a:t>n</a:t>
            </a:r>
            <a:r>
              <a:rPr lang="en-US" sz="1800" spc="-75" dirty="0">
                <a:latin typeface="Arial"/>
                <a:cs typeface="Arial"/>
              </a:rPr>
              <a:t> </a:t>
            </a:r>
            <a:r>
              <a:rPr lang="en-US" spc="-5" dirty="0">
                <a:latin typeface="Times New Roman"/>
                <a:cs typeface="Times New Roman"/>
              </a:rPr>
              <a:t>elements,  </a:t>
            </a:r>
            <a:r>
              <a:rPr lang="en-US" dirty="0">
                <a:latin typeface="Times New Roman"/>
                <a:cs typeface="Times New Roman"/>
              </a:rPr>
              <a:t>then that algorithm </a:t>
            </a:r>
            <a:r>
              <a:rPr lang="en-US" spc="-5" dirty="0">
                <a:latin typeface="Times New Roman"/>
                <a:cs typeface="Times New Roman"/>
              </a:rPr>
              <a:t>would </a:t>
            </a:r>
            <a:r>
              <a:rPr lang="en-US" dirty="0">
                <a:latin typeface="Times New Roman"/>
                <a:cs typeface="Times New Roman"/>
              </a:rPr>
              <a:t>be described as an </a:t>
            </a:r>
            <a:r>
              <a:rPr lang="en-US" sz="1800" spc="30" dirty="0">
                <a:latin typeface="Arial"/>
                <a:cs typeface="Arial"/>
              </a:rPr>
              <a:t>O(n</a:t>
            </a:r>
            <a:r>
              <a:rPr lang="en-US" sz="800" spc="44" baseline="30864" dirty="0">
                <a:latin typeface="Arial"/>
                <a:cs typeface="Arial"/>
              </a:rPr>
              <a:t>2</a:t>
            </a:r>
            <a:r>
              <a:rPr lang="en-US" sz="1800" spc="30" dirty="0">
                <a:latin typeface="Arial"/>
                <a:cs typeface="Arial"/>
              </a:rPr>
              <a:t>)</a:t>
            </a:r>
            <a:r>
              <a:rPr lang="en-US" sz="1800" spc="-50" dirty="0">
                <a:latin typeface="Arial"/>
                <a:cs typeface="Arial"/>
              </a:rPr>
              <a:t> </a:t>
            </a:r>
            <a:r>
              <a:rPr lang="en-US" dirty="0">
                <a:latin typeface="Times New Roman"/>
                <a:cs typeface="Times New Roman"/>
              </a:rPr>
              <a:t>algorithm.</a:t>
            </a:r>
          </a:p>
          <a:p>
            <a:endParaRPr lang="en-US" dirty="0"/>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5546887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46100">
              <a:lnSpc>
                <a:spcPct val="150000"/>
              </a:lnSpc>
            </a:pPr>
            <a:r>
              <a:rPr lang="en-US" dirty="0">
                <a:latin typeface="Times New Roman"/>
                <a:cs typeface="Times New Roman"/>
              </a:rPr>
              <a:t>When expressing complexity using the Big O notation, constant multipliers are ignored.</a:t>
            </a:r>
            <a:r>
              <a:rPr lang="en-US" spc="30" dirty="0">
                <a:latin typeface="Times New Roman"/>
                <a:cs typeface="Times New Roman"/>
              </a:rPr>
              <a:t> </a:t>
            </a:r>
            <a:r>
              <a:rPr lang="en-US" spc="-5" dirty="0" err="1">
                <a:latin typeface="Times New Roman"/>
                <a:cs typeface="Times New Roman"/>
              </a:rPr>
              <a:t>So,</a:t>
            </a:r>
            <a:r>
              <a:rPr lang="en-US" dirty="0" err="1">
                <a:latin typeface="Times New Roman"/>
                <a:cs typeface="Times New Roman"/>
              </a:rPr>
              <a:t>an</a:t>
            </a:r>
            <a:r>
              <a:rPr lang="en-US" dirty="0">
                <a:latin typeface="Times New Roman"/>
                <a:cs typeface="Times New Roman"/>
              </a:rPr>
              <a:t> </a:t>
            </a:r>
            <a:r>
              <a:rPr lang="en-US" sz="1800" spc="30" dirty="0">
                <a:latin typeface="Arial"/>
                <a:cs typeface="Arial"/>
              </a:rPr>
              <a:t>O(4n) </a:t>
            </a:r>
            <a:r>
              <a:rPr lang="en-US" dirty="0">
                <a:latin typeface="Times New Roman"/>
                <a:cs typeface="Times New Roman"/>
              </a:rPr>
              <a:t>algorithm is equivalent to </a:t>
            </a:r>
            <a:r>
              <a:rPr lang="en-US" sz="1800" spc="30" dirty="0">
                <a:latin typeface="Arial"/>
                <a:cs typeface="Arial"/>
              </a:rPr>
              <a:t>O(n)</a:t>
            </a:r>
            <a:r>
              <a:rPr lang="en-US" spc="30" dirty="0">
                <a:latin typeface="Times New Roman"/>
                <a:cs typeface="Times New Roman"/>
              </a:rPr>
              <a:t>, </a:t>
            </a:r>
            <a:r>
              <a:rPr lang="en-US" spc="-5" dirty="0">
                <a:latin typeface="Times New Roman"/>
                <a:cs typeface="Times New Roman"/>
              </a:rPr>
              <a:t>which </a:t>
            </a:r>
            <a:r>
              <a:rPr lang="en-US" dirty="0">
                <a:latin typeface="Times New Roman"/>
                <a:cs typeface="Times New Roman"/>
              </a:rPr>
              <a:t>is how it </a:t>
            </a:r>
            <a:r>
              <a:rPr lang="en-US" spc="-5" dirty="0">
                <a:latin typeface="Times New Roman"/>
                <a:cs typeface="Times New Roman"/>
              </a:rPr>
              <a:t>should </a:t>
            </a:r>
            <a:r>
              <a:rPr lang="en-US" dirty="0">
                <a:latin typeface="Times New Roman"/>
                <a:cs typeface="Times New Roman"/>
              </a:rPr>
              <a:t>be</a:t>
            </a:r>
            <a:r>
              <a:rPr lang="en-US" spc="-125" dirty="0">
                <a:latin typeface="Times New Roman"/>
                <a:cs typeface="Times New Roman"/>
              </a:rPr>
              <a:t> </a:t>
            </a:r>
            <a:r>
              <a:rPr lang="en-US" spc="-5" dirty="0">
                <a:latin typeface="Times New Roman"/>
                <a:cs typeface="Times New Roman"/>
              </a:rPr>
              <a:t>written.</a:t>
            </a:r>
            <a:endParaRPr lang="en-US" dirty="0">
              <a:latin typeface="Times New Roman"/>
              <a:cs typeface="Times New Roman"/>
            </a:endParaRPr>
          </a:p>
          <a:p>
            <a:pPr marL="546100">
              <a:lnSpc>
                <a:spcPct val="150000"/>
              </a:lnSpc>
            </a:pPr>
            <a:r>
              <a:rPr lang="en-US" dirty="0">
                <a:latin typeface="Times New Roman"/>
                <a:cs typeface="Times New Roman"/>
              </a:rPr>
              <a:t>If </a:t>
            </a:r>
            <a:r>
              <a:rPr lang="en-US" sz="1800" spc="135" dirty="0">
                <a:latin typeface="Arial"/>
                <a:cs typeface="Arial"/>
              </a:rPr>
              <a:t>f(n)</a:t>
            </a:r>
            <a:r>
              <a:rPr lang="en-US" sz="1800" spc="-150" dirty="0">
                <a:latin typeface="Arial"/>
                <a:cs typeface="Arial"/>
              </a:rPr>
              <a:t> </a:t>
            </a:r>
            <a:r>
              <a:rPr lang="en-US" dirty="0">
                <a:latin typeface="Times New Roman"/>
                <a:cs typeface="Times New Roman"/>
              </a:rPr>
              <a:t>and </a:t>
            </a:r>
            <a:r>
              <a:rPr lang="en-US" sz="1800" spc="80" dirty="0">
                <a:latin typeface="Arial"/>
                <a:cs typeface="Arial"/>
              </a:rPr>
              <a:t>g(n) </a:t>
            </a:r>
            <a:r>
              <a:rPr lang="en-US" dirty="0">
                <a:latin typeface="Times New Roman"/>
                <a:cs typeface="Times New Roman"/>
              </a:rPr>
              <a:t>are the functions </a:t>
            </a:r>
            <a:r>
              <a:rPr lang="en-US" spc="-10" dirty="0">
                <a:latin typeface="Times New Roman"/>
                <a:cs typeface="Times New Roman"/>
              </a:rPr>
              <a:t>defined </a:t>
            </a:r>
            <a:r>
              <a:rPr lang="en-US" dirty="0">
                <a:latin typeface="Times New Roman"/>
                <a:cs typeface="Times New Roman"/>
              </a:rPr>
              <a:t>on a positive integer number </a:t>
            </a:r>
            <a:r>
              <a:rPr lang="en-US" sz="1800" spc="-5" dirty="0">
                <a:latin typeface="Arial"/>
                <a:cs typeface="Arial"/>
              </a:rPr>
              <a:t>n</a:t>
            </a:r>
            <a:r>
              <a:rPr lang="en-US" spc="-5" dirty="0">
                <a:latin typeface="Times New Roman"/>
                <a:cs typeface="Times New Roman"/>
              </a:rPr>
              <a:t>, </a:t>
            </a:r>
            <a:r>
              <a:rPr lang="en-US" dirty="0">
                <a:latin typeface="Times New Roman"/>
                <a:cs typeface="Times New Roman"/>
              </a:rPr>
              <a:t>then</a:t>
            </a:r>
          </a:p>
          <a:p>
            <a:pPr marL="621665">
              <a:lnSpc>
                <a:spcPct val="150000"/>
              </a:lnSpc>
              <a:spcBef>
                <a:spcPts val="390"/>
              </a:spcBef>
            </a:pPr>
            <a:r>
              <a:rPr lang="en-US" sz="1800" spc="135" dirty="0">
                <a:latin typeface="Arial"/>
                <a:cs typeface="Arial"/>
              </a:rPr>
              <a:t>f(n) </a:t>
            </a:r>
            <a:r>
              <a:rPr lang="en-US" sz="1800" spc="-30" dirty="0">
                <a:latin typeface="Arial"/>
                <a:cs typeface="Arial"/>
              </a:rPr>
              <a:t>=</a:t>
            </a:r>
            <a:r>
              <a:rPr lang="en-US" sz="1800" spc="105" dirty="0">
                <a:latin typeface="Arial"/>
                <a:cs typeface="Arial"/>
              </a:rPr>
              <a:t> </a:t>
            </a:r>
            <a:r>
              <a:rPr lang="en-US" sz="1800" spc="70" dirty="0">
                <a:latin typeface="Arial"/>
                <a:cs typeface="Arial"/>
              </a:rPr>
              <a:t>O(g(n))</a:t>
            </a:r>
            <a:endParaRPr lang="en-US" sz="1800" dirty="0">
              <a:latin typeface="Arial"/>
              <a:cs typeface="Arial"/>
            </a:endParaRPr>
          </a:p>
          <a:p>
            <a:pPr marL="393065" marR="6985" algn="just">
              <a:lnSpc>
                <a:spcPct val="150000"/>
              </a:lnSpc>
              <a:spcBef>
                <a:spcPts val="390"/>
              </a:spcBef>
            </a:pPr>
            <a:r>
              <a:rPr lang="en-US" dirty="0">
                <a:latin typeface="Times New Roman"/>
                <a:cs typeface="Times New Roman"/>
              </a:rPr>
              <a:t>That is, </a:t>
            </a:r>
            <a:r>
              <a:rPr lang="en-US" sz="1800" spc="215" dirty="0">
                <a:latin typeface="Arial"/>
                <a:cs typeface="Arial"/>
              </a:rPr>
              <a:t>f </a:t>
            </a:r>
            <a:r>
              <a:rPr lang="en-US" sz="1800" spc="105" dirty="0">
                <a:latin typeface="Arial"/>
                <a:cs typeface="Arial"/>
              </a:rPr>
              <a:t>of </a:t>
            </a:r>
            <a:r>
              <a:rPr lang="en-US" sz="1800" spc="-10" dirty="0">
                <a:latin typeface="Arial"/>
                <a:cs typeface="Arial"/>
              </a:rPr>
              <a:t>n </a:t>
            </a:r>
            <a:r>
              <a:rPr lang="en-US" sz="1800" spc="150" dirty="0">
                <a:latin typeface="Arial"/>
                <a:cs typeface="Arial"/>
              </a:rPr>
              <a:t>is </a:t>
            </a:r>
            <a:r>
              <a:rPr lang="en-US" sz="1800" spc="-5" dirty="0">
                <a:latin typeface="Arial"/>
                <a:cs typeface="Arial"/>
              </a:rPr>
              <a:t>Big–O </a:t>
            </a:r>
            <a:r>
              <a:rPr lang="en-US" sz="1800" spc="105" dirty="0">
                <a:latin typeface="Arial"/>
                <a:cs typeface="Arial"/>
              </a:rPr>
              <a:t>of </a:t>
            </a:r>
            <a:r>
              <a:rPr lang="en-US" sz="1800" spc="-10" dirty="0">
                <a:latin typeface="Arial"/>
                <a:cs typeface="Arial"/>
              </a:rPr>
              <a:t>g </a:t>
            </a:r>
            <a:r>
              <a:rPr lang="en-US" sz="1800" spc="105" dirty="0">
                <a:latin typeface="Arial"/>
                <a:cs typeface="Arial"/>
              </a:rPr>
              <a:t>of </a:t>
            </a:r>
            <a:r>
              <a:rPr lang="en-US" sz="1800" spc="-10" dirty="0">
                <a:latin typeface="Arial"/>
                <a:cs typeface="Arial"/>
              </a:rPr>
              <a:t>n </a:t>
            </a:r>
            <a:r>
              <a:rPr lang="en-US" dirty="0">
                <a:latin typeface="Times New Roman"/>
                <a:cs typeface="Times New Roman"/>
              </a:rPr>
              <a:t>if and only if positive constants </a:t>
            </a:r>
            <a:r>
              <a:rPr lang="en-US" sz="1800" spc="35" dirty="0">
                <a:latin typeface="Arial"/>
                <a:cs typeface="Arial"/>
              </a:rPr>
              <a:t>c </a:t>
            </a:r>
            <a:r>
              <a:rPr lang="en-US" dirty="0">
                <a:latin typeface="Times New Roman"/>
                <a:cs typeface="Times New Roman"/>
              </a:rPr>
              <a:t>and </a:t>
            </a:r>
            <a:r>
              <a:rPr lang="en-US" sz="1800" spc="-10" dirty="0">
                <a:latin typeface="Arial"/>
                <a:cs typeface="Arial"/>
              </a:rPr>
              <a:t>n </a:t>
            </a:r>
            <a:r>
              <a:rPr lang="en-US" dirty="0">
                <a:latin typeface="Times New Roman"/>
                <a:cs typeface="Times New Roman"/>
              </a:rPr>
              <a:t>exist, </a:t>
            </a:r>
            <a:r>
              <a:rPr lang="en-US" spc="-5" dirty="0">
                <a:latin typeface="Times New Roman"/>
                <a:cs typeface="Times New Roman"/>
              </a:rPr>
              <a:t>such </a:t>
            </a:r>
            <a:r>
              <a:rPr lang="en-US" dirty="0">
                <a:latin typeface="Times New Roman"/>
                <a:cs typeface="Times New Roman"/>
              </a:rPr>
              <a:t>that  </a:t>
            </a:r>
            <a:r>
              <a:rPr lang="en-US" sz="1800" spc="100" dirty="0">
                <a:latin typeface="Arial"/>
                <a:cs typeface="Arial"/>
              </a:rPr>
              <a:t>f(n)</a:t>
            </a:r>
            <a:r>
              <a:rPr lang="en-US" spc="100" dirty="0">
                <a:latin typeface="Georgia"/>
                <a:cs typeface="Georgia"/>
              </a:rPr>
              <a:t>£</a:t>
            </a:r>
            <a:r>
              <a:rPr lang="en-US" spc="-155" dirty="0">
                <a:latin typeface="Georgia"/>
                <a:cs typeface="Georgia"/>
              </a:rPr>
              <a:t> </a:t>
            </a:r>
            <a:r>
              <a:rPr lang="en-US" sz="1800" spc="60" dirty="0">
                <a:latin typeface="Arial"/>
                <a:cs typeface="Arial"/>
              </a:rPr>
              <a:t>cg(n)</a:t>
            </a:r>
            <a:r>
              <a:rPr lang="en-US" spc="60" dirty="0">
                <a:latin typeface="Times New Roman"/>
                <a:cs typeface="Times New Roman"/>
              </a:rPr>
              <a:t>.</a:t>
            </a:r>
            <a:r>
              <a:rPr lang="en-US" spc="-50" dirty="0">
                <a:latin typeface="Times New Roman"/>
                <a:cs typeface="Times New Roman"/>
              </a:rPr>
              <a:t> </a:t>
            </a:r>
            <a:r>
              <a:rPr lang="en-US" spc="-10" dirty="0">
                <a:latin typeface="Times New Roman"/>
                <a:cs typeface="Times New Roman"/>
              </a:rPr>
              <a:t>It</a:t>
            </a:r>
            <a:r>
              <a:rPr lang="en-US" spc="-50" dirty="0">
                <a:latin typeface="Times New Roman"/>
                <a:cs typeface="Times New Roman"/>
              </a:rPr>
              <a:t> </a:t>
            </a:r>
            <a:r>
              <a:rPr lang="en-US" spc="-15" dirty="0">
                <a:latin typeface="Times New Roman"/>
                <a:cs typeface="Times New Roman"/>
              </a:rPr>
              <a:t>means</a:t>
            </a:r>
            <a:r>
              <a:rPr lang="en-US" spc="-40" dirty="0">
                <a:latin typeface="Times New Roman"/>
                <a:cs typeface="Times New Roman"/>
              </a:rPr>
              <a:t> </a:t>
            </a:r>
            <a:r>
              <a:rPr lang="en-US" spc="-15" dirty="0">
                <a:latin typeface="Times New Roman"/>
                <a:cs typeface="Times New Roman"/>
              </a:rPr>
              <a:t>that</a:t>
            </a:r>
            <a:r>
              <a:rPr lang="en-US" spc="-45" dirty="0">
                <a:latin typeface="Times New Roman"/>
                <a:cs typeface="Times New Roman"/>
              </a:rPr>
              <a:t> </a:t>
            </a:r>
            <a:r>
              <a:rPr lang="en-US" spc="-10" dirty="0">
                <a:latin typeface="Times New Roman"/>
                <a:cs typeface="Times New Roman"/>
              </a:rPr>
              <a:t>for</a:t>
            </a:r>
            <a:r>
              <a:rPr lang="en-US" spc="-50" dirty="0">
                <a:latin typeface="Times New Roman"/>
                <a:cs typeface="Times New Roman"/>
              </a:rPr>
              <a:t> </a:t>
            </a:r>
            <a:r>
              <a:rPr lang="en-US" spc="-15" dirty="0">
                <a:latin typeface="Times New Roman"/>
                <a:cs typeface="Times New Roman"/>
              </a:rPr>
              <a:t>large</a:t>
            </a:r>
            <a:r>
              <a:rPr lang="en-US" spc="-40" dirty="0">
                <a:latin typeface="Times New Roman"/>
                <a:cs typeface="Times New Roman"/>
              </a:rPr>
              <a:t> </a:t>
            </a:r>
            <a:r>
              <a:rPr lang="en-US" spc="-15" dirty="0">
                <a:latin typeface="Times New Roman"/>
                <a:cs typeface="Times New Roman"/>
              </a:rPr>
              <a:t>amounts</a:t>
            </a:r>
            <a:r>
              <a:rPr lang="en-US" spc="-45" dirty="0">
                <a:latin typeface="Times New Roman"/>
                <a:cs typeface="Times New Roman"/>
              </a:rPr>
              <a:t> </a:t>
            </a:r>
            <a:r>
              <a:rPr lang="en-US" spc="-10" dirty="0">
                <a:latin typeface="Times New Roman"/>
                <a:cs typeface="Times New Roman"/>
              </a:rPr>
              <a:t>of</a:t>
            </a:r>
            <a:r>
              <a:rPr lang="en-US" spc="-50" dirty="0">
                <a:latin typeface="Times New Roman"/>
                <a:cs typeface="Times New Roman"/>
              </a:rPr>
              <a:t> </a:t>
            </a:r>
            <a:r>
              <a:rPr lang="en-US" spc="-15" dirty="0">
                <a:latin typeface="Times New Roman"/>
                <a:cs typeface="Times New Roman"/>
              </a:rPr>
              <a:t>data,</a:t>
            </a:r>
            <a:r>
              <a:rPr lang="en-US" spc="-50" dirty="0">
                <a:latin typeface="Times New Roman"/>
                <a:cs typeface="Times New Roman"/>
              </a:rPr>
              <a:t> </a:t>
            </a:r>
            <a:r>
              <a:rPr lang="en-US" sz="1800" spc="135" dirty="0">
                <a:latin typeface="Arial"/>
                <a:cs typeface="Arial"/>
              </a:rPr>
              <a:t>f(n)</a:t>
            </a:r>
            <a:r>
              <a:rPr lang="en-US" sz="1800" spc="-45" dirty="0">
                <a:latin typeface="Arial"/>
                <a:cs typeface="Arial"/>
              </a:rPr>
              <a:t> </a:t>
            </a:r>
            <a:r>
              <a:rPr lang="en-US" spc="-5" dirty="0">
                <a:latin typeface="Times New Roman"/>
                <a:cs typeface="Times New Roman"/>
              </a:rPr>
              <a:t>will</a:t>
            </a:r>
            <a:r>
              <a:rPr lang="en-US" spc="-25" dirty="0">
                <a:latin typeface="Times New Roman"/>
                <a:cs typeface="Times New Roman"/>
              </a:rPr>
              <a:t> </a:t>
            </a:r>
            <a:r>
              <a:rPr lang="en-US" dirty="0">
                <a:latin typeface="Times New Roman"/>
                <a:cs typeface="Times New Roman"/>
              </a:rPr>
              <a:t>grow</a:t>
            </a:r>
            <a:r>
              <a:rPr lang="en-US" spc="-20" dirty="0">
                <a:latin typeface="Times New Roman"/>
                <a:cs typeface="Times New Roman"/>
              </a:rPr>
              <a:t> </a:t>
            </a:r>
            <a:r>
              <a:rPr lang="en-US" dirty="0">
                <a:latin typeface="Times New Roman"/>
                <a:cs typeface="Times New Roman"/>
              </a:rPr>
              <a:t>no</a:t>
            </a:r>
            <a:r>
              <a:rPr lang="en-US" spc="-25" dirty="0">
                <a:latin typeface="Times New Roman"/>
                <a:cs typeface="Times New Roman"/>
              </a:rPr>
              <a:t> </a:t>
            </a:r>
            <a:r>
              <a:rPr lang="en-US" dirty="0">
                <a:latin typeface="Times New Roman"/>
                <a:cs typeface="Times New Roman"/>
              </a:rPr>
              <a:t>more</a:t>
            </a:r>
            <a:r>
              <a:rPr lang="en-US" spc="-20" dirty="0">
                <a:latin typeface="Times New Roman"/>
                <a:cs typeface="Times New Roman"/>
              </a:rPr>
              <a:t> </a:t>
            </a:r>
            <a:r>
              <a:rPr lang="en-US" dirty="0">
                <a:latin typeface="Times New Roman"/>
                <a:cs typeface="Times New Roman"/>
              </a:rPr>
              <a:t>than</a:t>
            </a:r>
            <a:r>
              <a:rPr lang="en-US" spc="-25" dirty="0">
                <a:latin typeface="Times New Roman"/>
                <a:cs typeface="Times New Roman"/>
              </a:rPr>
              <a:t> </a:t>
            </a:r>
            <a:r>
              <a:rPr lang="en-US" dirty="0">
                <a:latin typeface="Times New Roman"/>
                <a:cs typeface="Times New Roman"/>
              </a:rPr>
              <a:t>a</a:t>
            </a:r>
            <a:r>
              <a:rPr lang="en-US" spc="-25" dirty="0">
                <a:latin typeface="Times New Roman"/>
                <a:cs typeface="Times New Roman"/>
              </a:rPr>
              <a:t> </a:t>
            </a:r>
            <a:r>
              <a:rPr lang="en-US" dirty="0">
                <a:latin typeface="Times New Roman"/>
                <a:cs typeface="Times New Roman"/>
              </a:rPr>
              <a:t>constant</a:t>
            </a:r>
            <a:r>
              <a:rPr lang="en-US" spc="-20" dirty="0">
                <a:latin typeface="Times New Roman"/>
                <a:cs typeface="Times New Roman"/>
              </a:rPr>
              <a:t> </a:t>
            </a:r>
            <a:r>
              <a:rPr lang="en-US" dirty="0">
                <a:latin typeface="Times New Roman"/>
                <a:cs typeface="Times New Roman"/>
              </a:rPr>
              <a:t>factor  than</a:t>
            </a:r>
            <a:r>
              <a:rPr lang="en-US" spc="-35" dirty="0">
                <a:latin typeface="Times New Roman"/>
                <a:cs typeface="Times New Roman"/>
              </a:rPr>
              <a:t> </a:t>
            </a:r>
            <a:r>
              <a:rPr lang="en-US" sz="1800" spc="65" dirty="0">
                <a:latin typeface="Arial"/>
                <a:cs typeface="Arial"/>
              </a:rPr>
              <a:t>g(n)</a:t>
            </a:r>
            <a:r>
              <a:rPr lang="en-US" spc="65" dirty="0">
                <a:latin typeface="Times New Roman"/>
                <a:cs typeface="Times New Roman"/>
              </a:rPr>
              <a:t>.</a:t>
            </a:r>
            <a:r>
              <a:rPr lang="en-US" spc="-35" dirty="0">
                <a:latin typeface="Times New Roman"/>
                <a:cs typeface="Times New Roman"/>
              </a:rPr>
              <a:t> </a:t>
            </a:r>
            <a:r>
              <a:rPr lang="en-US" spc="-5" dirty="0">
                <a:latin typeface="Times New Roman"/>
                <a:cs typeface="Times New Roman"/>
              </a:rPr>
              <a:t>Hence,</a:t>
            </a:r>
            <a:r>
              <a:rPr lang="en-US" spc="-35" dirty="0">
                <a:latin typeface="Times New Roman"/>
                <a:cs typeface="Times New Roman"/>
              </a:rPr>
              <a:t> </a:t>
            </a:r>
            <a:r>
              <a:rPr lang="en-US" sz="1800" spc="-10" dirty="0">
                <a:latin typeface="Arial"/>
                <a:cs typeface="Arial"/>
              </a:rPr>
              <a:t>g</a:t>
            </a:r>
            <a:r>
              <a:rPr lang="en-US" sz="1800" spc="-45" dirty="0">
                <a:latin typeface="Arial"/>
                <a:cs typeface="Arial"/>
              </a:rPr>
              <a:t> </a:t>
            </a:r>
            <a:r>
              <a:rPr lang="en-US" dirty="0">
                <a:latin typeface="Times New Roman"/>
                <a:cs typeface="Times New Roman"/>
              </a:rPr>
              <a:t>provides</a:t>
            </a:r>
            <a:r>
              <a:rPr lang="en-US" spc="-35" dirty="0">
                <a:latin typeface="Times New Roman"/>
                <a:cs typeface="Times New Roman"/>
              </a:rPr>
              <a:t> </a:t>
            </a:r>
            <a:r>
              <a:rPr lang="en-US" dirty="0">
                <a:latin typeface="Times New Roman"/>
                <a:cs typeface="Times New Roman"/>
              </a:rPr>
              <a:t>an</a:t>
            </a:r>
            <a:r>
              <a:rPr lang="en-US" spc="-35" dirty="0">
                <a:latin typeface="Times New Roman"/>
                <a:cs typeface="Times New Roman"/>
              </a:rPr>
              <a:t> </a:t>
            </a:r>
            <a:r>
              <a:rPr lang="en-US" dirty="0">
                <a:latin typeface="Times New Roman"/>
                <a:cs typeface="Times New Roman"/>
              </a:rPr>
              <a:t>upper</a:t>
            </a:r>
            <a:r>
              <a:rPr lang="en-US" spc="-30" dirty="0">
                <a:latin typeface="Times New Roman"/>
                <a:cs typeface="Times New Roman"/>
              </a:rPr>
              <a:t> </a:t>
            </a:r>
            <a:r>
              <a:rPr lang="en-US" dirty="0">
                <a:latin typeface="Times New Roman"/>
                <a:cs typeface="Times New Roman"/>
              </a:rPr>
              <a:t>bound.</a:t>
            </a:r>
            <a:r>
              <a:rPr lang="en-US" spc="-35" dirty="0">
                <a:latin typeface="Times New Roman"/>
                <a:cs typeface="Times New Roman"/>
              </a:rPr>
              <a:t> </a:t>
            </a:r>
            <a:r>
              <a:rPr lang="en-US" spc="-5" dirty="0">
                <a:latin typeface="Times New Roman"/>
                <a:cs typeface="Times New Roman"/>
              </a:rPr>
              <a:t>Note</a:t>
            </a:r>
            <a:r>
              <a:rPr lang="en-US" spc="-35" dirty="0">
                <a:latin typeface="Times New Roman"/>
                <a:cs typeface="Times New Roman"/>
              </a:rPr>
              <a:t> </a:t>
            </a:r>
            <a:r>
              <a:rPr lang="en-US" dirty="0">
                <a:latin typeface="Times New Roman"/>
                <a:cs typeface="Times New Roman"/>
              </a:rPr>
              <a:t>that</a:t>
            </a:r>
            <a:r>
              <a:rPr lang="en-US" spc="-35" dirty="0">
                <a:latin typeface="Times New Roman"/>
                <a:cs typeface="Times New Roman"/>
              </a:rPr>
              <a:t> </a:t>
            </a:r>
            <a:r>
              <a:rPr lang="en-US" dirty="0">
                <a:latin typeface="Times New Roman"/>
                <a:cs typeface="Times New Roman"/>
              </a:rPr>
              <a:t>here</a:t>
            </a:r>
            <a:r>
              <a:rPr lang="en-US" spc="-30" dirty="0">
                <a:latin typeface="Times New Roman"/>
                <a:cs typeface="Times New Roman"/>
              </a:rPr>
              <a:t> </a:t>
            </a:r>
            <a:r>
              <a:rPr lang="en-US" sz="1800" spc="35" dirty="0">
                <a:latin typeface="Arial"/>
                <a:cs typeface="Arial"/>
              </a:rPr>
              <a:t>c</a:t>
            </a:r>
            <a:r>
              <a:rPr lang="en-US" sz="1800" spc="-50" dirty="0">
                <a:latin typeface="Arial"/>
                <a:cs typeface="Arial"/>
              </a:rPr>
              <a:t> </a:t>
            </a:r>
            <a:r>
              <a:rPr lang="en-US" dirty="0">
                <a:latin typeface="Times New Roman"/>
                <a:cs typeface="Times New Roman"/>
              </a:rPr>
              <a:t>is</a:t>
            </a:r>
            <a:r>
              <a:rPr lang="en-US" spc="-35" dirty="0">
                <a:latin typeface="Times New Roman"/>
                <a:cs typeface="Times New Roman"/>
              </a:rPr>
              <a:t> </a:t>
            </a:r>
            <a:r>
              <a:rPr lang="en-US" dirty="0">
                <a:latin typeface="Times New Roman"/>
                <a:cs typeface="Times New Roman"/>
              </a:rPr>
              <a:t>a</a:t>
            </a:r>
            <a:r>
              <a:rPr lang="en-US" spc="-30" dirty="0">
                <a:latin typeface="Times New Roman"/>
                <a:cs typeface="Times New Roman"/>
              </a:rPr>
              <a:t> </a:t>
            </a:r>
            <a:r>
              <a:rPr lang="en-US" dirty="0">
                <a:latin typeface="Times New Roman"/>
                <a:cs typeface="Times New Roman"/>
              </a:rPr>
              <a:t>constant</a:t>
            </a:r>
            <a:r>
              <a:rPr lang="en-US" spc="-35" dirty="0">
                <a:latin typeface="Times New Roman"/>
                <a:cs typeface="Times New Roman"/>
              </a:rPr>
              <a:t> </a:t>
            </a:r>
            <a:r>
              <a:rPr lang="en-US" spc="-5" dirty="0">
                <a:latin typeface="Times New Roman"/>
                <a:cs typeface="Times New Roman"/>
              </a:rPr>
              <a:t>which</a:t>
            </a:r>
            <a:r>
              <a:rPr lang="en-US" spc="-35" dirty="0">
                <a:latin typeface="Times New Roman"/>
                <a:cs typeface="Times New Roman"/>
              </a:rPr>
              <a:t> </a:t>
            </a:r>
            <a:r>
              <a:rPr lang="en-US" dirty="0">
                <a:latin typeface="Times New Roman"/>
                <a:cs typeface="Times New Roman"/>
              </a:rPr>
              <a:t>depends</a:t>
            </a:r>
            <a:r>
              <a:rPr lang="en-US" spc="-35" dirty="0">
                <a:latin typeface="Times New Roman"/>
                <a:cs typeface="Times New Roman"/>
              </a:rPr>
              <a:t> </a:t>
            </a:r>
            <a:r>
              <a:rPr lang="en-US" dirty="0">
                <a:latin typeface="Times New Roman"/>
                <a:cs typeface="Times New Roman"/>
              </a:rPr>
              <a:t>on</a:t>
            </a:r>
            <a:r>
              <a:rPr lang="en-US" spc="-30" dirty="0">
                <a:latin typeface="Times New Roman"/>
                <a:cs typeface="Times New Roman"/>
              </a:rPr>
              <a:t> </a:t>
            </a:r>
            <a:r>
              <a:rPr lang="en-US" dirty="0">
                <a:latin typeface="Times New Roman"/>
                <a:cs typeface="Times New Roman"/>
              </a:rPr>
              <a:t>the  following</a:t>
            </a:r>
            <a:r>
              <a:rPr lang="en-US" spc="-5" dirty="0">
                <a:latin typeface="Times New Roman"/>
                <a:cs typeface="Times New Roman"/>
              </a:rPr>
              <a:t> </a:t>
            </a:r>
            <a:r>
              <a:rPr lang="en-US" dirty="0">
                <a:latin typeface="Times New Roman"/>
                <a:cs typeface="Times New Roman"/>
              </a:rPr>
              <a:t>factors:</a:t>
            </a:r>
          </a:p>
          <a:p>
            <a:pPr marL="647065" indent="-124460">
              <a:lnSpc>
                <a:spcPct val="150000"/>
              </a:lnSpc>
              <a:spcBef>
                <a:spcPts val="350"/>
              </a:spcBef>
              <a:buFont typeface="Georgia"/>
              <a:buChar char="∑"/>
              <a:tabLst>
                <a:tab pos="647700" algn="l"/>
              </a:tabLst>
            </a:pPr>
            <a:r>
              <a:rPr lang="en-US" dirty="0">
                <a:latin typeface="Times New Roman"/>
                <a:cs typeface="Times New Roman"/>
              </a:rPr>
              <a:t>the programming language</a:t>
            </a:r>
            <a:r>
              <a:rPr lang="en-US" spc="-5" dirty="0">
                <a:latin typeface="Times New Roman"/>
                <a:cs typeface="Times New Roman"/>
              </a:rPr>
              <a:t> </a:t>
            </a:r>
            <a:r>
              <a:rPr lang="en-US" dirty="0">
                <a:latin typeface="Times New Roman"/>
                <a:cs typeface="Times New Roman"/>
              </a:rPr>
              <a:t>used,</a:t>
            </a:r>
          </a:p>
          <a:p>
            <a:pPr marL="647065" indent="-124460">
              <a:lnSpc>
                <a:spcPct val="150000"/>
              </a:lnSpc>
              <a:buFont typeface="Georgia"/>
              <a:buChar char="∑"/>
              <a:tabLst>
                <a:tab pos="647700" algn="l"/>
              </a:tabLst>
            </a:pPr>
            <a:r>
              <a:rPr lang="en-US" dirty="0">
                <a:latin typeface="Times New Roman"/>
                <a:cs typeface="Times New Roman"/>
              </a:rPr>
              <a:t>the quality of the compiler or</a:t>
            </a:r>
            <a:r>
              <a:rPr lang="en-US" spc="-10" dirty="0">
                <a:latin typeface="Times New Roman"/>
                <a:cs typeface="Times New Roman"/>
              </a:rPr>
              <a:t> </a:t>
            </a:r>
            <a:r>
              <a:rPr lang="en-US" spc="-5" dirty="0">
                <a:latin typeface="Times New Roman"/>
                <a:cs typeface="Times New Roman"/>
              </a:rPr>
              <a:t>interpreter,</a:t>
            </a:r>
            <a:endParaRPr lang="en-US" dirty="0">
              <a:latin typeface="Times New Roman"/>
              <a:cs typeface="Times New Roman"/>
            </a:endParaRPr>
          </a:p>
          <a:p>
            <a:pPr marL="647065" indent="-124460">
              <a:lnSpc>
                <a:spcPct val="150000"/>
              </a:lnSpc>
              <a:buFont typeface="Georgia"/>
              <a:buChar char="∑"/>
              <a:tabLst>
                <a:tab pos="647700" algn="l"/>
              </a:tabLst>
            </a:pPr>
            <a:r>
              <a:rPr lang="en-US" dirty="0">
                <a:latin typeface="Times New Roman"/>
                <a:cs typeface="Times New Roman"/>
              </a:rPr>
              <a:t>the CPU</a:t>
            </a:r>
            <a:r>
              <a:rPr lang="en-US" spc="-5" dirty="0">
                <a:latin typeface="Times New Roman"/>
                <a:cs typeface="Times New Roman"/>
              </a:rPr>
              <a:t> speed,</a:t>
            </a:r>
            <a:endParaRPr lang="en-US" dirty="0">
              <a:latin typeface="Times New Roman"/>
              <a:cs typeface="Times New Roman"/>
            </a:endParaRPr>
          </a:p>
          <a:p>
            <a:pPr marL="647065" indent="-124460">
              <a:lnSpc>
                <a:spcPct val="150000"/>
              </a:lnSpc>
              <a:buFont typeface="Georgia"/>
              <a:buChar char="∑"/>
              <a:tabLst>
                <a:tab pos="647700" algn="l"/>
              </a:tabLst>
            </a:pPr>
            <a:r>
              <a:rPr lang="en-US" dirty="0">
                <a:latin typeface="Times New Roman"/>
                <a:cs typeface="Times New Roman"/>
              </a:rPr>
              <a:t>the </a:t>
            </a:r>
            <a:r>
              <a:rPr lang="en-US" spc="-5" dirty="0">
                <a:latin typeface="Times New Roman"/>
                <a:cs typeface="Times New Roman"/>
              </a:rPr>
              <a:t>size </a:t>
            </a:r>
            <a:r>
              <a:rPr lang="en-US" dirty="0">
                <a:latin typeface="Times New Roman"/>
                <a:cs typeface="Times New Roman"/>
              </a:rPr>
              <a:t>of the main memory and the access time to</a:t>
            </a:r>
            <a:r>
              <a:rPr lang="en-US" spc="-15" dirty="0">
                <a:latin typeface="Times New Roman"/>
                <a:cs typeface="Times New Roman"/>
              </a:rPr>
              <a:t> </a:t>
            </a:r>
            <a:r>
              <a:rPr lang="en-US" dirty="0">
                <a:latin typeface="Times New Roman"/>
                <a:cs typeface="Times New Roman"/>
              </a:rPr>
              <a:t>it,</a:t>
            </a:r>
          </a:p>
          <a:p>
            <a:pPr marL="647065" indent="-124460">
              <a:lnSpc>
                <a:spcPct val="150000"/>
              </a:lnSpc>
              <a:buFont typeface="Georgia"/>
              <a:buChar char="∑"/>
              <a:tabLst>
                <a:tab pos="647700" algn="l"/>
              </a:tabLst>
            </a:pPr>
            <a:r>
              <a:rPr lang="en-US" dirty="0">
                <a:latin typeface="Times New Roman"/>
                <a:cs typeface="Times New Roman"/>
              </a:rPr>
              <a:t>the knowledge of the </a:t>
            </a:r>
            <a:r>
              <a:rPr lang="en-US" spc="-5" dirty="0">
                <a:latin typeface="Times New Roman"/>
                <a:cs typeface="Times New Roman"/>
              </a:rPr>
              <a:t>programmer,</a:t>
            </a:r>
            <a:r>
              <a:rPr lang="en-US" spc="-10" dirty="0">
                <a:latin typeface="Times New Roman"/>
                <a:cs typeface="Times New Roman"/>
              </a:rPr>
              <a:t> </a:t>
            </a:r>
            <a:r>
              <a:rPr lang="en-US" dirty="0">
                <a:latin typeface="Times New Roman"/>
                <a:cs typeface="Times New Roman"/>
              </a:rPr>
              <a:t>and</a:t>
            </a:r>
          </a:p>
          <a:p>
            <a:pPr marL="647065" indent="-124460">
              <a:lnSpc>
                <a:spcPct val="150000"/>
              </a:lnSpc>
              <a:buFont typeface="Georgia"/>
              <a:buChar char="∑"/>
              <a:tabLst>
                <a:tab pos="647700" algn="l"/>
              </a:tabLst>
            </a:pPr>
            <a:r>
              <a:rPr lang="en-US" spc="-10" dirty="0">
                <a:latin typeface="Times New Roman"/>
                <a:cs typeface="Times New Roman"/>
              </a:rPr>
              <a:t>the</a:t>
            </a:r>
            <a:r>
              <a:rPr lang="en-US" spc="-40" dirty="0">
                <a:latin typeface="Times New Roman"/>
                <a:cs typeface="Times New Roman"/>
              </a:rPr>
              <a:t> </a:t>
            </a:r>
            <a:r>
              <a:rPr lang="en-US" spc="-15" dirty="0">
                <a:latin typeface="Times New Roman"/>
                <a:cs typeface="Times New Roman"/>
              </a:rPr>
              <a:t>algorithm</a:t>
            </a:r>
            <a:r>
              <a:rPr lang="en-US" spc="-40" dirty="0">
                <a:latin typeface="Times New Roman"/>
                <a:cs typeface="Times New Roman"/>
              </a:rPr>
              <a:t> </a:t>
            </a:r>
            <a:r>
              <a:rPr lang="en-US" spc="-15" dirty="0">
                <a:latin typeface="Times New Roman"/>
                <a:cs typeface="Times New Roman"/>
              </a:rPr>
              <a:t>itself,</a:t>
            </a:r>
            <a:r>
              <a:rPr lang="en-US" spc="-40" dirty="0">
                <a:latin typeface="Times New Roman"/>
                <a:cs typeface="Times New Roman"/>
              </a:rPr>
              <a:t> </a:t>
            </a:r>
            <a:r>
              <a:rPr lang="en-US" spc="-15" dirty="0">
                <a:latin typeface="Times New Roman"/>
                <a:cs typeface="Times New Roman"/>
              </a:rPr>
              <a:t>which</a:t>
            </a:r>
            <a:r>
              <a:rPr lang="en-US" spc="-35" dirty="0">
                <a:latin typeface="Times New Roman"/>
                <a:cs typeface="Times New Roman"/>
              </a:rPr>
              <a:t> </a:t>
            </a:r>
            <a:r>
              <a:rPr lang="en-US" spc="-10" dirty="0">
                <a:latin typeface="Times New Roman"/>
                <a:cs typeface="Times New Roman"/>
              </a:rPr>
              <a:t>may</a:t>
            </a:r>
            <a:r>
              <a:rPr lang="en-US" spc="-40" dirty="0">
                <a:latin typeface="Times New Roman"/>
                <a:cs typeface="Times New Roman"/>
              </a:rPr>
              <a:t> </a:t>
            </a:r>
            <a:r>
              <a:rPr lang="en-US" spc="-15" dirty="0">
                <a:latin typeface="Times New Roman"/>
                <a:cs typeface="Times New Roman"/>
              </a:rPr>
              <a:t>require</a:t>
            </a:r>
            <a:r>
              <a:rPr lang="en-US" spc="-40" dirty="0">
                <a:latin typeface="Times New Roman"/>
                <a:cs typeface="Times New Roman"/>
              </a:rPr>
              <a:t> </a:t>
            </a:r>
            <a:r>
              <a:rPr lang="en-US" spc="-15" dirty="0">
                <a:latin typeface="Times New Roman"/>
                <a:cs typeface="Times New Roman"/>
              </a:rPr>
              <a:t>simple</a:t>
            </a:r>
            <a:r>
              <a:rPr lang="en-US" spc="-35" dirty="0">
                <a:latin typeface="Times New Roman"/>
                <a:cs typeface="Times New Roman"/>
              </a:rPr>
              <a:t> </a:t>
            </a:r>
            <a:r>
              <a:rPr lang="en-US" spc="-10" dirty="0">
                <a:latin typeface="Times New Roman"/>
                <a:cs typeface="Times New Roman"/>
              </a:rPr>
              <a:t>but</a:t>
            </a:r>
            <a:r>
              <a:rPr lang="en-US" spc="-40" dirty="0">
                <a:latin typeface="Times New Roman"/>
                <a:cs typeface="Times New Roman"/>
              </a:rPr>
              <a:t> </a:t>
            </a:r>
            <a:r>
              <a:rPr lang="en-US" spc="-15" dirty="0">
                <a:latin typeface="Times New Roman"/>
                <a:cs typeface="Times New Roman"/>
              </a:rPr>
              <a:t>also</a:t>
            </a:r>
            <a:r>
              <a:rPr lang="en-US" spc="-40" dirty="0">
                <a:latin typeface="Times New Roman"/>
                <a:cs typeface="Times New Roman"/>
              </a:rPr>
              <a:t> </a:t>
            </a:r>
            <a:r>
              <a:rPr lang="en-US" spc="-15" dirty="0">
                <a:latin typeface="Times New Roman"/>
                <a:cs typeface="Times New Roman"/>
              </a:rPr>
              <a:t>time-consuming</a:t>
            </a:r>
            <a:r>
              <a:rPr lang="en-US" spc="-35" dirty="0">
                <a:latin typeface="Times New Roman"/>
                <a:cs typeface="Times New Roman"/>
              </a:rPr>
              <a:t> </a:t>
            </a:r>
            <a:r>
              <a:rPr lang="en-US" spc="-15" dirty="0">
                <a:latin typeface="Times New Roman"/>
                <a:cs typeface="Times New Roman"/>
              </a:rPr>
              <a:t>machine</a:t>
            </a:r>
            <a:r>
              <a:rPr lang="en-US" spc="-40" dirty="0">
                <a:latin typeface="Times New Roman"/>
                <a:cs typeface="Times New Roman"/>
              </a:rPr>
              <a:t> </a:t>
            </a:r>
            <a:r>
              <a:rPr lang="en-US" spc="-15" dirty="0">
                <a:latin typeface="Times New Roman"/>
                <a:cs typeface="Times New Roman"/>
              </a:rPr>
              <a:t>instructions.</a:t>
            </a:r>
            <a:endParaRPr lang="en-US" dirty="0">
              <a:latin typeface="Times New Roman"/>
              <a:cs typeface="Times New Roman"/>
            </a:endParaRPr>
          </a:p>
          <a:p>
            <a:pPr marL="393065" marR="6350" indent="152400" algn="just">
              <a:lnSpc>
                <a:spcPct val="150000"/>
              </a:lnSpc>
              <a:spcBef>
                <a:spcPts val="340"/>
              </a:spcBef>
            </a:pPr>
            <a:r>
              <a:rPr lang="en-US" spc="-45" dirty="0">
                <a:latin typeface="Times New Roman"/>
                <a:cs typeface="Times New Roman"/>
              </a:rPr>
              <a:t>We </a:t>
            </a:r>
            <a:r>
              <a:rPr lang="en-US" dirty="0">
                <a:latin typeface="Times New Roman"/>
                <a:cs typeface="Times New Roman"/>
              </a:rPr>
              <a:t>have </a:t>
            </a:r>
            <a:r>
              <a:rPr lang="en-US" spc="-5" dirty="0">
                <a:latin typeface="Times New Roman"/>
                <a:cs typeface="Times New Roman"/>
              </a:rPr>
              <a:t>seen </a:t>
            </a:r>
            <a:r>
              <a:rPr lang="en-US" dirty="0">
                <a:latin typeface="Times New Roman"/>
                <a:cs typeface="Times New Roman"/>
              </a:rPr>
              <a:t>that the Big O notation provides a </a:t>
            </a:r>
            <a:r>
              <a:rPr lang="en-US" spc="-5" dirty="0">
                <a:latin typeface="Times New Roman"/>
                <a:cs typeface="Times New Roman"/>
              </a:rPr>
              <a:t>strict </a:t>
            </a:r>
            <a:r>
              <a:rPr lang="en-US" dirty="0">
                <a:latin typeface="Times New Roman"/>
                <a:cs typeface="Times New Roman"/>
              </a:rPr>
              <a:t>upper bound for </a:t>
            </a:r>
            <a:r>
              <a:rPr lang="en-US" sz="1800" spc="110" dirty="0">
                <a:latin typeface="Arial"/>
                <a:cs typeface="Arial"/>
              </a:rPr>
              <a:t>f(n)</a:t>
            </a:r>
            <a:r>
              <a:rPr lang="en-US" spc="110" dirty="0">
                <a:latin typeface="Times New Roman"/>
                <a:cs typeface="Times New Roman"/>
              </a:rPr>
              <a:t>. </a:t>
            </a:r>
            <a:r>
              <a:rPr lang="en-US" dirty="0">
                <a:latin typeface="Times New Roman"/>
                <a:cs typeface="Times New Roman"/>
              </a:rPr>
              <a:t>This means that  the function </a:t>
            </a:r>
            <a:r>
              <a:rPr lang="en-US" sz="1800" spc="135" dirty="0">
                <a:latin typeface="Arial"/>
                <a:cs typeface="Arial"/>
              </a:rPr>
              <a:t>f(n) </a:t>
            </a:r>
            <a:r>
              <a:rPr lang="en-US" dirty="0">
                <a:latin typeface="Times New Roman"/>
                <a:cs typeface="Times New Roman"/>
              </a:rPr>
              <a:t>can do better but not </a:t>
            </a:r>
            <a:r>
              <a:rPr lang="en-US" spc="-5" dirty="0">
                <a:latin typeface="Times New Roman"/>
                <a:cs typeface="Times New Roman"/>
              </a:rPr>
              <a:t>worse </a:t>
            </a:r>
            <a:r>
              <a:rPr lang="en-US" dirty="0">
                <a:latin typeface="Times New Roman"/>
                <a:cs typeface="Times New Roman"/>
              </a:rPr>
              <a:t>than the </a:t>
            </a:r>
            <a:r>
              <a:rPr lang="en-US" spc="-15" dirty="0">
                <a:latin typeface="Times New Roman"/>
                <a:cs typeface="Times New Roman"/>
              </a:rPr>
              <a:t>specified </a:t>
            </a:r>
            <a:r>
              <a:rPr lang="en-US" dirty="0">
                <a:latin typeface="Times New Roman"/>
                <a:cs typeface="Times New Roman"/>
              </a:rPr>
              <a:t>value. Big O notation is </a:t>
            </a:r>
            <a:r>
              <a:rPr lang="en-US" spc="-5" dirty="0">
                <a:latin typeface="Times New Roman"/>
                <a:cs typeface="Times New Roman"/>
              </a:rPr>
              <a:t>simply  written </a:t>
            </a:r>
            <a:r>
              <a:rPr lang="en-US" dirty="0">
                <a:latin typeface="Times New Roman"/>
                <a:cs typeface="Times New Roman"/>
              </a:rPr>
              <a:t>as </a:t>
            </a:r>
            <a:r>
              <a:rPr lang="en-US" sz="1800" spc="135" dirty="0">
                <a:latin typeface="Arial"/>
                <a:cs typeface="Arial"/>
              </a:rPr>
              <a:t>f(n) </a:t>
            </a:r>
            <a:r>
              <a:rPr lang="en-US" spc="-125" dirty="0">
                <a:latin typeface="DejaVu Serif"/>
                <a:cs typeface="DejaVu Serif"/>
              </a:rPr>
              <a:t>∈ </a:t>
            </a:r>
            <a:r>
              <a:rPr lang="en-US" sz="1800" spc="70" dirty="0">
                <a:latin typeface="Arial"/>
                <a:cs typeface="Arial"/>
              </a:rPr>
              <a:t>O(g(n)) </a:t>
            </a:r>
            <a:r>
              <a:rPr lang="en-US" dirty="0">
                <a:latin typeface="Times New Roman"/>
                <a:cs typeface="Times New Roman"/>
              </a:rPr>
              <a:t>or as </a:t>
            </a:r>
            <a:r>
              <a:rPr lang="en-US" sz="1800" spc="135" dirty="0">
                <a:latin typeface="Arial"/>
                <a:cs typeface="Arial"/>
              </a:rPr>
              <a:t>f(n) </a:t>
            </a:r>
            <a:r>
              <a:rPr lang="en-US" sz="1800" spc="-30" dirty="0">
                <a:latin typeface="Arial"/>
                <a:cs typeface="Arial"/>
              </a:rPr>
              <a:t>=</a:t>
            </a:r>
            <a:r>
              <a:rPr lang="en-US" sz="1800" spc="85" dirty="0">
                <a:latin typeface="Arial"/>
                <a:cs typeface="Arial"/>
              </a:rPr>
              <a:t> </a:t>
            </a:r>
            <a:r>
              <a:rPr lang="en-US" sz="1800" spc="60" dirty="0">
                <a:latin typeface="Arial"/>
                <a:cs typeface="Arial"/>
              </a:rPr>
              <a:t>O(g(n))</a:t>
            </a:r>
            <a:r>
              <a:rPr lang="en-US" i="1" spc="60" dirty="0">
                <a:latin typeface="Times New Roman"/>
                <a:cs typeface="Times New Roman"/>
              </a:rPr>
              <a:t>.</a:t>
            </a:r>
            <a:endParaRPr lang="en-US" dirty="0">
              <a:latin typeface="Times New Roman"/>
              <a:cs typeface="Times New Roman"/>
            </a:endParaRPr>
          </a:p>
          <a:p>
            <a:pPr marL="546100">
              <a:lnSpc>
                <a:spcPct val="150000"/>
              </a:lnSpc>
            </a:pPr>
            <a:r>
              <a:rPr lang="en-US" spc="-5" dirty="0">
                <a:latin typeface="Times New Roman"/>
                <a:cs typeface="Times New Roman"/>
              </a:rPr>
              <a:t>Here, </a:t>
            </a:r>
            <a:r>
              <a:rPr lang="en-US" sz="1800" spc="-10" dirty="0">
                <a:latin typeface="Arial"/>
                <a:cs typeface="Arial"/>
              </a:rPr>
              <a:t>n </a:t>
            </a:r>
            <a:r>
              <a:rPr lang="en-US" dirty="0">
                <a:latin typeface="Times New Roman"/>
                <a:cs typeface="Times New Roman"/>
              </a:rPr>
              <a:t>is the problem </a:t>
            </a:r>
            <a:r>
              <a:rPr lang="en-US" spc="-5" dirty="0">
                <a:latin typeface="Times New Roman"/>
                <a:cs typeface="Times New Roman"/>
              </a:rPr>
              <a:t>size </a:t>
            </a:r>
            <a:r>
              <a:rPr lang="en-US" dirty="0">
                <a:latin typeface="Times New Roman"/>
                <a:cs typeface="Times New Roman"/>
              </a:rPr>
              <a:t>and </a:t>
            </a:r>
            <a:r>
              <a:rPr lang="en-US" sz="1800" spc="70" dirty="0">
                <a:latin typeface="Arial"/>
                <a:cs typeface="Arial"/>
              </a:rPr>
              <a:t>O(g(n)) </a:t>
            </a:r>
            <a:r>
              <a:rPr lang="en-US" dirty="0">
                <a:latin typeface="Times New Roman"/>
                <a:cs typeface="Times New Roman"/>
              </a:rPr>
              <a:t>= </a:t>
            </a:r>
            <a:r>
              <a:rPr lang="en-US" sz="1800" spc="120" dirty="0">
                <a:latin typeface="Arial"/>
                <a:cs typeface="Arial"/>
              </a:rPr>
              <a:t>{h(n): </a:t>
            </a:r>
            <a:r>
              <a:rPr lang="en-US" spc="45" dirty="0">
                <a:latin typeface="DejaVu Serif"/>
                <a:cs typeface="DejaVu Serif"/>
              </a:rPr>
              <a:t>∃ </a:t>
            </a:r>
            <a:r>
              <a:rPr lang="en-US" sz="1800" spc="100" dirty="0">
                <a:latin typeface="Arial"/>
                <a:cs typeface="Arial"/>
              </a:rPr>
              <a:t>positive  </a:t>
            </a:r>
            <a:r>
              <a:rPr lang="en-US" sz="1800" spc="55" dirty="0">
                <a:latin typeface="Arial"/>
                <a:cs typeface="Arial"/>
              </a:rPr>
              <a:t>constants  </a:t>
            </a:r>
            <a:r>
              <a:rPr lang="en-US" sz="1800" spc="125" dirty="0">
                <a:latin typeface="Arial"/>
                <a:cs typeface="Arial"/>
              </a:rPr>
              <a:t>c, </a:t>
            </a:r>
            <a:r>
              <a:rPr lang="en-US" sz="1800" spc="-5" dirty="0">
                <a:latin typeface="Arial"/>
                <a:cs typeface="Arial"/>
              </a:rPr>
              <a:t>n</a:t>
            </a:r>
            <a:r>
              <a:rPr lang="en-US" sz="2000" spc="-7" baseline="-32407" dirty="0">
                <a:latin typeface="Times New Roman"/>
                <a:cs typeface="Times New Roman"/>
              </a:rPr>
              <a:t>0  </a:t>
            </a:r>
            <a:r>
              <a:rPr lang="en-US" sz="1800" spc="15" dirty="0">
                <a:latin typeface="Arial"/>
                <a:cs typeface="Arial"/>
              </a:rPr>
              <a:t>such  </a:t>
            </a:r>
            <a:r>
              <a:rPr lang="en-US" sz="1800" spc="105" dirty="0">
                <a:latin typeface="Arial"/>
                <a:cs typeface="Arial"/>
              </a:rPr>
              <a:t>that </a:t>
            </a:r>
            <a:r>
              <a:rPr lang="en-US" sz="1800" spc="-10" dirty="0">
                <a:latin typeface="Arial"/>
                <a:cs typeface="Arial"/>
              </a:rPr>
              <a:t>0  </a:t>
            </a:r>
            <a:r>
              <a:rPr lang="en-US" sz="1800" dirty="0">
                <a:latin typeface="Arial"/>
                <a:cs typeface="Arial"/>
              </a:rPr>
              <a:t>≤</a:t>
            </a:r>
            <a:r>
              <a:rPr lang="en-US" sz="1800" spc="90" dirty="0">
                <a:latin typeface="Arial"/>
                <a:cs typeface="Arial"/>
              </a:rPr>
              <a:t> </a:t>
            </a:r>
            <a:r>
              <a:rPr lang="en-US" sz="1800" spc="-10" dirty="0">
                <a:latin typeface="Arial"/>
                <a:cs typeface="Arial"/>
              </a:rPr>
              <a:t>h</a:t>
            </a:r>
            <a:endParaRPr lang="en-US" sz="1800" dirty="0">
              <a:latin typeface="Arial"/>
              <a:cs typeface="Arial"/>
            </a:endParaRPr>
          </a:p>
          <a:p>
            <a:pPr marL="393065">
              <a:lnSpc>
                <a:spcPct val="150000"/>
              </a:lnSpc>
            </a:pPr>
            <a:r>
              <a:rPr lang="en-US" sz="1800" spc="110" dirty="0">
                <a:latin typeface="Arial"/>
                <a:cs typeface="Arial"/>
              </a:rPr>
              <a:t>(n) </a:t>
            </a:r>
            <a:r>
              <a:rPr lang="en-US" sz="1800" dirty="0">
                <a:latin typeface="Arial"/>
                <a:cs typeface="Arial"/>
              </a:rPr>
              <a:t>≤  </a:t>
            </a:r>
            <a:r>
              <a:rPr lang="en-US" sz="1800" spc="95" dirty="0">
                <a:latin typeface="Arial"/>
                <a:cs typeface="Arial"/>
              </a:rPr>
              <a:t>cg(n), </a:t>
            </a:r>
            <a:r>
              <a:rPr lang="en-US" spc="25" dirty="0">
                <a:latin typeface="DejaVu Serif"/>
                <a:cs typeface="DejaVu Serif"/>
              </a:rPr>
              <a:t>∀ </a:t>
            </a:r>
            <a:r>
              <a:rPr lang="en-US" sz="1800" spc="-10" dirty="0">
                <a:latin typeface="Arial"/>
                <a:cs typeface="Arial"/>
              </a:rPr>
              <a:t>n  </a:t>
            </a:r>
            <a:r>
              <a:rPr lang="en-US" sz="1800" dirty="0">
                <a:latin typeface="Arial"/>
                <a:cs typeface="Arial"/>
              </a:rPr>
              <a:t>≥  </a:t>
            </a:r>
            <a:r>
              <a:rPr lang="en-US" sz="1800" spc="40" dirty="0">
                <a:latin typeface="Arial"/>
                <a:cs typeface="Arial"/>
              </a:rPr>
              <a:t>n</a:t>
            </a:r>
            <a:r>
              <a:rPr lang="en-US" sz="2000" spc="60" baseline="-32407" dirty="0">
                <a:latin typeface="Times New Roman"/>
                <a:cs typeface="Times New Roman"/>
              </a:rPr>
              <a:t>0</a:t>
            </a:r>
            <a:r>
              <a:rPr lang="en-US" sz="1800" spc="40" dirty="0">
                <a:latin typeface="Arial"/>
                <a:cs typeface="Arial"/>
              </a:rPr>
              <a:t>}</a:t>
            </a:r>
            <a:r>
              <a:rPr lang="en-US" spc="40" dirty="0">
                <a:latin typeface="Times New Roman"/>
                <a:cs typeface="Times New Roman"/>
              </a:rPr>
              <a:t>. </a:t>
            </a:r>
            <a:r>
              <a:rPr lang="en-US" spc="-5" dirty="0">
                <a:latin typeface="Times New Roman"/>
                <a:cs typeface="Times New Roman"/>
              </a:rPr>
              <a:t>Hence, we </a:t>
            </a:r>
            <a:r>
              <a:rPr lang="en-US" dirty="0">
                <a:latin typeface="Times New Roman"/>
                <a:cs typeface="Times New Roman"/>
              </a:rPr>
              <a:t>can </a:t>
            </a:r>
            <a:r>
              <a:rPr lang="en-US" spc="-5" dirty="0">
                <a:latin typeface="Times New Roman"/>
                <a:cs typeface="Times New Roman"/>
              </a:rPr>
              <a:t>say </a:t>
            </a:r>
            <a:r>
              <a:rPr lang="en-US" dirty="0">
                <a:latin typeface="Times New Roman"/>
                <a:cs typeface="Times New Roman"/>
              </a:rPr>
              <a:t>that </a:t>
            </a:r>
            <a:r>
              <a:rPr lang="en-US" sz="1800" spc="70" dirty="0">
                <a:latin typeface="Arial"/>
                <a:cs typeface="Arial"/>
              </a:rPr>
              <a:t>O(g(n)) </a:t>
            </a:r>
            <a:r>
              <a:rPr lang="en-US" dirty="0">
                <a:latin typeface="Times New Roman"/>
                <a:cs typeface="Times New Roman"/>
              </a:rPr>
              <a:t>comprises a </a:t>
            </a:r>
            <a:r>
              <a:rPr lang="en-US" spc="-5" dirty="0">
                <a:latin typeface="Times New Roman"/>
                <a:cs typeface="Times New Roman"/>
              </a:rPr>
              <a:t>set </a:t>
            </a:r>
            <a:r>
              <a:rPr lang="en-US" dirty="0">
                <a:latin typeface="Times New Roman"/>
                <a:cs typeface="Times New Roman"/>
              </a:rPr>
              <a:t>of all the functions</a:t>
            </a:r>
            <a:r>
              <a:rPr lang="en-US" spc="100" dirty="0">
                <a:latin typeface="Times New Roman"/>
                <a:cs typeface="Times New Roman"/>
              </a:rPr>
              <a:t> </a:t>
            </a:r>
            <a:r>
              <a:rPr lang="en-US" sz="1800" spc="80" dirty="0">
                <a:latin typeface="Arial"/>
                <a:cs typeface="Arial"/>
              </a:rPr>
              <a:t>h(n)</a:t>
            </a:r>
            <a:endParaRPr lang="en-US" sz="1800" dirty="0">
              <a:latin typeface="Arial"/>
              <a:cs typeface="Arial"/>
            </a:endParaRPr>
          </a:p>
          <a:p>
            <a:pPr marL="393065">
              <a:lnSpc>
                <a:spcPct val="150000"/>
              </a:lnSpc>
            </a:pPr>
            <a:r>
              <a:rPr lang="en-US" dirty="0">
                <a:latin typeface="Times New Roman"/>
                <a:cs typeface="Times New Roman"/>
              </a:rPr>
              <a:t>that are less than or equal to </a:t>
            </a:r>
            <a:r>
              <a:rPr lang="en-US" sz="1800" spc="75" dirty="0">
                <a:latin typeface="Arial"/>
                <a:cs typeface="Arial"/>
              </a:rPr>
              <a:t>cg(n) </a:t>
            </a:r>
            <a:r>
              <a:rPr lang="en-US" dirty="0">
                <a:latin typeface="Times New Roman"/>
                <a:cs typeface="Times New Roman"/>
              </a:rPr>
              <a:t>for all values of </a:t>
            </a:r>
            <a:r>
              <a:rPr lang="en-US" sz="1800" spc="-10" dirty="0">
                <a:latin typeface="Arial"/>
                <a:cs typeface="Arial"/>
              </a:rPr>
              <a:t>n </a:t>
            </a:r>
            <a:r>
              <a:rPr lang="en-US" dirty="0">
                <a:latin typeface="Times New Roman"/>
                <a:cs typeface="Times New Roman"/>
              </a:rPr>
              <a:t>≥</a:t>
            </a:r>
            <a:r>
              <a:rPr lang="en-US" spc="-155" dirty="0">
                <a:latin typeface="Times New Roman"/>
                <a:cs typeface="Times New Roman"/>
              </a:rPr>
              <a:t> </a:t>
            </a:r>
            <a:r>
              <a:rPr lang="en-US" sz="1800" dirty="0">
                <a:latin typeface="Arial"/>
                <a:cs typeface="Arial"/>
              </a:rPr>
              <a:t>n</a:t>
            </a:r>
            <a:r>
              <a:rPr lang="en-US" sz="2000" baseline="-32407" dirty="0">
                <a:latin typeface="Times New Roman"/>
                <a:cs typeface="Times New Roman"/>
              </a:rPr>
              <a:t>0</a:t>
            </a:r>
            <a:r>
              <a:rPr lang="en-US" dirty="0">
                <a:latin typeface="Times New Roman"/>
                <a:cs typeface="Times New Roman"/>
              </a:rPr>
              <a:t>.</a:t>
            </a:r>
          </a:p>
          <a:p>
            <a:pPr marL="457200" marR="194945" indent="-635">
              <a:lnSpc>
                <a:spcPct val="150000"/>
              </a:lnSpc>
              <a:spcBef>
                <a:spcPts val="1070"/>
              </a:spcBef>
            </a:pPr>
            <a:r>
              <a:rPr lang="en-US" dirty="0">
                <a:latin typeface="Times New Roman"/>
                <a:cs typeface="Times New Roman"/>
              </a:rPr>
              <a:t>If</a:t>
            </a:r>
            <a:r>
              <a:rPr lang="en-US" spc="-5" dirty="0">
                <a:latin typeface="Times New Roman"/>
                <a:cs typeface="Times New Roman"/>
              </a:rPr>
              <a:t> </a:t>
            </a:r>
            <a:r>
              <a:rPr lang="en-US" sz="1800" spc="135" dirty="0">
                <a:latin typeface="Arial"/>
                <a:cs typeface="Arial"/>
              </a:rPr>
              <a:t>f(n)</a:t>
            </a:r>
            <a:r>
              <a:rPr lang="en-US" sz="1800" spc="-25" dirty="0">
                <a:latin typeface="Arial"/>
                <a:cs typeface="Arial"/>
              </a:rPr>
              <a:t> </a:t>
            </a:r>
            <a:r>
              <a:rPr lang="en-US" dirty="0">
                <a:latin typeface="Times New Roman"/>
                <a:cs typeface="Times New Roman"/>
              </a:rPr>
              <a:t>≤ </a:t>
            </a:r>
            <a:r>
              <a:rPr lang="en-US" sz="1800" spc="60" dirty="0">
                <a:latin typeface="Arial"/>
                <a:cs typeface="Arial"/>
              </a:rPr>
              <a:t>cg(n)</a:t>
            </a:r>
            <a:r>
              <a:rPr lang="en-US" spc="60" dirty="0">
                <a:latin typeface="Times New Roman"/>
                <a:cs typeface="Times New Roman"/>
              </a:rPr>
              <a:t>,</a:t>
            </a:r>
            <a:r>
              <a:rPr lang="en-US" dirty="0">
                <a:latin typeface="Times New Roman"/>
                <a:cs typeface="Times New Roman"/>
              </a:rPr>
              <a:t> </a:t>
            </a:r>
            <a:r>
              <a:rPr lang="en-US" sz="1800" spc="35" dirty="0">
                <a:latin typeface="Arial"/>
                <a:cs typeface="Arial"/>
              </a:rPr>
              <a:t>c</a:t>
            </a:r>
            <a:r>
              <a:rPr lang="en-US" sz="1800" spc="-25" dirty="0">
                <a:latin typeface="Arial"/>
                <a:cs typeface="Arial"/>
              </a:rPr>
              <a:t> </a:t>
            </a:r>
            <a:r>
              <a:rPr lang="en-US" dirty="0">
                <a:latin typeface="Times New Roman"/>
                <a:cs typeface="Times New Roman"/>
              </a:rPr>
              <a:t>&gt; 0, </a:t>
            </a:r>
            <a:r>
              <a:rPr lang="en-US" spc="25" dirty="0">
                <a:latin typeface="DejaVu Serif"/>
                <a:cs typeface="DejaVu Serif"/>
              </a:rPr>
              <a:t>∀</a:t>
            </a:r>
            <a:r>
              <a:rPr lang="en-US" spc="-75" dirty="0">
                <a:latin typeface="DejaVu Serif"/>
                <a:cs typeface="DejaVu Serif"/>
              </a:rPr>
              <a:t> </a:t>
            </a:r>
            <a:r>
              <a:rPr lang="en-US" sz="1800" spc="-10" dirty="0">
                <a:latin typeface="Arial"/>
                <a:cs typeface="Arial"/>
              </a:rPr>
              <a:t>n</a:t>
            </a:r>
            <a:r>
              <a:rPr lang="en-US" sz="1800" spc="-25" dirty="0">
                <a:latin typeface="Arial"/>
                <a:cs typeface="Arial"/>
              </a:rPr>
              <a:t> </a:t>
            </a:r>
            <a:r>
              <a:rPr lang="en-US" dirty="0">
                <a:latin typeface="Times New Roman"/>
                <a:cs typeface="Times New Roman"/>
              </a:rPr>
              <a:t>≥ </a:t>
            </a:r>
            <a:r>
              <a:rPr lang="en-US" sz="1800" dirty="0">
                <a:latin typeface="Arial"/>
                <a:cs typeface="Arial"/>
              </a:rPr>
              <a:t>n</a:t>
            </a:r>
            <a:r>
              <a:rPr lang="en-US" sz="2000" baseline="-32407" dirty="0">
                <a:latin typeface="Times New Roman"/>
                <a:cs typeface="Times New Roman"/>
              </a:rPr>
              <a:t>0</a:t>
            </a:r>
            <a:r>
              <a:rPr lang="en-US" dirty="0">
                <a:latin typeface="Times New Roman"/>
                <a:cs typeface="Times New Roman"/>
              </a:rPr>
              <a:t>, then</a:t>
            </a:r>
            <a:r>
              <a:rPr lang="en-US" spc="-10" dirty="0">
                <a:latin typeface="Times New Roman"/>
                <a:cs typeface="Times New Roman"/>
              </a:rPr>
              <a:t> </a:t>
            </a:r>
            <a:r>
              <a:rPr lang="en-US" sz="1800" spc="135" dirty="0">
                <a:latin typeface="Arial"/>
                <a:cs typeface="Arial"/>
              </a:rPr>
              <a:t>f(n)</a:t>
            </a:r>
            <a:r>
              <a:rPr lang="en-US" sz="1800" spc="-25" dirty="0">
                <a:latin typeface="Arial"/>
                <a:cs typeface="Arial"/>
              </a:rPr>
              <a:t> </a:t>
            </a:r>
            <a:r>
              <a:rPr lang="en-US" dirty="0">
                <a:latin typeface="Times New Roman"/>
                <a:cs typeface="Times New Roman"/>
              </a:rPr>
              <a:t>= </a:t>
            </a:r>
            <a:r>
              <a:rPr lang="en-US" sz="1800" spc="70" dirty="0">
                <a:latin typeface="Arial"/>
                <a:cs typeface="Arial"/>
              </a:rPr>
              <a:t>O(g(n))</a:t>
            </a:r>
            <a:r>
              <a:rPr lang="en-US" sz="1800" spc="-25" dirty="0">
                <a:latin typeface="Arial"/>
                <a:cs typeface="Arial"/>
              </a:rPr>
              <a:t> </a:t>
            </a:r>
            <a:r>
              <a:rPr lang="en-US" dirty="0">
                <a:latin typeface="Times New Roman"/>
                <a:cs typeface="Times New Roman"/>
              </a:rPr>
              <a:t>and</a:t>
            </a:r>
            <a:r>
              <a:rPr lang="en-US" spc="-5" dirty="0">
                <a:latin typeface="Times New Roman"/>
                <a:cs typeface="Times New Roman"/>
              </a:rPr>
              <a:t> </a:t>
            </a:r>
            <a:r>
              <a:rPr lang="en-US" sz="1800" spc="80" dirty="0">
                <a:latin typeface="Arial"/>
                <a:cs typeface="Arial"/>
              </a:rPr>
              <a:t>g(n)</a:t>
            </a:r>
            <a:r>
              <a:rPr lang="en-US" sz="1800" spc="-25" dirty="0">
                <a:latin typeface="Arial"/>
                <a:cs typeface="Arial"/>
              </a:rPr>
              <a:t> </a:t>
            </a:r>
            <a:r>
              <a:rPr lang="en-US" dirty="0">
                <a:latin typeface="Times New Roman"/>
                <a:cs typeface="Times New Roman"/>
              </a:rPr>
              <a:t>is an asymptotically tight upper  bound for</a:t>
            </a:r>
            <a:r>
              <a:rPr lang="en-US" spc="-10" dirty="0">
                <a:latin typeface="Times New Roman"/>
                <a:cs typeface="Times New Roman"/>
              </a:rPr>
              <a:t> </a:t>
            </a:r>
            <a:r>
              <a:rPr lang="en-US" sz="1800" spc="110" dirty="0">
                <a:latin typeface="Arial"/>
                <a:cs typeface="Arial"/>
              </a:rPr>
              <a:t>f(n)</a:t>
            </a:r>
            <a:r>
              <a:rPr lang="en-US" spc="110" dirty="0">
                <a:latin typeface="Times New Roman"/>
                <a:cs typeface="Times New Roman"/>
              </a:rPr>
              <a:t>.</a:t>
            </a:r>
            <a:endParaRPr lang="en-US" dirty="0">
              <a:latin typeface="Times New Roman"/>
              <a:cs typeface="Times New Roman"/>
            </a:endParaRPr>
          </a:p>
          <a:p>
            <a:pPr>
              <a:lnSpc>
                <a:spcPct val="150000"/>
              </a:lnSpc>
              <a:spcBef>
                <a:spcPts val="25"/>
              </a:spcBef>
            </a:pPr>
            <a:endParaRPr lang="en-US" sz="2400" dirty="0">
              <a:latin typeface="Times New Roman"/>
              <a:cs typeface="Times New Roman"/>
            </a:endParaRPr>
          </a:p>
          <a:p>
            <a:pPr marL="393065" algn="just">
              <a:lnSpc>
                <a:spcPct val="150000"/>
              </a:lnSpc>
            </a:pPr>
            <a:r>
              <a:rPr lang="en-US" dirty="0">
                <a:latin typeface="Times New Roman"/>
                <a:cs typeface="Times New Roman"/>
              </a:rPr>
              <a:t>Examples of functions in </a:t>
            </a:r>
            <a:r>
              <a:rPr lang="en-US" sz="1800" spc="-40" dirty="0">
                <a:latin typeface="Arial"/>
                <a:cs typeface="Arial"/>
              </a:rPr>
              <a:t>O</a:t>
            </a:r>
            <a:r>
              <a:rPr lang="en-US" spc="-40" dirty="0">
                <a:latin typeface="Times New Roman"/>
                <a:cs typeface="Times New Roman"/>
              </a:rPr>
              <a:t>(</a:t>
            </a:r>
            <a:r>
              <a:rPr lang="en-US" sz="1800" spc="-40" dirty="0">
                <a:latin typeface="Arial"/>
                <a:cs typeface="Arial"/>
              </a:rPr>
              <a:t>n</a:t>
            </a:r>
            <a:r>
              <a:rPr lang="en-US" sz="2000" spc="-60" baseline="32407" dirty="0">
                <a:latin typeface="Times New Roman"/>
                <a:cs typeface="Times New Roman"/>
              </a:rPr>
              <a:t>3</a:t>
            </a:r>
            <a:r>
              <a:rPr lang="en-US" spc="-40" dirty="0">
                <a:latin typeface="Times New Roman"/>
                <a:cs typeface="Times New Roman"/>
              </a:rPr>
              <a:t>) </a:t>
            </a:r>
            <a:r>
              <a:rPr lang="en-US" dirty="0">
                <a:latin typeface="Times New Roman"/>
                <a:cs typeface="Times New Roman"/>
              </a:rPr>
              <a:t>include: </a:t>
            </a:r>
            <a:r>
              <a:rPr lang="en-US" sz="1800" dirty="0">
                <a:latin typeface="Arial"/>
                <a:cs typeface="Arial"/>
              </a:rPr>
              <a:t>n</a:t>
            </a:r>
            <a:r>
              <a:rPr lang="en-US" sz="2000" baseline="32407" dirty="0">
                <a:latin typeface="Times New Roman"/>
                <a:cs typeface="Times New Roman"/>
              </a:rPr>
              <a:t>2.9</a:t>
            </a:r>
            <a:r>
              <a:rPr lang="en-US" dirty="0">
                <a:latin typeface="Times New Roman"/>
                <a:cs typeface="Times New Roman"/>
              </a:rPr>
              <a:t>, </a:t>
            </a:r>
            <a:r>
              <a:rPr lang="en-US" sz="1800" dirty="0">
                <a:latin typeface="Arial"/>
                <a:cs typeface="Arial"/>
              </a:rPr>
              <a:t>n</a:t>
            </a:r>
            <a:r>
              <a:rPr lang="en-US" sz="2000" baseline="32407" dirty="0">
                <a:latin typeface="Times New Roman"/>
                <a:cs typeface="Times New Roman"/>
              </a:rPr>
              <a:t>3</a:t>
            </a:r>
            <a:r>
              <a:rPr lang="en-US" dirty="0">
                <a:latin typeface="Times New Roman"/>
                <a:cs typeface="Times New Roman"/>
              </a:rPr>
              <a:t>, </a:t>
            </a:r>
            <a:r>
              <a:rPr lang="en-US" sz="1800" dirty="0">
                <a:latin typeface="Arial"/>
                <a:cs typeface="Arial"/>
              </a:rPr>
              <a:t>n</a:t>
            </a:r>
            <a:r>
              <a:rPr lang="en-US" sz="2000" baseline="32407" dirty="0">
                <a:latin typeface="Times New Roman"/>
                <a:cs typeface="Times New Roman"/>
              </a:rPr>
              <a:t>3 </a:t>
            </a:r>
            <a:r>
              <a:rPr lang="en-US" dirty="0">
                <a:latin typeface="Times New Roman"/>
                <a:cs typeface="Times New Roman"/>
              </a:rPr>
              <a:t>+ </a:t>
            </a:r>
            <a:r>
              <a:rPr lang="en-US" sz="1800" spc="-5" dirty="0">
                <a:latin typeface="Arial"/>
                <a:cs typeface="Arial"/>
              </a:rPr>
              <a:t>n</a:t>
            </a:r>
            <a:r>
              <a:rPr lang="en-US" spc="-5" dirty="0">
                <a:latin typeface="Times New Roman"/>
                <a:cs typeface="Times New Roman"/>
              </a:rPr>
              <a:t>, </a:t>
            </a:r>
            <a:r>
              <a:rPr lang="en-US" dirty="0">
                <a:latin typeface="Times New Roman"/>
                <a:cs typeface="Times New Roman"/>
              </a:rPr>
              <a:t>540</a:t>
            </a:r>
            <a:r>
              <a:rPr lang="en-US" sz="1800" dirty="0">
                <a:latin typeface="Arial"/>
                <a:cs typeface="Arial"/>
              </a:rPr>
              <a:t>n</a:t>
            </a:r>
            <a:r>
              <a:rPr lang="en-US" sz="2000" baseline="32407" dirty="0">
                <a:latin typeface="Times New Roman"/>
                <a:cs typeface="Times New Roman"/>
              </a:rPr>
              <a:t>3 </a:t>
            </a:r>
            <a:r>
              <a:rPr lang="en-US" dirty="0">
                <a:latin typeface="Times New Roman"/>
                <a:cs typeface="Times New Roman"/>
              </a:rPr>
              <a:t>+</a:t>
            </a:r>
            <a:r>
              <a:rPr lang="en-US" spc="20" dirty="0">
                <a:latin typeface="Times New Roman"/>
                <a:cs typeface="Times New Roman"/>
              </a:rPr>
              <a:t> </a:t>
            </a:r>
            <a:r>
              <a:rPr lang="en-US" dirty="0">
                <a:latin typeface="Times New Roman"/>
                <a:cs typeface="Times New Roman"/>
              </a:rPr>
              <a:t>10.</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4206426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68531" cy="6858000"/>
          </a:xfrm>
          <a:prstGeom prst="rect">
            <a:avLst/>
          </a:prstGeom>
        </p:spPr>
      </p:pic>
      <p:sp>
        <p:nvSpPr>
          <p:cNvPr id="3" name="Date Placeholder 2"/>
          <p:cNvSpPr>
            <a:spLocks noGrp="1"/>
          </p:cNvSpPr>
          <p:nvPr>
            <p:ph type="dt" sz="half" idx="10"/>
          </p:nvPr>
        </p:nvSpPr>
        <p:spPr/>
        <p:txBody>
          <a:bodyPr/>
          <a:lstStyle/>
          <a:p>
            <a:pPr>
              <a:defRPr/>
            </a:pPr>
            <a:fld id="{002DC10B-EF43-4893-9AF7-A126AE7990FB}" type="datetime2">
              <a:rPr lang="en-US" smtClean="0"/>
              <a:t>Sunday, December 17, 2023</a:t>
            </a:fld>
            <a:endParaRPr lang="en-US"/>
          </a:p>
        </p:txBody>
      </p:sp>
    </p:spTree>
    <p:extLst>
      <p:ext uri="{BB962C8B-B14F-4D97-AF65-F5344CB8AC3E}">
        <p14:creationId xmlns:p14="http://schemas.microsoft.com/office/powerpoint/2010/main" val="22631981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16299</TotalTime>
  <Words>8133</Words>
  <Application>Microsoft Office PowerPoint</Application>
  <PresentationFormat>On-screen Show (4:3)</PresentationFormat>
  <Paragraphs>452</Paragraphs>
  <Slides>93</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93</vt:i4>
      </vt:variant>
    </vt:vector>
  </HeadingPairs>
  <TitlesOfParts>
    <vt:vector size="105" baseType="lpstr">
      <vt:lpstr>Arial</vt:lpstr>
      <vt:lpstr>Calibri</vt:lpstr>
      <vt:lpstr>Calibri Light</vt:lpstr>
      <vt:lpstr>DejaVu Serif</vt:lpstr>
      <vt:lpstr>Georgia</vt:lpstr>
      <vt:lpstr>Lucida Sans Unicode</vt:lpstr>
      <vt:lpstr>Symbol</vt:lpstr>
      <vt:lpstr>Tahoma</vt:lpstr>
      <vt:lpstr>Times New Roman</vt:lpstr>
      <vt:lpstr>Trebuchet MS</vt:lpstr>
      <vt:lpstr>Verdana</vt:lpstr>
      <vt:lpstr>Office Theme</vt:lpstr>
      <vt:lpstr>PowerPoint Presentation</vt:lpstr>
      <vt:lpstr>Introduction to ARRAY </vt:lpstr>
      <vt:lpstr>DECLARATION OF ARRAYS</vt:lpstr>
      <vt:lpstr>Contd…</vt:lpstr>
      <vt:lpstr>Cond…</vt:lpstr>
      <vt:lpstr>ACCESSING THE ELEMENTS OF AN ARRAY</vt:lpstr>
      <vt:lpstr>Contd…</vt:lpstr>
      <vt:lpstr>Contd…</vt:lpstr>
      <vt:lpstr>Calculating the Address of Array Elements</vt:lpstr>
      <vt:lpstr>Contd…</vt:lpstr>
      <vt:lpstr>Contd…</vt:lpstr>
      <vt:lpstr>Contd…</vt:lpstr>
      <vt:lpstr>Calculating the Length of an Array</vt:lpstr>
      <vt:lpstr>Introduction to Data Structures</vt:lpstr>
      <vt:lpstr>Contd…</vt:lpstr>
      <vt:lpstr>OPERATIONS ON ARRAYS</vt:lpstr>
      <vt:lpstr>PowerPoint Presentation</vt:lpstr>
      <vt:lpstr>PowerPoint Presentation</vt:lpstr>
      <vt:lpstr>PowerPoint Presentation</vt:lpstr>
      <vt:lpstr>PowerPoint Presentation</vt:lpstr>
      <vt:lpstr>Elementary Data Structure Organization</vt:lpstr>
      <vt:lpstr>PowerPoint Presentation</vt:lpstr>
      <vt:lpstr>PowerPoint Presentation</vt:lpstr>
      <vt:lpstr>CLASSIFICATION OF DATA STRUCTURES</vt:lpstr>
      <vt:lpstr>PowerPoint Presentation</vt:lpstr>
      <vt:lpstr>Linear and Non-linear Structures</vt:lpstr>
      <vt:lpstr>PowerPoint Presentation</vt:lpstr>
      <vt:lpstr>PowerPoint Presentation</vt:lpstr>
      <vt:lpstr>Arrays</vt:lpstr>
      <vt:lpstr>PowerPoint Presentation</vt:lpstr>
      <vt:lpstr>PowerPoint Presentation</vt:lpstr>
      <vt:lpstr>Linked Lists</vt:lpstr>
      <vt:lpstr>PowerPoint Presentation</vt:lpstr>
      <vt:lpstr>PowerPoint Presentation</vt:lpstr>
      <vt:lpstr>Stacks</vt:lpstr>
      <vt:lpstr>PowerPoint Presentation</vt:lpstr>
      <vt:lpstr>PowerPoint Presentation</vt:lpstr>
      <vt:lpstr>PowerPoint Presentation</vt:lpstr>
      <vt:lpstr>Queues</vt:lpstr>
      <vt:lpstr>PowerPoint Presentation</vt:lpstr>
      <vt:lpstr>PowerPoint Presentation</vt:lpstr>
      <vt:lpstr>PowerPoint Presentation</vt:lpstr>
      <vt:lpstr>Trees</vt:lpstr>
      <vt:lpstr>PowerPoint Presentation</vt:lpstr>
      <vt:lpstr>Graphs</vt:lpstr>
      <vt:lpstr>PowerPoint Presentation</vt:lpstr>
      <vt:lpstr>PowerPoint Presentation</vt:lpstr>
      <vt:lpstr>OPERATIONS ON DATA STRUCTURES</vt:lpstr>
      <vt:lpstr>PowerPoint Presentation</vt:lpstr>
      <vt:lpstr>PowerPoint Presentation</vt:lpstr>
      <vt:lpstr>PowerPoint Presentation</vt:lpstr>
      <vt:lpstr>PowerPoint Presentation</vt:lpstr>
      <vt:lpstr>Contd… </vt:lpstr>
      <vt:lpstr>Contd… </vt:lpstr>
      <vt:lpstr>Contd… </vt:lpstr>
      <vt:lpstr>Advantage of using ADTs</vt:lpstr>
      <vt:lpstr>ALGORITHMS </vt:lpstr>
      <vt:lpstr>DIFFERENT APPROACHES TO DESIGNING AN ALGORITHM </vt:lpstr>
      <vt:lpstr>Contd…</vt:lpstr>
      <vt:lpstr>PowerPoint Presentation</vt:lpstr>
      <vt:lpstr>PowerPoint Presentation</vt:lpstr>
      <vt:lpstr>PowerPoint Presentation</vt:lpstr>
      <vt:lpstr>PowerPoint Presentation</vt:lpstr>
      <vt:lpstr>PowerPoint Presentation</vt:lpstr>
      <vt:lpstr>CONTROL STRUCTURES USED IN ALGORITHMS </vt:lpstr>
      <vt:lpstr>TIME AND SPACE COMPLEXITY</vt:lpstr>
      <vt:lpstr>PowerPoint Presentation</vt:lpstr>
      <vt:lpstr>PowerPoint Presentation</vt:lpstr>
      <vt:lpstr>PowerPoint Presentation</vt:lpstr>
      <vt:lpstr> Worst-case, Average-case, Best-case, and Amortized Time Complexity</vt:lpstr>
      <vt:lpstr>PowerPoint Presentation</vt:lpstr>
      <vt:lpstr>PowerPoint Presentation</vt:lpstr>
      <vt:lpstr>PowerPoint Presentation</vt:lpstr>
      <vt:lpstr>Time–Space Trade-off</vt:lpstr>
      <vt:lpstr>Expressing Time and Space Complexity</vt:lpstr>
      <vt:lpstr>Algorithm Efficiency I</vt:lpstr>
      <vt:lpstr>Linear Loops</vt:lpstr>
      <vt:lpstr>PowerPoint Presentation</vt:lpstr>
      <vt:lpstr>PowerPoint Presentation</vt:lpstr>
      <vt:lpstr>Logarithmic Loops </vt:lpstr>
      <vt:lpstr>PowerPoint Presentation</vt:lpstr>
      <vt:lpstr>PowerPoint Presentation</vt:lpstr>
      <vt:lpstr>Nested Loops</vt:lpstr>
      <vt:lpstr>Linear logarithmic loop</vt:lpstr>
      <vt:lpstr>Quadratic loop</vt:lpstr>
      <vt:lpstr>Dependent quadratic loop</vt:lpstr>
      <vt:lpstr>PowerPoint Presentation</vt:lpstr>
      <vt:lpstr>BIG O NOTATION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Tyagi</dc:creator>
  <cp:keywords>Teaching PPT Template</cp:keywords>
  <cp:lastModifiedBy>Paa Kwasi Kesse Manfo Owusu</cp:lastModifiedBy>
  <cp:revision>717</cp:revision>
  <cp:lastPrinted>2015-08-26T16:42:10Z</cp:lastPrinted>
  <dcterms:created xsi:type="dcterms:W3CDTF">2006-08-16T00:00:00Z</dcterms:created>
  <dcterms:modified xsi:type="dcterms:W3CDTF">2023-12-17T15:04:13Z</dcterms:modified>
</cp:coreProperties>
</file>