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42"/>
  </p:notesMasterIdLst>
  <p:sldIdLst>
    <p:sldId id="266" r:id="rId2"/>
    <p:sldId id="528" r:id="rId3"/>
    <p:sldId id="529" r:id="rId4"/>
    <p:sldId id="586" r:id="rId5"/>
    <p:sldId id="546" r:id="rId6"/>
    <p:sldId id="545" r:id="rId7"/>
    <p:sldId id="544" r:id="rId8"/>
    <p:sldId id="543" r:id="rId9"/>
    <p:sldId id="542" r:id="rId10"/>
    <p:sldId id="587" r:id="rId11"/>
    <p:sldId id="541" r:id="rId12"/>
    <p:sldId id="540" r:id="rId13"/>
    <p:sldId id="539" r:id="rId14"/>
    <p:sldId id="537" r:id="rId15"/>
    <p:sldId id="547" r:id="rId16"/>
    <p:sldId id="548" r:id="rId17"/>
    <p:sldId id="565" r:id="rId18"/>
    <p:sldId id="564" r:id="rId19"/>
    <p:sldId id="563" r:id="rId20"/>
    <p:sldId id="562" r:id="rId21"/>
    <p:sldId id="561" r:id="rId22"/>
    <p:sldId id="560" r:id="rId23"/>
    <p:sldId id="559" r:id="rId24"/>
    <p:sldId id="558" r:id="rId25"/>
    <p:sldId id="556" r:id="rId26"/>
    <p:sldId id="555" r:id="rId27"/>
    <p:sldId id="568" r:id="rId28"/>
    <p:sldId id="589" r:id="rId29"/>
    <p:sldId id="610" r:id="rId30"/>
    <p:sldId id="611" r:id="rId31"/>
    <p:sldId id="592" r:id="rId32"/>
    <p:sldId id="593" r:id="rId33"/>
    <p:sldId id="612" r:id="rId34"/>
    <p:sldId id="613" r:id="rId35"/>
    <p:sldId id="614" r:id="rId36"/>
    <p:sldId id="615" r:id="rId37"/>
    <p:sldId id="596" r:id="rId38"/>
    <p:sldId id="597" r:id="rId39"/>
    <p:sldId id="598" r:id="rId40"/>
    <p:sldId id="452" r:id="rId41"/>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FF"/>
    <a:srgbClr val="F1959B"/>
    <a:srgbClr val="960000"/>
    <a:srgbClr val="FCF600"/>
    <a:srgbClr val="C0B708"/>
    <a:srgbClr val="D5CB09"/>
    <a:srgbClr val="926304"/>
    <a:srgbClr val="FF6D6D"/>
    <a:srgbClr val="F5E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878" autoAdjust="0"/>
    <p:restoredTop sz="94434" autoAdjust="0"/>
  </p:normalViewPr>
  <p:slideViewPr>
    <p:cSldViewPr>
      <p:cViewPr>
        <p:scale>
          <a:sx n="75" d="100"/>
          <a:sy n="75" d="100"/>
        </p:scale>
        <p:origin x="591" y="27"/>
      </p:cViewPr>
      <p:guideLst>
        <p:guide orient="horz" pos="2160"/>
        <p:guide pos="2925"/>
      </p:guideLst>
    </p:cSldViewPr>
  </p:slideViewPr>
  <p:notesTextViewPr>
    <p:cViewPr>
      <p:scale>
        <a:sx n="3" d="2"/>
        <a:sy n="3" d="2"/>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833AF34-FBDE-4DAB-85CB-729AB778B95F}" type="datetimeFigureOut">
              <a:rPr lang="en-US"/>
              <a:pPr>
                <a:defRPr/>
              </a:pPr>
              <a:t>12/17/2023</a:t>
            </a:fld>
            <a:endParaRPr lang="en-US"/>
          </a:p>
        </p:txBody>
      </p:sp>
      <p:sp>
        <p:nvSpPr>
          <p:cNvPr id="4" name="Slide Image Placeholder 3"/>
          <p:cNvSpPr>
            <a:spLocks noGrp="1" noRot="1" noChangeAspect="1"/>
          </p:cNvSpPr>
          <p:nvPr>
            <p:ph type="sldImg" idx="2"/>
          </p:nvPr>
        </p:nvSpPr>
        <p:spPr>
          <a:xfrm>
            <a:off x="895350" y="746125"/>
            <a:ext cx="4970463"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8B4D8F-5B89-4DD4-9C68-C5A1D46EFA4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l="82950" r="1492" b="71051"/>
          <a:stretch>
            <a:fillRect/>
          </a:stretch>
        </p:blipFill>
        <p:spPr bwMode="auto">
          <a:xfrm>
            <a:off x="7812360" y="332656"/>
            <a:ext cx="8874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839788" y="3138488"/>
            <a:ext cx="7537450" cy="1587"/>
          </a:xfrm>
          <a:prstGeom prst="line">
            <a:avLst/>
          </a:prstGeom>
          <a:ln/>
        </p:spPr>
        <p:style>
          <a:lnRef idx="3">
            <a:schemeClr val="dk1"/>
          </a:lnRef>
          <a:fillRef idx="0">
            <a:schemeClr val="dk1"/>
          </a:fillRef>
          <a:effectRef idx="2">
            <a:schemeClr val="dk1"/>
          </a:effectRef>
          <a:fontRef idx="minor">
            <a:schemeClr val="tx1"/>
          </a:fontRef>
        </p:style>
      </p:cxnSp>
      <p:sp>
        <p:nvSpPr>
          <p:cNvPr id="4" name="Title 1"/>
          <p:cNvSpPr txBox="1">
            <a:spLocks/>
          </p:cNvSpPr>
          <p:nvPr userDrawn="1"/>
        </p:nvSpPr>
        <p:spPr>
          <a:xfrm>
            <a:off x="839788" y="2636912"/>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600" dirty="0">
                <a:solidFill>
                  <a:srgbClr val="960000"/>
                </a:solidFill>
                <a:latin typeface="Lucida Sans Unicode"/>
              </a:rPr>
              <a:t>ACADEMIC CITY</a:t>
            </a:r>
          </a:p>
        </p:txBody>
      </p:sp>
      <p:sp>
        <p:nvSpPr>
          <p:cNvPr id="5" name="Date Placeholder 3"/>
          <p:cNvSpPr>
            <a:spLocks noGrp="1"/>
          </p:cNvSpPr>
          <p:nvPr>
            <p:ph type="dt" sz="half" idx="10"/>
          </p:nvPr>
        </p:nvSpPr>
        <p:spPr/>
        <p:txBody>
          <a:bodyPr/>
          <a:lstStyle>
            <a:lvl1pPr>
              <a:defRPr/>
            </a:lvl1pPr>
          </a:lstStyle>
          <a:p>
            <a:pPr>
              <a:defRPr/>
            </a:pPr>
            <a:fld id="{C744CE01-8741-40D2-B6B7-A2AE29707D00}"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49D8807-90FF-4F48-A4D6-4D2C833FA69A}" type="slidenum">
              <a:rPr lang="en-US" altLang="en-US"/>
              <a:pPr>
                <a:defRPr/>
              </a:pPr>
              <a:t>‹#›</a:t>
            </a:fld>
            <a:endParaRPr lang="en-US" altLang="en-US" dirty="0"/>
          </a:p>
        </p:txBody>
      </p:sp>
    </p:spTree>
    <p:extLst>
      <p:ext uri="{BB962C8B-B14F-4D97-AF65-F5344CB8AC3E}">
        <p14:creationId xmlns:p14="http://schemas.microsoft.com/office/powerpoint/2010/main" val="13333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CB2649F-A2F3-46BD-AC24-C08096B8B8CB}"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20FA80-97AA-42F3-B560-A4BB1A620C99}" type="slidenum">
              <a:rPr lang="en-US" altLang="en-US"/>
              <a:pPr>
                <a:defRPr/>
              </a:pPr>
              <a:t>‹#›</a:t>
            </a:fld>
            <a:endParaRPr lang="en-US" altLang="en-US"/>
          </a:p>
        </p:txBody>
      </p:sp>
    </p:spTree>
    <p:extLst>
      <p:ext uri="{BB962C8B-B14F-4D97-AF65-F5344CB8AC3E}">
        <p14:creationId xmlns:p14="http://schemas.microsoft.com/office/powerpoint/2010/main" val="1866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7DB86DB-9DD4-4867-A455-5FBD286D4B4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B980AE-4A63-4754-85AF-471CF00D4628}" type="slidenum">
              <a:rPr lang="en-US" altLang="en-US"/>
              <a:pPr>
                <a:defRPr/>
              </a:pPr>
              <a:t>‹#›</a:t>
            </a:fld>
            <a:endParaRPr lang="en-US" altLang="en-US"/>
          </a:p>
        </p:txBody>
      </p:sp>
    </p:spTree>
    <p:extLst>
      <p:ext uri="{BB962C8B-B14F-4D97-AF65-F5344CB8AC3E}">
        <p14:creationId xmlns:p14="http://schemas.microsoft.com/office/powerpoint/2010/main" val="281434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1EC7FA-0AAC-4A38-92DF-689D1D525D54}"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CF1563-837D-43A4-9E8C-23D4ED7367BB}" type="slidenum">
              <a:rPr lang="en-US" altLang="en-US"/>
              <a:pPr>
                <a:defRPr/>
              </a:pPr>
              <a:t>‹#›</a:t>
            </a:fld>
            <a:endParaRPr lang="en-US" altLang="en-US"/>
          </a:p>
        </p:txBody>
      </p:sp>
      <p:pic>
        <p:nvPicPr>
          <p:cNvPr id="7" name="Picture 6"/>
          <p:cNvPicPr>
            <a:picLocks noChangeAspect="1"/>
          </p:cNvPicPr>
          <p:nvPr userDrawn="1"/>
        </p:nvPicPr>
        <p:blipFill>
          <a:blip r:embed="rId2"/>
          <a:stretch>
            <a:fillRect/>
          </a:stretch>
        </p:blipFill>
        <p:spPr>
          <a:xfrm>
            <a:off x="7956376" y="365125"/>
            <a:ext cx="883997" cy="963251"/>
          </a:xfrm>
          <a:prstGeom prst="rect">
            <a:avLst/>
          </a:prstGeom>
        </p:spPr>
      </p:pic>
    </p:spTree>
    <p:extLst>
      <p:ext uri="{BB962C8B-B14F-4D97-AF65-F5344CB8AC3E}">
        <p14:creationId xmlns:p14="http://schemas.microsoft.com/office/powerpoint/2010/main" val="41187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66D0F258-989A-47C8-9DC3-36A8F5852B02}" type="datetime2">
              <a:rPr lang="en-US" smtClean="0"/>
              <a:t>Sunday, December 17, 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21DE61-273E-48C1-9274-0A925EF8C476}" type="slidenum">
              <a:rPr lang="en-US" altLang="en-US"/>
              <a:pPr>
                <a:defRPr/>
              </a:pPr>
              <a:t>‹#›</a:t>
            </a:fld>
            <a:endParaRPr lang="en-US" altLang="en-US"/>
          </a:p>
        </p:txBody>
      </p:sp>
    </p:spTree>
    <p:extLst>
      <p:ext uri="{BB962C8B-B14F-4D97-AF65-F5344CB8AC3E}">
        <p14:creationId xmlns:p14="http://schemas.microsoft.com/office/powerpoint/2010/main" val="314129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686FC8F0-5981-4996-A835-6B19265F78F5}"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8385DC-8E0E-4449-B763-6C15B9B88159}" type="slidenum">
              <a:rPr lang="en-US" altLang="en-US"/>
              <a:pPr>
                <a:defRPr/>
              </a:pPr>
              <a:t>‹#›</a:t>
            </a:fld>
            <a:endParaRPr lang="en-US" altLang="en-US"/>
          </a:p>
        </p:txBody>
      </p:sp>
    </p:spTree>
    <p:extLst>
      <p:ext uri="{BB962C8B-B14F-4D97-AF65-F5344CB8AC3E}">
        <p14:creationId xmlns:p14="http://schemas.microsoft.com/office/powerpoint/2010/main" val="16428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C6B0BDD-B591-4025-AA4E-63AF4B68CF6B}" type="datetime2">
              <a:rPr lang="en-US" smtClean="0"/>
              <a:t>Sunday, December 17, 2023</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7A6C33D-2661-45D7-8ACE-6BC503F32E40}" type="slidenum">
              <a:rPr lang="en-US" altLang="en-US"/>
              <a:pPr>
                <a:defRPr/>
              </a:pPr>
              <a:t>‹#›</a:t>
            </a:fld>
            <a:endParaRPr lang="en-US" altLang="en-US"/>
          </a:p>
        </p:txBody>
      </p:sp>
    </p:spTree>
    <p:extLst>
      <p:ext uri="{BB962C8B-B14F-4D97-AF65-F5344CB8AC3E}">
        <p14:creationId xmlns:p14="http://schemas.microsoft.com/office/powerpoint/2010/main" val="22705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64A1F75-B923-46EF-8415-77D9A9D52AB9}" type="datetime2">
              <a:rPr lang="en-US" smtClean="0"/>
              <a:t>Sunday, December 17, 2023</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A4C6D71-4FBC-4E4D-AF12-932412B8D823}" type="slidenum">
              <a:rPr lang="en-US" altLang="en-US"/>
              <a:pPr>
                <a:defRPr/>
              </a:pPr>
              <a:t>‹#›</a:t>
            </a:fld>
            <a:endParaRPr lang="en-US" altLang="en-US"/>
          </a:p>
        </p:txBody>
      </p:sp>
    </p:spTree>
    <p:extLst>
      <p:ext uri="{BB962C8B-B14F-4D97-AF65-F5344CB8AC3E}">
        <p14:creationId xmlns:p14="http://schemas.microsoft.com/office/powerpoint/2010/main" val="28207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BADB1B1-F6B3-416E-A9BB-883AFD98301E}" type="datetime2">
              <a:rPr lang="en-US" smtClean="0"/>
              <a:t>Sunday, December 17, 2023</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solidFill>
                  <a:schemeClr val="tx1">
                    <a:lumMod val="65000"/>
                    <a:lumOff val="35000"/>
                  </a:schemeClr>
                </a:solidFill>
              </a:defRPr>
            </a:lvl1pPr>
          </a:lstStyle>
          <a:p>
            <a:pPr>
              <a:defRPr/>
            </a:pPr>
            <a:r>
              <a:rPr lang="en-US" altLang="en-US"/>
              <a:t>1</a:t>
            </a:r>
            <a:endParaRPr lang="en-US" altLang="en-US" dirty="0"/>
          </a:p>
        </p:txBody>
      </p:sp>
    </p:spTree>
    <p:extLst>
      <p:ext uri="{BB962C8B-B14F-4D97-AF65-F5344CB8AC3E}">
        <p14:creationId xmlns:p14="http://schemas.microsoft.com/office/powerpoint/2010/main" val="266903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lvl1pPr>
          </a:lstStyle>
          <a:p>
            <a:pPr>
              <a:defRPr/>
            </a:pPr>
            <a:fld id="{A7999EA4-8CC6-4CD4-A875-6CC3A1D6C491}" type="datetime2">
              <a:rPr lang="en-US" smtClean="0"/>
              <a:t>Sunday, December 17, 2023</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FAF73EB-F9A0-46E5-9385-EE7DA7E1C97C}" type="slidenum">
              <a:rPr lang="en-US" altLang="en-US"/>
              <a:pPr>
                <a:defRPr/>
              </a:pPr>
              <a:t>‹#›</a:t>
            </a:fld>
            <a:endParaRPr lang="en-US" altLang="en-US"/>
          </a:p>
        </p:txBody>
      </p:sp>
    </p:spTree>
    <p:extLst>
      <p:ext uri="{BB962C8B-B14F-4D97-AF65-F5344CB8AC3E}">
        <p14:creationId xmlns:p14="http://schemas.microsoft.com/office/powerpoint/2010/main" val="6364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C977FEE1-8E74-4876-BCAF-D952AA061BCD}" type="datetime2">
              <a:rPr lang="en-US" smtClean="0"/>
              <a:t>Sunday, December 17, 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EA02FE-CF43-4F8F-9356-5662A3E260CA}" type="slidenum">
              <a:rPr lang="en-US" altLang="en-US"/>
              <a:pPr>
                <a:defRPr/>
              </a:pPr>
              <a:t>‹#›</a:t>
            </a:fld>
            <a:endParaRPr lang="en-US" altLang="en-US"/>
          </a:p>
        </p:txBody>
      </p:sp>
    </p:spTree>
    <p:extLst>
      <p:ext uri="{BB962C8B-B14F-4D97-AF65-F5344CB8AC3E}">
        <p14:creationId xmlns:p14="http://schemas.microsoft.com/office/powerpoint/2010/main" val="18399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72DD1BC-44C4-473E-90E9-DAAFC562B868}" type="datetime2">
              <a:rPr lang="en-US" smtClean="0"/>
              <a:t>Sunday, December 17, 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4ABEB1D-5E1C-4AB8-9FE7-72950C1533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1" r:id="rId2"/>
    <p:sldLayoutId id="2147484154" r:id="rId3"/>
    <p:sldLayoutId id="2147484155" r:id="rId4"/>
    <p:sldLayoutId id="2147484156" r:id="rId5"/>
    <p:sldLayoutId id="2147484157" r:id="rId6"/>
    <p:sldLayoutId id="2147484158" r:id="rId7"/>
    <p:sldLayoutId id="2147484159" r:id="rId8"/>
    <p:sldLayoutId id="2147484152" r:id="rId9"/>
    <p:sldLayoutId id="2147484160" r:id="rId10"/>
    <p:sldLayoutId id="2147484161"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311775" y="5013325"/>
            <a:ext cx="3052763" cy="230188"/>
          </a:xfrm>
        </p:spPr>
        <p:txBody>
          <a:bodyPr rtlCol="0" anchor="ctr">
            <a:noAutofit/>
          </a:bodyPr>
          <a:lstStyle/>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p:txBody>
      </p:sp>
      <p:sp>
        <p:nvSpPr>
          <p:cNvPr id="5" name="Title 1"/>
          <p:cNvSpPr txBox="1">
            <a:spLocks/>
          </p:cNvSpPr>
          <p:nvPr/>
        </p:nvSpPr>
        <p:spPr>
          <a:xfrm>
            <a:off x="840152" y="3285157"/>
            <a:ext cx="7332247" cy="107994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2400" dirty="0">
                <a:solidFill>
                  <a:schemeClr val="tx1">
                    <a:lumMod val="75000"/>
                    <a:lumOff val="25000"/>
                  </a:schemeClr>
                </a:solidFill>
                <a:latin typeface="Lucida Sans Unicode"/>
              </a:rPr>
              <a:t>CE 2136/ CS 2136/ IT 2136 / AI 2136</a:t>
            </a:r>
          </a:p>
          <a:p>
            <a:pPr eaLnBrk="1" fontAlgn="auto" hangingPunct="1">
              <a:spcAft>
                <a:spcPts val="0"/>
              </a:spcAft>
              <a:defRPr/>
            </a:pPr>
            <a:endParaRPr lang="en-US" sz="2400" dirty="0">
              <a:solidFill>
                <a:schemeClr val="tx1">
                  <a:lumMod val="75000"/>
                  <a:lumOff val="25000"/>
                </a:schemeClr>
              </a:solidFill>
              <a:latin typeface="Lucida Sans Unicode"/>
            </a:endParaRPr>
          </a:p>
          <a:p>
            <a:pPr eaLnBrk="1" fontAlgn="auto" hangingPunct="1">
              <a:spcAft>
                <a:spcPts val="0"/>
              </a:spcAft>
              <a:defRPr/>
            </a:pPr>
            <a:r>
              <a:rPr lang="en-US" sz="2400" dirty="0">
                <a:solidFill>
                  <a:schemeClr val="tx1">
                    <a:lumMod val="75000"/>
                    <a:lumOff val="25000"/>
                  </a:schemeClr>
                </a:solidFill>
                <a:latin typeface="Lucida Sans Unicode"/>
              </a:rPr>
              <a:t>DATA STRUCTURES &amp; ALGORITHMS</a:t>
            </a:r>
          </a:p>
        </p:txBody>
      </p:sp>
      <p:sp>
        <p:nvSpPr>
          <p:cNvPr id="9" name="Title 1"/>
          <p:cNvSpPr txBox="1">
            <a:spLocks/>
          </p:cNvSpPr>
          <p:nvPr/>
        </p:nvSpPr>
        <p:spPr>
          <a:xfrm>
            <a:off x="3375160" y="4653309"/>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r" eaLnBrk="1" fontAlgn="auto" hangingPunct="1">
              <a:spcAft>
                <a:spcPts val="0"/>
              </a:spcAft>
              <a:defRPr/>
            </a:pPr>
            <a:endParaRPr lang="en-US" sz="2000" dirty="0">
              <a:solidFill>
                <a:schemeClr val="tx1">
                  <a:lumMod val="50000"/>
                  <a:lumOff val="50000"/>
                </a:schemeClr>
              </a:solidFill>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0"/>
            <a:ext cx="3522483" cy="2483201"/>
          </a:xfrm>
          <a:prstGeom prst="rect">
            <a:avLst/>
          </a:prstGeom>
        </p:spPr>
      </p:pic>
      <p:sp>
        <p:nvSpPr>
          <p:cNvPr id="4" name="Date Placeholder 3"/>
          <p:cNvSpPr>
            <a:spLocks noGrp="1"/>
          </p:cNvSpPr>
          <p:nvPr>
            <p:ph type="dt" sz="half" idx="10"/>
          </p:nvPr>
        </p:nvSpPr>
        <p:spPr/>
        <p:txBody>
          <a:bodyPr/>
          <a:lstStyle/>
          <a:p>
            <a:pPr>
              <a:defRPr/>
            </a:pPr>
            <a:fld id="{A38E2B0B-6EAF-49E3-9900-3142B450B819}" type="datetime2">
              <a:rPr lang="en-US" smtClean="0"/>
              <a:t>Sunday, December 17, 2023</a:t>
            </a:fld>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412776"/>
            <a:ext cx="7886700" cy="4764187"/>
          </a:xfrm>
        </p:spPr>
        <p:txBody>
          <a:bodyPr/>
          <a:lstStyle/>
          <a:p>
            <a:pPr algn="just"/>
            <a:r>
              <a:rPr lang="en-US" dirty="0"/>
              <a:t>The algorithm to insert an element in a queue. </a:t>
            </a:r>
          </a:p>
          <a:p>
            <a:pPr algn="just"/>
            <a:r>
              <a:rPr lang="en-US" dirty="0"/>
              <a:t>In Step 1, we first check for the overflow condition.</a:t>
            </a:r>
          </a:p>
          <a:p>
            <a:pPr algn="just"/>
            <a:r>
              <a:rPr lang="en-US" dirty="0"/>
              <a:t>In Step 2, we check if the queue is empty. In case the queue is empty, then both FRONT and REAR are set to zero, so that the new value can be stored at the 0th location. Otherwise, if the queue already has some values, then REAR is incremented so that it points to the next location in the array. </a:t>
            </a:r>
          </a:p>
          <a:p>
            <a:pPr algn="just"/>
            <a:r>
              <a:rPr lang="en-US" dirty="0"/>
              <a:t>In Step 3, the value is stored in the queue at the location pointed by REAR.</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577772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52063"/>
            <a:ext cx="7886700" cy="916697"/>
          </a:xfrm>
        </p:spPr>
        <p:txBody>
          <a:bodyPr/>
          <a:lstStyle/>
          <a:p>
            <a:r>
              <a:rPr lang="en-US" sz="2800" b="1" dirty="0"/>
              <a:t>Algorithm to delete an element from a queue</a:t>
            </a:r>
          </a:p>
        </p:txBody>
      </p:sp>
      <p:sp>
        <p:nvSpPr>
          <p:cNvPr id="3" name="Content Placeholder 2"/>
          <p:cNvSpPr>
            <a:spLocks noGrp="1"/>
          </p:cNvSpPr>
          <p:nvPr>
            <p:ph idx="1"/>
          </p:nvPr>
        </p:nvSpPr>
        <p:spPr>
          <a:xfrm>
            <a:off x="628650" y="1268760"/>
            <a:ext cx="7886700" cy="5087590"/>
          </a:xfrm>
        </p:spPr>
        <p:txBody>
          <a:bodyPr/>
          <a:lstStyle/>
          <a:p>
            <a:pPr algn="just"/>
            <a:endParaRPr lang="en-US" dirty="0"/>
          </a:p>
          <a:p>
            <a:pPr marL="0" indent="0" algn="just">
              <a:buNone/>
            </a:pPr>
            <a:r>
              <a:rPr lang="en-US" sz="3200" dirty="0"/>
              <a:t>Step 1: IF FRONT = -1 OR FRONT &gt; REAR </a:t>
            </a:r>
          </a:p>
          <a:p>
            <a:pPr marL="0" indent="0" algn="just">
              <a:buNone/>
            </a:pPr>
            <a:r>
              <a:rPr lang="en-US" sz="3200" dirty="0"/>
              <a:t>                      Write UNDERFLOW </a:t>
            </a:r>
          </a:p>
          <a:p>
            <a:pPr marL="0" indent="0" algn="just">
              <a:buNone/>
            </a:pPr>
            <a:r>
              <a:rPr lang="en-US" sz="3200" dirty="0"/>
              <a:t>             ELSE</a:t>
            </a:r>
          </a:p>
          <a:p>
            <a:pPr marL="0" indent="0" algn="just">
              <a:buNone/>
            </a:pPr>
            <a:r>
              <a:rPr lang="en-US" sz="3200" dirty="0"/>
              <a:t>                       SET VAL = QUEUE[FRONT]</a:t>
            </a:r>
          </a:p>
          <a:p>
            <a:pPr marL="0" indent="0" algn="just">
              <a:buNone/>
            </a:pPr>
            <a:r>
              <a:rPr lang="en-US" sz="3200" dirty="0"/>
              <a:t>                       SET FRONT = FRONT+1 </a:t>
            </a:r>
          </a:p>
          <a:p>
            <a:pPr marL="0" indent="0" algn="just">
              <a:buNone/>
            </a:pPr>
            <a:r>
              <a:rPr lang="en-US" sz="3200" dirty="0"/>
              <a:t>             [END OF IF] </a:t>
            </a:r>
          </a:p>
          <a:p>
            <a:pPr marL="0" indent="0" algn="just">
              <a:buNone/>
            </a:pPr>
            <a:r>
              <a:rPr lang="en-US" sz="3200" dirty="0"/>
              <a:t>Step 2: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41853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5015582"/>
          </a:xfrm>
        </p:spPr>
        <p:txBody>
          <a:bodyPr/>
          <a:lstStyle/>
          <a:p>
            <a:pPr algn="just"/>
            <a:r>
              <a:rPr lang="en-US" sz="3200" dirty="0"/>
              <a:t>Similarly, before deleting an element from a queue, we must check for underflow conditions. </a:t>
            </a:r>
          </a:p>
          <a:p>
            <a:pPr algn="just"/>
            <a:r>
              <a:rPr lang="en-US" sz="3200" dirty="0"/>
              <a:t>An underflow condition occurs when we try to delete an element from a queue that is already empty. </a:t>
            </a:r>
          </a:p>
          <a:p>
            <a:pPr algn="just"/>
            <a:r>
              <a:rPr lang="en-US" sz="3200" dirty="0"/>
              <a:t>If FRONT = –1 and REAR = –1, </a:t>
            </a:r>
          </a:p>
          <a:p>
            <a:pPr marL="0" indent="0" algn="just">
              <a:buNone/>
            </a:pPr>
            <a:r>
              <a:rPr lang="en-US" sz="3200" dirty="0"/>
              <a:t>It means there is no element in the queue.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6061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5184576"/>
          </a:xfrm>
        </p:spPr>
        <p:txBody>
          <a:bodyPr/>
          <a:lstStyle/>
          <a:p>
            <a:pPr algn="just"/>
            <a:r>
              <a:rPr lang="en-US" sz="3400" dirty="0"/>
              <a:t>The algorithm to delete an element from a queue. </a:t>
            </a:r>
          </a:p>
          <a:p>
            <a:pPr algn="just"/>
            <a:r>
              <a:rPr lang="en-US" sz="3400" dirty="0"/>
              <a:t>In Step 1, we check for underflow condition. </a:t>
            </a:r>
          </a:p>
          <a:p>
            <a:pPr algn="just"/>
            <a:r>
              <a:rPr lang="en-US" sz="3400" dirty="0"/>
              <a:t>An underflow occurs if FRONT = –1 or FRONT &gt; REAR. </a:t>
            </a:r>
          </a:p>
          <a:p>
            <a:pPr algn="just"/>
            <a:r>
              <a:rPr lang="en-US" sz="3400" dirty="0"/>
              <a:t>However, if queue has some values, then FRONT is incremented so that it now points to the next value in the queue.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5679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to implement a linear queue.</a:t>
            </a:r>
          </a:p>
        </p:txBody>
      </p:sp>
      <p:sp>
        <p:nvSpPr>
          <p:cNvPr id="3" name="Content Placeholder 2"/>
          <p:cNvSpPr>
            <a:spLocks noGrp="1"/>
          </p:cNvSpPr>
          <p:nvPr>
            <p:ph idx="1"/>
          </p:nvPr>
        </p:nvSpPr>
        <p:spPr>
          <a:xfrm>
            <a:off x="628650" y="1772816"/>
            <a:ext cx="7886700" cy="4404147"/>
          </a:xfrm>
        </p:spPr>
        <p:txBody>
          <a:bodyPr/>
          <a:lstStyle/>
          <a:p>
            <a:pPr marL="0" indent="0" algn="just">
              <a:buNone/>
            </a:pPr>
            <a:r>
              <a:rPr lang="en-US" dirty="0"/>
              <a:t>#include &lt;</a:t>
            </a:r>
            <a:r>
              <a:rPr lang="en-US" dirty="0" err="1"/>
              <a:t>stdio.h</a:t>
            </a:r>
            <a:r>
              <a:rPr lang="en-US" dirty="0"/>
              <a:t>&gt;</a:t>
            </a:r>
          </a:p>
          <a:p>
            <a:pPr marL="0" indent="0" algn="just">
              <a:buNone/>
            </a:pPr>
            <a:r>
              <a:rPr lang="en-US" dirty="0"/>
              <a:t>#define MAX 5 // Changing this value will change length of array</a:t>
            </a:r>
          </a:p>
          <a:p>
            <a:pPr marL="0" indent="0" algn="just">
              <a:buNone/>
            </a:pPr>
            <a:r>
              <a:rPr lang="en-US" dirty="0" err="1"/>
              <a:t>int</a:t>
            </a:r>
            <a:r>
              <a:rPr lang="en-US" dirty="0"/>
              <a:t> queue[MAX];</a:t>
            </a:r>
          </a:p>
          <a:p>
            <a:pPr marL="0" indent="0" algn="just">
              <a:buNone/>
            </a:pPr>
            <a:r>
              <a:rPr lang="en-US" dirty="0" err="1"/>
              <a:t>int</a:t>
            </a:r>
            <a:r>
              <a:rPr lang="en-US" dirty="0"/>
              <a:t> front = -1, rear = -1;</a:t>
            </a:r>
          </a:p>
          <a:p>
            <a:pPr marL="0" indent="0" algn="just">
              <a:buNone/>
            </a:pPr>
            <a:r>
              <a:rPr lang="en-US" dirty="0"/>
              <a:t>void insert(void);</a:t>
            </a:r>
          </a:p>
          <a:p>
            <a:pPr marL="0" indent="0" algn="just">
              <a:buNone/>
            </a:pPr>
            <a:r>
              <a:rPr lang="en-US" dirty="0" err="1"/>
              <a:t>int</a:t>
            </a:r>
            <a:r>
              <a:rPr lang="en-US" dirty="0"/>
              <a:t> </a:t>
            </a:r>
            <a:r>
              <a:rPr lang="en-US" dirty="0" err="1"/>
              <a:t>delete_element</a:t>
            </a:r>
            <a:r>
              <a:rPr lang="en-US" dirty="0"/>
              <a:t>(void);</a:t>
            </a:r>
          </a:p>
          <a:p>
            <a:pPr marL="0" indent="0" algn="just">
              <a:buNone/>
            </a:pPr>
            <a:r>
              <a:rPr lang="en-US" dirty="0" err="1"/>
              <a:t>int</a:t>
            </a:r>
            <a:r>
              <a:rPr lang="en-US" dirty="0"/>
              <a:t> peek(void);</a:t>
            </a:r>
          </a:p>
          <a:p>
            <a:pPr marL="0" indent="0" algn="just">
              <a:buNone/>
            </a:pPr>
            <a:r>
              <a:rPr lang="en-US" dirty="0"/>
              <a:t>void display(void);</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3760558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a:xfrm>
            <a:off x="628650" y="1412776"/>
            <a:ext cx="7886700" cy="4943574"/>
          </a:xfrm>
        </p:spPr>
        <p:txBody>
          <a:bodyPr/>
          <a:lstStyle/>
          <a:p>
            <a:pPr marL="0" indent="0" algn="just">
              <a:buNone/>
            </a:pPr>
            <a:r>
              <a:rPr lang="en-US" sz="2400" dirty="0" err="1"/>
              <a:t>int</a:t>
            </a:r>
            <a:r>
              <a:rPr lang="en-US" sz="2400" dirty="0"/>
              <a:t> main()</a:t>
            </a:r>
          </a:p>
          <a:p>
            <a:pPr marL="0" indent="0" algn="just">
              <a:buNone/>
            </a:pPr>
            <a:r>
              <a:rPr lang="en-US" sz="2400" dirty="0"/>
              <a:t>{</a:t>
            </a:r>
          </a:p>
          <a:p>
            <a:pPr marL="0" indent="0" algn="just">
              <a:buNone/>
            </a:pPr>
            <a:r>
              <a:rPr lang="en-US" sz="2400" dirty="0" err="1"/>
              <a:t>int</a:t>
            </a:r>
            <a:r>
              <a:rPr lang="en-US" sz="2400" dirty="0"/>
              <a:t> option, </a:t>
            </a:r>
            <a:r>
              <a:rPr lang="en-US" sz="2400" dirty="0" err="1"/>
              <a:t>val</a:t>
            </a:r>
            <a:r>
              <a:rPr lang="en-US" sz="2400" dirty="0"/>
              <a:t>;</a:t>
            </a:r>
          </a:p>
          <a:p>
            <a:pPr marL="0" indent="0" algn="just">
              <a:buNone/>
            </a:pPr>
            <a:r>
              <a:rPr lang="en-US" sz="2400" dirty="0"/>
              <a:t>do</a:t>
            </a:r>
          </a:p>
          <a:p>
            <a:pPr marL="0" indent="0" algn="just">
              <a:buNone/>
            </a:pPr>
            <a:r>
              <a:rPr lang="en-US" sz="2400" dirty="0"/>
              <a:t>{</a:t>
            </a:r>
          </a:p>
          <a:p>
            <a:pPr marL="0" indent="0" algn="just">
              <a:buNone/>
            </a:pPr>
            <a:r>
              <a:rPr lang="en-US" sz="2400" dirty="0" err="1"/>
              <a:t>printf</a:t>
            </a:r>
            <a:r>
              <a:rPr lang="en-US" sz="2400" dirty="0"/>
              <a:t>("\n\n ***** MAIN MENU *****");</a:t>
            </a:r>
          </a:p>
          <a:p>
            <a:pPr marL="0" indent="0" algn="just">
              <a:buNone/>
            </a:pPr>
            <a:r>
              <a:rPr lang="en-US" sz="2400" dirty="0" err="1"/>
              <a:t>printf</a:t>
            </a:r>
            <a:r>
              <a:rPr lang="en-US" sz="2400" dirty="0"/>
              <a:t>("\n 1. Insert an element");</a:t>
            </a:r>
          </a:p>
          <a:p>
            <a:pPr marL="0" indent="0" algn="just">
              <a:buNone/>
            </a:pPr>
            <a:r>
              <a:rPr lang="en-US" sz="2400" dirty="0" err="1"/>
              <a:t>printf</a:t>
            </a:r>
            <a:r>
              <a:rPr lang="en-US" sz="2400" dirty="0"/>
              <a:t>("\n 2. Delete an element");</a:t>
            </a:r>
          </a:p>
          <a:p>
            <a:pPr marL="0" indent="0" algn="just">
              <a:buNone/>
            </a:pPr>
            <a:r>
              <a:rPr lang="en-US" sz="2400" dirty="0" err="1"/>
              <a:t>printf</a:t>
            </a:r>
            <a:r>
              <a:rPr lang="en-US" sz="2400" dirty="0"/>
              <a:t>("\n 3. Peek");</a:t>
            </a:r>
          </a:p>
          <a:p>
            <a:pPr marL="0" indent="0" algn="just">
              <a:buNone/>
            </a:pPr>
            <a:r>
              <a:rPr lang="en-US" sz="2400" dirty="0" err="1"/>
              <a:t>printf</a:t>
            </a:r>
            <a:r>
              <a:rPr lang="en-US" sz="2400" dirty="0"/>
              <a:t>("\n 4. Display the queue");</a:t>
            </a:r>
          </a:p>
          <a:p>
            <a:pPr marL="0" indent="0" algn="just">
              <a:buNone/>
            </a:pPr>
            <a:r>
              <a:rPr lang="en-US" sz="2400" dirty="0" err="1"/>
              <a:t>printf</a:t>
            </a:r>
            <a:r>
              <a:rPr lang="en-US" sz="2400" dirty="0"/>
              <a:t>("\n 5.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3636922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p:txBody>
          <a:bodyPr/>
          <a:lstStyle/>
          <a:p>
            <a:pPr marL="0" indent="0" algn="just">
              <a:buNone/>
            </a:pPr>
            <a:r>
              <a:rPr lang="en-US" dirty="0" err="1"/>
              <a:t>printf</a:t>
            </a:r>
            <a:r>
              <a:rPr lang="en-US" dirty="0"/>
              <a:t>("\n Enter your option : ");</a:t>
            </a:r>
          </a:p>
          <a:p>
            <a:pPr marL="0" indent="0" algn="just">
              <a:buNone/>
            </a:pPr>
            <a:r>
              <a:rPr lang="en-US" dirty="0" err="1"/>
              <a:t>scanf</a:t>
            </a:r>
            <a:r>
              <a:rPr lang="en-US" dirty="0"/>
              <a:t>("%d", &amp;option);</a:t>
            </a:r>
          </a:p>
          <a:p>
            <a:pPr marL="0" indent="0" algn="just">
              <a:buNone/>
            </a:pPr>
            <a:r>
              <a:rPr lang="en-US" dirty="0"/>
              <a:t>switch(option)</a:t>
            </a:r>
          </a:p>
          <a:p>
            <a:pPr marL="0" indent="0" algn="just">
              <a:buNone/>
            </a:pPr>
            <a:r>
              <a:rPr lang="en-US" dirty="0"/>
              <a:t>{</a:t>
            </a:r>
          </a:p>
          <a:p>
            <a:pPr marL="0" indent="0" algn="just">
              <a:buNone/>
            </a:pPr>
            <a:r>
              <a:rPr lang="en-US" dirty="0"/>
              <a:t>case 1:</a:t>
            </a:r>
          </a:p>
          <a:p>
            <a:pPr marL="0" indent="0" algn="just">
              <a:buNone/>
            </a:pPr>
            <a:r>
              <a:rPr lang="en-US" dirty="0"/>
              <a:t>insert();</a:t>
            </a:r>
          </a:p>
          <a:p>
            <a:pPr marL="0" indent="0" algn="just">
              <a:buNone/>
            </a:pPr>
            <a:r>
              <a:rPr lang="en-US" dirty="0"/>
              <a:t>break;</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5458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endParaRPr lang="en-US" dirty="0"/>
          </a:p>
        </p:txBody>
      </p:sp>
      <p:sp>
        <p:nvSpPr>
          <p:cNvPr id="3" name="Content Placeholder 2"/>
          <p:cNvSpPr>
            <a:spLocks noGrp="1"/>
          </p:cNvSpPr>
          <p:nvPr>
            <p:ph idx="1"/>
          </p:nvPr>
        </p:nvSpPr>
        <p:spPr>
          <a:xfrm>
            <a:off x="628650" y="1268760"/>
            <a:ext cx="7886700" cy="5087590"/>
          </a:xfrm>
        </p:spPr>
        <p:txBody>
          <a:bodyPr/>
          <a:lstStyle/>
          <a:p>
            <a:pPr marL="0" indent="0" algn="just">
              <a:buNone/>
            </a:pPr>
            <a:r>
              <a:rPr lang="en-US" dirty="0"/>
              <a:t>case 2:</a:t>
            </a:r>
          </a:p>
          <a:p>
            <a:pPr marL="0" indent="0" algn="just">
              <a:buNone/>
            </a:pPr>
            <a:r>
              <a:rPr lang="en-US" dirty="0" err="1"/>
              <a:t>val</a:t>
            </a:r>
            <a:r>
              <a:rPr lang="en-US" dirty="0"/>
              <a:t> = </a:t>
            </a:r>
            <a:r>
              <a:rPr lang="en-US" dirty="0" err="1"/>
              <a:t>delete_element</a:t>
            </a:r>
            <a:r>
              <a:rPr lang="en-US" dirty="0"/>
              <a:t>();</a:t>
            </a:r>
          </a:p>
          <a:p>
            <a:pPr marL="0" indent="0" algn="just">
              <a:buNone/>
            </a:pPr>
            <a:r>
              <a:rPr lang="en-US" dirty="0"/>
              <a:t>if (</a:t>
            </a:r>
            <a:r>
              <a:rPr lang="en-US" dirty="0" err="1"/>
              <a:t>val</a:t>
            </a:r>
            <a:r>
              <a:rPr lang="en-US" dirty="0"/>
              <a:t> != -1)</a:t>
            </a:r>
          </a:p>
          <a:p>
            <a:pPr marL="0" indent="0" algn="just">
              <a:buNone/>
            </a:pPr>
            <a:r>
              <a:rPr lang="en-US" dirty="0" err="1"/>
              <a:t>printf</a:t>
            </a:r>
            <a:r>
              <a:rPr lang="en-US" dirty="0"/>
              <a:t>("\n The number deleted is : %d", </a:t>
            </a:r>
            <a:r>
              <a:rPr lang="en-US" dirty="0" err="1"/>
              <a:t>val</a:t>
            </a:r>
            <a:r>
              <a:rPr lang="en-US" dirty="0"/>
              <a:t>);</a:t>
            </a:r>
          </a:p>
          <a:p>
            <a:pPr marL="0" indent="0" algn="just">
              <a:buNone/>
            </a:pPr>
            <a:r>
              <a:rPr lang="en-US" dirty="0"/>
              <a:t>break;</a:t>
            </a:r>
          </a:p>
          <a:p>
            <a:pPr marL="0" indent="0" algn="just">
              <a:buNone/>
            </a:pPr>
            <a:r>
              <a:rPr lang="en-US" dirty="0"/>
              <a:t>case 3:</a:t>
            </a:r>
          </a:p>
          <a:p>
            <a:pPr marL="0" indent="0" algn="just">
              <a:buNone/>
            </a:pPr>
            <a:r>
              <a:rPr lang="en-US" dirty="0" err="1"/>
              <a:t>val</a:t>
            </a:r>
            <a:r>
              <a:rPr lang="en-US" dirty="0"/>
              <a:t> = peek();</a:t>
            </a:r>
          </a:p>
          <a:p>
            <a:pPr marL="0" indent="0" algn="just">
              <a:buNone/>
            </a:pPr>
            <a:r>
              <a:rPr lang="en-US" dirty="0"/>
              <a:t>if (</a:t>
            </a:r>
            <a:r>
              <a:rPr lang="en-US" dirty="0" err="1"/>
              <a:t>val</a:t>
            </a:r>
            <a:r>
              <a:rPr lang="en-US" dirty="0"/>
              <a:t> != -1)</a:t>
            </a:r>
          </a:p>
          <a:p>
            <a:pPr marL="0" indent="0" algn="just">
              <a:buNone/>
            </a:pPr>
            <a:r>
              <a:rPr lang="en-US" dirty="0" err="1"/>
              <a:t>printf</a:t>
            </a:r>
            <a:r>
              <a:rPr lang="en-US" dirty="0"/>
              <a:t>("\n The first value in queue is : %d", </a:t>
            </a:r>
            <a:r>
              <a:rPr lang="en-US" dirty="0" err="1"/>
              <a:t>val</a:t>
            </a:r>
            <a:r>
              <a:rPr lang="en-US" dirty="0"/>
              <a:t>);</a:t>
            </a:r>
          </a:p>
          <a:p>
            <a:pPr marL="0" indent="0" algn="just">
              <a:buNone/>
            </a:pPr>
            <a:r>
              <a:rPr lang="en-US" dirty="0"/>
              <a:t>break;</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381082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340768"/>
            <a:ext cx="7886700" cy="5015582"/>
          </a:xfrm>
        </p:spPr>
        <p:txBody>
          <a:bodyPr/>
          <a:lstStyle/>
          <a:p>
            <a:pPr marL="0" indent="0" algn="just">
              <a:buNone/>
            </a:pPr>
            <a:r>
              <a:rPr lang="en-US" dirty="0"/>
              <a:t>case 4:</a:t>
            </a:r>
          </a:p>
          <a:p>
            <a:pPr marL="0" indent="0" algn="just">
              <a:buNone/>
            </a:pPr>
            <a:r>
              <a:rPr lang="en-US" dirty="0"/>
              <a:t>display();</a:t>
            </a:r>
          </a:p>
          <a:p>
            <a:pPr marL="0" indent="0" algn="just">
              <a:buNone/>
            </a:pPr>
            <a:r>
              <a:rPr lang="en-US" dirty="0"/>
              <a:t>break;</a:t>
            </a:r>
          </a:p>
          <a:p>
            <a:pPr marL="0" indent="0" algn="just">
              <a:buNone/>
            </a:pPr>
            <a:r>
              <a:rPr lang="en-US" dirty="0"/>
              <a:t>}</a:t>
            </a:r>
          </a:p>
          <a:p>
            <a:pPr marL="0" indent="0" algn="just">
              <a:buNone/>
            </a:pPr>
            <a:r>
              <a:rPr lang="en-US" dirty="0"/>
              <a:t>}while(option != 5);</a:t>
            </a:r>
          </a:p>
          <a:p>
            <a:pPr marL="0" indent="0" algn="just">
              <a:buNone/>
            </a:pPr>
            <a:r>
              <a:rPr lang="en-US" dirty="0"/>
              <a:t>return 0;</a:t>
            </a:r>
          </a:p>
          <a:p>
            <a:pPr marL="0" indent="0" algn="just">
              <a:buNone/>
            </a:pPr>
            <a:r>
              <a:rPr lang="en-US" dirty="0"/>
              <a:t>}</a:t>
            </a:r>
          </a:p>
          <a:p>
            <a:pPr marL="0" indent="0" algn="just">
              <a:buNone/>
            </a:pPr>
            <a:r>
              <a:rPr lang="en-US" dirty="0"/>
              <a:t>void insert()</a:t>
            </a:r>
          </a:p>
          <a:p>
            <a:pPr marL="0" indent="0" algn="just">
              <a:buNone/>
            </a:pPr>
            <a:r>
              <a:rPr lang="en-US" dirty="0"/>
              <a:t>{</a:t>
            </a:r>
          </a:p>
          <a:p>
            <a:pPr marL="0" indent="0" algn="just">
              <a:buNone/>
            </a:pPr>
            <a:r>
              <a:rPr lang="en-US" dirty="0" err="1"/>
              <a:t>int</a:t>
            </a:r>
            <a:r>
              <a:rPr lang="en-US" dirty="0"/>
              <a:t> </a:t>
            </a:r>
            <a:r>
              <a:rPr lang="en-US" dirty="0" err="1"/>
              <a:t>num</a:t>
            </a:r>
            <a:r>
              <a:rPr lang="en-US" dirty="0"/>
              <a:t>;</a:t>
            </a:r>
          </a:p>
          <a:p>
            <a:pPr marL="0" indent="0" algn="just">
              <a:buNone/>
            </a:pPr>
            <a:endParaRPr lang="en-US" dirty="0"/>
          </a:p>
        </p:txBody>
      </p:sp>
      <p:sp>
        <p:nvSpPr>
          <p:cNvPr id="4" name="Date Placeholder 3"/>
          <p:cNvSpPr>
            <a:spLocks noGrp="1"/>
          </p:cNvSpPr>
          <p:nvPr>
            <p:ph type="dt" sz="half" idx="10"/>
          </p:nvPr>
        </p:nvSpPr>
        <p:spPr>
          <a:xfrm>
            <a:off x="628650" y="6356350"/>
            <a:ext cx="8407846" cy="365125"/>
          </a:xfrm>
        </p:spPr>
        <p:txBody>
          <a:bodyPr/>
          <a:lstStyle/>
          <a:p>
            <a:pPr algn="ctr">
              <a:defRPr/>
            </a:pPr>
            <a:fld id="{1D1EC7FA-0AAC-4A38-92DF-689D1D525D54}" type="datetime2">
              <a:rPr lang="en-US" sz="1600">
                <a:solidFill>
                  <a:srgbClr val="FF33CC"/>
                </a:solidFill>
              </a:rPr>
              <a:pPr algn="ctr">
                <a:defRPr/>
              </a:pPr>
              <a:t>Sunday, December 17, 2023</a:t>
            </a:fld>
            <a:endParaRPr lang="en-US" sz="1600" dirty="0">
              <a:solidFill>
                <a:srgbClr val="FF33CC"/>
              </a:solidFill>
            </a:endParaRPr>
          </a:p>
        </p:txBody>
      </p:sp>
    </p:spTree>
    <p:extLst>
      <p:ext uri="{BB962C8B-B14F-4D97-AF65-F5344CB8AC3E}">
        <p14:creationId xmlns:p14="http://schemas.microsoft.com/office/powerpoint/2010/main" val="325351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052736"/>
            <a:ext cx="7886700" cy="5400600"/>
          </a:xfrm>
        </p:spPr>
        <p:txBody>
          <a:bodyPr/>
          <a:lstStyle/>
          <a:p>
            <a:pPr marL="0" indent="0" algn="just">
              <a:buNone/>
            </a:pPr>
            <a:r>
              <a:rPr lang="en-US" dirty="0" err="1"/>
              <a:t>printf</a:t>
            </a:r>
            <a:r>
              <a:rPr lang="en-US" dirty="0"/>
              <a:t>("\n Enter the number to be inserted in the queue : ");</a:t>
            </a:r>
          </a:p>
          <a:p>
            <a:pPr marL="0" indent="0" algn="just">
              <a:buNone/>
            </a:pPr>
            <a:r>
              <a:rPr lang="en-US" dirty="0" err="1"/>
              <a:t>scanf</a:t>
            </a:r>
            <a:r>
              <a:rPr lang="en-US" dirty="0"/>
              <a:t>("%d", &amp;</a:t>
            </a:r>
            <a:r>
              <a:rPr lang="en-US" dirty="0" err="1"/>
              <a:t>num</a:t>
            </a:r>
            <a:r>
              <a:rPr lang="en-US" dirty="0"/>
              <a:t>);</a:t>
            </a:r>
          </a:p>
          <a:p>
            <a:pPr marL="0" indent="0" algn="just">
              <a:buNone/>
            </a:pPr>
            <a:r>
              <a:rPr lang="en-US" dirty="0"/>
              <a:t>if(rear == MAX-1)</a:t>
            </a:r>
          </a:p>
          <a:p>
            <a:pPr marL="0" indent="0" algn="just">
              <a:buNone/>
            </a:pPr>
            <a:r>
              <a:rPr lang="en-US" dirty="0" err="1"/>
              <a:t>printf</a:t>
            </a:r>
            <a:r>
              <a:rPr lang="en-US" dirty="0"/>
              <a:t>("\n OVERFLOW");</a:t>
            </a:r>
          </a:p>
          <a:p>
            <a:pPr marL="0" indent="0" algn="just">
              <a:buNone/>
            </a:pPr>
            <a:r>
              <a:rPr lang="en-US" dirty="0"/>
              <a:t>else if(front == -1 &amp;&amp; rear == -1)</a:t>
            </a:r>
          </a:p>
          <a:p>
            <a:pPr marL="0" indent="0" algn="just">
              <a:buNone/>
            </a:pPr>
            <a:r>
              <a:rPr lang="en-US" dirty="0"/>
              <a:t>front = rear = 0;</a:t>
            </a:r>
          </a:p>
          <a:p>
            <a:pPr marL="0" indent="0" algn="just">
              <a:buNone/>
            </a:pPr>
            <a:r>
              <a:rPr lang="en-US" dirty="0"/>
              <a:t>else</a:t>
            </a:r>
          </a:p>
          <a:p>
            <a:pPr marL="0" indent="0" algn="just">
              <a:buNone/>
            </a:pPr>
            <a:r>
              <a:rPr lang="en-US" dirty="0"/>
              <a:t>rear++;</a:t>
            </a:r>
          </a:p>
          <a:p>
            <a:pPr marL="0" indent="0" algn="just">
              <a:buNone/>
            </a:pPr>
            <a:r>
              <a:rPr lang="en-US" dirty="0"/>
              <a:t>queue[rear] = </a:t>
            </a:r>
            <a:r>
              <a:rPr lang="en-US" dirty="0" err="1"/>
              <a:t>num</a:t>
            </a:r>
            <a:r>
              <a:rPr lang="en-US" dirty="0"/>
              <a:t>;</a:t>
            </a:r>
          </a:p>
          <a:p>
            <a:pPr marL="0" indent="0" algn="just">
              <a:buNone/>
            </a:pPr>
            <a:r>
              <a:rPr lang="en-US" dirty="0"/>
              <a: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20532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QUEUE </a:t>
            </a:r>
          </a:p>
        </p:txBody>
      </p:sp>
      <p:sp>
        <p:nvSpPr>
          <p:cNvPr id="3" name="Content Placeholder 2"/>
          <p:cNvSpPr>
            <a:spLocks noGrp="1"/>
          </p:cNvSpPr>
          <p:nvPr>
            <p:ph idx="1"/>
          </p:nvPr>
        </p:nvSpPr>
        <p:spPr>
          <a:xfrm>
            <a:off x="628650" y="1825624"/>
            <a:ext cx="7886700" cy="4530726"/>
          </a:xfrm>
        </p:spPr>
        <p:txBody>
          <a:bodyPr/>
          <a:lstStyle/>
          <a:p>
            <a:pPr marL="0" indent="0" algn="just">
              <a:buNone/>
            </a:pPr>
            <a:r>
              <a:rPr lang="en-US" dirty="0"/>
              <a:t>Let us explain the concept of queues using the analogies given below. </a:t>
            </a:r>
          </a:p>
          <a:p>
            <a:pPr algn="just"/>
            <a:r>
              <a:rPr lang="en-US" dirty="0"/>
              <a:t>People moving on an escalator. The people who got on the escalator first will be the first one to step out of it. </a:t>
            </a:r>
          </a:p>
          <a:p>
            <a:pPr algn="just"/>
            <a:r>
              <a:rPr lang="en-US" dirty="0"/>
              <a:t>People waiting for a bus. The first person standing in the line will be the first one to get into the bus. </a:t>
            </a:r>
          </a:p>
          <a:p>
            <a:pPr algn="just"/>
            <a:r>
              <a:rPr lang="en-US" dirty="0"/>
              <a:t>People standing outside the ticketing window of a cinema hall. The first person in the line will get the ticket first and thus will be the first one to move out of it.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1401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15603"/>
          </a:xfrm>
        </p:spPr>
        <p:txBody>
          <a:bodyPr/>
          <a:lstStyle/>
          <a:p>
            <a:endParaRPr lang="en-US" dirty="0"/>
          </a:p>
        </p:txBody>
      </p:sp>
      <p:sp>
        <p:nvSpPr>
          <p:cNvPr id="3" name="Content Placeholder 2"/>
          <p:cNvSpPr>
            <a:spLocks noGrp="1"/>
          </p:cNvSpPr>
          <p:nvPr>
            <p:ph idx="1"/>
          </p:nvPr>
        </p:nvSpPr>
        <p:spPr>
          <a:xfrm>
            <a:off x="628650" y="1052736"/>
            <a:ext cx="7886700" cy="5124227"/>
          </a:xfrm>
        </p:spPr>
        <p:txBody>
          <a:bodyPr/>
          <a:lstStyle/>
          <a:p>
            <a:pPr marL="0" indent="0" algn="just">
              <a:buNone/>
            </a:pPr>
            <a:r>
              <a:rPr lang="en-US" dirty="0" err="1"/>
              <a:t>int</a:t>
            </a:r>
            <a:r>
              <a:rPr lang="en-US" dirty="0"/>
              <a:t> </a:t>
            </a:r>
            <a:r>
              <a:rPr lang="en-US" dirty="0" err="1"/>
              <a:t>delete_element</a:t>
            </a:r>
            <a:r>
              <a:rPr lang="en-US" dirty="0"/>
              <a:t>()</a:t>
            </a:r>
          </a:p>
          <a:p>
            <a:pPr marL="0" indent="0" algn="just">
              <a:buNone/>
            </a:pPr>
            <a:r>
              <a:rPr lang="en-US" dirty="0"/>
              <a:t>{</a:t>
            </a:r>
          </a:p>
          <a:p>
            <a:pPr marL="0" indent="0" algn="just">
              <a:buNone/>
            </a:pPr>
            <a:r>
              <a:rPr lang="en-US" dirty="0" err="1"/>
              <a:t>int</a:t>
            </a:r>
            <a:r>
              <a:rPr lang="en-US" dirty="0"/>
              <a:t> </a:t>
            </a:r>
            <a:r>
              <a:rPr lang="en-US" dirty="0" err="1"/>
              <a:t>val</a:t>
            </a:r>
            <a:r>
              <a:rPr lang="en-US" dirty="0"/>
              <a:t>;</a:t>
            </a:r>
          </a:p>
          <a:p>
            <a:pPr marL="0" indent="0" algn="just">
              <a:buNone/>
            </a:pPr>
            <a:r>
              <a:rPr lang="en-US" dirty="0"/>
              <a:t>if(front == -1 || front&gt;rear)</a:t>
            </a:r>
          </a:p>
          <a:p>
            <a:pPr marL="0" indent="0" algn="just">
              <a:buNone/>
            </a:pPr>
            <a:r>
              <a:rPr lang="en-US" dirty="0"/>
              <a:t>{</a:t>
            </a:r>
          </a:p>
          <a:p>
            <a:pPr marL="0" indent="0" algn="just">
              <a:buNone/>
            </a:pPr>
            <a:r>
              <a:rPr lang="en-US" dirty="0" err="1"/>
              <a:t>printf</a:t>
            </a:r>
            <a:r>
              <a:rPr lang="en-US" dirty="0"/>
              <a:t>("\n UNDERFLOW");</a:t>
            </a:r>
          </a:p>
          <a:p>
            <a:pPr marL="0" indent="0" algn="just">
              <a:buNone/>
            </a:pPr>
            <a:r>
              <a:rPr lang="en-US" dirty="0"/>
              <a:t>return -1;</a:t>
            </a:r>
          </a:p>
          <a:p>
            <a:pPr marL="0" indent="0" algn="just">
              <a:buNone/>
            </a:pPr>
            <a:r>
              <a:rPr lang="en-US" dirty="0"/>
              <a:t>}</a:t>
            </a:r>
          </a:p>
          <a:p>
            <a:pPr marL="0" indent="0" algn="just">
              <a:buNone/>
            </a:pPr>
            <a:r>
              <a:rPr lang="en-US" dirty="0"/>
              <a:t>else</a:t>
            </a:r>
          </a:p>
          <a:p>
            <a:pPr marL="0" indent="0" algn="just">
              <a:buNone/>
            </a:pPr>
            <a:r>
              <a:rPr lang="en-US" dirty="0"/>
              <a: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5190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412776"/>
            <a:ext cx="7886700" cy="4764187"/>
          </a:xfrm>
        </p:spPr>
        <p:txBody>
          <a:bodyPr/>
          <a:lstStyle/>
          <a:p>
            <a:pPr marL="0" indent="0" algn="just">
              <a:buNone/>
            </a:pPr>
            <a:r>
              <a:rPr lang="en-US" dirty="0" err="1"/>
              <a:t>val</a:t>
            </a:r>
            <a:r>
              <a:rPr lang="en-US" dirty="0"/>
              <a:t> = queue[front];</a:t>
            </a:r>
          </a:p>
          <a:p>
            <a:pPr marL="0" indent="0" algn="just">
              <a:buNone/>
            </a:pPr>
            <a:r>
              <a:rPr lang="en-US" dirty="0"/>
              <a:t>front++;</a:t>
            </a:r>
          </a:p>
          <a:p>
            <a:pPr marL="0" indent="0" algn="just">
              <a:buNone/>
            </a:pPr>
            <a:r>
              <a:rPr lang="en-US" dirty="0"/>
              <a:t>if(front &gt; rear)</a:t>
            </a:r>
          </a:p>
          <a:p>
            <a:pPr marL="0" indent="0" algn="just">
              <a:buNone/>
            </a:pPr>
            <a:r>
              <a:rPr lang="en-US" dirty="0"/>
              <a:t>front = rear = -1;</a:t>
            </a:r>
          </a:p>
          <a:p>
            <a:pPr marL="0" indent="0" algn="just">
              <a:buNone/>
            </a:pPr>
            <a:r>
              <a:rPr lang="en-US" dirty="0"/>
              <a:t>return </a:t>
            </a:r>
            <a:r>
              <a:rPr lang="en-US" dirty="0" err="1"/>
              <a:t>val</a:t>
            </a:r>
            <a:r>
              <a:rPr lang="en-US" dirty="0"/>
              <a:t>;</a:t>
            </a:r>
          </a:p>
          <a:p>
            <a:pPr marL="0" indent="0" algn="just">
              <a:buNone/>
            </a:pPr>
            <a:r>
              <a:rPr lang="en-US" dirty="0"/>
              <a:t>}</a:t>
            </a:r>
          </a:p>
          <a:p>
            <a:pPr marL="0" indent="0" algn="just">
              <a:buNone/>
            </a:pPr>
            <a:r>
              <a:rPr lang="en-US" dirty="0"/>
              <a:t>}</a:t>
            </a:r>
          </a:p>
          <a:p>
            <a:pPr marL="0" indent="0" algn="just">
              <a:buNone/>
            </a:pPr>
            <a:r>
              <a:rPr lang="en-US" dirty="0" err="1"/>
              <a:t>int</a:t>
            </a:r>
            <a:r>
              <a:rPr lang="en-US" dirty="0"/>
              <a:t> peek()</a:t>
            </a:r>
          </a:p>
          <a:p>
            <a:pPr marL="0" indent="0" algn="just">
              <a:buNone/>
            </a:pPr>
            <a:r>
              <a:rPr lang="en-US" dirty="0"/>
              <a: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234832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196752"/>
            <a:ext cx="7886700" cy="5159598"/>
          </a:xfrm>
        </p:spPr>
        <p:txBody>
          <a:bodyPr/>
          <a:lstStyle/>
          <a:p>
            <a:pPr marL="0" indent="0" algn="just">
              <a:buNone/>
            </a:pPr>
            <a:r>
              <a:rPr lang="en-US" dirty="0"/>
              <a:t>if(front==-1 || front&gt;rear)</a:t>
            </a:r>
          </a:p>
          <a:p>
            <a:pPr marL="0" indent="0" algn="just">
              <a:buNone/>
            </a:pPr>
            <a:r>
              <a:rPr lang="en-US" dirty="0"/>
              <a:t>{</a:t>
            </a:r>
          </a:p>
          <a:p>
            <a:pPr marL="0" indent="0" algn="just">
              <a:buNone/>
            </a:pPr>
            <a:r>
              <a:rPr lang="en-US" dirty="0" err="1"/>
              <a:t>printf</a:t>
            </a:r>
            <a:r>
              <a:rPr lang="en-US" dirty="0"/>
              <a:t>("\n QUEUE IS EMPTY");</a:t>
            </a:r>
          </a:p>
          <a:p>
            <a:pPr marL="0" indent="0" algn="just">
              <a:buNone/>
            </a:pPr>
            <a:r>
              <a:rPr lang="en-US" dirty="0"/>
              <a:t>return -1;</a:t>
            </a:r>
          </a:p>
          <a:p>
            <a:pPr marL="0" indent="0" algn="just">
              <a:buNone/>
            </a:pPr>
            <a:r>
              <a:rPr lang="en-US" dirty="0"/>
              <a:t>}</a:t>
            </a:r>
          </a:p>
          <a:p>
            <a:pPr marL="0" indent="0" algn="just">
              <a:buNone/>
            </a:pPr>
            <a:r>
              <a:rPr lang="en-US" dirty="0"/>
              <a:t>else</a:t>
            </a:r>
          </a:p>
          <a:p>
            <a:pPr marL="0" indent="0" algn="just">
              <a:buNone/>
            </a:pPr>
            <a:r>
              <a:rPr lang="en-US" dirty="0"/>
              <a:t>{</a:t>
            </a:r>
          </a:p>
          <a:p>
            <a:pPr marL="0" indent="0" algn="just">
              <a:buNone/>
            </a:pPr>
            <a:r>
              <a:rPr lang="en-US" dirty="0"/>
              <a:t>return queue[front];</a:t>
            </a:r>
          </a:p>
          <a:p>
            <a:pPr marL="0" indent="0" algn="just">
              <a:buNone/>
            </a:pPr>
            <a:r>
              <a:rPr lang="en-US" dirty="0"/>
              <a:t>}</a:t>
            </a:r>
          </a:p>
          <a:p>
            <a:pPr marL="0" indent="0" algn="just">
              <a:buNone/>
            </a:pPr>
            <a:r>
              <a:rPr lang="en-US" dirty="0"/>
              <a: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1700113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399579"/>
          </a:xfrm>
        </p:spPr>
        <p:txBody>
          <a:bodyPr/>
          <a:lstStyle/>
          <a:p>
            <a:endParaRPr lang="en-US" dirty="0"/>
          </a:p>
        </p:txBody>
      </p:sp>
      <p:sp>
        <p:nvSpPr>
          <p:cNvPr id="3" name="Content Placeholder 2"/>
          <p:cNvSpPr>
            <a:spLocks noGrp="1"/>
          </p:cNvSpPr>
          <p:nvPr>
            <p:ph idx="1"/>
          </p:nvPr>
        </p:nvSpPr>
        <p:spPr>
          <a:xfrm>
            <a:off x="628650" y="764704"/>
            <a:ext cx="7886700" cy="5412259"/>
          </a:xfrm>
        </p:spPr>
        <p:txBody>
          <a:bodyPr/>
          <a:lstStyle/>
          <a:p>
            <a:pPr marL="0" indent="0" algn="just">
              <a:buNone/>
            </a:pPr>
            <a:r>
              <a:rPr lang="en-US" sz="2400" dirty="0"/>
              <a:t>void display()</a:t>
            </a:r>
          </a:p>
          <a:p>
            <a:pPr marL="0" indent="0" algn="just">
              <a:buNone/>
            </a:pPr>
            <a:r>
              <a:rPr lang="en-US" sz="2400" dirty="0"/>
              <a:t>{</a:t>
            </a:r>
          </a:p>
          <a:p>
            <a:pPr marL="0" indent="0" algn="just">
              <a:buNone/>
            </a:pPr>
            <a:r>
              <a:rPr lang="en-US" sz="2400" dirty="0" err="1"/>
              <a:t>int</a:t>
            </a:r>
            <a:r>
              <a:rPr lang="en-US" sz="2400" dirty="0"/>
              <a:t> </a:t>
            </a:r>
            <a:r>
              <a:rPr lang="en-US" sz="2400" dirty="0" err="1"/>
              <a:t>i</a:t>
            </a:r>
            <a:r>
              <a:rPr lang="en-US" sz="2400" dirty="0"/>
              <a:t>;</a:t>
            </a:r>
          </a:p>
          <a:p>
            <a:pPr marL="0" indent="0" algn="just">
              <a:buNone/>
            </a:pPr>
            <a:r>
              <a:rPr lang="en-US" sz="2400" dirty="0" err="1"/>
              <a:t>printf</a:t>
            </a:r>
            <a:r>
              <a:rPr lang="en-US" sz="2400" dirty="0"/>
              <a:t>("\n");</a:t>
            </a:r>
          </a:p>
          <a:p>
            <a:pPr marL="0" indent="0" algn="just">
              <a:buNone/>
            </a:pPr>
            <a:r>
              <a:rPr lang="en-US" sz="2400" dirty="0"/>
              <a:t>if(front == -1 || front &gt; rear)</a:t>
            </a:r>
          </a:p>
          <a:p>
            <a:pPr marL="0" indent="0" algn="just">
              <a:buNone/>
            </a:pPr>
            <a:r>
              <a:rPr lang="en-US" sz="2400" dirty="0" err="1"/>
              <a:t>printf</a:t>
            </a:r>
            <a:r>
              <a:rPr lang="en-US" sz="2400" dirty="0"/>
              <a:t>("\n QUEUE IS EMPTY");</a:t>
            </a:r>
          </a:p>
          <a:p>
            <a:pPr marL="0" indent="0" algn="just">
              <a:buNone/>
            </a:pPr>
            <a:r>
              <a:rPr lang="en-US" sz="2400" dirty="0"/>
              <a:t>else</a:t>
            </a:r>
          </a:p>
          <a:p>
            <a:pPr marL="0" indent="0" algn="just">
              <a:buNone/>
            </a:pPr>
            <a:r>
              <a:rPr lang="en-US" sz="2400" dirty="0"/>
              <a:t>{</a:t>
            </a:r>
          </a:p>
          <a:p>
            <a:pPr marL="0" indent="0" algn="just">
              <a:buNone/>
            </a:pPr>
            <a:r>
              <a:rPr lang="en-US" sz="2400" dirty="0"/>
              <a:t>for(</a:t>
            </a:r>
            <a:r>
              <a:rPr lang="en-US" sz="2400" dirty="0" err="1"/>
              <a:t>i</a:t>
            </a:r>
            <a:r>
              <a:rPr lang="en-US" sz="2400" dirty="0"/>
              <a:t> = </a:t>
            </a:r>
            <a:r>
              <a:rPr lang="en-US" sz="2400" dirty="0" err="1"/>
              <a:t>front;i</a:t>
            </a:r>
            <a:r>
              <a:rPr lang="en-US" sz="2400" dirty="0"/>
              <a:t> &lt;= </a:t>
            </a:r>
            <a:r>
              <a:rPr lang="en-US" sz="2400" dirty="0" err="1"/>
              <a:t>rear;i</a:t>
            </a:r>
            <a:r>
              <a:rPr lang="en-US" sz="2400" dirty="0"/>
              <a:t>++)</a:t>
            </a:r>
          </a:p>
          <a:p>
            <a:pPr marL="0" indent="0" algn="just">
              <a:buNone/>
            </a:pPr>
            <a:r>
              <a:rPr lang="en-US" sz="2400" dirty="0" err="1"/>
              <a:t>printf</a:t>
            </a:r>
            <a:r>
              <a:rPr lang="en-US" sz="2400" dirty="0"/>
              <a:t>("\t %d", queue[</a:t>
            </a:r>
            <a:r>
              <a:rPr lang="en-US" sz="2400" dirty="0" err="1"/>
              <a:t>i</a:t>
            </a:r>
            <a:r>
              <a:rPr lang="en-US" sz="2400" dirty="0"/>
              <a:t>]);</a:t>
            </a:r>
          </a:p>
          <a:p>
            <a:pPr marL="0" indent="0" algn="just">
              <a:buNone/>
            </a:pPr>
            <a:r>
              <a:rPr lang="en-US" sz="2400" dirty="0"/>
              <a:t>}</a:t>
            </a:r>
          </a:p>
          <a:p>
            <a:pPr marL="0" indent="0" algn="just">
              <a:buNone/>
            </a:pPr>
            <a:r>
              <a:rPr lang="en-US" sz="2400" dirty="0"/>
              <a: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207058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5"/>
            <a:ext cx="8676456" cy="576065"/>
          </a:xfrm>
        </p:spPr>
        <p:txBody>
          <a:bodyPr/>
          <a:lstStyle/>
          <a:p>
            <a:pPr algn="just"/>
            <a:r>
              <a:rPr lang="en-US" sz="3600" dirty="0"/>
              <a:t>LINKED REPRESENTATION OF QUEUEs </a:t>
            </a:r>
          </a:p>
        </p:txBody>
      </p:sp>
      <p:sp>
        <p:nvSpPr>
          <p:cNvPr id="3" name="Content Placeholder 2"/>
          <p:cNvSpPr>
            <a:spLocks noGrp="1"/>
          </p:cNvSpPr>
          <p:nvPr>
            <p:ph idx="1"/>
          </p:nvPr>
        </p:nvSpPr>
        <p:spPr>
          <a:xfrm>
            <a:off x="628650" y="908720"/>
            <a:ext cx="7886700" cy="5268243"/>
          </a:xfrm>
        </p:spPr>
        <p:txBody>
          <a:bodyPr/>
          <a:lstStyle/>
          <a:p>
            <a:pPr algn="just"/>
            <a:r>
              <a:rPr lang="en-US" sz="3100" dirty="0"/>
              <a:t>A queue is created using an array. Although this technique of creating a queue is easy, its drawback is that the array must be declared to have some fixed size. If we allocate space for 50 elements in the queue and it hardly uses 20–25 locations, then half of the space will be wasted. And in case we allocate less memory locations for a queue that might end up growing large and large, then a lot of re-allocations will have to be done, thereby creating a lot of overhead and consuming a lot of time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787256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687611"/>
          </a:xfrm>
        </p:spPr>
        <p:txBody>
          <a:bodyPr/>
          <a:lstStyle/>
          <a:p>
            <a:endParaRPr lang="en-US" dirty="0"/>
          </a:p>
        </p:txBody>
      </p:sp>
      <p:sp>
        <p:nvSpPr>
          <p:cNvPr id="3" name="Content Placeholder 2"/>
          <p:cNvSpPr>
            <a:spLocks noGrp="1"/>
          </p:cNvSpPr>
          <p:nvPr>
            <p:ph idx="1"/>
          </p:nvPr>
        </p:nvSpPr>
        <p:spPr>
          <a:xfrm>
            <a:off x="628650" y="1268760"/>
            <a:ext cx="7886700" cy="4908203"/>
          </a:xfrm>
        </p:spPr>
        <p:txBody>
          <a:bodyPr/>
          <a:lstStyle/>
          <a:p>
            <a:pPr algn="just"/>
            <a:r>
              <a:rPr lang="en-US" dirty="0"/>
              <a:t>In case the queue is a very small one or its maximum size is known in advance, then the array implementation of the queue gives an efficient implementation. </a:t>
            </a:r>
          </a:p>
          <a:p>
            <a:pPr algn="just"/>
            <a:r>
              <a:rPr lang="en-US" dirty="0"/>
              <a:t>But if the array size cannot be determined in advance, the other alternative, i.e., the linked representation is used. </a:t>
            </a:r>
          </a:p>
          <a:p>
            <a:pPr algn="just"/>
            <a:r>
              <a:rPr lang="en-US" dirty="0"/>
              <a:t>The storage requirement of linked representation of a queue with n elements is O(n) and the typical time requirement for operations is O(1).</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68251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03635"/>
          </a:xfrm>
        </p:spPr>
        <p:txBody>
          <a:bodyPr/>
          <a:lstStyle/>
          <a:p>
            <a:endParaRPr lang="en-US" dirty="0"/>
          </a:p>
        </p:txBody>
      </p:sp>
      <p:sp>
        <p:nvSpPr>
          <p:cNvPr id="3" name="Content Placeholder 2"/>
          <p:cNvSpPr>
            <a:spLocks noGrp="1"/>
          </p:cNvSpPr>
          <p:nvPr>
            <p:ph idx="1"/>
          </p:nvPr>
        </p:nvSpPr>
        <p:spPr>
          <a:xfrm>
            <a:off x="628650" y="1412776"/>
            <a:ext cx="7886700" cy="4764187"/>
          </a:xfrm>
        </p:spPr>
        <p:txBody>
          <a:bodyPr/>
          <a:lstStyle/>
          <a:p>
            <a:pPr algn="just"/>
            <a:r>
              <a:rPr lang="en-US" dirty="0"/>
              <a:t>In a linked queue, every element has two parts, one that stores the data and another that stores the address of the next element. </a:t>
            </a:r>
          </a:p>
          <a:p>
            <a:pPr algn="just"/>
            <a:r>
              <a:rPr lang="en-US" dirty="0"/>
              <a:t>The START pointer of the linked list is used as FRONT. Here, we will also use another pointer called REAR, which will store the address of the last element in the queue. All insertions will be done at the rear end and all the deletions will be done at the front end. </a:t>
            </a:r>
          </a:p>
          <a:p>
            <a:pPr algn="just"/>
            <a:r>
              <a:rPr lang="en-US" dirty="0"/>
              <a:t>If FRONT = REAR = NULL, then it indicates that the queue is empty.</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905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r>
              <a:rPr lang="en-US" dirty="0"/>
              <a:t>Linked representation of a Queue</a:t>
            </a:r>
          </a:p>
        </p:txBody>
      </p:sp>
      <p:sp>
        <p:nvSpPr>
          <p:cNvPr id="3" name="Content Placeholder 2"/>
          <p:cNvSpPr>
            <a:spLocks noGrp="1"/>
          </p:cNvSpPr>
          <p:nvPr>
            <p:ph idx="1"/>
          </p:nvPr>
        </p:nvSpPr>
        <p:spPr>
          <a:xfrm>
            <a:off x="467544" y="944090"/>
            <a:ext cx="8496944" cy="4908203"/>
          </a:xfrm>
        </p:spPr>
        <p:txBody>
          <a:bodyPr/>
          <a:lstStyle/>
          <a:p>
            <a:pPr algn="just"/>
            <a:endParaRPr lang="en-US" dirty="0"/>
          </a:p>
          <a:p>
            <a:pPr algn="just"/>
            <a:endParaRPr lang="en-US" dirty="0"/>
          </a:p>
          <a:p>
            <a:pPr algn="just"/>
            <a:r>
              <a:rPr lang="en-US" dirty="0"/>
              <a:t>Front                                                                             Rear                                                         </a:t>
            </a:r>
          </a:p>
          <a:p>
            <a:pPr algn="just"/>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10523642"/>
              </p:ext>
            </p:extLst>
          </p:nvPr>
        </p:nvGraphicFramePr>
        <p:xfrm>
          <a:off x="1043609" y="1402080"/>
          <a:ext cx="648072" cy="365760"/>
        </p:xfrm>
        <a:graphic>
          <a:graphicData uri="http://schemas.openxmlformats.org/drawingml/2006/table">
            <a:tbl>
              <a:tblPr firstRow="1" bandRow="1">
                <a:tableStyleId>{5C22544A-7EE6-4342-B048-85BDC9FD1C3A}</a:tableStyleId>
              </a:tblPr>
              <a:tblGrid>
                <a:gridCol w="315218">
                  <a:extLst>
                    <a:ext uri="{9D8B030D-6E8A-4147-A177-3AD203B41FA5}">
                      <a16:colId xmlns:a16="http://schemas.microsoft.com/office/drawing/2014/main" val="2632264965"/>
                    </a:ext>
                  </a:extLst>
                </a:gridCol>
                <a:gridCol w="332854">
                  <a:extLst>
                    <a:ext uri="{9D8B030D-6E8A-4147-A177-3AD203B41FA5}">
                      <a16:colId xmlns:a16="http://schemas.microsoft.com/office/drawing/2014/main" val="2721463887"/>
                    </a:ext>
                  </a:extLst>
                </a:gridCol>
              </a:tblGrid>
              <a:tr h="365760">
                <a:tc>
                  <a:txBody>
                    <a:bodyPr/>
                    <a:lstStyle/>
                    <a:p>
                      <a:r>
                        <a:rPr lang="en-US" dirty="0"/>
                        <a:t>9</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86133627"/>
              </p:ext>
            </p:extLst>
          </p:nvPr>
        </p:nvGraphicFramePr>
        <p:xfrm>
          <a:off x="1996480" y="1402080"/>
          <a:ext cx="758551" cy="365760"/>
        </p:xfrm>
        <a:graphic>
          <a:graphicData uri="http://schemas.openxmlformats.org/drawingml/2006/table">
            <a:tbl>
              <a:tblPr firstRow="1" bandRow="1">
                <a:tableStyleId>{5C22544A-7EE6-4342-B048-85BDC9FD1C3A}</a:tableStyleId>
              </a:tblPr>
              <a:tblGrid>
                <a:gridCol w="415280">
                  <a:extLst>
                    <a:ext uri="{9D8B030D-6E8A-4147-A177-3AD203B41FA5}">
                      <a16:colId xmlns:a16="http://schemas.microsoft.com/office/drawing/2014/main" val="2632264965"/>
                    </a:ext>
                  </a:extLst>
                </a:gridCol>
                <a:gridCol w="343271">
                  <a:extLst>
                    <a:ext uri="{9D8B030D-6E8A-4147-A177-3AD203B41FA5}">
                      <a16:colId xmlns:a16="http://schemas.microsoft.com/office/drawing/2014/main" val="2721463887"/>
                    </a:ext>
                  </a:extLst>
                </a:gridCol>
              </a:tblGrid>
              <a:tr h="365760">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47801486"/>
              </p:ext>
            </p:extLst>
          </p:nvPr>
        </p:nvGraphicFramePr>
        <p:xfrm>
          <a:off x="3059832" y="1402080"/>
          <a:ext cx="632471" cy="365760"/>
        </p:xfrm>
        <a:graphic>
          <a:graphicData uri="http://schemas.openxmlformats.org/drawingml/2006/table">
            <a:tbl>
              <a:tblPr firstRow="1" bandRow="1">
                <a:tableStyleId>{5C22544A-7EE6-4342-B048-85BDC9FD1C3A}</a:tableStyleId>
              </a:tblPr>
              <a:tblGrid>
                <a:gridCol w="307630">
                  <a:extLst>
                    <a:ext uri="{9D8B030D-6E8A-4147-A177-3AD203B41FA5}">
                      <a16:colId xmlns:a16="http://schemas.microsoft.com/office/drawing/2014/main" val="2632264965"/>
                    </a:ext>
                  </a:extLst>
                </a:gridCol>
                <a:gridCol w="324841">
                  <a:extLst>
                    <a:ext uri="{9D8B030D-6E8A-4147-A177-3AD203B41FA5}">
                      <a16:colId xmlns:a16="http://schemas.microsoft.com/office/drawing/2014/main" val="2721463887"/>
                    </a:ext>
                  </a:extLst>
                </a:gridCol>
              </a:tblGrid>
              <a:tr h="365760">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1435079"/>
              </p:ext>
            </p:extLst>
          </p:nvPr>
        </p:nvGraphicFramePr>
        <p:xfrm>
          <a:off x="3844704" y="1402080"/>
          <a:ext cx="710529" cy="365760"/>
        </p:xfrm>
        <a:graphic>
          <a:graphicData uri="http://schemas.openxmlformats.org/drawingml/2006/table">
            <a:tbl>
              <a:tblPr firstRow="1" bandRow="1">
                <a:tableStyleId>{5C22544A-7EE6-4342-B048-85BDC9FD1C3A}</a:tableStyleId>
              </a:tblPr>
              <a:tblGrid>
                <a:gridCol w="345597">
                  <a:extLst>
                    <a:ext uri="{9D8B030D-6E8A-4147-A177-3AD203B41FA5}">
                      <a16:colId xmlns:a16="http://schemas.microsoft.com/office/drawing/2014/main" val="2632264965"/>
                    </a:ext>
                  </a:extLst>
                </a:gridCol>
                <a:gridCol w="364932">
                  <a:extLst>
                    <a:ext uri="{9D8B030D-6E8A-4147-A177-3AD203B41FA5}">
                      <a16:colId xmlns:a16="http://schemas.microsoft.com/office/drawing/2014/main" val="2721463887"/>
                    </a:ext>
                  </a:extLst>
                </a:gridCol>
              </a:tblGrid>
              <a:tr h="365760">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77576682"/>
              </p:ext>
            </p:extLst>
          </p:nvPr>
        </p:nvGraphicFramePr>
        <p:xfrm>
          <a:off x="4860033" y="1402080"/>
          <a:ext cx="775320" cy="365760"/>
        </p:xfrm>
        <a:graphic>
          <a:graphicData uri="http://schemas.openxmlformats.org/drawingml/2006/table">
            <a:tbl>
              <a:tblPr firstRow="1" bandRow="1">
                <a:tableStyleId>{5C22544A-7EE6-4342-B048-85BDC9FD1C3A}</a:tableStyleId>
              </a:tblPr>
              <a:tblGrid>
                <a:gridCol w="377111">
                  <a:extLst>
                    <a:ext uri="{9D8B030D-6E8A-4147-A177-3AD203B41FA5}">
                      <a16:colId xmlns:a16="http://schemas.microsoft.com/office/drawing/2014/main" val="2632264965"/>
                    </a:ext>
                  </a:extLst>
                </a:gridCol>
                <a:gridCol w="398209">
                  <a:extLst>
                    <a:ext uri="{9D8B030D-6E8A-4147-A177-3AD203B41FA5}">
                      <a16:colId xmlns:a16="http://schemas.microsoft.com/office/drawing/2014/main" val="2721463887"/>
                    </a:ext>
                  </a:extLst>
                </a:gridCol>
              </a:tblGrid>
              <a:tr h="365760">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349474260"/>
              </p:ext>
            </p:extLst>
          </p:nvPr>
        </p:nvGraphicFramePr>
        <p:xfrm>
          <a:off x="5940152" y="1402080"/>
          <a:ext cx="720079" cy="365760"/>
        </p:xfrm>
        <a:graphic>
          <a:graphicData uri="http://schemas.openxmlformats.org/drawingml/2006/table">
            <a:tbl>
              <a:tblPr firstRow="1" bandRow="1">
                <a:tableStyleId>{5C22544A-7EE6-4342-B048-85BDC9FD1C3A}</a:tableStyleId>
              </a:tblPr>
              <a:tblGrid>
                <a:gridCol w="350242">
                  <a:extLst>
                    <a:ext uri="{9D8B030D-6E8A-4147-A177-3AD203B41FA5}">
                      <a16:colId xmlns:a16="http://schemas.microsoft.com/office/drawing/2014/main" val="2632264965"/>
                    </a:ext>
                  </a:extLst>
                </a:gridCol>
                <a:gridCol w="369837">
                  <a:extLst>
                    <a:ext uri="{9D8B030D-6E8A-4147-A177-3AD203B41FA5}">
                      <a16:colId xmlns:a16="http://schemas.microsoft.com/office/drawing/2014/main" val="2721463887"/>
                    </a:ext>
                  </a:extLst>
                </a:gridCol>
              </a:tblGrid>
              <a:tr h="365760">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89299844"/>
              </p:ext>
            </p:extLst>
          </p:nvPr>
        </p:nvGraphicFramePr>
        <p:xfrm>
          <a:off x="6804249" y="1402080"/>
          <a:ext cx="631304" cy="365760"/>
        </p:xfrm>
        <a:graphic>
          <a:graphicData uri="http://schemas.openxmlformats.org/drawingml/2006/table">
            <a:tbl>
              <a:tblPr firstRow="1" bandRow="1">
                <a:tableStyleId>{5C22544A-7EE6-4342-B048-85BDC9FD1C3A}</a:tableStyleId>
              </a:tblPr>
              <a:tblGrid>
                <a:gridCol w="307063">
                  <a:extLst>
                    <a:ext uri="{9D8B030D-6E8A-4147-A177-3AD203B41FA5}">
                      <a16:colId xmlns:a16="http://schemas.microsoft.com/office/drawing/2014/main" val="2632264965"/>
                    </a:ext>
                  </a:extLst>
                </a:gridCol>
                <a:gridCol w="324241">
                  <a:extLst>
                    <a:ext uri="{9D8B030D-6E8A-4147-A177-3AD203B41FA5}">
                      <a16:colId xmlns:a16="http://schemas.microsoft.com/office/drawing/2014/main" val="2721463887"/>
                    </a:ext>
                  </a:extLst>
                </a:gridCol>
              </a:tblGrid>
              <a:tr h="365760">
                <a:tc>
                  <a:txBody>
                    <a:bodyPr/>
                    <a:lstStyle/>
                    <a:p>
                      <a:r>
                        <a:rPr lang="en-US" dirty="0"/>
                        <a:t>6</a:t>
                      </a:r>
                    </a:p>
                  </a:txBody>
                  <a:tcPr/>
                </a:tc>
                <a:tc>
                  <a:txBody>
                    <a:bodyPr/>
                    <a:lstStyle/>
                    <a:p>
                      <a:endParaRPr lang="en-US" dirty="0"/>
                    </a:p>
                  </a:txBody>
                  <a:tcPr/>
                </a:tc>
                <a:extLst>
                  <a:ext uri="{0D108BD9-81ED-4DB2-BD59-A6C34878D82A}">
                    <a16:rowId xmlns:a16="http://schemas.microsoft.com/office/drawing/2014/main" val="208744120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75923515"/>
              </p:ext>
            </p:extLst>
          </p:nvPr>
        </p:nvGraphicFramePr>
        <p:xfrm>
          <a:off x="7740352" y="1402080"/>
          <a:ext cx="774997" cy="365760"/>
        </p:xfrm>
        <a:graphic>
          <a:graphicData uri="http://schemas.openxmlformats.org/drawingml/2006/table">
            <a:tbl>
              <a:tblPr firstRow="1" bandRow="1">
                <a:tableStyleId>{5C22544A-7EE6-4342-B048-85BDC9FD1C3A}</a:tableStyleId>
              </a:tblPr>
              <a:tblGrid>
                <a:gridCol w="376954">
                  <a:extLst>
                    <a:ext uri="{9D8B030D-6E8A-4147-A177-3AD203B41FA5}">
                      <a16:colId xmlns:a16="http://schemas.microsoft.com/office/drawing/2014/main" val="2632264965"/>
                    </a:ext>
                  </a:extLst>
                </a:gridCol>
                <a:gridCol w="398043">
                  <a:extLst>
                    <a:ext uri="{9D8B030D-6E8A-4147-A177-3AD203B41FA5}">
                      <a16:colId xmlns:a16="http://schemas.microsoft.com/office/drawing/2014/main" val="2721463887"/>
                    </a:ext>
                  </a:extLst>
                </a:gridCol>
              </a:tblGrid>
              <a:tr h="304800">
                <a:tc>
                  <a:txBody>
                    <a:bodyPr/>
                    <a:lstStyle/>
                    <a:p>
                      <a:r>
                        <a:rPr lang="en-US" dirty="0"/>
                        <a:t>5</a:t>
                      </a:r>
                    </a:p>
                  </a:txBody>
                  <a:tcPr/>
                </a:tc>
                <a:tc>
                  <a:txBody>
                    <a:bodyPr/>
                    <a:lstStyle/>
                    <a:p>
                      <a:r>
                        <a:rPr lang="en-US" dirty="0"/>
                        <a:t>X</a:t>
                      </a:r>
                    </a:p>
                  </a:txBody>
                  <a:tcPr/>
                </a:tc>
                <a:extLst>
                  <a:ext uri="{0D108BD9-81ED-4DB2-BD59-A6C34878D82A}">
                    <a16:rowId xmlns:a16="http://schemas.microsoft.com/office/drawing/2014/main" val="2087441206"/>
                  </a:ext>
                </a:extLst>
              </a:tr>
            </a:tbl>
          </a:graphicData>
        </a:graphic>
      </p:graphicFrame>
      <p:cxnSp>
        <p:nvCxnSpPr>
          <p:cNvPr id="14" name="Straight Arrow Connector 13"/>
          <p:cNvCxnSpPr>
            <a:stCxn id="5" idx="3"/>
          </p:cNvCxnSpPr>
          <p:nvPr/>
        </p:nvCxnSpPr>
        <p:spPr>
          <a:xfrm>
            <a:off x="1691681" y="15849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1844081" y="17373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1996481" y="18897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2148881" y="20421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2301281" y="21945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453681" y="23469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2606081" y="2499360"/>
            <a:ext cx="14401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8638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QUEUES</a:t>
            </a:r>
          </a:p>
        </p:txBody>
      </p:sp>
      <p:sp>
        <p:nvSpPr>
          <p:cNvPr id="3" name="Content Placeholder 2"/>
          <p:cNvSpPr>
            <a:spLocks noGrp="1"/>
          </p:cNvSpPr>
          <p:nvPr>
            <p:ph idx="1"/>
          </p:nvPr>
        </p:nvSpPr>
        <p:spPr/>
        <p:txBody>
          <a:bodyPr/>
          <a:lstStyle/>
          <a:p>
            <a:r>
              <a:rPr lang="en-US" dirty="0"/>
              <a:t>A queue data structure can be classified into the following types: </a:t>
            </a:r>
          </a:p>
          <a:p>
            <a:r>
              <a:rPr lang="en-US" dirty="0"/>
              <a:t>1. Circular Queue </a:t>
            </a:r>
          </a:p>
          <a:p>
            <a:r>
              <a:rPr lang="en-US" dirty="0"/>
              <a:t>2. </a:t>
            </a:r>
            <a:r>
              <a:rPr lang="en-US" dirty="0" err="1"/>
              <a:t>Deque</a:t>
            </a:r>
            <a:r>
              <a:rPr lang="en-US" dirty="0"/>
              <a:t> </a:t>
            </a:r>
          </a:p>
          <a:p>
            <a:r>
              <a:rPr lang="en-US" dirty="0"/>
              <a:t>3. Priority Queue </a:t>
            </a:r>
          </a:p>
          <a:p>
            <a:r>
              <a:rPr lang="en-US" dirty="0"/>
              <a:t>4. Multiple Queue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880510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In linear queues, we have discussed so far that insertions can be done only at one end called the REAR and deletions are always done from the other end called the FRONT. Look at the queue shown in</a:t>
            </a:r>
          </a:p>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dirty="0"/>
              <a:t>            0     1     2      3     4      5    6       7     8   9</a:t>
            </a:r>
          </a:p>
          <a:p>
            <a:pPr marL="0" indent="0" algn="just">
              <a:buNone/>
            </a:pPr>
            <a:r>
              <a:rPr lang="en-US" dirty="0"/>
              <a:t>Here, Front: 0          Rear:  9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483953990"/>
              </p:ext>
            </p:extLst>
          </p:nvPr>
        </p:nvGraphicFramePr>
        <p:xfrm>
          <a:off x="1524000" y="4221088"/>
          <a:ext cx="60960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360040">
                <a:tc>
                  <a:txBody>
                    <a:bodyPr/>
                    <a:lstStyle/>
                    <a:p>
                      <a:r>
                        <a:rPr lang="en-US" dirty="0"/>
                        <a:t>54</a:t>
                      </a:r>
                    </a:p>
                  </a:txBody>
                  <a:tcPr/>
                </a:tc>
                <a:tc>
                  <a:txBody>
                    <a:bodyPr/>
                    <a:lstStyle/>
                    <a:p>
                      <a:r>
                        <a:rPr lang="en-US" dirty="0"/>
                        <a:t>9</a:t>
                      </a:r>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r>
                        <a:rPr lang="en-US" dirty="0"/>
                        <a:t>21</a:t>
                      </a:r>
                    </a:p>
                  </a:txBody>
                  <a:tcPr/>
                </a:tc>
                <a:tc>
                  <a:txBody>
                    <a:bodyPr/>
                    <a:lstStyle/>
                    <a:p>
                      <a:r>
                        <a:rPr lang="en-US" dirty="0"/>
                        <a:t>99</a:t>
                      </a:r>
                    </a:p>
                  </a:txBody>
                  <a:tcPr/>
                </a:tc>
                <a:tc>
                  <a:txBody>
                    <a:bodyPr/>
                    <a:lstStyle/>
                    <a:p>
                      <a:r>
                        <a:rPr lang="en-US" dirty="0"/>
                        <a:t>72</a:t>
                      </a:r>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691556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CONTD…</a:t>
            </a:r>
            <a:endParaRPr lang="en-US" dirty="0"/>
          </a:p>
        </p:txBody>
      </p:sp>
      <p:sp>
        <p:nvSpPr>
          <p:cNvPr id="3" name="Content Placeholder 2"/>
          <p:cNvSpPr>
            <a:spLocks noGrp="1"/>
          </p:cNvSpPr>
          <p:nvPr>
            <p:ph idx="1"/>
          </p:nvPr>
        </p:nvSpPr>
        <p:spPr/>
        <p:txBody>
          <a:bodyPr/>
          <a:lstStyle/>
          <a:p>
            <a:pPr algn="just"/>
            <a:r>
              <a:rPr lang="en-US" sz="3200" dirty="0"/>
              <a:t>Luggage kept on conveyor belts. The bag which was placed first will be the first to come out at the other end. </a:t>
            </a:r>
          </a:p>
          <a:p>
            <a:pPr algn="just"/>
            <a:r>
              <a:rPr lang="en-US" sz="3200" dirty="0"/>
              <a:t>Cars lined at a toll bridge. The first car to reach the bridge will be the first to leave. </a:t>
            </a:r>
          </a:p>
          <a:p>
            <a:pPr marL="0" indent="0" algn="just">
              <a:buNone/>
            </a:pPr>
            <a:r>
              <a:rPr lang="en-US" sz="3200" dirty="0"/>
              <a:t>In all these examples, we see that the element at the first position is served first. Same is the case with queue data structure.</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dirty="0"/>
          </a:p>
        </p:txBody>
      </p:sp>
    </p:spTree>
    <p:extLst>
      <p:ext uri="{BB962C8B-B14F-4D97-AF65-F5344CB8AC3E}">
        <p14:creationId xmlns:p14="http://schemas.microsoft.com/office/powerpoint/2010/main" val="736709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Now, if you want to insert another value, it will not be possible because the queue is completely full. There is no empty space where the value can be inserted. Consider a scenario in which two successive deletions are made. The queue will then be given as shown in</a:t>
            </a:r>
          </a:p>
          <a:p>
            <a:pPr marL="0" indent="0" algn="just">
              <a:buNone/>
            </a:pPr>
            <a:endParaRPr lang="en-US" dirty="0"/>
          </a:p>
          <a:p>
            <a:pPr marL="0" indent="0" algn="just">
              <a:buNone/>
            </a:pPr>
            <a:r>
              <a:rPr lang="en-US" dirty="0"/>
              <a:t>            </a:t>
            </a:r>
          </a:p>
          <a:p>
            <a:pPr marL="0" indent="0" algn="just">
              <a:buNone/>
            </a:pPr>
            <a:r>
              <a:rPr lang="en-US" dirty="0"/>
              <a:t>            0     1     2      3     4      5    6       7     8   9</a:t>
            </a:r>
          </a:p>
          <a:p>
            <a:pPr marL="0" indent="0" algn="just">
              <a:buNone/>
            </a:pPr>
            <a:r>
              <a:rPr lang="en-US" dirty="0"/>
              <a:t>Here, Front: 2          Rear:  9  </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D1EC7FA-0AAC-4A38-92DF-689D1D525D54}"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Sunday, December 17, 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809768696"/>
              </p:ext>
            </p:extLst>
          </p:nvPr>
        </p:nvGraphicFramePr>
        <p:xfrm>
          <a:off x="1524000" y="3861048"/>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504056">
                <a:tc>
                  <a:txBody>
                    <a:bodyPr/>
                    <a:lstStyle/>
                    <a:p>
                      <a:endParaRPr lang="en-US" dirty="0"/>
                    </a:p>
                  </a:txBody>
                  <a:tcPr/>
                </a:tc>
                <a:tc>
                  <a:txBody>
                    <a:bodyPr/>
                    <a:lstStyle/>
                    <a:p>
                      <a:endParaRPr lang="en-US" dirty="0"/>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r>
                        <a:rPr lang="en-US" dirty="0"/>
                        <a:t>21</a:t>
                      </a:r>
                    </a:p>
                  </a:txBody>
                  <a:tcPr/>
                </a:tc>
                <a:tc>
                  <a:txBody>
                    <a:bodyPr/>
                    <a:lstStyle/>
                    <a:p>
                      <a:r>
                        <a:rPr lang="en-US" dirty="0"/>
                        <a:t>99</a:t>
                      </a:r>
                    </a:p>
                  </a:txBody>
                  <a:tcPr/>
                </a:tc>
                <a:tc>
                  <a:txBody>
                    <a:bodyPr/>
                    <a:lstStyle/>
                    <a:p>
                      <a:r>
                        <a:rPr lang="en-US" dirty="0"/>
                        <a:t>72</a:t>
                      </a:r>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267942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endParaRPr lang="en-US" dirty="0"/>
          </a:p>
        </p:txBody>
      </p:sp>
      <p:sp>
        <p:nvSpPr>
          <p:cNvPr id="3" name="Content Placeholder 2"/>
          <p:cNvSpPr>
            <a:spLocks noGrp="1"/>
          </p:cNvSpPr>
          <p:nvPr>
            <p:ph idx="1"/>
          </p:nvPr>
        </p:nvSpPr>
        <p:spPr>
          <a:xfrm>
            <a:off x="628650" y="1340768"/>
            <a:ext cx="7886700" cy="4836195"/>
          </a:xfrm>
        </p:spPr>
        <p:txBody>
          <a:bodyPr/>
          <a:lstStyle/>
          <a:p>
            <a:pPr algn="just"/>
            <a:r>
              <a:rPr lang="en-US" dirty="0"/>
              <a:t>Suppose we want to insert a new element in the queue shown in previous slide. Even though there is space available, the overflow condition still exists because the condition rear = MAX – 1 still holds true. This is a major drawback of a linear queue.</a:t>
            </a:r>
          </a:p>
          <a:p>
            <a:pPr algn="just"/>
            <a:r>
              <a:rPr lang="en-US" dirty="0"/>
              <a:t>To resolve this problem, we have two solutions. First, shift the elements to the left so that the vacant space can be occupied and utilized efficiently. But this can be very time-consuming, especially when the queue is quite large.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37165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831627"/>
          </a:xfrm>
        </p:spPr>
        <p:txBody>
          <a:bodyPr/>
          <a:lstStyle/>
          <a:p>
            <a:endParaRPr lang="en-US" dirty="0"/>
          </a:p>
        </p:txBody>
      </p:sp>
      <p:sp>
        <p:nvSpPr>
          <p:cNvPr id="3" name="Content Placeholder 2"/>
          <p:cNvSpPr>
            <a:spLocks noGrp="1"/>
          </p:cNvSpPr>
          <p:nvPr>
            <p:ph idx="1"/>
          </p:nvPr>
        </p:nvSpPr>
        <p:spPr>
          <a:xfrm>
            <a:off x="628650" y="1340768"/>
            <a:ext cx="7886700" cy="4836195"/>
          </a:xfrm>
        </p:spPr>
        <p:txBody>
          <a:bodyPr/>
          <a:lstStyle/>
          <a:p>
            <a:r>
              <a:rPr lang="en-US" dirty="0"/>
              <a:t>The second option is to use a circular queue. In the circular queue, the first index comes right after the last index. Conceptually, you can think of a circular queue as shown below:</a:t>
            </a:r>
          </a:p>
          <a:p>
            <a:endParaRPr lang="en-US" dirty="0"/>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 y="3645023"/>
            <a:ext cx="7934325" cy="2232249"/>
          </a:xfrm>
          <a:prstGeom prst="rect">
            <a:avLst/>
          </a:prstGeom>
        </p:spPr>
      </p:pic>
    </p:spTree>
    <p:extLst>
      <p:ext uri="{BB962C8B-B14F-4D97-AF65-F5344CB8AC3E}">
        <p14:creationId xmlns:p14="http://schemas.microsoft.com/office/powerpoint/2010/main" val="2458923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The circular queue will be full only when front = 0 and rear = Max – 1. A circular queue is implemented in the same manner as a linear queue is implemented. The only difference will be in the code that performs insertion and deletion operations. For insertion, we now have to check for the following three conditions:</a:t>
            </a:r>
          </a:p>
          <a:p>
            <a:pPr marL="0" indent="0" algn="just">
              <a:buNone/>
            </a:pPr>
            <a:endParaRPr lang="en-US" dirty="0"/>
          </a:p>
          <a:p>
            <a:pPr marL="0" indent="0" algn="just">
              <a:buNone/>
            </a:pPr>
            <a:endParaRPr lang="en-US" dirty="0"/>
          </a:p>
          <a:p>
            <a:pPr marL="0" indent="0" algn="just">
              <a:buNone/>
            </a:pPr>
            <a:r>
              <a:rPr lang="en-US" dirty="0"/>
              <a:t>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159264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If front = 0 and rear = MAX – 1, then the circular queue is full. Look at the queue given below, which illustrates this point</a:t>
            </a:r>
          </a:p>
          <a:p>
            <a:pPr marL="0" indent="0" algn="just">
              <a:buNone/>
            </a:pPr>
            <a:r>
              <a:rPr lang="en-US" dirty="0"/>
              <a:t>            </a:t>
            </a:r>
          </a:p>
          <a:p>
            <a:pPr marL="0" indent="0" algn="just">
              <a:buNone/>
            </a:pPr>
            <a:r>
              <a:rPr lang="en-US" dirty="0"/>
              <a:t>            </a:t>
            </a:r>
          </a:p>
          <a:p>
            <a:pPr marL="0" indent="0" algn="just">
              <a:buNone/>
            </a:pPr>
            <a:endParaRPr lang="en-US" dirty="0"/>
          </a:p>
          <a:p>
            <a:pPr marL="0" indent="0" algn="just">
              <a:buNone/>
            </a:pPr>
            <a:endParaRPr lang="en-US" dirty="0"/>
          </a:p>
          <a:p>
            <a:pPr marL="0" indent="0" algn="just">
              <a:buNone/>
            </a:pPr>
            <a:r>
              <a:rPr lang="en-US" dirty="0"/>
              <a:t>            0     1     2      3     4      5    6       7     8     9</a:t>
            </a:r>
          </a:p>
          <a:p>
            <a:pPr marL="0" indent="0" algn="just">
              <a:buNone/>
            </a:pPr>
            <a:r>
              <a:rPr lang="en-US" dirty="0"/>
              <a:t>Here, Front= 0    Rear=  9  </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D1EC7FA-0AAC-4A38-92DF-689D1D525D54}"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Sunday, December 17, 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218422208"/>
              </p:ext>
            </p:extLst>
          </p:nvPr>
        </p:nvGraphicFramePr>
        <p:xfrm>
          <a:off x="1524000" y="3861048"/>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504056">
                <a:tc>
                  <a:txBody>
                    <a:bodyPr/>
                    <a:lstStyle/>
                    <a:p>
                      <a:r>
                        <a:rPr lang="en-US" dirty="0"/>
                        <a:t>90</a:t>
                      </a:r>
                    </a:p>
                  </a:txBody>
                  <a:tcPr/>
                </a:tc>
                <a:tc>
                  <a:txBody>
                    <a:bodyPr/>
                    <a:lstStyle/>
                    <a:p>
                      <a:r>
                        <a:rPr lang="en-US" dirty="0"/>
                        <a:t>49</a:t>
                      </a:r>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r>
                        <a:rPr lang="en-US" dirty="0"/>
                        <a:t>21</a:t>
                      </a:r>
                    </a:p>
                  </a:txBody>
                  <a:tcPr/>
                </a:tc>
                <a:tc>
                  <a:txBody>
                    <a:bodyPr/>
                    <a:lstStyle/>
                    <a:p>
                      <a:r>
                        <a:rPr lang="en-US" dirty="0"/>
                        <a:t>99</a:t>
                      </a:r>
                    </a:p>
                  </a:txBody>
                  <a:tcPr/>
                </a:tc>
                <a:tc>
                  <a:txBody>
                    <a:bodyPr/>
                    <a:lstStyle/>
                    <a:p>
                      <a:r>
                        <a:rPr lang="en-US" dirty="0"/>
                        <a:t>72</a:t>
                      </a:r>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2395230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If rear != MAX – 1, then rear will be incremented and the value will be inserted as illustrated below:</a:t>
            </a:r>
          </a:p>
          <a:p>
            <a:pPr marL="0" indent="0" algn="just">
              <a:buNone/>
            </a:pPr>
            <a:endParaRPr lang="en-US" dirty="0"/>
          </a:p>
          <a:p>
            <a:pPr marL="0" indent="0" algn="just">
              <a:buNone/>
            </a:pPr>
            <a:endParaRPr lang="en-US" dirty="0"/>
          </a:p>
          <a:p>
            <a:pPr marL="0" indent="0" algn="just">
              <a:buNone/>
            </a:pPr>
            <a:r>
              <a:rPr lang="en-US" dirty="0"/>
              <a:t>         </a:t>
            </a:r>
          </a:p>
          <a:p>
            <a:pPr marL="0" indent="0" algn="just">
              <a:buNone/>
            </a:pPr>
            <a:endParaRPr lang="en-US" dirty="0"/>
          </a:p>
          <a:p>
            <a:pPr marL="0" indent="0" algn="just">
              <a:buNone/>
            </a:pPr>
            <a:r>
              <a:rPr lang="en-US" dirty="0"/>
              <a:t>            0     1     2      3     4      5    6       7     8   9</a:t>
            </a:r>
          </a:p>
          <a:p>
            <a:pPr marL="0" indent="0" algn="just">
              <a:buNone/>
            </a:pPr>
            <a:r>
              <a:rPr lang="en-US" dirty="0"/>
              <a:t>Increment rear so that it points to location 9 and insert the value </a:t>
            </a:r>
          </a:p>
          <a:p>
            <a:pPr marL="0" indent="0" algn="just">
              <a:buNone/>
            </a:pPr>
            <a:r>
              <a:rPr lang="en-US" dirty="0"/>
              <a:t>Here, Front=0          Rear=8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49645784"/>
              </p:ext>
            </p:extLst>
          </p:nvPr>
        </p:nvGraphicFramePr>
        <p:xfrm>
          <a:off x="1524000" y="3429000"/>
          <a:ext cx="6096000" cy="432048"/>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432048">
                <a:tc>
                  <a:txBody>
                    <a:bodyPr/>
                    <a:lstStyle/>
                    <a:p>
                      <a:r>
                        <a:rPr lang="en-US" dirty="0"/>
                        <a:t>54</a:t>
                      </a:r>
                    </a:p>
                  </a:txBody>
                  <a:tcPr/>
                </a:tc>
                <a:tc>
                  <a:txBody>
                    <a:bodyPr/>
                    <a:lstStyle/>
                    <a:p>
                      <a:r>
                        <a:rPr lang="en-US" dirty="0"/>
                        <a:t>9</a:t>
                      </a:r>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r>
                        <a:rPr lang="en-US" dirty="0"/>
                        <a:t>21</a:t>
                      </a:r>
                    </a:p>
                  </a:txBody>
                  <a:tcPr/>
                </a:tc>
                <a:tc>
                  <a:txBody>
                    <a:bodyPr/>
                    <a:lstStyle/>
                    <a:p>
                      <a:r>
                        <a:rPr lang="en-US" dirty="0"/>
                        <a:t>99</a:t>
                      </a:r>
                    </a:p>
                  </a:txBody>
                  <a:tcPr/>
                </a:tc>
                <a:tc>
                  <a:txBody>
                    <a:bodyPr/>
                    <a:lstStyle/>
                    <a:p>
                      <a:endParaRPr lang="en-US" dirty="0"/>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3369583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25937"/>
            <a:ext cx="7886700" cy="1014832"/>
          </a:xfrm>
        </p:spPr>
        <p:txBody>
          <a:bodyPr/>
          <a:lstStyle/>
          <a:p>
            <a:r>
              <a:rPr lang="en-US" dirty="0"/>
              <a:t>Circular Queues</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If front != 0 and rear = MAX – 1, then it means that the queue is not full. So, set rear = 0 and insert the new element there, as shown below:</a:t>
            </a:r>
          </a:p>
          <a:p>
            <a:pPr marL="0" indent="0" algn="just">
              <a:buNone/>
            </a:pPr>
            <a:r>
              <a:rPr lang="en-US" dirty="0"/>
              <a:t>            </a:t>
            </a:r>
          </a:p>
          <a:p>
            <a:pPr marL="0" indent="0" algn="just">
              <a:buNone/>
            </a:pPr>
            <a:r>
              <a:rPr lang="en-US" dirty="0"/>
              <a:t>           </a:t>
            </a:r>
          </a:p>
          <a:p>
            <a:pPr marL="0" indent="0" algn="just">
              <a:buNone/>
            </a:pPr>
            <a:endParaRPr lang="en-US" dirty="0"/>
          </a:p>
          <a:p>
            <a:pPr marL="0" indent="0" algn="just">
              <a:buNone/>
            </a:pPr>
            <a:endParaRPr lang="en-US" dirty="0"/>
          </a:p>
          <a:p>
            <a:pPr marL="0" indent="0" algn="just">
              <a:buNone/>
            </a:pPr>
            <a:r>
              <a:rPr lang="en-US" dirty="0"/>
              <a:t>           0     1     2      3     4      5    6       7     8   9</a:t>
            </a:r>
          </a:p>
          <a:p>
            <a:pPr marL="0" indent="0" algn="just">
              <a:buNone/>
            </a:pPr>
            <a:r>
              <a:rPr lang="en-US" dirty="0"/>
              <a:t>Here, Front: 2          Rear:  9  </a:t>
            </a:r>
          </a:p>
          <a:p>
            <a:pPr marL="0" indent="0" algn="just">
              <a:buNone/>
            </a:pPr>
            <a:r>
              <a:rPr lang="en-US" dirty="0"/>
              <a:t>Set REAR = 0 and insert the value</a:t>
            </a:r>
          </a:p>
        </p:txBody>
      </p:sp>
      <p:sp>
        <p:nvSpPr>
          <p:cNvPr id="4" name="Date Placeholder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1D1EC7FA-0AAC-4A38-92DF-689D1D525D54}"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Sunday, December 17, 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8792080"/>
              </p:ext>
            </p:extLst>
          </p:nvPr>
        </p:nvGraphicFramePr>
        <p:xfrm>
          <a:off x="1524000" y="3861048"/>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504056">
                <a:tc>
                  <a:txBody>
                    <a:bodyPr/>
                    <a:lstStyle/>
                    <a:p>
                      <a:endParaRPr lang="en-US" dirty="0"/>
                    </a:p>
                  </a:txBody>
                  <a:tcPr/>
                </a:tc>
                <a:tc>
                  <a:txBody>
                    <a:bodyPr/>
                    <a:lstStyle/>
                    <a:p>
                      <a:endParaRPr lang="en-US" dirty="0"/>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r>
                        <a:rPr lang="en-US" dirty="0"/>
                        <a:t>21</a:t>
                      </a:r>
                    </a:p>
                  </a:txBody>
                  <a:tcPr/>
                </a:tc>
                <a:tc>
                  <a:txBody>
                    <a:bodyPr/>
                    <a:lstStyle/>
                    <a:p>
                      <a:r>
                        <a:rPr lang="en-US" dirty="0"/>
                        <a:t>80</a:t>
                      </a:r>
                    </a:p>
                  </a:txBody>
                  <a:tcPr/>
                </a:tc>
                <a:tc>
                  <a:txBody>
                    <a:bodyPr/>
                    <a:lstStyle/>
                    <a:p>
                      <a:r>
                        <a:rPr lang="en-US" dirty="0"/>
                        <a:t>81</a:t>
                      </a:r>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806446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831627"/>
          </a:xfrm>
        </p:spPr>
        <p:txBody>
          <a:bodyPr/>
          <a:lstStyle/>
          <a:p>
            <a:pPr algn="ctr"/>
            <a:r>
              <a:rPr lang="en-US" sz="3200" dirty="0"/>
              <a:t>Algorithm to insert an element in a circular queue </a:t>
            </a:r>
          </a:p>
        </p:txBody>
      </p:sp>
      <p:sp>
        <p:nvSpPr>
          <p:cNvPr id="3" name="Content Placeholder 2"/>
          <p:cNvSpPr>
            <a:spLocks noGrp="1"/>
          </p:cNvSpPr>
          <p:nvPr>
            <p:ph idx="1"/>
          </p:nvPr>
        </p:nvSpPr>
        <p:spPr>
          <a:xfrm>
            <a:off x="628650" y="1340768"/>
            <a:ext cx="7886700" cy="5015582"/>
          </a:xfrm>
        </p:spPr>
        <p:txBody>
          <a:bodyPr/>
          <a:lstStyle/>
          <a:p>
            <a:r>
              <a:rPr lang="en-US" sz="2000" dirty="0"/>
              <a:t>Step 1: IF FRONT = 0 and Rear = MAX-1 </a:t>
            </a:r>
          </a:p>
          <a:p>
            <a:pPr marL="0" indent="0">
              <a:buNone/>
            </a:pPr>
            <a:r>
              <a:rPr lang="en-US" sz="2000" dirty="0"/>
              <a:t>                     Write OVERFLOW </a:t>
            </a:r>
          </a:p>
          <a:p>
            <a:pPr marL="0" indent="0">
              <a:buNone/>
            </a:pPr>
            <a:r>
              <a:rPr lang="en-US" sz="2000" dirty="0"/>
              <a:t>                      </a:t>
            </a:r>
            <a:r>
              <a:rPr lang="en-US" sz="2000" dirty="0" err="1"/>
              <a:t>Goto</a:t>
            </a:r>
            <a:r>
              <a:rPr lang="en-US" sz="2000" dirty="0"/>
              <a:t> step 4</a:t>
            </a:r>
          </a:p>
          <a:p>
            <a:pPr marL="0" indent="0">
              <a:buNone/>
            </a:pPr>
            <a:r>
              <a:rPr lang="en-US" sz="2000" dirty="0"/>
              <a:t>                 [END OF IF]</a:t>
            </a:r>
          </a:p>
          <a:p>
            <a:r>
              <a:rPr lang="en-US" sz="2000" dirty="0"/>
              <a:t>Step 2: IF FRONT=-1 and REAR=-1 </a:t>
            </a:r>
          </a:p>
          <a:p>
            <a:pPr marL="0" indent="0">
              <a:buNone/>
            </a:pPr>
            <a:r>
              <a:rPr lang="en-US" sz="2000" dirty="0"/>
              <a:t>                 SET FRONT = REAR = 0</a:t>
            </a:r>
          </a:p>
          <a:p>
            <a:pPr marL="0" indent="0">
              <a:buNone/>
            </a:pPr>
            <a:r>
              <a:rPr lang="en-US" sz="2000" dirty="0"/>
              <a:t>             ELSE  </a:t>
            </a:r>
          </a:p>
          <a:p>
            <a:pPr marL="0" indent="0">
              <a:buNone/>
            </a:pPr>
            <a:r>
              <a:rPr lang="en-US" sz="2000" dirty="0"/>
              <a:t>                   IF REAR = MAX-1 and FRONT !=0</a:t>
            </a:r>
          </a:p>
          <a:p>
            <a:pPr marL="0" indent="0">
              <a:buNone/>
            </a:pPr>
            <a:r>
              <a:rPr lang="en-US" sz="2000" dirty="0"/>
              <a:t>                       SET REAR = 0</a:t>
            </a:r>
          </a:p>
          <a:p>
            <a:pPr marL="0" indent="0">
              <a:buNone/>
            </a:pPr>
            <a:r>
              <a:rPr lang="en-US" sz="2000" dirty="0"/>
              <a:t>                   ELSE SET REAR = REAR+1 </a:t>
            </a:r>
          </a:p>
          <a:p>
            <a:pPr marL="0" indent="0">
              <a:buNone/>
            </a:pPr>
            <a:r>
              <a:rPr lang="en-US" sz="2000" dirty="0"/>
              <a:t>                   [END OF IF] </a:t>
            </a:r>
          </a:p>
          <a:p>
            <a:r>
              <a:rPr lang="en-US" sz="2000" dirty="0"/>
              <a:t>Step 3: SET QUEUE[REAR] = VAL </a:t>
            </a:r>
          </a:p>
          <a:p>
            <a:r>
              <a:rPr lang="en-US" sz="2000" dirty="0"/>
              <a:t>Step 4: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3656727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759619"/>
          </a:xfrm>
        </p:spPr>
        <p:txBody>
          <a:bodyPr/>
          <a:lstStyle/>
          <a:p>
            <a:endParaRPr lang="en-US" dirty="0"/>
          </a:p>
        </p:txBody>
      </p:sp>
      <p:sp>
        <p:nvSpPr>
          <p:cNvPr id="3" name="Content Placeholder 2"/>
          <p:cNvSpPr>
            <a:spLocks noGrp="1"/>
          </p:cNvSpPr>
          <p:nvPr>
            <p:ph idx="1"/>
          </p:nvPr>
        </p:nvSpPr>
        <p:spPr>
          <a:xfrm>
            <a:off x="628650" y="1268760"/>
            <a:ext cx="7886700" cy="4908203"/>
          </a:xfrm>
        </p:spPr>
        <p:txBody>
          <a:bodyPr/>
          <a:lstStyle/>
          <a:p>
            <a:pPr algn="just"/>
            <a:r>
              <a:rPr lang="en-US" dirty="0"/>
              <a:t>Let us look at previous slide, which shows the algorithm to insert an element in a circular queue.</a:t>
            </a:r>
          </a:p>
          <a:p>
            <a:pPr algn="just"/>
            <a:r>
              <a:rPr lang="en-US" dirty="0"/>
              <a:t> In Step 1, we check for the overflow condition. </a:t>
            </a:r>
          </a:p>
          <a:p>
            <a:pPr algn="just"/>
            <a:r>
              <a:rPr lang="en-US" dirty="0"/>
              <a:t>In Step 2, we make two checks. First to see if the queue is empty, and second to see if the REAR end has already reached the maximum capacity while there are certain free locations before the FRONT end. </a:t>
            </a:r>
          </a:p>
          <a:p>
            <a:pPr algn="just"/>
            <a:r>
              <a:rPr lang="en-US" dirty="0"/>
              <a:t>In Step 3, the value is stored in the queue at the location pointed by REAR.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773038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After seeing how a new element is added in a circular queue, let us now discuss how deletions are performed in this case. To delete an element, again we check for three conditions</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252115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Queue</a:t>
            </a:r>
          </a:p>
        </p:txBody>
      </p:sp>
      <p:sp>
        <p:nvSpPr>
          <p:cNvPr id="3" name="Content Placeholder 2"/>
          <p:cNvSpPr>
            <a:spLocks noGrp="1"/>
          </p:cNvSpPr>
          <p:nvPr>
            <p:ph idx="1"/>
          </p:nvPr>
        </p:nvSpPr>
        <p:spPr/>
        <p:txBody>
          <a:bodyPr/>
          <a:lstStyle/>
          <a:p>
            <a:pPr algn="just"/>
            <a:r>
              <a:rPr lang="en-US" sz="3000" dirty="0"/>
              <a:t>A queue is a FIFO (First-In, First-Out) data structure in which the element that is inserted first is the first one to be taken out. The elements in a queue are added at one end called the REAR and removed from the other end called the FRONT.</a:t>
            </a:r>
          </a:p>
          <a:p>
            <a:pPr algn="just"/>
            <a:r>
              <a:rPr lang="en-US" sz="3000" dirty="0"/>
              <a:t>Queues can be implemented by using either arrays or linked lists. We will see how queues are implemented using each of these data structures. </a:t>
            </a:r>
          </a:p>
          <a:p>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009087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8531" cy="6858000"/>
          </a:xfrm>
          <a:prstGeom prst="rect">
            <a:avLst/>
          </a:prstGeom>
        </p:spPr>
      </p:pic>
      <p:sp>
        <p:nvSpPr>
          <p:cNvPr id="3" name="Date Placeholder 2"/>
          <p:cNvSpPr>
            <a:spLocks noGrp="1"/>
          </p:cNvSpPr>
          <p:nvPr>
            <p:ph type="dt" sz="half" idx="10"/>
          </p:nvPr>
        </p:nvSpPr>
        <p:spPr/>
        <p:txBody>
          <a:bodyPr/>
          <a:lstStyle/>
          <a:p>
            <a:pPr>
              <a:defRPr/>
            </a:pPr>
            <a:fld id="{002DC10B-EF43-4893-9AF7-A126AE7990FB}" type="datetime2">
              <a:rPr lang="en-US" smtClean="0"/>
              <a:t>Sunday, December 17, 2023</a:t>
            </a:fld>
            <a:endParaRPr lang="en-US"/>
          </a:p>
        </p:txBody>
      </p:sp>
    </p:spTree>
    <p:extLst>
      <p:ext uri="{BB962C8B-B14F-4D97-AF65-F5344CB8AC3E}">
        <p14:creationId xmlns:p14="http://schemas.microsoft.com/office/powerpoint/2010/main" val="226319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ARRAY REPRESENTATION OF QUEUEs </a:t>
            </a:r>
          </a:p>
        </p:txBody>
      </p:sp>
      <p:sp>
        <p:nvSpPr>
          <p:cNvPr id="3" name="Content Placeholder 2"/>
          <p:cNvSpPr>
            <a:spLocks noGrp="1"/>
          </p:cNvSpPr>
          <p:nvPr>
            <p:ph idx="1"/>
          </p:nvPr>
        </p:nvSpPr>
        <p:spPr>
          <a:xfrm>
            <a:off x="628650" y="1690688"/>
            <a:ext cx="7886700" cy="5030787"/>
          </a:xfrm>
        </p:spPr>
        <p:txBody>
          <a:bodyPr/>
          <a:lstStyle/>
          <a:p>
            <a:pPr algn="just"/>
            <a:r>
              <a:rPr lang="en-US" dirty="0"/>
              <a:t>Queues can be easily represented using linear arrays. As stated earlier, every queue has front and rear variables that point to the position from where deletions and insertions can be done, respectively. The array representation of a queue is shown below:</a:t>
            </a:r>
          </a:p>
          <a:p>
            <a:pPr algn="just"/>
            <a:endParaRPr lang="en-US" dirty="0"/>
          </a:p>
          <a:p>
            <a:pPr marL="0" indent="0" algn="just">
              <a:buNone/>
            </a:pPr>
            <a:r>
              <a:rPr lang="en-US" dirty="0"/>
              <a:t>                 0    1     2     3     4    5      6     7    8     9</a:t>
            </a:r>
          </a:p>
          <a:p>
            <a:pPr marL="0" indent="0" algn="just">
              <a:buNone/>
            </a:pPr>
            <a:r>
              <a:rPr lang="en-US" dirty="0"/>
              <a:t>Front: 0       Rear: 5</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1188859"/>
              </p:ext>
            </p:extLst>
          </p:nvPr>
        </p:nvGraphicFramePr>
        <p:xfrm>
          <a:off x="1907700" y="4149080"/>
          <a:ext cx="5712300" cy="504056"/>
        </p:xfrm>
        <a:graphic>
          <a:graphicData uri="http://schemas.openxmlformats.org/drawingml/2006/table">
            <a:tbl>
              <a:tblPr firstRow="1" bandRow="1">
                <a:tableStyleId>{5C22544A-7EE6-4342-B048-85BDC9FD1C3A}</a:tableStyleId>
              </a:tblPr>
              <a:tblGrid>
                <a:gridCol w="571230">
                  <a:extLst>
                    <a:ext uri="{9D8B030D-6E8A-4147-A177-3AD203B41FA5}">
                      <a16:colId xmlns:a16="http://schemas.microsoft.com/office/drawing/2014/main" val="2038190010"/>
                    </a:ext>
                  </a:extLst>
                </a:gridCol>
                <a:gridCol w="571230">
                  <a:extLst>
                    <a:ext uri="{9D8B030D-6E8A-4147-A177-3AD203B41FA5}">
                      <a16:colId xmlns:a16="http://schemas.microsoft.com/office/drawing/2014/main" val="4219637808"/>
                    </a:ext>
                  </a:extLst>
                </a:gridCol>
                <a:gridCol w="571230">
                  <a:extLst>
                    <a:ext uri="{9D8B030D-6E8A-4147-A177-3AD203B41FA5}">
                      <a16:colId xmlns:a16="http://schemas.microsoft.com/office/drawing/2014/main" val="3187996066"/>
                    </a:ext>
                  </a:extLst>
                </a:gridCol>
                <a:gridCol w="571230">
                  <a:extLst>
                    <a:ext uri="{9D8B030D-6E8A-4147-A177-3AD203B41FA5}">
                      <a16:colId xmlns:a16="http://schemas.microsoft.com/office/drawing/2014/main" val="3761770713"/>
                    </a:ext>
                  </a:extLst>
                </a:gridCol>
                <a:gridCol w="571230">
                  <a:extLst>
                    <a:ext uri="{9D8B030D-6E8A-4147-A177-3AD203B41FA5}">
                      <a16:colId xmlns:a16="http://schemas.microsoft.com/office/drawing/2014/main" val="1911722566"/>
                    </a:ext>
                  </a:extLst>
                </a:gridCol>
                <a:gridCol w="571230">
                  <a:extLst>
                    <a:ext uri="{9D8B030D-6E8A-4147-A177-3AD203B41FA5}">
                      <a16:colId xmlns:a16="http://schemas.microsoft.com/office/drawing/2014/main" val="643556464"/>
                    </a:ext>
                  </a:extLst>
                </a:gridCol>
                <a:gridCol w="571230">
                  <a:extLst>
                    <a:ext uri="{9D8B030D-6E8A-4147-A177-3AD203B41FA5}">
                      <a16:colId xmlns:a16="http://schemas.microsoft.com/office/drawing/2014/main" val="2217063326"/>
                    </a:ext>
                  </a:extLst>
                </a:gridCol>
                <a:gridCol w="571230">
                  <a:extLst>
                    <a:ext uri="{9D8B030D-6E8A-4147-A177-3AD203B41FA5}">
                      <a16:colId xmlns:a16="http://schemas.microsoft.com/office/drawing/2014/main" val="929865737"/>
                    </a:ext>
                  </a:extLst>
                </a:gridCol>
                <a:gridCol w="571230">
                  <a:extLst>
                    <a:ext uri="{9D8B030D-6E8A-4147-A177-3AD203B41FA5}">
                      <a16:colId xmlns:a16="http://schemas.microsoft.com/office/drawing/2014/main" val="3914772263"/>
                    </a:ext>
                  </a:extLst>
                </a:gridCol>
                <a:gridCol w="571230">
                  <a:extLst>
                    <a:ext uri="{9D8B030D-6E8A-4147-A177-3AD203B41FA5}">
                      <a16:colId xmlns:a16="http://schemas.microsoft.com/office/drawing/2014/main" val="1029749153"/>
                    </a:ext>
                  </a:extLst>
                </a:gridCol>
              </a:tblGrid>
              <a:tr h="504056">
                <a:tc>
                  <a:txBody>
                    <a:bodyPr/>
                    <a:lstStyle/>
                    <a:p>
                      <a:pPr algn="ctr"/>
                      <a:r>
                        <a:rPr lang="en-US" dirty="0"/>
                        <a:t>12</a:t>
                      </a:r>
                    </a:p>
                  </a:txBody>
                  <a:tcPr/>
                </a:tc>
                <a:tc>
                  <a:txBody>
                    <a:bodyPr/>
                    <a:lstStyle/>
                    <a:p>
                      <a:pPr algn="ctr"/>
                      <a:r>
                        <a:rPr lang="en-US" dirty="0"/>
                        <a:t>9</a:t>
                      </a:r>
                    </a:p>
                  </a:txBody>
                  <a:tcPr/>
                </a:tc>
                <a:tc>
                  <a:txBody>
                    <a:bodyPr/>
                    <a:lstStyle/>
                    <a:p>
                      <a:pPr algn="ctr"/>
                      <a:r>
                        <a:rPr lang="en-US" dirty="0"/>
                        <a:t>7</a:t>
                      </a:r>
                    </a:p>
                  </a:txBody>
                  <a:tcPr/>
                </a:tc>
                <a:tc>
                  <a:txBody>
                    <a:bodyPr/>
                    <a:lstStyle/>
                    <a:p>
                      <a:pPr algn="ctr"/>
                      <a:r>
                        <a:rPr lang="en-US" dirty="0"/>
                        <a:t>18</a:t>
                      </a:r>
                    </a:p>
                  </a:txBody>
                  <a:tcPr/>
                </a:tc>
                <a:tc>
                  <a:txBody>
                    <a:bodyPr/>
                    <a:lstStyle/>
                    <a:p>
                      <a:pPr algn="ctr"/>
                      <a:r>
                        <a:rPr lang="en-US" dirty="0"/>
                        <a:t>14</a:t>
                      </a:r>
                    </a:p>
                  </a:txBody>
                  <a:tcPr/>
                </a:tc>
                <a:tc>
                  <a:txBody>
                    <a:bodyPr/>
                    <a:lstStyle/>
                    <a:p>
                      <a:pPr algn="ctr"/>
                      <a:r>
                        <a:rPr lang="en-US" dirty="0"/>
                        <a:t>36</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552756448"/>
                  </a:ext>
                </a:extLst>
              </a:tr>
            </a:tbl>
          </a:graphicData>
        </a:graphic>
      </p:graphicFrame>
    </p:spTree>
    <p:extLst>
      <p:ext uri="{BB962C8B-B14F-4D97-AF65-F5344CB8AC3E}">
        <p14:creationId xmlns:p14="http://schemas.microsoft.com/office/powerpoint/2010/main" val="208031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QUEUE</a:t>
            </a:r>
          </a:p>
        </p:txBody>
      </p:sp>
      <p:sp>
        <p:nvSpPr>
          <p:cNvPr id="3" name="Content Placeholder 2"/>
          <p:cNvSpPr>
            <a:spLocks noGrp="1"/>
          </p:cNvSpPr>
          <p:nvPr>
            <p:ph idx="1"/>
          </p:nvPr>
        </p:nvSpPr>
        <p:spPr>
          <a:xfrm>
            <a:off x="628650" y="1340768"/>
            <a:ext cx="7886700" cy="4836195"/>
          </a:xfrm>
        </p:spPr>
        <p:txBody>
          <a:bodyPr/>
          <a:lstStyle/>
          <a:p>
            <a:pPr marL="0" indent="0" algn="just">
              <a:buNone/>
            </a:pPr>
            <a:r>
              <a:rPr lang="en-US" dirty="0"/>
              <a:t>Suppose we want to add another element with value 45, then REAR would be incremented by 1 and the value would be stored at the position pointed by REAR. The queue after addition would be as shown below: Here, FRONT = 0 and REAR = 6. Every time a new element has to be added, we repeat the same procedure.</a:t>
            </a:r>
          </a:p>
          <a:p>
            <a:pPr marL="0" indent="0" algn="just">
              <a:buNone/>
            </a:pPr>
            <a:endParaRPr lang="en-US" dirty="0"/>
          </a:p>
          <a:p>
            <a:pPr marL="0" indent="0" algn="just">
              <a:buNone/>
            </a:pPr>
            <a:r>
              <a:rPr lang="en-US" dirty="0"/>
              <a:t>            0     1     2      3     4      5    6       7     8   9</a:t>
            </a:r>
          </a:p>
          <a:p>
            <a:pPr marL="0" indent="0" algn="just">
              <a:buNone/>
            </a:pPr>
            <a:r>
              <a:rPr lang="en-US" dirty="0"/>
              <a:t>Queue after insertion of a new element</a:t>
            </a:r>
          </a:p>
          <a:p>
            <a:pPr marL="0" indent="0" algn="just">
              <a:buNone/>
            </a:pPr>
            <a:r>
              <a:rPr lang="en-US" dirty="0"/>
              <a:t>Front: 0          Rear: 6  </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62485171"/>
              </p:ext>
            </p:extLst>
          </p:nvPr>
        </p:nvGraphicFramePr>
        <p:xfrm>
          <a:off x="1524000" y="4221088"/>
          <a:ext cx="6096000" cy="3657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100893604"/>
                    </a:ext>
                  </a:extLst>
                </a:gridCol>
                <a:gridCol w="609600">
                  <a:extLst>
                    <a:ext uri="{9D8B030D-6E8A-4147-A177-3AD203B41FA5}">
                      <a16:colId xmlns:a16="http://schemas.microsoft.com/office/drawing/2014/main" val="3412921013"/>
                    </a:ext>
                  </a:extLst>
                </a:gridCol>
                <a:gridCol w="609600">
                  <a:extLst>
                    <a:ext uri="{9D8B030D-6E8A-4147-A177-3AD203B41FA5}">
                      <a16:colId xmlns:a16="http://schemas.microsoft.com/office/drawing/2014/main" val="544193859"/>
                    </a:ext>
                  </a:extLst>
                </a:gridCol>
                <a:gridCol w="609600">
                  <a:extLst>
                    <a:ext uri="{9D8B030D-6E8A-4147-A177-3AD203B41FA5}">
                      <a16:colId xmlns:a16="http://schemas.microsoft.com/office/drawing/2014/main" val="349478347"/>
                    </a:ext>
                  </a:extLst>
                </a:gridCol>
                <a:gridCol w="609600">
                  <a:extLst>
                    <a:ext uri="{9D8B030D-6E8A-4147-A177-3AD203B41FA5}">
                      <a16:colId xmlns:a16="http://schemas.microsoft.com/office/drawing/2014/main" val="109676484"/>
                    </a:ext>
                  </a:extLst>
                </a:gridCol>
                <a:gridCol w="609600">
                  <a:extLst>
                    <a:ext uri="{9D8B030D-6E8A-4147-A177-3AD203B41FA5}">
                      <a16:colId xmlns:a16="http://schemas.microsoft.com/office/drawing/2014/main" val="2677851262"/>
                    </a:ext>
                  </a:extLst>
                </a:gridCol>
                <a:gridCol w="609600">
                  <a:extLst>
                    <a:ext uri="{9D8B030D-6E8A-4147-A177-3AD203B41FA5}">
                      <a16:colId xmlns:a16="http://schemas.microsoft.com/office/drawing/2014/main" val="3722620683"/>
                    </a:ext>
                  </a:extLst>
                </a:gridCol>
                <a:gridCol w="609600">
                  <a:extLst>
                    <a:ext uri="{9D8B030D-6E8A-4147-A177-3AD203B41FA5}">
                      <a16:colId xmlns:a16="http://schemas.microsoft.com/office/drawing/2014/main" val="4251139943"/>
                    </a:ext>
                  </a:extLst>
                </a:gridCol>
                <a:gridCol w="609600">
                  <a:extLst>
                    <a:ext uri="{9D8B030D-6E8A-4147-A177-3AD203B41FA5}">
                      <a16:colId xmlns:a16="http://schemas.microsoft.com/office/drawing/2014/main" val="1274429864"/>
                    </a:ext>
                  </a:extLst>
                </a:gridCol>
                <a:gridCol w="609600">
                  <a:extLst>
                    <a:ext uri="{9D8B030D-6E8A-4147-A177-3AD203B41FA5}">
                      <a16:colId xmlns:a16="http://schemas.microsoft.com/office/drawing/2014/main" val="426422213"/>
                    </a:ext>
                  </a:extLst>
                </a:gridCol>
              </a:tblGrid>
              <a:tr h="360040">
                <a:tc>
                  <a:txBody>
                    <a:bodyPr/>
                    <a:lstStyle/>
                    <a:p>
                      <a:r>
                        <a:rPr lang="en-US" dirty="0"/>
                        <a:t>12</a:t>
                      </a:r>
                    </a:p>
                  </a:txBody>
                  <a:tcPr/>
                </a:tc>
                <a:tc>
                  <a:txBody>
                    <a:bodyPr/>
                    <a:lstStyle/>
                    <a:p>
                      <a:r>
                        <a:rPr lang="en-US" dirty="0"/>
                        <a:t>9</a:t>
                      </a:r>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585221240"/>
                  </a:ext>
                </a:extLst>
              </a:tr>
            </a:tbl>
          </a:graphicData>
        </a:graphic>
      </p:graphicFrame>
    </p:spTree>
    <p:extLst>
      <p:ext uri="{BB962C8B-B14F-4D97-AF65-F5344CB8AC3E}">
        <p14:creationId xmlns:p14="http://schemas.microsoft.com/office/powerpoint/2010/main" val="365603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03635"/>
          </a:xfrm>
        </p:spPr>
        <p:txBody>
          <a:bodyPr/>
          <a:lstStyle/>
          <a:p>
            <a:r>
              <a:rPr lang="en-US" dirty="0"/>
              <a:t>CONTD…</a:t>
            </a:r>
          </a:p>
        </p:txBody>
      </p:sp>
      <p:sp>
        <p:nvSpPr>
          <p:cNvPr id="3" name="Content Placeholder 2"/>
          <p:cNvSpPr>
            <a:spLocks noGrp="1"/>
          </p:cNvSpPr>
          <p:nvPr>
            <p:ph idx="1"/>
          </p:nvPr>
        </p:nvSpPr>
        <p:spPr>
          <a:xfrm>
            <a:off x="628650" y="1268760"/>
            <a:ext cx="7886700" cy="4908203"/>
          </a:xfrm>
        </p:spPr>
        <p:txBody>
          <a:bodyPr/>
          <a:lstStyle/>
          <a:p>
            <a:pPr algn="just"/>
            <a:r>
              <a:rPr lang="en-US" dirty="0"/>
              <a:t>If we want to delete an element from the queue, then the value of FRONT will be incremented. Deletions are done from only this end of the queue. The queue after deletion will be as shown below:</a:t>
            </a:r>
          </a:p>
          <a:p>
            <a:pPr algn="just"/>
            <a:endParaRPr lang="en-US" dirty="0"/>
          </a:p>
          <a:p>
            <a:pPr marL="0" indent="0" algn="just">
              <a:buNone/>
            </a:pPr>
            <a:r>
              <a:rPr lang="en-US" dirty="0"/>
              <a:t>             0    1     2      3     4      5    6       7     8    9</a:t>
            </a:r>
          </a:p>
          <a:p>
            <a:pPr marL="0" indent="0" algn="just">
              <a:buNone/>
            </a:pPr>
            <a:r>
              <a:rPr lang="en-US" dirty="0"/>
              <a:t>Queue after deletion of an element</a:t>
            </a:r>
          </a:p>
          <a:p>
            <a:pPr marL="0" indent="0" algn="just">
              <a:buNone/>
            </a:pPr>
            <a:r>
              <a:rPr lang="en-US" dirty="0"/>
              <a:t>Front: 1       Rear: 6</a:t>
            </a:r>
          </a:p>
          <a:p>
            <a:pPr marL="0" indent="0" algn="just">
              <a:buNone/>
            </a:pPr>
            <a:r>
              <a:rPr lang="en-US" dirty="0"/>
              <a:t>The process of inserting an element in the queue is called ENQUEUE, and the process of deleting an element from the queue is called DEQUEUE.</a:t>
            </a:r>
          </a:p>
          <a:p>
            <a:pPr marL="0" indent="0" algn="just">
              <a:buNone/>
            </a:pP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85844775"/>
              </p:ext>
            </p:extLst>
          </p:nvPr>
        </p:nvGraphicFramePr>
        <p:xfrm>
          <a:off x="1524000" y="2996952"/>
          <a:ext cx="6096000" cy="432048"/>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17792639"/>
                    </a:ext>
                  </a:extLst>
                </a:gridCol>
                <a:gridCol w="609600">
                  <a:extLst>
                    <a:ext uri="{9D8B030D-6E8A-4147-A177-3AD203B41FA5}">
                      <a16:colId xmlns:a16="http://schemas.microsoft.com/office/drawing/2014/main" val="2143097197"/>
                    </a:ext>
                  </a:extLst>
                </a:gridCol>
                <a:gridCol w="609600">
                  <a:extLst>
                    <a:ext uri="{9D8B030D-6E8A-4147-A177-3AD203B41FA5}">
                      <a16:colId xmlns:a16="http://schemas.microsoft.com/office/drawing/2014/main" val="2490486417"/>
                    </a:ext>
                  </a:extLst>
                </a:gridCol>
                <a:gridCol w="609600">
                  <a:extLst>
                    <a:ext uri="{9D8B030D-6E8A-4147-A177-3AD203B41FA5}">
                      <a16:colId xmlns:a16="http://schemas.microsoft.com/office/drawing/2014/main" val="3770964480"/>
                    </a:ext>
                  </a:extLst>
                </a:gridCol>
                <a:gridCol w="609600">
                  <a:extLst>
                    <a:ext uri="{9D8B030D-6E8A-4147-A177-3AD203B41FA5}">
                      <a16:colId xmlns:a16="http://schemas.microsoft.com/office/drawing/2014/main" val="3293893552"/>
                    </a:ext>
                  </a:extLst>
                </a:gridCol>
                <a:gridCol w="609600">
                  <a:extLst>
                    <a:ext uri="{9D8B030D-6E8A-4147-A177-3AD203B41FA5}">
                      <a16:colId xmlns:a16="http://schemas.microsoft.com/office/drawing/2014/main" val="2970064828"/>
                    </a:ext>
                  </a:extLst>
                </a:gridCol>
                <a:gridCol w="609600">
                  <a:extLst>
                    <a:ext uri="{9D8B030D-6E8A-4147-A177-3AD203B41FA5}">
                      <a16:colId xmlns:a16="http://schemas.microsoft.com/office/drawing/2014/main" val="3719975310"/>
                    </a:ext>
                  </a:extLst>
                </a:gridCol>
                <a:gridCol w="609600">
                  <a:extLst>
                    <a:ext uri="{9D8B030D-6E8A-4147-A177-3AD203B41FA5}">
                      <a16:colId xmlns:a16="http://schemas.microsoft.com/office/drawing/2014/main" val="480231274"/>
                    </a:ext>
                  </a:extLst>
                </a:gridCol>
                <a:gridCol w="609600">
                  <a:extLst>
                    <a:ext uri="{9D8B030D-6E8A-4147-A177-3AD203B41FA5}">
                      <a16:colId xmlns:a16="http://schemas.microsoft.com/office/drawing/2014/main" val="2569239135"/>
                    </a:ext>
                  </a:extLst>
                </a:gridCol>
                <a:gridCol w="609600">
                  <a:extLst>
                    <a:ext uri="{9D8B030D-6E8A-4147-A177-3AD203B41FA5}">
                      <a16:colId xmlns:a16="http://schemas.microsoft.com/office/drawing/2014/main" val="856589115"/>
                    </a:ext>
                  </a:extLst>
                </a:gridCol>
              </a:tblGrid>
              <a:tr h="432048">
                <a:tc>
                  <a:txBody>
                    <a:bodyPr/>
                    <a:lstStyle/>
                    <a:p>
                      <a:endParaRPr lang="en-US" dirty="0"/>
                    </a:p>
                  </a:txBody>
                  <a:tcPr/>
                </a:tc>
                <a:tc>
                  <a:txBody>
                    <a:bodyPr/>
                    <a:lstStyle/>
                    <a:p>
                      <a:r>
                        <a:rPr lang="en-US" dirty="0"/>
                        <a:t>9</a:t>
                      </a:r>
                    </a:p>
                  </a:txBody>
                  <a:tcPr/>
                </a:tc>
                <a:tc>
                  <a:txBody>
                    <a:bodyPr/>
                    <a:lstStyle/>
                    <a:p>
                      <a:r>
                        <a:rPr lang="en-US" dirty="0"/>
                        <a:t>7</a:t>
                      </a:r>
                    </a:p>
                  </a:txBody>
                  <a:tcPr/>
                </a:tc>
                <a:tc>
                  <a:txBody>
                    <a:bodyPr/>
                    <a:lstStyle/>
                    <a:p>
                      <a:r>
                        <a:rPr lang="en-US" dirty="0"/>
                        <a:t>18</a:t>
                      </a:r>
                    </a:p>
                  </a:txBody>
                  <a:tcPr/>
                </a:tc>
                <a:tc>
                  <a:txBody>
                    <a:bodyPr/>
                    <a:lstStyle/>
                    <a:p>
                      <a:r>
                        <a:rPr lang="en-US" dirty="0"/>
                        <a:t>14</a:t>
                      </a:r>
                    </a:p>
                  </a:txBody>
                  <a:tcPr/>
                </a:tc>
                <a:tc>
                  <a:txBody>
                    <a:bodyPr/>
                    <a:lstStyle/>
                    <a:p>
                      <a:r>
                        <a:rPr lang="en-US" dirty="0"/>
                        <a:t>36</a:t>
                      </a:r>
                    </a:p>
                  </a:txBody>
                  <a:tcPr/>
                </a:tc>
                <a:tc>
                  <a:txBody>
                    <a:bodyPr/>
                    <a:lstStyle/>
                    <a:p>
                      <a:r>
                        <a:rPr lang="en-US" dirty="0"/>
                        <a:t>45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93096075"/>
                  </a:ext>
                </a:extLst>
              </a:tr>
            </a:tbl>
          </a:graphicData>
        </a:graphic>
      </p:graphicFrame>
    </p:spTree>
    <p:extLst>
      <p:ext uri="{BB962C8B-B14F-4D97-AF65-F5344CB8AC3E}">
        <p14:creationId xmlns:p14="http://schemas.microsoft.com/office/powerpoint/2010/main" val="350551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75643"/>
          </a:xfrm>
        </p:spPr>
        <p:txBody>
          <a:bodyPr/>
          <a:lstStyle/>
          <a:p>
            <a:r>
              <a:rPr lang="en-US" sz="3200" dirty="0"/>
              <a:t>Algorithm to insert an element in a queue</a:t>
            </a:r>
          </a:p>
        </p:txBody>
      </p:sp>
      <p:sp>
        <p:nvSpPr>
          <p:cNvPr id="3" name="Content Placeholder 2"/>
          <p:cNvSpPr>
            <a:spLocks noGrp="1"/>
          </p:cNvSpPr>
          <p:nvPr>
            <p:ph idx="1"/>
          </p:nvPr>
        </p:nvSpPr>
        <p:spPr>
          <a:xfrm>
            <a:off x="628650" y="1340768"/>
            <a:ext cx="7886700" cy="5112568"/>
          </a:xfrm>
        </p:spPr>
        <p:txBody>
          <a:bodyPr/>
          <a:lstStyle/>
          <a:p>
            <a:pPr marL="0" indent="0" algn="just">
              <a:buNone/>
            </a:pPr>
            <a:r>
              <a:rPr lang="en-US" sz="2400" dirty="0"/>
              <a:t>Step 1: IF REAR = MAX-1 </a:t>
            </a:r>
          </a:p>
          <a:p>
            <a:pPr marL="0" indent="0" algn="just">
              <a:buNone/>
            </a:pPr>
            <a:r>
              <a:rPr lang="en-US" sz="2400" dirty="0"/>
              <a:t>                          Write OVERFLOW </a:t>
            </a:r>
          </a:p>
          <a:p>
            <a:pPr marL="0" indent="0" algn="just">
              <a:buNone/>
            </a:pPr>
            <a:r>
              <a:rPr lang="en-US" sz="2400" dirty="0"/>
              <a:t>                          </a:t>
            </a:r>
            <a:r>
              <a:rPr lang="en-US" sz="2400" dirty="0" err="1"/>
              <a:t>Goto</a:t>
            </a:r>
            <a:r>
              <a:rPr lang="en-US" sz="2400" dirty="0"/>
              <a:t> step 4 </a:t>
            </a:r>
          </a:p>
          <a:p>
            <a:pPr marL="0" indent="0" algn="just">
              <a:buNone/>
            </a:pPr>
            <a:r>
              <a:rPr lang="en-US" sz="2400" dirty="0"/>
              <a:t>                [END OF IF] </a:t>
            </a:r>
          </a:p>
          <a:p>
            <a:pPr marL="0" indent="0" algn="just">
              <a:buNone/>
            </a:pPr>
            <a:r>
              <a:rPr lang="en-US" sz="2400" dirty="0"/>
              <a:t>Step 2: IF FRONT=-1 and REAR=-1 </a:t>
            </a:r>
          </a:p>
          <a:p>
            <a:pPr marL="0" indent="0" algn="just">
              <a:buNone/>
            </a:pPr>
            <a:r>
              <a:rPr lang="en-US" sz="2400" dirty="0"/>
              <a:t>                  SET FRONT = REAR = 0 </a:t>
            </a:r>
          </a:p>
          <a:p>
            <a:pPr marL="0" indent="0" algn="just">
              <a:buNone/>
            </a:pPr>
            <a:r>
              <a:rPr lang="en-US" sz="2400" dirty="0"/>
              <a:t>             ELSE </a:t>
            </a:r>
          </a:p>
          <a:p>
            <a:pPr marL="0" indent="0" algn="just">
              <a:buNone/>
            </a:pPr>
            <a:r>
              <a:rPr lang="en-US" sz="2400" dirty="0"/>
              <a:t>                  SET REAR = REAR+1 </a:t>
            </a:r>
          </a:p>
          <a:p>
            <a:pPr marL="0" indent="0" algn="just">
              <a:buNone/>
            </a:pPr>
            <a:r>
              <a:rPr lang="en-US" sz="2400" dirty="0"/>
              <a:t>             [END OF IF] </a:t>
            </a:r>
          </a:p>
          <a:p>
            <a:pPr marL="0" indent="0" algn="just">
              <a:buNone/>
            </a:pPr>
            <a:r>
              <a:rPr lang="en-US" sz="2400" dirty="0"/>
              <a:t>Step 3: SET QUEUE[REAR] = NUM </a:t>
            </a:r>
          </a:p>
          <a:p>
            <a:pPr marL="0" indent="0" algn="just">
              <a:buNone/>
            </a:pPr>
            <a:r>
              <a:rPr lang="en-US" sz="2400" dirty="0"/>
              <a:t>Step 4: EXIT</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387029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p>
        </p:txBody>
      </p:sp>
      <p:sp>
        <p:nvSpPr>
          <p:cNvPr id="3" name="Content Placeholder 2"/>
          <p:cNvSpPr>
            <a:spLocks noGrp="1"/>
          </p:cNvSpPr>
          <p:nvPr>
            <p:ph idx="1"/>
          </p:nvPr>
        </p:nvSpPr>
        <p:spPr>
          <a:xfrm>
            <a:off x="628650" y="1340768"/>
            <a:ext cx="7886700" cy="4896544"/>
          </a:xfrm>
        </p:spPr>
        <p:txBody>
          <a:bodyPr/>
          <a:lstStyle/>
          <a:p>
            <a:pPr algn="just"/>
            <a:r>
              <a:rPr lang="en-US" sz="3500" dirty="0"/>
              <a:t>Before inserting an element in a queue, we must check for overflow conditions. An overflow will occur when we try to insert an element into a queue that is already full. </a:t>
            </a:r>
          </a:p>
          <a:p>
            <a:pPr algn="just"/>
            <a:r>
              <a:rPr lang="en-US" sz="3500" dirty="0"/>
              <a:t>When REAR = MAX – 1, </a:t>
            </a:r>
          </a:p>
          <a:p>
            <a:pPr marL="0" indent="0" algn="just">
              <a:buNone/>
            </a:pPr>
            <a:r>
              <a:rPr lang="en-US" sz="3200" dirty="0"/>
              <a:t>where MAX is the size of the queue, we have an overflow condition. Note that we have written MAX – 1 because the index starts from 0.</a:t>
            </a:r>
          </a:p>
        </p:txBody>
      </p:sp>
      <p:sp>
        <p:nvSpPr>
          <p:cNvPr id="4" name="Date Placeholder 3"/>
          <p:cNvSpPr>
            <a:spLocks noGrp="1"/>
          </p:cNvSpPr>
          <p:nvPr>
            <p:ph type="dt" sz="half" idx="10"/>
          </p:nvPr>
        </p:nvSpPr>
        <p:spPr/>
        <p:txBody>
          <a:bodyPr/>
          <a:lstStyle/>
          <a:p>
            <a:pPr>
              <a:defRPr/>
            </a:pPr>
            <a:fld id="{1D1EC7FA-0AAC-4A38-92DF-689D1D525D54}" type="datetime2">
              <a:rPr lang="en-US" smtClean="0"/>
              <a:t>Sunday, December 17, 2023</a:t>
            </a:fld>
            <a:endParaRPr lang="en-US"/>
          </a:p>
        </p:txBody>
      </p:sp>
    </p:spTree>
    <p:extLst>
      <p:ext uri="{BB962C8B-B14F-4D97-AF65-F5344CB8AC3E}">
        <p14:creationId xmlns:p14="http://schemas.microsoft.com/office/powerpoint/2010/main" val="4715765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17680</TotalTime>
  <Words>2585</Words>
  <Application>Microsoft Office PowerPoint</Application>
  <PresentationFormat>On-screen Show (4:3)</PresentationFormat>
  <Paragraphs>370</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Lucida Sans Unicode</vt:lpstr>
      <vt:lpstr>Office Theme</vt:lpstr>
      <vt:lpstr>PowerPoint Presentation</vt:lpstr>
      <vt:lpstr>Introduction to QUEUE </vt:lpstr>
      <vt:lpstr>CONTD…</vt:lpstr>
      <vt:lpstr>Definition: Queue</vt:lpstr>
      <vt:lpstr>ARRAY REPRESENTATION OF QUEUEs </vt:lpstr>
      <vt:lpstr>Operations on QUEUE</vt:lpstr>
      <vt:lpstr>CONTD…</vt:lpstr>
      <vt:lpstr>Algorithm to insert an element in a queue</vt:lpstr>
      <vt:lpstr>Contd…</vt:lpstr>
      <vt:lpstr>Contd…</vt:lpstr>
      <vt:lpstr>Algorithm to delete an element from a queue</vt:lpstr>
      <vt:lpstr>Contd…</vt:lpstr>
      <vt:lpstr>Contd…</vt:lpstr>
      <vt:lpstr>Program to implement a linear queue.</vt:lpstr>
      <vt:lpstr> </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LINKED REPRESENTATION OF QUEUEs </vt:lpstr>
      <vt:lpstr>PowerPoint Presentation</vt:lpstr>
      <vt:lpstr>PowerPoint Presentation</vt:lpstr>
      <vt:lpstr>Linked representation of a Queue</vt:lpstr>
      <vt:lpstr>TYPES OF QUEUES</vt:lpstr>
      <vt:lpstr>Circular Queues</vt:lpstr>
      <vt:lpstr>Circular Queues</vt:lpstr>
      <vt:lpstr>PowerPoint Presentation</vt:lpstr>
      <vt:lpstr>PowerPoint Presentation</vt:lpstr>
      <vt:lpstr>Circular Queues</vt:lpstr>
      <vt:lpstr>Circular Queues</vt:lpstr>
      <vt:lpstr>Circular Queues</vt:lpstr>
      <vt:lpstr>Circular Queues</vt:lpstr>
      <vt:lpstr>Algorithm to insert an element in a circular queue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Tyagi</dc:creator>
  <cp:keywords>Teaching PPT Template</cp:keywords>
  <cp:lastModifiedBy>Paa Kwasi Kesse Manfo Owusu</cp:lastModifiedBy>
  <cp:revision>740</cp:revision>
  <cp:lastPrinted>2015-08-26T16:42:10Z</cp:lastPrinted>
  <dcterms:created xsi:type="dcterms:W3CDTF">2006-08-16T00:00:00Z</dcterms:created>
  <dcterms:modified xsi:type="dcterms:W3CDTF">2023-12-18T05:10:53Z</dcterms:modified>
</cp:coreProperties>
</file>