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1" d="100"/>
          <a:sy n="111" d="100"/>
        </p:scale>
        <p:origin x="6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285C-B377-C4DB-103C-D691A3E22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1B0300-CF09-34B6-F8D2-96067C294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553F09-A2A1-98D0-F0F6-93748CEC52F9}"/>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5" name="Footer Placeholder 4">
            <a:extLst>
              <a:ext uri="{FF2B5EF4-FFF2-40B4-BE49-F238E27FC236}">
                <a16:creationId xmlns:a16="http://schemas.microsoft.com/office/drawing/2014/main" id="{7951C1D7-85D9-981D-745A-C0C9BABB8F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5A3FA-ED2E-E9F5-3A95-C1281C8B8602}"/>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50267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E46C-0B6C-CF6E-A45B-9523D53216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7112FF-F7F2-D5CC-B4A8-3557BA6CB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1D56D-A984-0AE5-3CC2-9CB2BC6256B6}"/>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5" name="Footer Placeholder 4">
            <a:extLst>
              <a:ext uri="{FF2B5EF4-FFF2-40B4-BE49-F238E27FC236}">
                <a16:creationId xmlns:a16="http://schemas.microsoft.com/office/drawing/2014/main" id="{216DBD7A-66FA-6026-8F69-753156412C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B4B61-EE31-2BBD-0F47-B568F479B436}"/>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49860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B6ADF8-F59B-C5E5-4024-CC9D293F1E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F43F3D-054B-92FA-279E-355EB5D3D4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D73347-4F15-BF63-DA49-E653E0469F72}"/>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5" name="Footer Placeholder 4">
            <a:extLst>
              <a:ext uri="{FF2B5EF4-FFF2-40B4-BE49-F238E27FC236}">
                <a16:creationId xmlns:a16="http://schemas.microsoft.com/office/drawing/2014/main" id="{60D85FE8-6E57-5019-EB07-7EADF8205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53B35-2C0D-E452-67B6-F285BA05DF42}"/>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64155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BEA0-379B-BDAF-B098-57D6EF9BFB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1A5AB0-5370-2AFE-DCEB-126AB4FEB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48FD8-DB41-B497-04D8-BBA5DE12993A}"/>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5" name="Footer Placeholder 4">
            <a:extLst>
              <a:ext uri="{FF2B5EF4-FFF2-40B4-BE49-F238E27FC236}">
                <a16:creationId xmlns:a16="http://schemas.microsoft.com/office/drawing/2014/main" id="{8AD403BB-3956-610E-8D44-988292B93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91746-91CD-8CE3-9427-ED9276247F27}"/>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54774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6E0F-B204-698B-1487-F2581142B6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2EF753-4165-658D-7B6A-A142FEE81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DE553-D735-3730-2667-8460C52A480E}"/>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5" name="Footer Placeholder 4">
            <a:extLst>
              <a:ext uri="{FF2B5EF4-FFF2-40B4-BE49-F238E27FC236}">
                <a16:creationId xmlns:a16="http://schemas.microsoft.com/office/drawing/2014/main" id="{C8635F96-EAF2-4CB9-DB23-D5B5AED55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4F7D6-D7A2-C9C7-6ACB-DCA594C5B763}"/>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306323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80D3-B0BA-0B04-FDBB-5C52FC580C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D17CED-78B5-04B4-8F76-D51DF7E99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553FBA-1D08-2F6C-FE99-580C62666B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89DC7-381B-9448-35B4-FD055899B361}"/>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6" name="Footer Placeholder 5">
            <a:extLst>
              <a:ext uri="{FF2B5EF4-FFF2-40B4-BE49-F238E27FC236}">
                <a16:creationId xmlns:a16="http://schemas.microsoft.com/office/drawing/2014/main" id="{40C18559-DB75-F586-9DB1-5605927E21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141C38-4E5F-756F-C2C2-B7F6E85E79E9}"/>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66348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5E83-66BB-5720-BEC4-9FC83DCC87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574D28-77E5-1644-3CDC-5E5A4D77C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C1E46-A249-6C73-5807-A6C8496C2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68EF97-BB75-D53E-9D2E-03CC6D0C3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12A04-F72F-39BE-2E94-196FB9A1D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576E86-D679-D519-E293-F6DAEF79CB9F}"/>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8" name="Footer Placeholder 7">
            <a:extLst>
              <a:ext uri="{FF2B5EF4-FFF2-40B4-BE49-F238E27FC236}">
                <a16:creationId xmlns:a16="http://schemas.microsoft.com/office/drawing/2014/main" id="{3236F88E-FED6-6E91-39F9-4EC76FE989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5A1A4E-2A71-8ABE-CFB4-6F29676E2A9C}"/>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186869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4248-251E-98C7-4470-4F3739C992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325141-9C17-BFD3-055A-54E6D9466CCF}"/>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4" name="Footer Placeholder 3">
            <a:extLst>
              <a:ext uri="{FF2B5EF4-FFF2-40B4-BE49-F238E27FC236}">
                <a16:creationId xmlns:a16="http://schemas.microsoft.com/office/drawing/2014/main" id="{3FC478BA-F5AA-B49F-00F6-A01E09AF27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1FD434-8578-BF96-CF0B-CBB02B41F26F}"/>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52294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0B2BD-EA9C-3B70-2D3F-674DB3DA2D4F}"/>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3" name="Footer Placeholder 2">
            <a:extLst>
              <a:ext uri="{FF2B5EF4-FFF2-40B4-BE49-F238E27FC236}">
                <a16:creationId xmlns:a16="http://schemas.microsoft.com/office/drawing/2014/main" id="{9C2E3C25-D7E6-FFE9-A75C-58D8EF6540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90626A-23A3-7D55-B3EB-47E152464CF7}"/>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357258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FF5E-6A42-3C16-7DAE-8C1D0672E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C12C34-D011-E1C2-D6AD-B11D71ABD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F359BD-6B4E-B14A-DFDF-FC34B4C35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6F95B-BD66-FF04-1606-3F5823D41849}"/>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6" name="Footer Placeholder 5">
            <a:extLst>
              <a:ext uri="{FF2B5EF4-FFF2-40B4-BE49-F238E27FC236}">
                <a16:creationId xmlns:a16="http://schemas.microsoft.com/office/drawing/2014/main" id="{A3D8EACA-DD6D-9560-1C45-E7DEE4ECB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81B71B-0363-8439-1C1E-39FE336FECFE}"/>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228541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8675-129E-0D77-3289-1238C8E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035F85-2848-07A8-3ACA-0CCFEF2BA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4209B7-DFAD-49D7-4C6A-63FA9518F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63C14-C547-9499-8896-AB060A92EC26}"/>
              </a:ext>
            </a:extLst>
          </p:cNvPr>
          <p:cNvSpPr>
            <a:spLocks noGrp="1"/>
          </p:cNvSpPr>
          <p:nvPr>
            <p:ph type="dt" sz="half" idx="10"/>
          </p:nvPr>
        </p:nvSpPr>
        <p:spPr/>
        <p:txBody>
          <a:bodyPr/>
          <a:lstStyle/>
          <a:p>
            <a:fld id="{1A9726D2-BA5B-4C48-B186-D9406838486C}" type="datetimeFigureOut">
              <a:rPr lang="en-IN" smtClean="0"/>
              <a:t>26/06/24</a:t>
            </a:fld>
            <a:endParaRPr lang="en-IN"/>
          </a:p>
        </p:txBody>
      </p:sp>
      <p:sp>
        <p:nvSpPr>
          <p:cNvPr id="6" name="Footer Placeholder 5">
            <a:extLst>
              <a:ext uri="{FF2B5EF4-FFF2-40B4-BE49-F238E27FC236}">
                <a16:creationId xmlns:a16="http://schemas.microsoft.com/office/drawing/2014/main" id="{03EEDE80-3596-92B3-DE73-64C14B1C1E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2A0F3-7E09-0A65-1DF9-4855D6CA4FB9}"/>
              </a:ext>
            </a:extLst>
          </p:cNvPr>
          <p:cNvSpPr>
            <a:spLocks noGrp="1"/>
          </p:cNvSpPr>
          <p:nvPr>
            <p:ph type="sldNum" sz="quarter" idx="12"/>
          </p:nvPr>
        </p:nvSpPr>
        <p:spPr/>
        <p:txBody>
          <a:bodyPr/>
          <a:lstStyle/>
          <a:p>
            <a:fld id="{F0C31E6C-CB37-4561-871C-BE32CD83F551}" type="slidenum">
              <a:rPr lang="en-IN" smtClean="0"/>
              <a:t>‹#›</a:t>
            </a:fld>
            <a:endParaRPr lang="en-IN"/>
          </a:p>
        </p:txBody>
      </p:sp>
    </p:spTree>
    <p:extLst>
      <p:ext uri="{BB962C8B-B14F-4D97-AF65-F5344CB8AC3E}">
        <p14:creationId xmlns:p14="http://schemas.microsoft.com/office/powerpoint/2010/main" val="325930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1501C-124D-1FCD-DFD9-F6ACC0829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A2D09E-D7F7-0EF7-EF47-FAE749F2D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06F9D-CBE5-5DF4-5B14-11C0A4BAA4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726D2-BA5B-4C48-B186-D9406838486C}" type="datetimeFigureOut">
              <a:rPr lang="en-IN" smtClean="0"/>
              <a:t>26/06/24</a:t>
            </a:fld>
            <a:endParaRPr lang="en-IN"/>
          </a:p>
        </p:txBody>
      </p:sp>
      <p:sp>
        <p:nvSpPr>
          <p:cNvPr id="5" name="Footer Placeholder 4">
            <a:extLst>
              <a:ext uri="{FF2B5EF4-FFF2-40B4-BE49-F238E27FC236}">
                <a16:creationId xmlns:a16="http://schemas.microsoft.com/office/drawing/2014/main" id="{6DC85376-FA50-2C90-3AB4-7EC57672F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4571C-7247-4E85-74AD-6BA42E87B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31E6C-CB37-4561-871C-BE32CD83F551}" type="slidenum">
              <a:rPr lang="en-IN" smtClean="0"/>
              <a:t>‹#›</a:t>
            </a:fld>
            <a:endParaRPr lang="en-IN"/>
          </a:p>
        </p:txBody>
      </p:sp>
    </p:spTree>
    <p:extLst>
      <p:ext uri="{BB962C8B-B14F-4D97-AF65-F5344CB8AC3E}">
        <p14:creationId xmlns:p14="http://schemas.microsoft.com/office/powerpoint/2010/main" val="392984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2574-FEE5-A735-029C-28CCE6870E6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3A2AE9F-EC48-351F-E06D-A67D63E2F27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788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EE20F-0BEC-D419-4436-3FC3FF095E1A}"/>
              </a:ext>
            </a:extLst>
          </p:cNvPr>
          <p:cNvSpPr txBox="1"/>
          <p:nvPr/>
        </p:nvSpPr>
        <p:spPr>
          <a:xfrm>
            <a:off x="296779" y="117693"/>
            <a:ext cx="11598441" cy="6740307"/>
          </a:xfrm>
          <a:prstGeom prst="rect">
            <a:avLst/>
          </a:prstGeom>
          <a:noFill/>
        </p:spPr>
        <p:txBody>
          <a:bodyPr wrap="square">
            <a:spAutoFit/>
          </a:bodyPr>
          <a:lstStyle/>
          <a:p>
            <a:pPr algn="l"/>
            <a:r>
              <a:rPr lang="en-GB" b="1" i="0" dirty="0">
                <a:solidFill>
                  <a:srgbClr val="242424"/>
                </a:solidFill>
                <a:effectLst/>
                <a:latin typeface="sohne"/>
              </a:rPr>
              <a:t>Preprocessing Steps for Natural Language Processing</a:t>
            </a:r>
          </a:p>
          <a:p>
            <a:pPr algn="l"/>
            <a:endParaRPr lang="en-GB" b="1" i="0" dirty="0">
              <a:solidFill>
                <a:srgbClr val="242424"/>
              </a:solidFill>
              <a:effectLst/>
              <a:latin typeface="sohne"/>
            </a:endParaRPr>
          </a:p>
          <a:p>
            <a:pPr algn="l"/>
            <a:endParaRPr lang="en-GB" b="1" dirty="0">
              <a:solidFill>
                <a:srgbClr val="242424"/>
              </a:solidFill>
              <a:latin typeface="sohne"/>
            </a:endParaRPr>
          </a:p>
          <a:p>
            <a:pPr algn="l"/>
            <a:r>
              <a:rPr lang="en-GB" b="1" i="0" dirty="0">
                <a:solidFill>
                  <a:srgbClr val="242424"/>
                </a:solidFill>
                <a:effectLst/>
                <a:latin typeface="sohne"/>
              </a:rPr>
              <a:t>1. Text Cleaning</a:t>
            </a:r>
          </a:p>
          <a:p>
            <a:pPr algn="l"/>
            <a:r>
              <a:rPr lang="en-GB" b="0" i="0" dirty="0">
                <a:solidFill>
                  <a:srgbClr val="242424"/>
                </a:solidFill>
                <a:effectLst/>
                <a:latin typeface="source-serif-pro"/>
              </a:rPr>
              <a:t>In this step, we will perform fundamental actions to clean the text. These actions involve transforming all the text to lowercase, eliminating characters that do not qualify as words or whitespace, as well as removing any numerical digits present.</a:t>
            </a:r>
          </a:p>
          <a:p>
            <a:pPr algn="l"/>
            <a:endParaRPr lang="en-GB" b="1" i="0" dirty="0">
              <a:solidFill>
                <a:srgbClr val="242424"/>
              </a:solidFill>
              <a:effectLst/>
              <a:latin typeface="sohne"/>
            </a:endParaRPr>
          </a:p>
          <a:p>
            <a:pPr algn="l"/>
            <a:endParaRPr lang="en-GB" b="1" i="0" dirty="0">
              <a:solidFill>
                <a:srgbClr val="242424"/>
              </a:solidFill>
              <a:effectLst/>
              <a:latin typeface="sohne"/>
            </a:endParaRPr>
          </a:p>
          <a:p>
            <a:pPr algn="l"/>
            <a:r>
              <a:rPr lang="en-GB" b="1" i="0" dirty="0">
                <a:solidFill>
                  <a:srgbClr val="242424"/>
                </a:solidFill>
                <a:effectLst/>
                <a:latin typeface="source-serif-pro"/>
              </a:rPr>
              <a:t>I.</a:t>
            </a:r>
            <a:r>
              <a:rPr lang="en-GB" b="0" i="0" dirty="0">
                <a:solidFill>
                  <a:srgbClr val="242424"/>
                </a:solidFill>
                <a:effectLst/>
                <a:latin typeface="source-serif-pro"/>
              </a:rPr>
              <a:t> </a:t>
            </a:r>
            <a:r>
              <a:rPr lang="en-GB" b="1" i="0" dirty="0">
                <a:solidFill>
                  <a:srgbClr val="242424"/>
                </a:solidFill>
                <a:effectLst/>
                <a:latin typeface="source-serif-pro"/>
              </a:rPr>
              <a:t>Converting to lowercase</a:t>
            </a:r>
            <a:endParaRPr lang="en-GB" b="0" i="0" dirty="0">
              <a:solidFill>
                <a:srgbClr val="242424"/>
              </a:solidFill>
              <a:effectLst/>
              <a:latin typeface="source-serif-pro"/>
            </a:endParaRPr>
          </a:p>
          <a:p>
            <a:pPr algn="l"/>
            <a:r>
              <a:rPr lang="en-GB" b="0" i="0" dirty="0">
                <a:solidFill>
                  <a:srgbClr val="242424"/>
                </a:solidFill>
                <a:effectLst/>
                <a:latin typeface="source-serif-pro"/>
              </a:rPr>
              <a:t>Python is a case sensitive programming language. Therefore, to avoid any issues and ensure consistency in the processing of the text, we convert all the text to lowercase.</a:t>
            </a:r>
          </a:p>
          <a:p>
            <a:pPr algn="l"/>
            <a:endParaRPr lang="en-GB" b="1" i="0" dirty="0">
              <a:solidFill>
                <a:srgbClr val="242424"/>
              </a:solidFill>
              <a:effectLst/>
              <a:latin typeface="sohne"/>
            </a:endParaRPr>
          </a:p>
          <a:p>
            <a:pPr algn="l"/>
            <a:r>
              <a:rPr lang="en-GB" b="1" i="0" dirty="0">
                <a:solidFill>
                  <a:srgbClr val="242424"/>
                </a:solidFill>
                <a:effectLst/>
                <a:latin typeface="source-serif-pro"/>
              </a:rPr>
              <a:t>II. Removing URLs</a:t>
            </a:r>
            <a:endParaRPr lang="en-GB" b="0" i="0" dirty="0">
              <a:solidFill>
                <a:srgbClr val="242424"/>
              </a:solidFill>
              <a:effectLst/>
              <a:latin typeface="source-serif-pro"/>
            </a:endParaRPr>
          </a:p>
          <a:p>
            <a:pPr algn="l"/>
            <a:r>
              <a:rPr lang="en-GB" b="0" i="0" dirty="0">
                <a:solidFill>
                  <a:srgbClr val="242424"/>
                </a:solidFill>
                <a:effectLst/>
                <a:latin typeface="source-serif-pro"/>
              </a:rPr>
              <a:t>When building a model, URLs are typically not relevant and can be removed from the text data.</a:t>
            </a:r>
          </a:p>
          <a:p>
            <a:pPr algn="l"/>
            <a:r>
              <a:rPr lang="en-GB" b="0" i="0" dirty="0">
                <a:solidFill>
                  <a:srgbClr val="242424"/>
                </a:solidFill>
                <a:effectLst/>
                <a:latin typeface="source-serif-pro"/>
              </a:rPr>
              <a:t>For removing URLs we can use ‘regex’ library.</a:t>
            </a:r>
          </a:p>
          <a:p>
            <a:pPr algn="l"/>
            <a:endParaRPr lang="en-GB" b="1" i="0" dirty="0">
              <a:solidFill>
                <a:srgbClr val="242424"/>
              </a:solidFill>
              <a:effectLst/>
              <a:latin typeface="sohne"/>
            </a:endParaRPr>
          </a:p>
          <a:p>
            <a:pPr algn="l"/>
            <a:r>
              <a:rPr lang="en-GB" b="1" i="0" dirty="0">
                <a:solidFill>
                  <a:srgbClr val="242424"/>
                </a:solidFill>
                <a:effectLst/>
                <a:latin typeface="source-serif-pro"/>
              </a:rPr>
              <a:t>III. Removing remove non-word and non-whitespace characters</a:t>
            </a:r>
            <a:endParaRPr lang="en-GB" b="0" i="0" dirty="0">
              <a:solidFill>
                <a:srgbClr val="242424"/>
              </a:solidFill>
              <a:effectLst/>
              <a:latin typeface="source-serif-pro"/>
            </a:endParaRPr>
          </a:p>
          <a:p>
            <a:pPr algn="l"/>
            <a:r>
              <a:rPr lang="en-GB" b="0" i="0" dirty="0">
                <a:solidFill>
                  <a:srgbClr val="242424"/>
                </a:solidFill>
                <a:effectLst/>
                <a:latin typeface="source-serif-pro"/>
              </a:rPr>
              <a:t>It is essential to remove any characters that are not considered as words or whitespace from the text dataset.</a:t>
            </a:r>
          </a:p>
          <a:p>
            <a:pPr algn="l"/>
            <a:endParaRPr lang="en-GB" b="1" dirty="0">
              <a:solidFill>
                <a:srgbClr val="242424"/>
              </a:solidFill>
              <a:latin typeface="sohne"/>
            </a:endParaRPr>
          </a:p>
          <a:p>
            <a:pPr algn="l"/>
            <a:endParaRPr lang="en-GB" b="1" i="0" dirty="0">
              <a:solidFill>
                <a:srgbClr val="242424"/>
              </a:solidFill>
              <a:effectLst/>
              <a:latin typeface="sohne"/>
            </a:endParaRPr>
          </a:p>
          <a:p>
            <a:pPr algn="l"/>
            <a:r>
              <a:rPr lang="en-GB" b="0" i="0" dirty="0" err="1">
                <a:solidFill>
                  <a:srgbClr val="242424"/>
                </a:solidFill>
                <a:effectLst/>
                <a:latin typeface="source-code-pro"/>
              </a:rPr>
              <a:t>df</a:t>
            </a:r>
            <a:r>
              <a:rPr lang="en-GB" b="0" i="0" dirty="0">
                <a:solidFill>
                  <a:srgbClr val="242424"/>
                </a:solidFill>
                <a:effectLst/>
                <a:latin typeface="source-code-pro"/>
              </a:rPr>
              <a:t> = </a:t>
            </a:r>
            <a:r>
              <a:rPr lang="en-GB" b="0" i="0" dirty="0" err="1">
                <a:solidFill>
                  <a:srgbClr val="242424"/>
                </a:solidFill>
                <a:effectLst/>
                <a:latin typeface="source-code-pro"/>
              </a:rPr>
              <a:t>df.replace</a:t>
            </a:r>
            <a:r>
              <a:rPr lang="en-GB" b="0" i="0" dirty="0">
                <a:solidFill>
                  <a:srgbClr val="242424"/>
                </a:solidFill>
                <a:effectLst/>
                <a:latin typeface="source-code-pro"/>
              </a:rPr>
              <a:t>(</a:t>
            </a:r>
            <a:r>
              <a:rPr lang="en-GB" b="0" i="0" dirty="0" err="1">
                <a:solidFill>
                  <a:srgbClr val="242424"/>
                </a:solidFill>
                <a:effectLst/>
                <a:latin typeface="source-code-pro"/>
              </a:rPr>
              <a:t>to_replace</a:t>
            </a:r>
            <a:r>
              <a:rPr lang="en-GB" b="0" i="0" dirty="0">
                <a:solidFill>
                  <a:srgbClr val="242424"/>
                </a:solidFill>
                <a:effectLst/>
                <a:latin typeface="source-code-pro"/>
              </a:rPr>
              <a:t>=</a:t>
            </a:r>
            <a:r>
              <a:rPr lang="en-GB" b="0" i="0" dirty="0">
                <a:solidFill>
                  <a:srgbClr val="C41A16"/>
                </a:solidFill>
                <a:effectLst/>
                <a:latin typeface="source-code-pro"/>
              </a:rPr>
              <a:t>r'[^\w\s]'</a:t>
            </a:r>
            <a:r>
              <a:rPr lang="en-GB" b="0" i="0" dirty="0">
                <a:solidFill>
                  <a:srgbClr val="242424"/>
                </a:solidFill>
                <a:effectLst/>
                <a:latin typeface="source-code-pro"/>
              </a:rPr>
              <a:t>, value=</a:t>
            </a:r>
            <a:r>
              <a:rPr lang="en-GB" b="0" i="0" dirty="0">
                <a:solidFill>
                  <a:srgbClr val="C41A16"/>
                </a:solidFill>
                <a:effectLst/>
                <a:latin typeface="source-code-pro"/>
              </a:rPr>
              <a:t>''</a:t>
            </a:r>
            <a:r>
              <a:rPr lang="en-GB" b="0" i="0" dirty="0">
                <a:solidFill>
                  <a:srgbClr val="242424"/>
                </a:solidFill>
                <a:effectLst/>
                <a:latin typeface="source-code-pro"/>
              </a:rPr>
              <a:t>, regex=</a:t>
            </a:r>
            <a:r>
              <a:rPr lang="en-GB" b="0" i="0" dirty="0">
                <a:solidFill>
                  <a:srgbClr val="AA0D91"/>
                </a:solidFill>
                <a:effectLst/>
                <a:latin typeface="source-code-pro"/>
              </a:rPr>
              <a:t>True</a:t>
            </a:r>
            <a:r>
              <a:rPr lang="en-GB" b="0" i="0" dirty="0">
                <a:solidFill>
                  <a:srgbClr val="242424"/>
                </a:solidFill>
                <a:effectLst/>
                <a:latin typeface="source-code-pro"/>
              </a:rPr>
              <a:t>)</a:t>
            </a:r>
            <a:endParaRPr lang="en-GB" b="1" dirty="0">
              <a:solidFill>
                <a:srgbClr val="242424"/>
              </a:solidFill>
              <a:latin typeface="sohne"/>
            </a:endParaRPr>
          </a:p>
          <a:p>
            <a:pPr algn="l"/>
            <a:endParaRPr lang="en-GB" b="1" i="0" dirty="0">
              <a:solidFill>
                <a:srgbClr val="242424"/>
              </a:solidFill>
              <a:effectLst/>
              <a:latin typeface="sohne"/>
            </a:endParaRPr>
          </a:p>
          <a:p>
            <a:pPr algn="l"/>
            <a:endParaRPr lang="en-GB" b="1" i="0" dirty="0">
              <a:solidFill>
                <a:srgbClr val="242424"/>
              </a:solidFill>
              <a:effectLst/>
              <a:latin typeface="sohne"/>
            </a:endParaRPr>
          </a:p>
        </p:txBody>
      </p:sp>
    </p:spTree>
    <p:extLst>
      <p:ext uri="{BB962C8B-B14F-4D97-AF65-F5344CB8AC3E}">
        <p14:creationId xmlns:p14="http://schemas.microsoft.com/office/powerpoint/2010/main" val="103319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7370CA-A678-BB08-93F4-A92E1BC41BE3}"/>
              </a:ext>
            </a:extLst>
          </p:cNvPr>
          <p:cNvSpPr txBox="1"/>
          <p:nvPr/>
        </p:nvSpPr>
        <p:spPr>
          <a:xfrm>
            <a:off x="413885" y="173255"/>
            <a:ext cx="11328935" cy="6186309"/>
          </a:xfrm>
          <a:prstGeom prst="rect">
            <a:avLst/>
          </a:prstGeom>
          <a:noFill/>
        </p:spPr>
        <p:txBody>
          <a:bodyPr wrap="square">
            <a:spAutoFit/>
          </a:bodyPr>
          <a:lstStyle/>
          <a:p>
            <a:pPr algn="l"/>
            <a:r>
              <a:rPr lang="en-GB" b="1" i="0" dirty="0">
                <a:solidFill>
                  <a:srgbClr val="242424"/>
                </a:solidFill>
                <a:effectLst/>
                <a:latin typeface="source-serif-pro"/>
              </a:rPr>
              <a:t>IV.</a:t>
            </a:r>
            <a:r>
              <a:rPr lang="en-GB" b="0" i="0" dirty="0">
                <a:solidFill>
                  <a:srgbClr val="242424"/>
                </a:solidFill>
                <a:effectLst/>
                <a:latin typeface="source-serif-pro"/>
              </a:rPr>
              <a:t> </a:t>
            </a:r>
            <a:r>
              <a:rPr lang="en-GB" b="1" i="0" dirty="0">
                <a:solidFill>
                  <a:srgbClr val="242424"/>
                </a:solidFill>
                <a:effectLst/>
                <a:latin typeface="source-serif-pro"/>
              </a:rPr>
              <a:t>Removing digits</a:t>
            </a:r>
            <a:endParaRPr lang="en-GB" b="0" i="0" dirty="0">
              <a:solidFill>
                <a:srgbClr val="242424"/>
              </a:solidFill>
              <a:effectLst/>
              <a:latin typeface="source-serif-pro"/>
            </a:endParaRPr>
          </a:p>
          <a:p>
            <a:pPr algn="l"/>
            <a:r>
              <a:rPr lang="en-GB" b="0" i="0" dirty="0">
                <a:solidFill>
                  <a:srgbClr val="242424"/>
                </a:solidFill>
                <a:effectLst/>
                <a:latin typeface="source-serif-pro"/>
              </a:rPr>
              <a:t>It is important to remove all numerical digits from the text dataset. This is because, in most cases, numerical values do not provide any significant meaning to the text analysis process.</a:t>
            </a:r>
          </a:p>
          <a:p>
            <a:pPr algn="l"/>
            <a:endParaRPr lang="en-GB" dirty="0">
              <a:solidFill>
                <a:srgbClr val="242424"/>
              </a:solidFill>
              <a:latin typeface="source-serif-pro"/>
            </a:endParaRPr>
          </a:p>
          <a:p>
            <a:pPr algn="l"/>
            <a:r>
              <a:rPr lang="en-GB" b="0" i="0" dirty="0" err="1">
                <a:solidFill>
                  <a:srgbClr val="242424"/>
                </a:solidFill>
                <a:effectLst/>
                <a:latin typeface="source-code-pro"/>
              </a:rPr>
              <a:t>df</a:t>
            </a:r>
            <a:r>
              <a:rPr lang="en-GB" b="0" i="0" dirty="0">
                <a:solidFill>
                  <a:srgbClr val="242424"/>
                </a:solidFill>
                <a:effectLst/>
                <a:latin typeface="source-code-pro"/>
              </a:rPr>
              <a:t> = </a:t>
            </a:r>
            <a:r>
              <a:rPr lang="en-GB" b="0" i="0" dirty="0" err="1">
                <a:solidFill>
                  <a:srgbClr val="242424"/>
                </a:solidFill>
                <a:effectLst/>
                <a:latin typeface="source-code-pro"/>
              </a:rPr>
              <a:t>df.replace</a:t>
            </a:r>
            <a:r>
              <a:rPr lang="en-GB" b="0" i="0" dirty="0">
                <a:solidFill>
                  <a:srgbClr val="242424"/>
                </a:solidFill>
                <a:effectLst/>
                <a:latin typeface="source-code-pro"/>
              </a:rPr>
              <a:t>(</a:t>
            </a:r>
            <a:r>
              <a:rPr lang="en-GB" b="0" i="0" dirty="0" err="1">
                <a:solidFill>
                  <a:srgbClr val="242424"/>
                </a:solidFill>
                <a:effectLst/>
                <a:latin typeface="source-code-pro"/>
              </a:rPr>
              <a:t>to_replace</a:t>
            </a:r>
            <a:r>
              <a:rPr lang="en-GB" b="0" i="0" dirty="0">
                <a:solidFill>
                  <a:srgbClr val="242424"/>
                </a:solidFill>
                <a:effectLst/>
                <a:latin typeface="source-code-pro"/>
              </a:rPr>
              <a:t>=</a:t>
            </a:r>
            <a:r>
              <a:rPr lang="en-GB" b="0" i="0" dirty="0">
                <a:solidFill>
                  <a:srgbClr val="C41A16"/>
                </a:solidFill>
                <a:effectLst/>
                <a:latin typeface="source-code-pro"/>
              </a:rPr>
              <a:t>r'\d'</a:t>
            </a:r>
            <a:r>
              <a:rPr lang="en-GB" b="0" i="0" dirty="0">
                <a:solidFill>
                  <a:srgbClr val="242424"/>
                </a:solidFill>
                <a:effectLst/>
                <a:latin typeface="source-code-pro"/>
              </a:rPr>
              <a:t>, value=</a:t>
            </a:r>
            <a:r>
              <a:rPr lang="en-GB" b="0" i="0" dirty="0">
                <a:solidFill>
                  <a:srgbClr val="C41A16"/>
                </a:solidFill>
                <a:effectLst/>
                <a:latin typeface="source-code-pro"/>
              </a:rPr>
              <a:t>''</a:t>
            </a:r>
            <a:r>
              <a:rPr lang="en-GB" b="0" i="0" dirty="0">
                <a:solidFill>
                  <a:srgbClr val="242424"/>
                </a:solidFill>
                <a:effectLst/>
                <a:latin typeface="source-code-pro"/>
              </a:rPr>
              <a:t>, regex=</a:t>
            </a:r>
            <a:r>
              <a:rPr lang="en-GB" b="0" i="0" dirty="0">
                <a:solidFill>
                  <a:srgbClr val="AA0D91"/>
                </a:solidFill>
                <a:effectLst/>
                <a:latin typeface="source-code-pro"/>
              </a:rPr>
              <a:t>True</a:t>
            </a:r>
            <a:r>
              <a:rPr lang="en-GB" b="0" i="0" dirty="0">
                <a:solidFill>
                  <a:srgbClr val="242424"/>
                </a:solidFill>
                <a:effectLst/>
                <a:latin typeface="source-code-pro"/>
              </a:rPr>
              <a:t>)</a:t>
            </a:r>
            <a:endParaRPr lang="en-GB" b="0" i="0" dirty="0">
              <a:solidFill>
                <a:srgbClr val="242424"/>
              </a:solidFill>
              <a:effectLst/>
              <a:latin typeface="source-serif-pro"/>
            </a:endParaRPr>
          </a:p>
          <a:p>
            <a:pPr algn="l"/>
            <a:r>
              <a:rPr lang="en-GB" b="1" i="0" dirty="0">
                <a:solidFill>
                  <a:srgbClr val="242424"/>
                </a:solidFill>
                <a:effectLst/>
                <a:latin typeface="sohne"/>
              </a:rPr>
              <a:t> </a:t>
            </a:r>
          </a:p>
          <a:p>
            <a:pPr algn="l"/>
            <a:endParaRPr lang="en-GB" b="1" dirty="0">
              <a:solidFill>
                <a:srgbClr val="242424"/>
              </a:solidFill>
              <a:latin typeface="sohne"/>
            </a:endParaRPr>
          </a:p>
          <a:p>
            <a:pPr algn="l"/>
            <a:r>
              <a:rPr lang="en-GB" b="1" i="0" dirty="0">
                <a:solidFill>
                  <a:srgbClr val="242424"/>
                </a:solidFill>
                <a:effectLst/>
                <a:latin typeface="sohne"/>
              </a:rPr>
              <a:t>2. Tokenization</a:t>
            </a:r>
          </a:p>
          <a:p>
            <a:pPr algn="l"/>
            <a:r>
              <a:rPr lang="en-GB" b="0" i="0" dirty="0">
                <a:solidFill>
                  <a:srgbClr val="242424"/>
                </a:solidFill>
                <a:effectLst/>
                <a:latin typeface="source-serif-pro"/>
              </a:rPr>
              <a:t>Tokenization is the process of breaking down large blocks of text such as paragraphs and sentences into smaller, </a:t>
            </a:r>
          </a:p>
          <a:p>
            <a:pPr algn="l"/>
            <a:endParaRPr lang="en-GB" b="1" dirty="0">
              <a:solidFill>
                <a:srgbClr val="242424"/>
              </a:solidFill>
              <a:latin typeface="sohne"/>
            </a:endParaRPr>
          </a:p>
          <a:p>
            <a:pPr algn="l"/>
            <a:endParaRPr lang="en-GB" b="1" dirty="0">
              <a:solidFill>
                <a:srgbClr val="242424"/>
              </a:solidFill>
              <a:latin typeface="sohne"/>
            </a:endParaRPr>
          </a:p>
          <a:p>
            <a:pPr algn="l"/>
            <a:r>
              <a:rPr lang="en-GB" b="1" i="0" dirty="0">
                <a:solidFill>
                  <a:srgbClr val="242424"/>
                </a:solidFill>
                <a:effectLst/>
                <a:latin typeface="sohne"/>
              </a:rPr>
              <a:t>3. </a:t>
            </a:r>
            <a:r>
              <a:rPr lang="en-GB" b="1" i="0" dirty="0" err="1">
                <a:solidFill>
                  <a:srgbClr val="242424"/>
                </a:solidFill>
                <a:effectLst/>
                <a:latin typeface="sohne"/>
              </a:rPr>
              <a:t>Stopword</a:t>
            </a:r>
            <a:r>
              <a:rPr lang="en-GB" b="1" i="0" dirty="0">
                <a:solidFill>
                  <a:srgbClr val="242424"/>
                </a:solidFill>
                <a:effectLst/>
                <a:latin typeface="sohne"/>
              </a:rPr>
              <a:t> Removal</a:t>
            </a:r>
          </a:p>
          <a:p>
            <a:pPr algn="l"/>
            <a:r>
              <a:rPr lang="en-GB" b="0" i="0" dirty="0" err="1">
                <a:solidFill>
                  <a:srgbClr val="242424"/>
                </a:solidFill>
                <a:effectLst/>
                <a:latin typeface="source-serif-pro"/>
              </a:rPr>
              <a:t>Stopwords</a:t>
            </a:r>
            <a:r>
              <a:rPr lang="en-GB" b="0" i="0" dirty="0">
                <a:solidFill>
                  <a:srgbClr val="242424"/>
                </a:solidFill>
                <a:effectLst/>
                <a:latin typeface="source-serif-pro"/>
              </a:rPr>
              <a:t> refer to the most commonly occurring words in any natural language.</a:t>
            </a:r>
          </a:p>
          <a:p>
            <a:pPr algn="l"/>
            <a:endParaRPr lang="en-GB" dirty="0">
              <a:solidFill>
                <a:srgbClr val="242424"/>
              </a:solidFill>
              <a:latin typeface="source-serif-pro"/>
            </a:endParaRPr>
          </a:p>
          <a:p>
            <a:pPr algn="l"/>
            <a:endParaRPr lang="en-GB" b="0" i="0" dirty="0">
              <a:solidFill>
                <a:srgbClr val="242424"/>
              </a:solidFill>
              <a:effectLst/>
              <a:latin typeface="source-serif-pro"/>
            </a:endParaRPr>
          </a:p>
          <a:p>
            <a:pPr algn="l"/>
            <a:r>
              <a:rPr lang="en-GB" b="0" i="0" dirty="0">
                <a:solidFill>
                  <a:srgbClr val="242424"/>
                </a:solidFill>
                <a:effectLst/>
                <a:latin typeface="source-serif-pro"/>
              </a:rPr>
              <a:t>For the purpose of </a:t>
            </a:r>
            <a:r>
              <a:rPr lang="en-GB" b="0" i="0" dirty="0" err="1">
                <a:solidFill>
                  <a:srgbClr val="242424"/>
                </a:solidFill>
                <a:effectLst/>
                <a:latin typeface="source-serif-pro"/>
              </a:rPr>
              <a:t>analyzing</a:t>
            </a:r>
            <a:r>
              <a:rPr lang="en-GB" b="0" i="0" dirty="0">
                <a:solidFill>
                  <a:srgbClr val="242424"/>
                </a:solidFill>
                <a:effectLst/>
                <a:latin typeface="source-serif-pro"/>
              </a:rPr>
              <a:t> text data and building NLP models, these </a:t>
            </a:r>
            <a:r>
              <a:rPr lang="en-GB" b="0" i="0" dirty="0" err="1">
                <a:solidFill>
                  <a:srgbClr val="242424"/>
                </a:solidFill>
                <a:effectLst/>
                <a:latin typeface="source-serif-pro"/>
              </a:rPr>
              <a:t>stopwords</a:t>
            </a:r>
            <a:r>
              <a:rPr lang="en-GB" b="0" i="0" dirty="0">
                <a:solidFill>
                  <a:srgbClr val="242424"/>
                </a:solidFill>
                <a:effectLst/>
                <a:latin typeface="source-serif-pro"/>
              </a:rPr>
              <a:t> might not add much value to the meaning of the document. Therefore, removing </a:t>
            </a:r>
            <a:r>
              <a:rPr lang="en-GB" b="0" i="0" dirty="0" err="1">
                <a:solidFill>
                  <a:srgbClr val="242424"/>
                </a:solidFill>
                <a:effectLst/>
                <a:latin typeface="source-serif-pro"/>
              </a:rPr>
              <a:t>stopwords</a:t>
            </a:r>
            <a:r>
              <a:rPr lang="en-GB" b="0" i="0" dirty="0">
                <a:solidFill>
                  <a:srgbClr val="242424"/>
                </a:solidFill>
                <a:effectLst/>
                <a:latin typeface="source-serif-pro"/>
              </a:rPr>
              <a:t> can help us to focus on the most important information in the text and improve the accuracy of our analysis.</a:t>
            </a:r>
          </a:p>
          <a:p>
            <a:pPr algn="l"/>
            <a:endParaRPr lang="en-GB" b="0" i="0" dirty="0">
              <a:solidFill>
                <a:srgbClr val="242424"/>
              </a:solidFill>
              <a:effectLst/>
              <a:latin typeface="source-serif-pro"/>
            </a:endParaRPr>
          </a:p>
          <a:p>
            <a:pPr algn="l"/>
            <a:r>
              <a:rPr lang="en-GB" b="0" i="0" dirty="0">
                <a:solidFill>
                  <a:srgbClr val="242424"/>
                </a:solidFill>
                <a:effectLst/>
                <a:latin typeface="source-serif-pro"/>
              </a:rPr>
              <a:t>One of the advantages of removing </a:t>
            </a:r>
            <a:r>
              <a:rPr lang="en-GB" b="0" i="0" dirty="0" err="1">
                <a:solidFill>
                  <a:srgbClr val="242424"/>
                </a:solidFill>
                <a:effectLst/>
                <a:latin typeface="source-serif-pro"/>
              </a:rPr>
              <a:t>stopwords</a:t>
            </a:r>
            <a:r>
              <a:rPr lang="en-GB" b="0" i="0" dirty="0">
                <a:solidFill>
                  <a:srgbClr val="242424"/>
                </a:solidFill>
                <a:effectLst/>
                <a:latin typeface="source-serif-pro"/>
              </a:rPr>
              <a:t> is that it can reduce the size of the dataset, which in turn reduces the training time required for natural language processing models.</a:t>
            </a:r>
          </a:p>
          <a:p>
            <a:pPr algn="l"/>
            <a:endParaRPr lang="en-IN" dirty="0"/>
          </a:p>
        </p:txBody>
      </p:sp>
    </p:spTree>
    <p:extLst>
      <p:ext uri="{BB962C8B-B14F-4D97-AF65-F5344CB8AC3E}">
        <p14:creationId xmlns:p14="http://schemas.microsoft.com/office/powerpoint/2010/main" val="925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95F7E-80DC-CE4E-9917-CB956FDAC69A}"/>
              </a:ext>
            </a:extLst>
          </p:cNvPr>
          <p:cNvSpPr txBox="1"/>
          <p:nvPr/>
        </p:nvSpPr>
        <p:spPr>
          <a:xfrm>
            <a:off x="317633" y="356135"/>
            <a:ext cx="11338560" cy="1477328"/>
          </a:xfrm>
          <a:prstGeom prst="rect">
            <a:avLst/>
          </a:prstGeom>
          <a:noFill/>
        </p:spPr>
        <p:txBody>
          <a:bodyPr wrap="square">
            <a:spAutoFit/>
          </a:bodyPr>
          <a:lstStyle/>
          <a:p>
            <a:pPr algn="l"/>
            <a:r>
              <a:rPr lang="en-GB" b="1" i="0" dirty="0">
                <a:solidFill>
                  <a:srgbClr val="242424"/>
                </a:solidFill>
                <a:effectLst/>
                <a:latin typeface="sohne"/>
              </a:rPr>
              <a:t>4. Stemming/Lemmatization</a:t>
            </a:r>
          </a:p>
          <a:p>
            <a:pPr algn="l"/>
            <a:r>
              <a:rPr lang="en-GB" b="1" i="0" dirty="0">
                <a:solidFill>
                  <a:srgbClr val="242424"/>
                </a:solidFill>
                <a:effectLst/>
                <a:latin typeface="source-serif-pro"/>
              </a:rPr>
              <a:t>What’s the difference between Stemming and Lemmatization?</a:t>
            </a:r>
          </a:p>
          <a:p>
            <a:pPr algn="l"/>
            <a:endParaRPr lang="en-GB" b="1" dirty="0">
              <a:solidFill>
                <a:srgbClr val="242424"/>
              </a:solidFill>
              <a:latin typeface="source-serif-pro"/>
            </a:endParaRPr>
          </a:p>
          <a:p>
            <a:pPr algn="l"/>
            <a:endParaRPr lang="en-GB" b="1" i="0" dirty="0">
              <a:solidFill>
                <a:srgbClr val="242424"/>
              </a:solidFill>
              <a:effectLst/>
              <a:latin typeface="source-serif-pro"/>
            </a:endParaRPr>
          </a:p>
          <a:p>
            <a:pPr algn="l"/>
            <a:endParaRPr lang="en-GB" b="0" i="0" dirty="0">
              <a:solidFill>
                <a:srgbClr val="242424"/>
              </a:solidFill>
              <a:effectLst/>
              <a:latin typeface="source-serif-pro"/>
            </a:endParaRPr>
          </a:p>
        </p:txBody>
      </p:sp>
      <p:pic>
        <p:nvPicPr>
          <p:cNvPr id="2050" name="Picture 2">
            <a:extLst>
              <a:ext uri="{FF2B5EF4-FFF2-40B4-BE49-F238E27FC236}">
                <a16:creationId xmlns:a16="http://schemas.microsoft.com/office/drawing/2014/main" id="{638C89A9-3E22-D4D1-14BC-2A351055E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2" y="2128133"/>
            <a:ext cx="100012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1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DF3911-E9EA-7F4B-4D1D-48FA1C944AB7}"/>
              </a:ext>
            </a:extLst>
          </p:cNvPr>
          <p:cNvSpPr txBox="1"/>
          <p:nvPr/>
        </p:nvSpPr>
        <p:spPr>
          <a:xfrm>
            <a:off x="385011" y="317634"/>
            <a:ext cx="11540690" cy="1754326"/>
          </a:xfrm>
          <a:prstGeom prst="rect">
            <a:avLst/>
          </a:prstGeom>
          <a:noFill/>
        </p:spPr>
        <p:txBody>
          <a:bodyPr wrap="square">
            <a:spAutoFit/>
          </a:bodyPr>
          <a:lstStyle/>
          <a:p>
            <a:pPr algn="l"/>
            <a:r>
              <a:rPr lang="en-IN" b="0" i="0" dirty="0">
                <a:solidFill>
                  <a:srgbClr val="242424"/>
                </a:solidFill>
                <a:effectLst/>
                <a:latin typeface="source-serif-pro"/>
              </a:rPr>
              <a:t>There are various algorithms that can be used for stemming,</a:t>
            </a:r>
          </a:p>
          <a:p>
            <a:pPr algn="l"/>
            <a:r>
              <a:rPr lang="en-IN" b="0" i="0" dirty="0">
                <a:solidFill>
                  <a:srgbClr val="242424"/>
                </a:solidFill>
                <a:effectLst/>
                <a:latin typeface="source-serif-pro"/>
              </a:rPr>
              <a:t>· Porter Stemmer algorithm</a:t>
            </a:r>
          </a:p>
          <a:p>
            <a:pPr algn="l"/>
            <a:r>
              <a:rPr lang="en-IN" b="0" i="0" dirty="0">
                <a:solidFill>
                  <a:srgbClr val="242424"/>
                </a:solidFill>
                <a:effectLst/>
                <a:latin typeface="source-serif-pro"/>
              </a:rPr>
              <a:t>· Snowball Stemmer algorithm</a:t>
            </a:r>
          </a:p>
          <a:p>
            <a:pPr algn="l"/>
            <a:r>
              <a:rPr lang="en-IN" b="0" i="0" dirty="0">
                <a:solidFill>
                  <a:srgbClr val="242424"/>
                </a:solidFill>
                <a:effectLst/>
                <a:latin typeface="source-serif-pro"/>
              </a:rPr>
              <a:t>· </a:t>
            </a:r>
            <a:r>
              <a:rPr lang="en-IN" b="0" i="0" dirty="0" err="1">
                <a:solidFill>
                  <a:srgbClr val="242424"/>
                </a:solidFill>
                <a:effectLst/>
                <a:latin typeface="source-serif-pro"/>
              </a:rPr>
              <a:t>Lovins</a:t>
            </a:r>
            <a:r>
              <a:rPr lang="en-IN" b="0" i="0" dirty="0">
                <a:solidFill>
                  <a:srgbClr val="242424"/>
                </a:solidFill>
                <a:effectLst/>
                <a:latin typeface="source-serif-pro"/>
              </a:rPr>
              <a:t> Stemmer algorithm</a:t>
            </a:r>
          </a:p>
          <a:p>
            <a:pPr algn="l"/>
            <a:endParaRPr lang="en-IN" dirty="0">
              <a:solidFill>
                <a:srgbClr val="242424"/>
              </a:solidFill>
              <a:latin typeface="source-serif-pro"/>
            </a:endParaRPr>
          </a:p>
          <a:p>
            <a:pPr algn="l"/>
            <a:endParaRPr lang="en-IN" b="0" i="0" dirty="0">
              <a:solidFill>
                <a:srgbClr val="242424"/>
              </a:solidFill>
              <a:effectLst/>
              <a:latin typeface="source-serif-pro"/>
            </a:endParaRPr>
          </a:p>
        </p:txBody>
      </p:sp>
      <p:pic>
        <p:nvPicPr>
          <p:cNvPr id="3074" name="Picture 2">
            <a:extLst>
              <a:ext uri="{FF2B5EF4-FFF2-40B4-BE49-F238E27FC236}">
                <a16:creationId xmlns:a16="http://schemas.microsoft.com/office/drawing/2014/main" id="{820500D7-4EBF-499A-2DE0-55B95979D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181225"/>
            <a:ext cx="67913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00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AFE48-1464-346A-DB14-F5D15B607010}"/>
              </a:ext>
            </a:extLst>
          </p:cNvPr>
          <p:cNvSpPr txBox="1"/>
          <p:nvPr/>
        </p:nvSpPr>
        <p:spPr>
          <a:xfrm>
            <a:off x="567891" y="558265"/>
            <a:ext cx="10664791" cy="4801314"/>
          </a:xfrm>
          <a:prstGeom prst="rect">
            <a:avLst/>
          </a:prstGeom>
          <a:noFill/>
        </p:spPr>
        <p:txBody>
          <a:bodyPr wrap="square">
            <a:spAutoFit/>
          </a:bodyPr>
          <a:lstStyle/>
          <a:p>
            <a:pPr algn="l" rtl="0"/>
            <a:r>
              <a:rPr lang="en-GB" b="1" i="0" dirty="0">
                <a:solidFill>
                  <a:srgbClr val="05192D"/>
                </a:solidFill>
                <a:effectLst/>
                <a:latin typeface="Studio-Feixen-Sans"/>
              </a:rPr>
              <a:t>Types of Tokenization</a:t>
            </a:r>
          </a:p>
          <a:p>
            <a:pPr algn="l" rtl="0"/>
            <a:r>
              <a:rPr lang="en-GB" b="0" i="0" dirty="0">
                <a:solidFill>
                  <a:srgbClr val="05192D"/>
                </a:solidFill>
                <a:effectLst/>
                <a:latin typeface="Studio-Feixen-Sans"/>
              </a:rPr>
              <a:t>Tokenization methods vary based on the granularity of the text breakdown and the specific requirements of the task at hand. These methods can range from dissecting text into individual words to breaking them down into characters or even smaller units</a:t>
            </a:r>
          </a:p>
          <a:p>
            <a:pPr algn="l" rtl="0"/>
            <a:endParaRPr lang="en-GB" b="0" i="0" dirty="0">
              <a:solidFill>
                <a:srgbClr val="05192D"/>
              </a:solidFill>
              <a:effectLst/>
              <a:latin typeface="Studio-Feixen-Sans"/>
            </a:endParaRPr>
          </a:p>
          <a:p>
            <a:pPr algn="l">
              <a:buFont typeface="Arial" panose="020B0604020202020204" pitchFamily="34" charset="0"/>
              <a:buChar char="•"/>
            </a:pPr>
            <a:r>
              <a:rPr lang="en-GB" b="1" i="0" dirty="0">
                <a:solidFill>
                  <a:srgbClr val="05192D"/>
                </a:solidFill>
                <a:effectLst/>
                <a:latin typeface="Studio-Feixen-Sans"/>
              </a:rPr>
              <a:t>Word tokenization.</a:t>
            </a:r>
            <a:r>
              <a:rPr lang="en-GB" b="0" i="0" dirty="0">
                <a:solidFill>
                  <a:srgbClr val="05192D"/>
                </a:solidFill>
                <a:effectLst/>
                <a:latin typeface="Studio-Feixen-Sans"/>
              </a:rPr>
              <a:t> This method breaks text down into individual words. It's the most common approach and is particularly effective for languages with clear word boundaries like English.</a:t>
            </a:r>
          </a:p>
          <a:p>
            <a:pPr algn="l">
              <a:buFont typeface="Arial" panose="020B0604020202020204" pitchFamily="34" charset="0"/>
              <a:buChar char="•"/>
            </a:pPr>
            <a:endParaRPr lang="en-GB" b="0" i="0" dirty="0">
              <a:solidFill>
                <a:srgbClr val="05192D"/>
              </a:solidFill>
              <a:effectLst/>
              <a:latin typeface="Studio-Feixen-Sans"/>
            </a:endParaRPr>
          </a:p>
          <a:p>
            <a:pPr algn="l">
              <a:buFont typeface="Arial" panose="020B0604020202020204" pitchFamily="34" charset="0"/>
              <a:buChar char="•"/>
            </a:pPr>
            <a:r>
              <a:rPr lang="en-GB" b="1" i="0" dirty="0">
                <a:solidFill>
                  <a:srgbClr val="05192D"/>
                </a:solidFill>
                <a:effectLst/>
                <a:latin typeface="Studio-Feixen-Sans"/>
              </a:rPr>
              <a:t>Character tokenization.</a:t>
            </a:r>
            <a:r>
              <a:rPr lang="en-GB" b="0" i="0" dirty="0">
                <a:solidFill>
                  <a:srgbClr val="05192D"/>
                </a:solidFill>
                <a:effectLst/>
                <a:latin typeface="Studio-Feixen-Sans"/>
              </a:rPr>
              <a:t> Here, the text is segmented into individual characters. This method is beneficial for languages that lack clear word boundaries or for tasks that require a granular analysis, such as spelling correction.</a:t>
            </a:r>
          </a:p>
          <a:p>
            <a:pPr algn="l">
              <a:buFont typeface="Arial" panose="020B0604020202020204" pitchFamily="34" charset="0"/>
              <a:buChar char="•"/>
            </a:pPr>
            <a:endParaRPr lang="en-GB" b="0" i="0" dirty="0">
              <a:solidFill>
                <a:srgbClr val="05192D"/>
              </a:solidFill>
              <a:effectLst/>
              <a:latin typeface="Studio-Feixen-Sans"/>
            </a:endParaRPr>
          </a:p>
          <a:p>
            <a:pPr algn="l">
              <a:buFont typeface="Arial" panose="020B0604020202020204" pitchFamily="34" charset="0"/>
              <a:buChar char="•"/>
            </a:pPr>
            <a:r>
              <a:rPr lang="en-GB" b="1" i="0" dirty="0" err="1">
                <a:solidFill>
                  <a:srgbClr val="05192D"/>
                </a:solidFill>
                <a:effectLst/>
                <a:latin typeface="Studio-Feixen-Sans"/>
              </a:rPr>
              <a:t>Subword</a:t>
            </a:r>
            <a:r>
              <a:rPr lang="en-GB" b="1" i="0" dirty="0">
                <a:solidFill>
                  <a:srgbClr val="05192D"/>
                </a:solidFill>
                <a:effectLst/>
                <a:latin typeface="Studio-Feixen-Sans"/>
              </a:rPr>
              <a:t> tokenization</a:t>
            </a:r>
            <a:r>
              <a:rPr lang="en-GB" b="0" i="0" dirty="0">
                <a:solidFill>
                  <a:srgbClr val="05192D"/>
                </a:solidFill>
                <a:effectLst/>
                <a:latin typeface="Studio-Feixen-Sans"/>
              </a:rPr>
              <a:t>. Striking a balance between word and character tokenization, this method breaks text into units that might be larger than a single character but smaller than a full word. For instance, "Chatbots" could be tokenized into "Chat" and "bots". This approach is especially useful for languages that form meaning by combining smaller units or when dealing with out-of-vocabulary words in NLP tasks.</a:t>
            </a:r>
          </a:p>
          <a:p>
            <a:pPr algn="l">
              <a:buFont typeface="Arial" panose="020B0604020202020204" pitchFamily="34" charset="0"/>
              <a:buChar char="•"/>
            </a:pPr>
            <a:endParaRPr lang="en-GB" b="0" i="0" dirty="0">
              <a:solidFill>
                <a:srgbClr val="05192D"/>
              </a:solidFill>
              <a:effectLst/>
              <a:latin typeface="Studio-Feixen-Sans"/>
            </a:endParaRPr>
          </a:p>
        </p:txBody>
      </p:sp>
    </p:spTree>
    <p:extLst>
      <p:ext uri="{BB962C8B-B14F-4D97-AF65-F5344CB8AC3E}">
        <p14:creationId xmlns:p14="http://schemas.microsoft.com/office/powerpoint/2010/main" val="42194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C075E7-0C17-CA5F-FBDC-83D6A45AA186}"/>
              </a:ext>
            </a:extLst>
          </p:cNvPr>
          <p:cNvPicPr>
            <a:picLocks noChangeAspect="1"/>
          </p:cNvPicPr>
          <p:nvPr/>
        </p:nvPicPr>
        <p:blipFill rotWithShape="1">
          <a:blip r:embed="rId2">
            <a:extLst>
              <a:ext uri="{28A0092B-C50C-407E-A947-70E740481C1C}">
                <a14:useLocalDpi xmlns:a14="http://schemas.microsoft.com/office/drawing/2010/main" val="0"/>
              </a:ext>
            </a:extLst>
          </a:blip>
          <a:srcRect t="5837" b="13812"/>
          <a:stretch/>
        </p:blipFill>
        <p:spPr>
          <a:xfrm>
            <a:off x="615315" y="869838"/>
            <a:ext cx="10961370" cy="4720590"/>
          </a:xfrm>
          <a:prstGeom prst="rect">
            <a:avLst/>
          </a:prstGeom>
        </p:spPr>
      </p:pic>
    </p:spTree>
    <p:extLst>
      <p:ext uri="{BB962C8B-B14F-4D97-AF65-F5344CB8AC3E}">
        <p14:creationId xmlns:p14="http://schemas.microsoft.com/office/powerpoint/2010/main" val="43950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3CC9E-4C13-B872-4B7C-4D2760D0D526}"/>
              </a:ext>
            </a:extLst>
          </p:cNvPr>
          <p:cNvPicPr>
            <a:picLocks noChangeAspect="1"/>
          </p:cNvPicPr>
          <p:nvPr/>
        </p:nvPicPr>
        <p:blipFill rotWithShape="1">
          <a:blip r:embed="rId2">
            <a:extLst>
              <a:ext uri="{28A0092B-C50C-407E-A947-70E740481C1C}">
                <a14:useLocalDpi xmlns:a14="http://schemas.microsoft.com/office/drawing/2010/main" val="0"/>
              </a:ext>
            </a:extLst>
          </a:blip>
          <a:srcRect l="147" t="5776" r="-147" b="12787"/>
          <a:stretch/>
        </p:blipFill>
        <p:spPr>
          <a:xfrm>
            <a:off x="1009650" y="456911"/>
            <a:ext cx="9608820" cy="5614818"/>
          </a:xfrm>
          <a:prstGeom prst="rect">
            <a:avLst/>
          </a:prstGeom>
        </p:spPr>
      </p:pic>
      <p:sp>
        <p:nvSpPr>
          <p:cNvPr id="4" name="TextBox 3">
            <a:extLst>
              <a:ext uri="{FF2B5EF4-FFF2-40B4-BE49-F238E27FC236}">
                <a16:creationId xmlns:a16="http://schemas.microsoft.com/office/drawing/2014/main" id="{18D348CC-3CC9-693C-A754-909648801DC8}"/>
              </a:ext>
            </a:extLst>
          </p:cNvPr>
          <p:cNvSpPr txBox="1"/>
          <p:nvPr/>
        </p:nvSpPr>
        <p:spPr>
          <a:xfrm>
            <a:off x="1752306" y="6193274"/>
            <a:ext cx="8866164" cy="369332"/>
          </a:xfrm>
          <a:prstGeom prst="rect">
            <a:avLst/>
          </a:prstGeom>
          <a:noFill/>
        </p:spPr>
        <p:txBody>
          <a:bodyPr wrap="square" rtlCol="0">
            <a:spAutoFit/>
          </a:bodyPr>
          <a:lstStyle/>
          <a:p>
            <a:r>
              <a:rPr lang="en-US" dirty="0"/>
              <a:t>s2</a:t>
            </a:r>
          </a:p>
        </p:txBody>
      </p:sp>
    </p:spTree>
    <p:extLst>
      <p:ext uri="{BB962C8B-B14F-4D97-AF65-F5344CB8AC3E}">
        <p14:creationId xmlns:p14="http://schemas.microsoft.com/office/powerpoint/2010/main" val="31521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51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580</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sohne</vt:lpstr>
      <vt:lpstr>source-code-pro</vt:lpstr>
      <vt:lpstr>source-serif-pro</vt:lpstr>
      <vt:lpstr>Studio-Feixen-Sans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sarang tk</dc:creator>
  <cp:lastModifiedBy>Microsoft Office User</cp:lastModifiedBy>
  <cp:revision>5</cp:revision>
  <dcterms:created xsi:type="dcterms:W3CDTF">2024-01-25T02:31:45Z</dcterms:created>
  <dcterms:modified xsi:type="dcterms:W3CDTF">2024-06-26T09:55:11Z</dcterms:modified>
</cp:coreProperties>
</file>