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66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595627"/>
            <a:ext cx="10058400" cy="5120640"/>
          </a:xfrm>
          <a:custGeom>
            <a:avLst/>
            <a:gdLst/>
            <a:ahLst/>
            <a:cxnLst/>
            <a:rect l="l" t="t" r="r" b="b"/>
            <a:pathLst>
              <a:path w="10058400" h="5120640">
                <a:moveTo>
                  <a:pt x="0" y="5120639"/>
                </a:moveTo>
                <a:lnTo>
                  <a:pt x="10058400" y="5120639"/>
                </a:lnTo>
                <a:lnTo>
                  <a:pt x="10058400" y="0"/>
                </a:lnTo>
                <a:lnTo>
                  <a:pt x="0" y="0"/>
                </a:lnTo>
                <a:lnTo>
                  <a:pt x="0" y="512063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057655"/>
            <a:ext cx="10058400" cy="538480"/>
          </a:xfrm>
          <a:custGeom>
            <a:avLst/>
            <a:gdLst/>
            <a:ahLst/>
            <a:cxnLst/>
            <a:rect l="l" t="t" r="r" b="b"/>
            <a:pathLst>
              <a:path w="10058400" h="538480">
                <a:moveTo>
                  <a:pt x="10058400" y="537972"/>
                </a:moveTo>
                <a:lnTo>
                  <a:pt x="0" y="537972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379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24355" y="2368295"/>
            <a:ext cx="410209" cy="50800"/>
          </a:xfrm>
          <a:custGeom>
            <a:avLst/>
            <a:gdLst/>
            <a:ahLst/>
            <a:cxnLst/>
            <a:rect l="l" t="t" r="r" b="b"/>
            <a:pathLst>
              <a:path w="410210" h="50800">
                <a:moveTo>
                  <a:pt x="409956" y="50291"/>
                </a:moveTo>
                <a:lnTo>
                  <a:pt x="0" y="50291"/>
                </a:lnTo>
                <a:lnTo>
                  <a:pt x="0" y="0"/>
                </a:lnTo>
                <a:lnTo>
                  <a:pt x="409956" y="0"/>
                </a:lnTo>
                <a:lnTo>
                  <a:pt x="409956" y="50291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4400" y="2368295"/>
            <a:ext cx="413384" cy="50800"/>
          </a:xfrm>
          <a:custGeom>
            <a:avLst/>
            <a:gdLst/>
            <a:ahLst/>
            <a:cxnLst/>
            <a:rect l="l" t="t" r="r" b="b"/>
            <a:pathLst>
              <a:path w="413384" h="50800">
                <a:moveTo>
                  <a:pt x="413004" y="50291"/>
                </a:moveTo>
                <a:lnTo>
                  <a:pt x="0" y="50291"/>
                </a:lnTo>
                <a:lnTo>
                  <a:pt x="0" y="0"/>
                </a:lnTo>
                <a:lnTo>
                  <a:pt x="413004" y="0"/>
                </a:lnTo>
                <a:lnTo>
                  <a:pt x="413004" y="50291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5"/>
            <a:ext cx="10058400" cy="538480"/>
          </a:xfrm>
          <a:custGeom>
            <a:avLst/>
            <a:gdLst/>
            <a:ahLst/>
            <a:cxnLst/>
            <a:rect l="l" t="t" r="r" b="b"/>
            <a:pathLst>
              <a:path w="10058400" h="538480">
                <a:moveTo>
                  <a:pt x="10058400" y="537972"/>
                </a:moveTo>
                <a:lnTo>
                  <a:pt x="0" y="537972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37972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24355" y="2368295"/>
            <a:ext cx="410209" cy="50800"/>
          </a:xfrm>
          <a:custGeom>
            <a:avLst/>
            <a:gdLst/>
            <a:ahLst/>
            <a:cxnLst/>
            <a:rect l="l" t="t" r="r" b="b"/>
            <a:pathLst>
              <a:path w="410210" h="50800">
                <a:moveTo>
                  <a:pt x="409956" y="50291"/>
                </a:moveTo>
                <a:lnTo>
                  <a:pt x="0" y="50291"/>
                </a:lnTo>
                <a:lnTo>
                  <a:pt x="0" y="0"/>
                </a:lnTo>
                <a:lnTo>
                  <a:pt x="409956" y="0"/>
                </a:lnTo>
                <a:lnTo>
                  <a:pt x="409956" y="50291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4400" y="2368295"/>
            <a:ext cx="413384" cy="50800"/>
          </a:xfrm>
          <a:custGeom>
            <a:avLst/>
            <a:gdLst/>
            <a:ahLst/>
            <a:cxnLst/>
            <a:rect l="l" t="t" r="r" b="b"/>
            <a:pathLst>
              <a:path w="413384" h="50800">
                <a:moveTo>
                  <a:pt x="413004" y="50291"/>
                </a:moveTo>
                <a:lnTo>
                  <a:pt x="0" y="50291"/>
                </a:lnTo>
                <a:lnTo>
                  <a:pt x="0" y="0"/>
                </a:lnTo>
                <a:lnTo>
                  <a:pt x="413004" y="0"/>
                </a:lnTo>
                <a:lnTo>
                  <a:pt x="413004" y="50291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0894" y="2585858"/>
            <a:ext cx="7336155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1A1A1A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6262" y="3580571"/>
            <a:ext cx="8055609" cy="277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basics.io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hyperlink" Target="https://lnkd.in/dTcCS8A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879" y="2331368"/>
            <a:ext cx="4864100" cy="1607820"/>
          </a:xfrm>
          <a:prstGeom prst="rect">
            <a:avLst/>
          </a:prstGeom>
        </p:spPr>
        <p:txBody>
          <a:bodyPr vert="horz" wrap="square" lIns="0" tIns="262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4600" spc="130" dirty="0"/>
              <a:t>Shield</a:t>
            </a:r>
            <a:r>
              <a:rPr sz="4600" spc="-229" dirty="0"/>
              <a:t> </a:t>
            </a:r>
            <a:r>
              <a:rPr sz="4600" spc="90" dirty="0"/>
              <a:t>Insurance</a:t>
            </a:r>
            <a:endParaRPr sz="4600" dirty="0"/>
          </a:p>
          <a:p>
            <a:pPr marL="13970" marR="5080">
              <a:lnSpc>
                <a:spcPct val="100499"/>
              </a:lnSpc>
              <a:spcBef>
                <a:spcPts val="750"/>
              </a:spcBef>
            </a:pPr>
            <a:r>
              <a:rPr sz="1750" b="0" spc="50" dirty="0">
                <a:solidFill>
                  <a:srgbClr val="595959"/>
                </a:solidFill>
                <a:latin typeface="Tahoma"/>
                <a:cs typeface="Tahoma"/>
              </a:rPr>
              <a:t>Key</a:t>
            </a:r>
            <a:r>
              <a:rPr sz="1750" b="0" spc="-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50" b="0" spc="45" dirty="0">
                <a:solidFill>
                  <a:srgbClr val="595959"/>
                </a:solidFill>
                <a:latin typeface="Tahoma"/>
                <a:cs typeface="Tahoma"/>
              </a:rPr>
              <a:t>Metrics</a:t>
            </a:r>
            <a:r>
              <a:rPr sz="1750" b="0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50" b="0" spc="70" dirty="0">
                <a:solidFill>
                  <a:srgbClr val="595959"/>
                </a:solidFill>
                <a:latin typeface="Tahoma"/>
                <a:cs typeface="Tahoma"/>
              </a:rPr>
              <a:t>&amp;</a:t>
            </a:r>
            <a:r>
              <a:rPr sz="1750" b="0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50" b="0" spc="-30" dirty="0">
                <a:solidFill>
                  <a:srgbClr val="595959"/>
                </a:solidFill>
                <a:latin typeface="Tahoma"/>
                <a:cs typeface="Tahoma"/>
              </a:rPr>
              <a:t>Insights</a:t>
            </a:r>
            <a:r>
              <a:rPr sz="1750" b="0" spc="-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50" b="0" dirty="0">
                <a:solidFill>
                  <a:srgbClr val="595959"/>
                </a:solidFill>
                <a:latin typeface="Tahoma"/>
                <a:cs typeface="Tahoma"/>
              </a:rPr>
              <a:t>from</a:t>
            </a:r>
            <a:r>
              <a:rPr sz="1750" b="0" spc="-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50" b="0" dirty="0">
                <a:solidFill>
                  <a:srgbClr val="595959"/>
                </a:solidFill>
                <a:latin typeface="Tahoma"/>
                <a:cs typeface="Tahoma"/>
              </a:rPr>
              <a:t>Power</a:t>
            </a:r>
            <a:r>
              <a:rPr sz="1750" b="0" spc="-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50" b="0" spc="-20" dirty="0">
                <a:solidFill>
                  <a:srgbClr val="595959"/>
                </a:solidFill>
                <a:latin typeface="Tahoma"/>
                <a:cs typeface="Tahoma"/>
              </a:rPr>
              <a:t>BI</a:t>
            </a:r>
            <a:r>
              <a:rPr sz="1750" b="0" spc="-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50" b="0" spc="-10" dirty="0">
                <a:solidFill>
                  <a:srgbClr val="595959"/>
                </a:solidFill>
                <a:latin typeface="Tahoma"/>
                <a:cs typeface="Tahoma"/>
              </a:rPr>
              <a:t>Dashboard </a:t>
            </a:r>
            <a:r>
              <a:rPr sz="1750" b="0" dirty="0">
                <a:solidFill>
                  <a:srgbClr val="595959"/>
                </a:solidFill>
                <a:latin typeface="Tahoma"/>
                <a:cs typeface="Tahoma"/>
              </a:rPr>
              <a:t>Sept</a:t>
            </a:r>
            <a:r>
              <a:rPr sz="1750" b="0" spc="-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750" b="0" spc="45" dirty="0">
                <a:solidFill>
                  <a:srgbClr val="595959"/>
                </a:solidFill>
                <a:latin typeface="Tahoma"/>
                <a:cs typeface="Tahoma"/>
              </a:rPr>
              <a:t>2024</a:t>
            </a:r>
            <a:endParaRPr sz="175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8219" y="1668779"/>
            <a:ext cx="8920480" cy="4925695"/>
            <a:chOff x="998219" y="1668779"/>
            <a:chExt cx="8920480" cy="49256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219" y="1668779"/>
              <a:ext cx="714755" cy="7147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06712" y="6182867"/>
              <a:ext cx="411480" cy="4114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Revenue</a:t>
            </a:r>
            <a:r>
              <a:rPr spc="-135" dirty="0"/>
              <a:t> </a:t>
            </a:r>
            <a:r>
              <a:rPr spc="90" dirty="0"/>
              <a:t>by</a:t>
            </a:r>
            <a:r>
              <a:rPr spc="-135" dirty="0"/>
              <a:t> </a:t>
            </a:r>
            <a:r>
              <a:rPr spc="130" dirty="0"/>
              <a:t>Sales</a:t>
            </a:r>
            <a:r>
              <a:rPr spc="-145" dirty="0"/>
              <a:t> </a:t>
            </a:r>
            <a:r>
              <a:rPr spc="150"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262" y="3574811"/>
            <a:ext cx="3853815" cy="1282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9725" marR="5080" indent="-327660">
              <a:lnSpc>
                <a:spcPct val="117900"/>
              </a:lnSpc>
              <a:spcBef>
                <a:spcPts val="90"/>
              </a:spcBef>
              <a:buClr>
                <a:srgbClr val="000000"/>
              </a:buClr>
              <a:buSzPct val="85714"/>
              <a:buFont typeface="Times New Roman"/>
              <a:buChar char="●"/>
              <a:tabLst>
                <a:tab pos="339725" algn="l"/>
              </a:tabLst>
            </a:pP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Agents</a:t>
            </a:r>
            <a:r>
              <a:rPr sz="1400" spc="10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contribute</a:t>
            </a:r>
            <a:r>
              <a:rPr sz="1400" spc="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significantly</a:t>
            </a:r>
            <a:r>
              <a:rPr sz="1400" spc="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400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revenue, mirroring</a:t>
            </a:r>
            <a:r>
              <a:rPr sz="1400" spc="-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400" spc="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customer</a:t>
            </a:r>
            <a:r>
              <a:rPr sz="1400" spc="5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distribution.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4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595959"/>
                </a:solidFill>
                <a:latin typeface="Tahoma"/>
                <a:cs typeface="Tahoma"/>
              </a:rPr>
              <a:t>Offline-</a:t>
            </a:r>
            <a:r>
              <a:rPr sz="1400" b="1" spc="-75" dirty="0">
                <a:solidFill>
                  <a:srgbClr val="595959"/>
                </a:solidFill>
                <a:latin typeface="Tahoma"/>
                <a:cs typeface="Tahoma"/>
              </a:rPr>
              <a:t>Agent</a:t>
            </a:r>
            <a:r>
              <a:rPr sz="1400" b="1" spc="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segment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holds</a:t>
            </a:r>
            <a:r>
              <a:rPr sz="1400" spc="-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400" spc="-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highest</a:t>
            </a:r>
            <a:r>
              <a:rPr sz="1400" spc="-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share</a:t>
            </a:r>
            <a:r>
              <a:rPr sz="1400" spc="-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at</a:t>
            </a:r>
            <a:r>
              <a:rPr sz="14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b="1" spc="-130" dirty="0">
                <a:solidFill>
                  <a:srgbClr val="595959"/>
                </a:solidFill>
                <a:latin typeface="Tahoma"/>
                <a:cs typeface="Tahoma"/>
              </a:rPr>
              <a:t>55.67%</a:t>
            </a:r>
            <a:r>
              <a:rPr sz="1400" spc="-130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4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followed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by</a:t>
            </a:r>
            <a:r>
              <a:rPr sz="1400" spc="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other</a:t>
            </a:r>
            <a:r>
              <a:rPr sz="1400" spc="3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online</a:t>
            </a:r>
            <a:r>
              <a:rPr sz="1400" spc="4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14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595959"/>
                </a:solidFill>
                <a:latin typeface="Tahoma"/>
                <a:cs typeface="Tahoma"/>
              </a:rPr>
              <a:t>offline</a:t>
            </a:r>
            <a:r>
              <a:rPr sz="1400" spc="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channels.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6852" y="2916259"/>
            <a:ext cx="3462368" cy="26313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6711" y="6182867"/>
            <a:ext cx="403167" cy="4031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85" dirty="0"/>
              <a:t>Customer</a:t>
            </a:r>
            <a:r>
              <a:rPr spc="-60" dirty="0"/>
              <a:t> </a:t>
            </a:r>
            <a:r>
              <a:rPr dirty="0"/>
              <a:t>Distribution</a:t>
            </a:r>
            <a:r>
              <a:rPr spc="-55" dirty="0"/>
              <a:t> </a:t>
            </a:r>
            <a:r>
              <a:rPr spc="90" dirty="0"/>
              <a:t>by</a:t>
            </a:r>
            <a:r>
              <a:rPr spc="-70" dirty="0"/>
              <a:t> </a:t>
            </a:r>
            <a:r>
              <a:rPr spc="175" dirty="0"/>
              <a:t>Age</a:t>
            </a:r>
            <a:r>
              <a:rPr spc="-65" dirty="0"/>
              <a:t> </a:t>
            </a:r>
            <a:r>
              <a:rPr spc="50" dirty="0"/>
              <a:t>Group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043" y="3405316"/>
            <a:ext cx="3831590" cy="354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17600"/>
              </a:lnSpc>
              <a:spcBef>
                <a:spcPts val="95"/>
              </a:spcBef>
              <a:buChar char="●"/>
              <a:tabLst>
                <a:tab pos="3556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31-</a:t>
            </a:r>
            <a:r>
              <a:rPr sz="1400" b="1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40</a:t>
            </a:r>
            <a:r>
              <a:rPr sz="1400" b="1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age</a:t>
            </a:r>
            <a:r>
              <a:rPr sz="14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group</a:t>
            </a:r>
            <a:r>
              <a:rPr sz="14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has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highest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number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customers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at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11,455</a:t>
            </a:r>
            <a:r>
              <a:rPr sz="1400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,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which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may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indicate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demographic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focus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for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company.</a:t>
            </a:r>
            <a:endParaRPr lang="en-IN" sz="1400" spc="-1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5080" indent="-343535">
              <a:lnSpc>
                <a:spcPct val="117600"/>
              </a:lnSpc>
              <a:spcBef>
                <a:spcPts val="95"/>
              </a:spcBef>
              <a:buChar char="●"/>
              <a:tabLst>
                <a:tab pos="355600" algn="l"/>
              </a:tabLst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224154" indent="-343535">
              <a:lnSpc>
                <a:spcPts val="1980"/>
              </a:lnSpc>
              <a:spcBef>
                <a:spcPts val="105"/>
              </a:spcBef>
              <a:buChar char="●"/>
              <a:tabLst>
                <a:tab pos="3556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41-</a:t>
            </a:r>
            <a:r>
              <a:rPr sz="1400" b="1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50</a:t>
            </a:r>
            <a:r>
              <a:rPr sz="14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25-</a:t>
            </a:r>
            <a:r>
              <a:rPr sz="1400" b="1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30</a:t>
            </a:r>
            <a:r>
              <a:rPr sz="14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age</a:t>
            </a:r>
            <a:r>
              <a:rPr sz="14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groups</a:t>
            </a:r>
            <a:r>
              <a:rPr sz="1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are</a:t>
            </a:r>
            <a:r>
              <a:rPr sz="14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next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largest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segments,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with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4,699</a:t>
            </a:r>
            <a:r>
              <a:rPr sz="1400" b="1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175"/>
              </a:spcBef>
            </a:pPr>
            <a:r>
              <a:rPr sz="1400" b="1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3,617</a:t>
            </a:r>
            <a:r>
              <a:rPr sz="1400" b="1"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customers,</a:t>
            </a:r>
            <a:r>
              <a:rPr sz="1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respectively.</a:t>
            </a:r>
            <a:endParaRPr lang="en-IN" sz="1400" spc="-1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175"/>
              </a:spcBef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Font typeface="Tahoma"/>
              <a:buChar char="●"/>
              <a:tabLst>
                <a:tab pos="354965" algn="l"/>
              </a:tabLst>
            </a:pPr>
            <a:r>
              <a:rPr sz="1400" b="1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18-</a:t>
            </a:r>
            <a:r>
              <a:rPr sz="1400" b="1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24</a:t>
            </a:r>
            <a:r>
              <a:rPr sz="1400" b="1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65+</a:t>
            </a:r>
            <a:r>
              <a:rPr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age</a:t>
            </a:r>
            <a:r>
              <a:rPr sz="14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groups</a:t>
            </a:r>
            <a:r>
              <a:rPr sz="1400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have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relatively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105410">
              <a:lnSpc>
                <a:spcPct val="117400"/>
              </a:lnSpc>
              <a:spcBef>
                <a:spcPts val="10"/>
              </a:spcBef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lower</a:t>
            </a:r>
            <a:r>
              <a:rPr sz="1400" spc="8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representation,</a:t>
            </a:r>
            <a:r>
              <a:rPr sz="14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suggesting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that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younger and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older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demographics might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be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less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engaged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or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have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different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insurance needs.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6711" y="3469438"/>
            <a:ext cx="3794759" cy="27968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6711" y="6182867"/>
            <a:ext cx="403167" cy="4031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Expected</a:t>
            </a:r>
            <a:r>
              <a:rPr spc="-130" dirty="0"/>
              <a:t> </a:t>
            </a:r>
            <a:r>
              <a:rPr spc="75" dirty="0"/>
              <a:t>Settlements</a:t>
            </a:r>
            <a:r>
              <a:rPr spc="-130" dirty="0"/>
              <a:t> </a:t>
            </a:r>
            <a:r>
              <a:rPr spc="105" dirty="0"/>
              <a:t>by</a:t>
            </a:r>
            <a:r>
              <a:rPr spc="-145" dirty="0"/>
              <a:t> </a:t>
            </a:r>
            <a:r>
              <a:rPr spc="165" dirty="0"/>
              <a:t>Age</a:t>
            </a:r>
            <a:r>
              <a:rPr spc="-140" dirty="0"/>
              <a:t> </a:t>
            </a:r>
            <a:r>
              <a:rPr spc="65" dirty="0"/>
              <a:t>Group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043" y="3405316"/>
            <a:ext cx="3848100" cy="25615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72720" indent="-343535">
              <a:lnSpc>
                <a:spcPct val="117600"/>
              </a:lnSpc>
              <a:spcBef>
                <a:spcPts val="95"/>
              </a:spcBef>
              <a:buChar char="●"/>
              <a:tabLst>
                <a:tab pos="3556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31-</a:t>
            </a:r>
            <a:r>
              <a:rPr sz="1400" b="1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40</a:t>
            </a:r>
            <a:r>
              <a:rPr sz="1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age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group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holds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largest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share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of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expected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settlements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at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1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34.79%</a:t>
            </a:r>
            <a:r>
              <a:rPr sz="1400" spc="-1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,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which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might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imply higher risk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or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claim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activity</a:t>
            </a:r>
            <a:r>
              <a:rPr sz="1400" spc="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within</a:t>
            </a:r>
            <a:r>
              <a:rPr sz="1400" spc="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this</a:t>
            </a:r>
            <a:r>
              <a:rPr sz="1400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group.</a:t>
            </a:r>
            <a:endParaRPr lang="en-IN" sz="1400" spc="-1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172720" indent="-343535">
              <a:lnSpc>
                <a:spcPct val="117600"/>
              </a:lnSpc>
              <a:spcBef>
                <a:spcPts val="95"/>
              </a:spcBef>
              <a:buChar char="●"/>
              <a:tabLst>
                <a:tab pos="355600" algn="l"/>
              </a:tabLst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12700" indent="-343535">
              <a:lnSpc>
                <a:spcPts val="1980"/>
              </a:lnSpc>
              <a:spcBef>
                <a:spcPts val="105"/>
              </a:spcBef>
              <a:buFont typeface="Tahoma"/>
              <a:buChar char="●"/>
              <a:tabLst>
                <a:tab pos="355600" algn="l"/>
              </a:tabLst>
            </a:pPr>
            <a:r>
              <a:rPr sz="1400" b="1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25-</a:t>
            </a:r>
            <a:r>
              <a:rPr sz="1400" b="1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30</a:t>
            </a:r>
            <a:r>
              <a:rPr sz="1400" b="1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41-</a:t>
            </a:r>
            <a:r>
              <a:rPr sz="1400" b="1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50</a:t>
            </a:r>
            <a:r>
              <a:rPr sz="14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age</a:t>
            </a:r>
            <a:r>
              <a:rPr sz="14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groups</a:t>
            </a:r>
            <a:r>
              <a:rPr sz="1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also</a:t>
            </a:r>
            <a:r>
              <a:rPr sz="14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show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notable</a:t>
            </a:r>
            <a:r>
              <a:rPr sz="14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settlement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expectations,</a:t>
            </a:r>
            <a:r>
              <a:rPr sz="14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at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1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20.05%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175"/>
              </a:spcBef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17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20.1%</a:t>
            </a:r>
            <a:r>
              <a:rPr sz="1400" b="1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respectively,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which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could</a:t>
            </a:r>
            <a:r>
              <a:rPr sz="14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inform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303530">
              <a:lnSpc>
                <a:spcPts val="1980"/>
              </a:lnSpc>
              <a:spcBef>
                <a:spcPts val="90"/>
              </a:spcBef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risk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assessment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policy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management strategies.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8597" y="3469427"/>
            <a:ext cx="4639594" cy="31249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75" dirty="0"/>
              <a:t>Age</a:t>
            </a:r>
            <a:r>
              <a:rPr spc="-135" dirty="0"/>
              <a:t> </a:t>
            </a:r>
            <a:r>
              <a:rPr spc="70" dirty="0"/>
              <a:t>Group</a:t>
            </a:r>
            <a:r>
              <a:rPr spc="-125" dirty="0"/>
              <a:t> </a:t>
            </a:r>
            <a:r>
              <a:rPr spc="125" dirty="0"/>
              <a:t>vs</a:t>
            </a:r>
            <a:r>
              <a:rPr spc="-150" dirty="0"/>
              <a:t> </a:t>
            </a:r>
            <a:r>
              <a:rPr spc="130" dirty="0"/>
              <a:t>Sales</a:t>
            </a:r>
            <a:r>
              <a:rPr spc="-145" dirty="0"/>
              <a:t> </a:t>
            </a:r>
            <a:r>
              <a:rPr spc="145" dirty="0"/>
              <a:t>Mode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043" y="3405316"/>
            <a:ext cx="3680460" cy="25322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17600"/>
              </a:lnSpc>
              <a:spcBef>
                <a:spcPts val="95"/>
              </a:spcBef>
              <a:buChar char="●"/>
              <a:tabLst>
                <a:tab pos="3556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Sales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through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agents</a:t>
            </a:r>
            <a:r>
              <a:rPr sz="1400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are dominant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across age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groups,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particularly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</a:t>
            </a:r>
            <a:r>
              <a:rPr sz="14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31-</a:t>
            </a:r>
            <a:r>
              <a:rPr sz="1400" b="1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40</a:t>
            </a:r>
            <a:r>
              <a:rPr sz="1400" b="1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age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group,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further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reinforcing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role</a:t>
            </a:r>
            <a:r>
              <a:rPr sz="14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of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personal</a:t>
            </a:r>
            <a:r>
              <a:rPr sz="1400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interaction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sales.</a:t>
            </a:r>
            <a:endParaRPr lang="en-IN" sz="1400" spc="-1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5080" indent="-343535">
              <a:lnSpc>
                <a:spcPct val="117600"/>
              </a:lnSpc>
              <a:spcBef>
                <a:spcPts val="95"/>
              </a:spcBef>
              <a:buChar char="●"/>
              <a:tabLst>
                <a:tab pos="355600" algn="l"/>
              </a:tabLst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har char="●"/>
              <a:tabLst>
                <a:tab pos="354965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Online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sales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channels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(App</a:t>
            </a:r>
            <a:r>
              <a:rPr sz="1400" b="1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Website)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111760">
              <a:lnSpc>
                <a:spcPct val="117400"/>
              </a:lnSpc>
              <a:spcBef>
                <a:spcPts val="10"/>
              </a:spcBef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are utilized</a:t>
            </a:r>
            <a:r>
              <a:rPr sz="14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more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by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younger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age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groups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like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18-</a:t>
            </a:r>
            <a:r>
              <a:rPr sz="1400" b="1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24</a:t>
            </a:r>
            <a:r>
              <a:rPr sz="1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25-</a:t>
            </a:r>
            <a:r>
              <a:rPr sz="1400" b="1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30</a:t>
            </a:r>
            <a:r>
              <a:rPr sz="14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,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suggesting</a:t>
            </a:r>
            <a:r>
              <a:rPr sz="14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preference</a:t>
            </a:r>
            <a:r>
              <a:rPr sz="1400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for</a:t>
            </a:r>
            <a:r>
              <a:rPr sz="14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digital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interfaces</a:t>
            </a:r>
            <a:r>
              <a:rPr sz="14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among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younger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customers.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2967" y="3136646"/>
            <a:ext cx="4385224" cy="3457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60" dirty="0"/>
              <a:t>Policy</a:t>
            </a:r>
            <a:r>
              <a:rPr spc="-50" dirty="0"/>
              <a:t> </a:t>
            </a:r>
            <a:r>
              <a:rPr dirty="0"/>
              <a:t>Preference</a:t>
            </a:r>
            <a:r>
              <a:rPr spc="-45" dirty="0"/>
              <a:t> </a:t>
            </a:r>
            <a:r>
              <a:rPr spc="90" dirty="0"/>
              <a:t>by</a:t>
            </a:r>
            <a:r>
              <a:rPr spc="-45" dirty="0"/>
              <a:t> </a:t>
            </a:r>
            <a:r>
              <a:rPr spc="175" dirty="0"/>
              <a:t>Age</a:t>
            </a:r>
            <a:r>
              <a:rPr spc="-45" dirty="0"/>
              <a:t> </a:t>
            </a:r>
            <a:r>
              <a:rPr spc="50" dirty="0"/>
              <a:t>Group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043" y="3405316"/>
            <a:ext cx="3836035" cy="128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17500"/>
              </a:lnSpc>
              <a:spcBef>
                <a:spcPts val="100"/>
              </a:spcBef>
              <a:buChar char="●"/>
              <a:tabLst>
                <a:tab pos="3556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Policies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are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well</a:t>
            </a:r>
            <a:r>
              <a:rPr sz="1400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distributed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among</a:t>
            </a:r>
            <a:r>
              <a:rPr sz="14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age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groups,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with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31-</a:t>
            </a:r>
            <a:r>
              <a:rPr sz="1400" b="1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40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segment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having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highest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preferences</a:t>
            </a:r>
            <a:r>
              <a:rPr sz="14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for</a:t>
            </a:r>
            <a:r>
              <a:rPr sz="14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policies</a:t>
            </a:r>
            <a:r>
              <a:rPr sz="14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like </a:t>
            </a:r>
            <a:r>
              <a:rPr sz="1400" b="1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POL9221HEL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 </a:t>
            </a:r>
            <a:r>
              <a:rPr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POL3193HEL</a:t>
            </a:r>
            <a:r>
              <a:rPr sz="14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,</a:t>
            </a:r>
            <a:r>
              <a:rPr sz="14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indicating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popular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choices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among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this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demographic</a:t>
            </a:r>
            <a:r>
              <a:rPr sz="1400" spc="-10" dirty="0">
                <a:solidFill>
                  <a:srgbClr val="595959"/>
                </a:solidFill>
                <a:latin typeface="Tahoma"/>
                <a:cs typeface="Tahoma"/>
              </a:rPr>
              <a:t>.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4605" y="3236828"/>
            <a:ext cx="4226490" cy="26305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6711" y="6182867"/>
            <a:ext cx="403167" cy="4031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514600"/>
            <a:ext cx="733615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Recommendation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01395" y="3048000"/>
            <a:ext cx="8055609" cy="3953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0360" marR="469265" indent="-328295">
              <a:lnSpc>
                <a:spcPct val="107100"/>
              </a:lnSpc>
              <a:spcBef>
                <a:spcPts val="95"/>
              </a:spcBef>
              <a:buClr>
                <a:srgbClr val="000000"/>
              </a:buClr>
              <a:buSzPct val="85714"/>
              <a:buFont typeface="Times New Roman"/>
              <a:buChar char="●"/>
              <a:tabLst>
                <a:tab pos="340360" algn="l"/>
              </a:tabLst>
            </a:pPr>
            <a:r>
              <a:rPr b="1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Customer</a:t>
            </a:r>
            <a:r>
              <a:rPr b="1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b="1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Growth</a:t>
            </a:r>
            <a:r>
              <a:rPr b="1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b="1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&amp;</a:t>
            </a:r>
            <a:r>
              <a:rPr b="1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b="1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Stability</a:t>
            </a:r>
            <a:r>
              <a:rPr spc="-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spc="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Use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predictive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analytics</a:t>
            </a:r>
            <a:r>
              <a:rPr spc="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</a:t>
            </a:r>
            <a:r>
              <a:rPr spc="1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revenue</a:t>
            </a:r>
            <a:r>
              <a:rPr spc="4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fluctuations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target</a:t>
            </a:r>
            <a:r>
              <a:rPr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younger</a:t>
            </a:r>
            <a:r>
              <a:rPr spc="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(18-24)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spc="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older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(65+)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demographics</a:t>
            </a:r>
            <a:r>
              <a:rPr spc="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boost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growth.</a:t>
            </a:r>
            <a:endParaRPr lang="en-IN" spc="-1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0360" marR="469265" indent="-328295">
              <a:lnSpc>
                <a:spcPct val="107100"/>
              </a:lnSpc>
              <a:spcBef>
                <a:spcPts val="95"/>
              </a:spcBef>
              <a:buClr>
                <a:srgbClr val="000000"/>
              </a:buClr>
              <a:buSzPct val="85714"/>
              <a:buFont typeface="Times New Roman"/>
              <a:buChar char="●"/>
              <a:tabLst>
                <a:tab pos="340360" algn="l"/>
              </a:tabLst>
            </a:pPr>
            <a:endParaRPr spc="-1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0360" marR="496570" indent="-328295">
              <a:lnSpc>
                <a:spcPts val="1800"/>
              </a:lnSpc>
              <a:spcBef>
                <a:spcPts val="80"/>
              </a:spcBef>
              <a:buClr>
                <a:srgbClr val="000000"/>
              </a:buClr>
              <a:buSzPct val="85714"/>
              <a:buFont typeface="Times New Roman"/>
              <a:buChar char="●"/>
              <a:tabLst>
                <a:tab pos="340360" algn="l"/>
              </a:tabLst>
            </a:pPr>
            <a:r>
              <a:rPr b="1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Age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b="1"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Group</a:t>
            </a:r>
            <a:r>
              <a:rPr b="1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b="1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Focus</a:t>
            </a:r>
            <a:r>
              <a:rPr spc="-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spc="5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Strengthen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retention</a:t>
            </a:r>
            <a:r>
              <a:rPr spc="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efforts for</a:t>
            </a:r>
            <a:r>
              <a:rPr spc="3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high-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revenue</a:t>
            </a:r>
            <a:r>
              <a:rPr spc="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31-</a:t>
            </a:r>
            <a:r>
              <a:rPr spc="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40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age</a:t>
            </a:r>
            <a:r>
              <a:rPr spc="4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</a:t>
            </a:r>
            <a:r>
              <a:rPr spc="3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with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tailored</a:t>
            </a:r>
            <a:r>
              <a:rPr spc="7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offerings.</a:t>
            </a:r>
            <a:endParaRPr lang="en-IN" spc="-1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0360" marR="496570" indent="-328295">
              <a:lnSpc>
                <a:spcPts val="1800"/>
              </a:lnSpc>
              <a:spcBef>
                <a:spcPts val="80"/>
              </a:spcBef>
              <a:buClr>
                <a:srgbClr val="000000"/>
              </a:buClr>
              <a:buSzPct val="85714"/>
              <a:buFont typeface="Times New Roman"/>
              <a:buChar char="●"/>
              <a:tabLst>
                <a:tab pos="340360" algn="l"/>
              </a:tabLst>
            </a:pPr>
            <a:endParaRPr spc="-1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0360" marR="5080" indent="-328295">
              <a:lnSpc>
                <a:spcPts val="1800"/>
              </a:lnSpc>
              <a:buClr>
                <a:srgbClr val="000000"/>
              </a:buClr>
              <a:buSzPct val="85714"/>
              <a:buFont typeface="Times New Roman"/>
              <a:buChar char="●"/>
              <a:tabLst>
                <a:tab pos="340360" algn="l"/>
              </a:tabLst>
            </a:pPr>
            <a:r>
              <a:rPr b="1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Geographical</a:t>
            </a:r>
            <a:r>
              <a:rPr b="1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b="1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Strategy</a:t>
            </a:r>
            <a:r>
              <a:rPr spc="-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spc="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Apply</a:t>
            </a:r>
            <a:r>
              <a:rPr spc="1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successful</a:t>
            </a:r>
            <a:r>
              <a:rPr spc="3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strategies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from</a:t>
            </a:r>
            <a:r>
              <a:rPr spc="3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Delhi</a:t>
            </a:r>
            <a:r>
              <a:rPr spc="4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9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NCR</a:t>
            </a:r>
            <a:r>
              <a:rPr spc="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spc="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other</a:t>
            </a:r>
            <a:r>
              <a:rPr spc="3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regions</a:t>
            </a:r>
            <a:r>
              <a:rPr spc="3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like</a:t>
            </a:r>
            <a:r>
              <a:rPr spc="3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Mumbai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spc="-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Chennai</a:t>
            </a:r>
            <a:r>
              <a:rPr spc="3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spc="1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growth.</a:t>
            </a:r>
            <a:endParaRPr lang="en-IN" spc="-1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0360" marR="5080" indent="-328295">
              <a:lnSpc>
                <a:spcPts val="1800"/>
              </a:lnSpc>
              <a:buClr>
                <a:srgbClr val="000000"/>
              </a:buClr>
              <a:buSzPct val="85714"/>
              <a:buFont typeface="Times New Roman"/>
              <a:buChar char="●"/>
              <a:tabLst>
                <a:tab pos="340360" algn="l"/>
              </a:tabLst>
            </a:pPr>
            <a:endParaRPr spc="-1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0360" marR="421640" indent="-328295">
              <a:lnSpc>
                <a:spcPts val="1800"/>
              </a:lnSpc>
              <a:spcBef>
                <a:spcPts val="10"/>
              </a:spcBef>
              <a:buClr>
                <a:srgbClr val="000000"/>
              </a:buClr>
              <a:buSzPct val="85714"/>
              <a:buFont typeface="Times New Roman"/>
              <a:buChar char="●"/>
              <a:tabLst>
                <a:tab pos="340360" algn="l"/>
              </a:tabLst>
            </a:pPr>
            <a:r>
              <a:rPr b="1"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Sales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b="1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Channel</a:t>
            </a:r>
            <a:r>
              <a:rPr b="1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b="1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Optimization</a:t>
            </a:r>
            <a:r>
              <a:rPr spc="-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spc="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Enhance</a:t>
            </a:r>
            <a:r>
              <a:rPr spc="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digital</a:t>
            </a:r>
            <a:r>
              <a:rPr spc="-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platforms</a:t>
            </a:r>
            <a:r>
              <a:rPr spc="-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spc="-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better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engage</a:t>
            </a:r>
            <a:r>
              <a:rPr spc="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younger</a:t>
            </a:r>
            <a:r>
              <a:rPr spc="3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customers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favoring</a:t>
            </a:r>
            <a:r>
              <a:rPr spc="4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online</a:t>
            </a:r>
            <a:r>
              <a:rPr spc="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channels.</a:t>
            </a:r>
            <a:endParaRPr lang="en-IN" spc="-1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0360" marR="421640" indent="-328295">
              <a:lnSpc>
                <a:spcPts val="1800"/>
              </a:lnSpc>
              <a:spcBef>
                <a:spcPts val="10"/>
              </a:spcBef>
              <a:buClr>
                <a:srgbClr val="000000"/>
              </a:buClr>
              <a:buSzPct val="85714"/>
              <a:buFont typeface="Times New Roman"/>
              <a:buChar char="●"/>
              <a:tabLst>
                <a:tab pos="340360" algn="l"/>
              </a:tabLst>
            </a:pPr>
            <a:endParaRPr spc="-1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0360" marR="89535" indent="-328295">
              <a:lnSpc>
                <a:spcPts val="1800"/>
              </a:lnSpc>
              <a:buClr>
                <a:srgbClr val="000000"/>
              </a:buClr>
              <a:buSzPct val="85714"/>
              <a:buFont typeface="Times New Roman"/>
              <a:buChar char="●"/>
              <a:tabLst>
                <a:tab pos="340360" algn="l"/>
              </a:tabLst>
            </a:pPr>
            <a:r>
              <a:rPr b="1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Policy</a:t>
            </a:r>
            <a:r>
              <a:rPr b="1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b="1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&amp;</a:t>
            </a:r>
            <a:r>
              <a:rPr b="1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b="1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Risk</a:t>
            </a:r>
            <a:r>
              <a:rPr b="1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b="1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Management</a:t>
            </a:r>
            <a:r>
              <a:rPr spc="-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spc="11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Develop</a:t>
            </a:r>
            <a:r>
              <a:rPr spc="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tailored</a:t>
            </a:r>
            <a:r>
              <a:rPr spc="6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policies</a:t>
            </a:r>
            <a:r>
              <a:rPr spc="3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spc="5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high-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settlement</a:t>
            </a:r>
            <a:r>
              <a:rPr spc="4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groups</a:t>
            </a:r>
            <a:r>
              <a:rPr spc="5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(31-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40,</a:t>
            </a:r>
            <a:r>
              <a:rPr spc="4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25-</a:t>
            </a:r>
            <a:r>
              <a:rPr spc="-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30,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41-50)</a:t>
            </a:r>
            <a:r>
              <a:rPr spc="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spc="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improve</a:t>
            </a:r>
            <a:r>
              <a:rPr spc="4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risk</a:t>
            </a:r>
            <a:r>
              <a:rPr spc="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management.</a:t>
            </a:r>
            <a:endParaRPr lang="en-IN" spc="-1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0360" marR="89535" indent="-328295">
              <a:lnSpc>
                <a:spcPts val="1800"/>
              </a:lnSpc>
              <a:buClr>
                <a:srgbClr val="000000"/>
              </a:buClr>
              <a:buSzPct val="85714"/>
              <a:buFont typeface="Times New Roman"/>
              <a:buChar char="●"/>
              <a:tabLst>
                <a:tab pos="340360" algn="l"/>
              </a:tabLst>
            </a:pPr>
            <a:endParaRPr spc="-1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0360" marR="248285" indent="-328295">
              <a:lnSpc>
                <a:spcPts val="1800"/>
              </a:lnSpc>
              <a:buClr>
                <a:srgbClr val="000000"/>
              </a:buClr>
              <a:buSzPct val="85714"/>
              <a:buFont typeface="Times New Roman"/>
              <a:buChar char="●"/>
              <a:tabLst>
                <a:tab pos="340360" algn="l"/>
              </a:tabLst>
            </a:pPr>
            <a:r>
              <a:rPr b="1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Product</a:t>
            </a:r>
            <a:r>
              <a:rPr b="1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b="1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&amp;</a:t>
            </a:r>
            <a:r>
              <a:rPr b="1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b="1" spc="-9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Channel</a:t>
            </a:r>
            <a:r>
              <a:rPr b="1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b="1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Strategy:</a:t>
            </a:r>
            <a:r>
              <a:rPr b="1" spc="9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Customize</a:t>
            </a:r>
            <a:r>
              <a:rPr spc="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product</a:t>
            </a:r>
            <a:r>
              <a:rPr spc="1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offerings</a:t>
            </a:r>
            <a:r>
              <a:rPr spc="-1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age</a:t>
            </a:r>
            <a:r>
              <a:rPr spc="3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</a:t>
            </a:r>
            <a:r>
              <a:rPr spc="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to</a:t>
            </a:r>
            <a:r>
              <a:rPr spc="-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match</a:t>
            </a:r>
            <a:r>
              <a:rPr spc="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preferences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and</a:t>
            </a:r>
            <a:r>
              <a:rPr spc="2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optimize</a:t>
            </a:r>
            <a:r>
              <a:rPr spc="2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multi-channel</a:t>
            </a:r>
            <a:r>
              <a:rPr spc="85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engagement.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6711" y="6182867"/>
            <a:ext cx="403167" cy="40316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85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996" y="3572979"/>
            <a:ext cx="3655060" cy="74411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Image</a:t>
            </a:r>
            <a:r>
              <a:rPr sz="1400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Source:</a:t>
            </a:r>
            <a:r>
              <a:rPr sz="1400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u="sng" spc="-1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1C3677"/>
                  </a:solidFill>
                </a:uFill>
                <a:latin typeface="Tahoma"/>
                <a:cs typeface="Tahom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www.google.com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17100"/>
              </a:lnSpc>
              <a:spcBef>
                <a:spcPts val="10"/>
              </a:spcBef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</a:t>
            </a:r>
            <a:r>
              <a:rPr sz="14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Analytics</a:t>
            </a:r>
            <a:r>
              <a:rPr sz="1400" spc="9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Internship:</a:t>
            </a:r>
            <a:r>
              <a:rPr sz="1400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u="sng" spc="-1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1C3677"/>
                  </a:solidFill>
                </a:uFill>
                <a:latin typeface="Tahoma"/>
                <a:cs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www.codebasics.io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Live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Power</a:t>
            </a:r>
            <a:r>
              <a:rPr sz="14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BI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Dashboard</a:t>
            </a:r>
            <a:r>
              <a:rPr sz="1400" dirty="0">
                <a:solidFill>
                  <a:srgbClr val="1C3677"/>
                </a:solidFill>
                <a:latin typeface="Tahoma"/>
                <a:cs typeface="Tahom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sz="1400" spc="40" dirty="0">
                <a:solidFill>
                  <a:srgbClr val="1C3677"/>
                </a:solidFill>
                <a:latin typeface="Tahoma"/>
                <a:cs typeface="Tahom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400" u="sng" dirty="0">
                <a:solidFill>
                  <a:srgbClr val="1C3677"/>
                </a:solidFill>
                <a:uFill>
                  <a:solidFill>
                    <a:srgbClr val="1C3677"/>
                  </a:solidFill>
                </a:uFill>
                <a:latin typeface="Tahoma"/>
                <a:cs typeface="Tahom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</a:t>
            </a:r>
            <a:r>
              <a:rPr sz="1400" u="sng" spc="20" dirty="0">
                <a:solidFill>
                  <a:srgbClr val="1C3677"/>
                </a:solidFill>
                <a:uFill>
                  <a:solidFill>
                    <a:srgbClr val="1C3677"/>
                  </a:solidFill>
                </a:uFill>
                <a:latin typeface="Tahoma"/>
                <a:cs typeface="Tahom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400" u="sng" dirty="0">
                <a:solidFill>
                  <a:srgbClr val="1C3677"/>
                </a:solidFill>
                <a:uFill>
                  <a:solidFill>
                    <a:srgbClr val="1C3677"/>
                  </a:solidFill>
                </a:uFill>
                <a:latin typeface="Tahoma"/>
                <a:cs typeface="Tahom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</a:t>
            </a:r>
            <a:r>
              <a:rPr sz="1400" u="sng" spc="20" dirty="0">
                <a:solidFill>
                  <a:srgbClr val="1C3677"/>
                </a:solidFill>
                <a:uFill>
                  <a:solidFill>
                    <a:srgbClr val="1C3677"/>
                  </a:solidFill>
                </a:uFill>
                <a:latin typeface="Tahoma"/>
                <a:cs typeface="Tahom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400" u="sng" spc="-2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1C3677"/>
                  </a:solidFill>
                </a:uFill>
                <a:latin typeface="Tahoma"/>
                <a:cs typeface="Tahom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view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0996" y="5125064"/>
            <a:ext cx="4069715" cy="10909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400" b="1" spc="-10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Interactive</a:t>
            </a:r>
            <a:r>
              <a:rPr sz="1400" b="1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report</a:t>
            </a:r>
            <a:r>
              <a:rPr sz="1400" b="1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by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en-IN" sz="1950" b="1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Padma Ch. Behera</a:t>
            </a:r>
            <a:r>
              <a:rPr sz="1950" b="1" spc="-1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@</a:t>
            </a:r>
            <a:r>
              <a:rPr sz="1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IN" sz="1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Data</a:t>
            </a:r>
            <a:r>
              <a:rPr sz="14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Analyst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17900"/>
              </a:lnSpc>
              <a:spcBef>
                <a:spcPts val="70"/>
              </a:spcBef>
            </a:pPr>
            <a:r>
              <a:rPr sz="1400" spc="9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Do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you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have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any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question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related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to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presentation?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Please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email</a:t>
            </a:r>
            <a:r>
              <a:rPr sz="1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lang="en-IN" sz="1400" u="sng" spc="-10" dirty="0">
                <a:solidFill>
                  <a:schemeClr val="tx1">
                    <a:lumMod val="95000"/>
                    <a:lumOff val="5000"/>
                  </a:schemeClr>
                </a:solidFill>
                <a:uFill>
                  <a:solidFill>
                    <a:srgbClr val="1C3677"/>
                  </a:solidFill>
                </a:uFill>
                <a:latin typeface="Tahoma"/>
                <a:cs typeface="Tahoma"/>
              </a:rPr>
              <a:t>padmachbehera23@gmail.com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06711" y="6182867"/>
            <a:ext cx="403167" cy="4031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14" dirty="0"/>
              <a:t>Company</a:t>
            </a:r>
            <a:r>
              <a:rPr spc="-145" dirty="0"/>
              <a:t> </a:t>
            </a:r>
            <a:r>
              <a:rPr spc="4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996" y="3405316"/>
            <a:ext cx="3942715" cy="1765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100"/>
              </a:spcBef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Shield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Insurance</a:t>
            </a:r>
            <a:r>
              <a:rPr sz="14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Company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provides</a:t>
            </a:r>
            <a:r>
              <a:rPr sz="14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reliable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comprehensive</a:t>
            </a:r>
            <a:r>
              <a:rPr sz="14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insurance</a:t>
            </a:r>
            <a:r>
              <a:rPr sz="14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plans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for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individuals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businesses,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ensuring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protection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from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various risks.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Known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for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its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commitment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customer</a:t>
            </a:r>
            <a:r>
              <a:rPr sz="1400" spc="5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care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security,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Shield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stands</a:t>
            </a:r>
            <a:r>
              <a:rPr sz="1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out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</a:t>
            </a:r>
            <a:r>
              <a:rPr sz="14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market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for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its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focus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on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coverage</a:t>
            </a:r>
            <a:r>
              <a:rPr sz="14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reliability,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helping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customers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feel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safe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secure.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8070" y="2638182"/>
            <a:ext cx="3590450" cy="253538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6711" y="6182867"/>
            <a:ext cx="403167" cy="4031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043" y="3412932"/>
            <a:ext cx="8104505" cy="32314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7100"/>
              </a:lnSpc>
              <a:spcBef>
                <a:spcPts val="95"/>
              </a:spcBef>
              <a:buChar char="●"/>
              <a:tabLst>
                <a:tab pos="3556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Present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key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metrics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including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total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customers,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total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revenue,</a:t>
            </a:r>
            <a:r>
              <a:rPr sz="14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daily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revenue</a:t>
            </a:r>
            <a:r>
              <a:rPr sz="14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customer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growth,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month-over-month</a:t>
            </a:r>
            <a:r>
              <a:rPr sz="1400" spc="1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percentage</a:t>
            </a:r>
            <a:r>
              <a:rPr sz="1400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change.</a:t>
            </a:r>
            <a:endParaRPr lang="en-IN" sz="1400" spc="-1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5080" indent="-343535">
              <a:lnSpc>
                <a:spcPct val="107100"/>
              </a:lnSpc>
              <a:spcBef>
                <a:spcPts val="95"/>
              </a:spcBef>
              <a:buChar char="●"/>
              <a:tabLst>
                <a:tab pos="355600" algn="l"/>
              </a:tabLst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216535" indent="-343535">
              <a:lnSpc>
                <a:spcPct val="107100"/>
              </a:lnSpc>
              <a:buChar char="●"/>
              <a:tabLst>
                <a:tab pos="3556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Analyze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customer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segmentation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by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age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groups,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cities,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sales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modes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to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identify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revenue</a:t>
            </a:r>
            <a:r>
              <a:rPr sz="14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customer</a:t>
            </a:r>
            <a:r>
              <a:rPr sz="1400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trends.</a:t>
            </a:r>
            <a:endParaRPr lang="en-IN" sz="1400" spc="-1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216535" indent="-343535">
              <a:lnSpc>
                <a:spcPct val="107100"/>
              </a:lnSpc>
              <a:buChar char="●"/>
              <a:tabLst>
                <a:tab pos="355600" algn="l"/>
              </a:tabLst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387985" indent="-343535">
              <a:lnSpc>
                <a:spcPct val="107100"/>
              </a:lnSpc>
              <a:buChar char="●"/>
              <a:tabLst>
                <a:tab pos="3556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Showcase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trends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for customer</a:t>
            </a:r>
            <a:r>
              <a:rPr sz="14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revenue</a:t>
            </a:r>
            <a:r>
              <a:rPr sz="14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growth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with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toggle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between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graphs,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apply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filters</a:t>
            </a:r>
            <a:r>
              <a:rPr sz="14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on</a:t>
            </a:r>
            <a:r>
              <a:rPr sz="14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key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dimensions</a:t>
            </a:r>
            <a:r>
              <a:rPr sz="1400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like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sales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mode,</a:t>
            </a:r>
            <a:r>
              <a:rPr sz="14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age</a:t>
            </a:r>
            <a:r>
              <a:rPr sz="14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group,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city,</a:t>
            </a:r>
            <a:r>
              <a:rPr sz="1400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month.</a:t>
            </a:r>
            <a:endParaRPr lang="en-IN" sz="1400" spc="-1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387985" indent="-343535">
              <a:lnSpc>
                <a:spcPct val="107100"/>
              </a:lnSpc>
              <a:buChar char="●"/>
              <a:tabLst>
                <a:tab pos="355600" algn="l"/>
              </a:tabLst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175895" indent="-343535">
              <a:lnSpc>
                <a:spcPct val="107100"/>
              </a:lnSpc>
              <a:spcBef>
                <a:spcPts val="15"/>
              </a:spcBef>
              <a:buChar char="●"/>
              <a:tabLst>
                <a:tab pos="3556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Provide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detailed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analysis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of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sales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mode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trends,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customer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distribution,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revenue</a:t>
            </a:r>
            <a:r>
              <a:rPr sz="14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percentages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by</a:t>
            </a:r>
            <a:r>
              <a:rPr sz="1400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age</a:t>
            </a:r>
            <a:r>
              <a:rPr sz="14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group,</a:t>
            </a:r>
            <a:r>
              <a:rPr sz="14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city,</a:t>
            </a:r>
            <a:r>
              <a:rPr sz="1400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sales</a:t>
            </a:r>
            <a:r>
              <a:rPr sz="1400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mode.</a:t>
            </a:r>
            <a:endParaRPr lang="en-IN" sz="1400" spc="-2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175895" indent="-343535">
              <a:lnSpc>
                <a:spcPct val="107100"/>
              </a:lnSpc>
              <a:spcBef>
                <a:spcPts val="15"/>
              </a:spcBef>
              <a:buChar char="●"/>
              <a:tabLst>
                <a:tab pos="355600" algn="l"/>
              </a:tabLst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619125" indent="-343535">
              <a:lnSpc>
                <a:spcPct val="107100"/>
              </a:lnSpc>
              <a:buChar char="●"/>
              <a:tabLst>
                <a:tab pos="3556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Explore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age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group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behavior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relation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to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sales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mode preferences,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policy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preferences,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expected</a:t>
            </a:r>
            <a:r>
              <a:rPr sz="14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settlements</a:t>
            </a:r>
            <a:r>
              <a:rPr sz="14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for</a:t>
            </a:r>
            <a:r>
              <a:rPr sz="14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further</a:t>
            </a:r>
            <a:r>
              <a:rPr sz="1400" spc="8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business</a:t>
            </a:r>
            <a:r>
              <a:rPr sz="14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insights.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7575" y="2106168"/>
            <a:ext cx="985865" cy="9966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6711" y="6182867"/>
            <a:ext cx="403167" cy="4031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0" dirty="0"/>
              <a:t>Key</a:t>
            </a:r>
            <a:r>
              <a:rPr spc="-170" dirty="0"/>
              <a:t> </a:t>
            </a:r>
            <a:r>
              <a:rPr spc="70" dirty="0"/>
              <a:t>Metrics</a:t>
            </a:r>
            <a:r>
              <a:rPr spc="-150" dirty="0"/>
              <a:t> </a:t>
            </a:r>
            <a:r>
              <a:rPr spc="4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0996" y="4559013"/>
            <a:ext cx="7765415" cy="1948814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15620" indent="-342900">
              <a:lnSpc>
                <a:spcPct val="100000"/>
              </a:lnSpc>
              <a:spcBef>
                <a:spcPts val="395"/>
              </a:spcBef>
              <a:buFont typeface="Tahoma"/>
              <a:buChar char="●"/>
              <a:tabLst>
                <a:tab pos="515620" algn="l"/>
              </a:tabLst>
            </a:pPr>
            <a:r>
              <a:rPr sz="1400" b="1"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Total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Revenue</a:t>
            </a:r>
            <a:r>
              <a:rPr sz="1400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: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₹989.3M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51562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515620" algn="l"/>
              </a:tabLst>
            </a:pPr>
            <a:r>
              <a:rPr sz="1400" b="1"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Total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Customers</a:t>
            </a:r>
            <a:r>
              <a:rPr sz="1400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: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26.8K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515620" indent="-342900">
              <a:lnSpc>
                <a:spcPct val="100000"/>
              </a:lnSpc>
              <a:spcBef>
                <a:spcPts val="285"/>
              </a:spcBef>
              <a:buFont typeface="Tahoma"/>
              <a:buChar char="●"/>
              <a:tabLst>
                <a:tab pos="515620" algn="l"/>
              </a:tabLst>
            </a:pPr>
            <a:r>
              <a:rPr sz="1400" b="1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Daily</a:t>
            </a:r>
            <a:r>
              <a:rPr sz="1400" b="1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Revenue</a:t>
            </a:r>
            <a:r>
              <a:rPr sz="14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Growth</a:t>
            </a:r>
            <a:r>
              <a:rPr sz="1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1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(DRG)</a:t>
            </a:r>
            <a:r>
              <a:rPr sz="1400" spc="-1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: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₹5.5M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515620" indent="-342900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515620" algn="l"/>
              </a:tabLst>
            </a:pPr>
            <a:r>
              <a:rPr sz="1400" b="1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Daily</a:t>
            </a:r>
            <a:r>
              <a:rPr sz="1400" b="1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Customer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Growth</a:t>
            </a:r>
            <a:r>
              <a:rPr sz="1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114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(DCG)</a:t>
            </a:r>
            <a:r>
              <a:rPr sz="1400" spc="-114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: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148.3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12700" marR="5080">
              <a:lnSpc>
                <a:spcPct val="117500"/>
              </a:lnSpc>
              <a:spcBef>
                <a:spcPts val="1315"/>
              </a:spcBef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current</a:t>
            </a:r>
            <a:r>
              <a:rPr sz="14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metrics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indicate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strong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financial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health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stable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customer</a:t>
            </a:r>
            <a:r>
              <a:rPr sz="14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acquisition.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However,</a:t>
            </a:r>
            <a:r>
              <a:rPr sz="1400" spc="7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no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change</a:t>
            </a:r>
            <a:r>
              <a:rPr sz="14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from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previous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period</a:t>
            </a:r>
            <a:r>
              <a:rPr sz="14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suggests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room</a:t>
            </a:r>
            <a:r>
              <a:rPr sz="1400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for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optimization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to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boost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growth</a:t>
            </a:r>
            <a:r>
              <a:rPr sz="14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sustain momentum.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1769" y="3106922"/>
            <a:ext cx="7813007" cy="12642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6711" y="6182867"/>
            <a:ext cx="403167" cy="4031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Revenue</a:t>
            </a:r>
            <a:r>
              <a:rPr spc="-85" dirty="0"/>
              <a:t> </a:t>
            </a:r>
            <a:r>
              <a:rPr dirty="0"/>
              <a:t>&amp;</a:t>
            </a:r>
            <a:r>
              <a:rPr spc="-120" dirty="0"/>
              <a:t> </a:t>
            </a:r>
            <a:r>
              <a:rPr spc="90" dirty="0"/>
              <a:t>Customer</a:t>
            </a:r>
            <a:r>
              <a:rPr spc="-80" dirty="0"/>
              <a:t> </a:t>
            </a:r>
            <a:r>
              <a:rPr dirty="0"/>
              <a:t>Distribution</a:t>
            </a:r>
            <a:r>
              <a:rPr spc="-70" dirty="0"/>
              <a:t> </a:t>
            </a:r>
            <a:r>
              <a:rPr spc="90" dirty="0"/>
              <a:t>by</a:t>
            </a:r>
            <a:r>
              <a:rPr spc="-85" dirty="0"/>
              <a:t> </a:t>
            </a:r>
            <a:r>
              <a:rPr spc="175" dirty="0"/>
              <a:t>Age</a:t>
            </a:r>
            <a:r>
              <a:rPr spc="-110" dirty="0"/>
              <a:t> </a:t>
            </a:r>
            <a:r>
              <a:rPr spc="65" dirty="0"/>
              <a:t>Group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043" y="3405316"/>
            <a:ext cx="3816350" cy="28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2575" indent="-343535">
              <a:lnSpc>
                <a:spcPct val="117500"/>
              </a:lnSpc>
              <a:spcBef>
                <a:spcPts val="100"/>
              </a:spcBef>
              <a:buChar char="●"/>
              <a:tabLst>
                <a:tab pos="3556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31-</a:t>
            </a:r>
            <a:r>
              <a:rPr sz="14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40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age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group is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top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revenue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generator,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contributing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9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$356M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from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11,455</a:t>
            </a:r>
            <a:r>
              <a:rPr sz="1400" spc="114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customers.</a:t>
            </a:r>
            <a:endParaRPr lang="en-IN" sz="1400" spc="-1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282575" indent="-343535">
              <a:lnSpc>
                <a:spcPct val="117500"/>
              </a:lnSpc>
              <a:spcBef>
                <a:spcPts val="100"/>
              </a:spcBef>
              <a:buChar char="●"/>
              <a:tabLst>
                <a:tab pos="355600" algn="l"/>
              </a:tabLst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5080" indent="-343535">
              <a:lnSpc>
                <a:spcPct val="117500"/>
              </a:lnSpc>
              <a:spcBef>
                <a:spcPts val="5"/>
              </a:spcBef>
              <a:buChar char="●"/>
              <a:tabLst>
                <a:tab pos="3556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41-</a:t>
            </a:r>
            <a:r>
              <a:rPr sz="14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50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age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group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follows</a:t>
            </a:r>
            <a:r>
              <a:rPr sz="1400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with</a:t>
            </a:r>
            <a:r>
              <a:rPr sz="14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$196M,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showcasing strong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engagement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from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4,699 customers.</a:t>
            </a:r>
            <a:endParaRPr lang="en-IN" sz="1400" spc="-1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5080" indent="-343535">
              <a:lnSpc>
                <a:spcPct val="117500"/>
              </a:lnSpc>
              <a:spcBef>
                <a:spcPts val="5"/>
              </a:spcBef>
              <a:buChar char="●"/>
              <a:tabLst>
                <a:tab pos="355600" algn="l"/>
              </a:tabLst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74295" indent="-343535">
              <a:lnSpc>
                <a:spcPts val="1970"/>
              </a:lnSpc>
              <a:spcBef>
                <a:spcPts val="110"/>
              </a:spcBef>
              <a:buChar char="●"/>
              <a:tabLst>
                <a:tab pos="3556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Despite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fewer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customers,</a:t>
            </a:r>
            <a:r>
              <a:rPr sz="1400" spc="7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65+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group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generates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significant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revenue</a:t>
            </a:r>
            <a:r>
              <a:rPr sz="1400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of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$184.9M,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  <a:spcBef>
                <a:spcPts val="185"/>
              </a:spcBef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indicating</a:t>
            </a:r>
            <a:r>
              <a:rPr sz="14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high-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value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segment.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3093" y="3576689"/>
            <a:ext cx="2247975" cy="19368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6711" y="6182867"/>
            <a:ext cx="403167" cy="4031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City-</a:t>
            </a:r>
            <a:r>
              <a:rPr spc="70" dirty="0"/>
              <a:t>wise</a:t>
            </a:r>
            <a:r>
              <a:rPr spc="-70" dirty="0"/>
              <a:t> </a:t>
            </a:r>
            <a:r>
              <a:rPr spc="75" dirty="0"/>
              <a:t>Revenue</a:t>
            </a:r>
            <a:r>
              <a:rPr spc="-65" dirty="0"/>
              <a:t> </a:t>
            </a:r>
            <a:r>
              <a:rPr dirty="0"/>
              <a:t>&amp;</a:t>
            </a:r>
            <a:r>
              <a:rPr spc="-75" dirty="0"/>
              <a:t> </a:t>
            </a:r>
            <a:r>
              <a:rPr spc="85" dirty="0"/>
              <a:t>Customer</a:t>
            </a:r>
            <a:r>
              <a:rPr spc="-60" dirty="0"/>
              <a:t> </a:t>
            </a:r>
            <a:r>
              <a:rPr spc="80" dirty="0"/>
              <a:t>Segmentation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043" y="3419370"/>
            <a:ext cx="3825757" cy="273408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55600" marR="356235" indent="-343535">
              <a:lnSpc>
                <a:spcPts val="1630"/>
              </a:lnSpc>
              <a:spcBef>
                <a:spcPts val="220"/>
              </a:spcBef>
              <a:buChar char="●"/>
              <a:tabLst>
                <a:tab pos="3556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Delhi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9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NCR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is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largest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revenue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contributor,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generating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$401.6M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from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11,007</a:t>
            </a:r>
            <a:r>
              <a:rPr sz="1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customers,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making it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most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profitable</a:t>
            </a:r>
            <a:r>
              <a:rPr sz="1400" spc="1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region.</a:t>
            </a:r>
            <a:endParaRPr lang="en-IN" sz="1400" spc="-1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356235" indent="-343535">
              <a:lnSpc>
                <a:spcPts val="1630"/>
              </a:lnSpc>
              <a:spcBef>
                <a:spcPts val="220"/>
              </a:spcBef>
              <a:buChar char="●"/>
              <a:tabLst>
                <a:tab pos="355600" algn="l"/>
              </a:tabLst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5080" indent="-343535">
              <a:lnSpc>
                <a:spcPts val="1630"/>
              </a:lnSpc>
              <a:spcBef>
                <a:spcPts val="10"/>
              </a:spcBef>
              <a:buChar char="●"/>
              <a:tabLst>
                <a:tab pos="355600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Mumbai</a:t>
            </a:r>
            <a:r>
              <a:rPr sz="1400" spc="1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follows</a:t>
            </a:r>
            <a:r>
              <a:rPr sz="1400" spc="1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with</a:t>
            </a:r>
            <a:r>
              <a:rPr sz="14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$239.5M</a:t>
            </a:r>
            <a:r>
              <a:rPr sz="1400" spc="9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from</a:t>
            </a:r>
            <a:r>
              <a:rPr sz="1400" spc="8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6,432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customers,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reflecting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strong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urban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market penetration.</a:t>
            </a:r>
            <a:endParaRPr lang="en-IN" sz="1400" spc="-1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5080" indent="-343535">
              <a:lnSpc>
                <a:spcPts val="1630"/>
              </a:lnSpc>
              <a:spcBef>
                <a:spcPts val="10"/>
              </a:spcBef>
              <a:buChar char="●"/>
              <a:tabLst>
                <a:tab pos="355600" algn="l"/>
              </a:tabLst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4965" indent="-342265">
              <a:lnSpc>
                <a:spcPts val="1555"/>
              </a:lnSpc>
              <a:buChar char="●"/>
              <a:tabLst>
                <a:tab pos="354965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Chennai</a:t>
            </a:r>
            <a:r>
              <a:rPr sz="14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 Hyderabad</a:t>
            </a:r>
            <a:r>
              <a:rPr sz="14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also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contribute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5600" marR="107950" algn="just">
              <a:lnSpc>
                <a:spcPts val="1630"/>
              </a:lnSpc>
              <a:spcBef>
                <a:spcPts val="75"/>
              </a:spcBef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significantly,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with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$106.3M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$160.5M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revenue</a:t>
            </a:r>
            <a:r>
              <a:rPr sz="14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respectively,</a:t>
            </a:r>
            <a:r>
              <a:rPr sz="14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showing</a:t>
            </a:r>
            <a:r>
              <a:rPr sz="14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regional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diversity</a:t>
            </a:r>
            <a:r>
              <a:rPr sz="14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revenue</a:t>
            </a:r>
            <a:r>
              <a:rPr sz="1400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generation.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9494" y="3705657"/>
            <a:ext cx="2465327" cy="18327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6711" y="6182867"/>
            <a:ext cx="403167" cy="4031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5" dirty="0"/>
              <a:t>Revenue</a:t>
            </a:r>
            <a:r>
              <a:rPr spc="-130" dirty="0"/>
              <a:t> </a:t>
            </a:r>
            <a:r>
              <a:rPr spc="60" dirty="0"/>
              <a:t>Trends</a:t>
            </a:r>
            <a:r>
              <a:rPr spc="-140" dirty="0"/>
              <a:t> </a:t>
            </a:r>
            <a:r>
              <a:rPr spc="90" dirty="0"/>
              <a:t>by</a:t>
            </a:r>
            <a:r>
              <a:rPr spc="-130" dirty="0"/>
              <a:t> </a:t>
            </a:r>
            <a:r>
              <a:rPr spc="70" dirty="0"/>
              <a:t>Month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043" y="3422381"/>
            <a:ext cx="3776345" cy="32376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54965" marR="50800" indent="-342900">
              <a:lnSpc>
                <a:spcPct val="107700"/>
              </a:lnSpc>
              <a:spcBef>
                <a:spcPts val="10"/>
              </a:spcBef>
              <a:buFont typeface="Tahoma"/>
              <a:buChar char="●"/>
              <a:tabLst>
                <a:tab pos="354965" algn="l"/>
              </a:tabLst>
            </a:pPr>
            <a:r>
              <a:rPr sz="1400" b="1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Monthly</a:t>
            </a:r>
            <a:r>
              <a:rPr sz="1400" b="1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Revenue</a:t>
            </a:r>
            <a:r>
              <a:rPr sz="1400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:</a:t>
            </a:r>
            <a:r>
              <a:rPr sz="14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Fluctuations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observed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with</a:t>
            </a:r>
            <a:r>
              <a:rPr sz="14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peak</a:t>
            </a:r>
            <a:r>
              <a:rPr sz="14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of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10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₹264M</a:t>
            </a:r>
            <a:r>
              <a:rPr sz="14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</a:t>
            </a:r>
            <a:r>
              <a:rPr sz="14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March</a:t>
            </a:r>
            <a:r>
              <a:rPr sz="1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2023,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down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to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10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₹143M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</a:t>
            </a:r>
            <a:r>
              <a:rPr sz="14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April</a:t>
            </a:r>
            <a:r>
              <a:rPr sz="14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2023.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Notably,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revenue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was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10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₹141M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January,</a:t>
            </a:r>
            <a:r>
              <a:rPr sz="14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reflecting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volatility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 earlier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part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of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year.</a:t>
            </a:r>
            <a:endParaRPr lang="en-IN" sz="1400" spc="-2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4965" marR="50800" indent="-342900">
              <a:lnSpc>
                <a:spcPct val="107700"/>
              </a:lnSpc>
              <a:spcBef>
                <a:spcPts val="10"/>
              </a:spcBef>
              <a:buFont typeface="Tahoma"/>
              <a:buChar char="●"/>
              <a:tabLst>
                <a:tab pos="354965" algn="l"/>
              </a:tabLst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4965" marR="117475" indent="-342900">
              <a:lnSpc>
                <a:spcPct val="107600"/>
              </a:lnSpc>
              <a:spcBef>
                <a:spcPts val="5"/>
              </a:spcBef>
              <a:buFont typeface="Tahoma"/>
              <a:buChar char="●"/>
              <a:tabLst>
                <a:tab pos="354965" algn="l"/>
              </a:tabLst>
            </a:pPr>
            <a:r>
              <a:rPr sz="1400" b="1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Trend</a:t>
            </a:r>
            <a:r>
              <a:rPr sz="1400" b="1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1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Insights</a:t>
            </a:r>
            <a:r>
              <a:rPr sz="1400" spc="-1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:</a:t>
            </a:r>
            <a:r>
              <a:rPr sz="14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There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was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significant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spike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revenue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March,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likely</a:t>
            </a:r>
            <a:r>
              <a:rPr sz="1400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due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to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seasonal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factors,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followed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by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steep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decline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April.</a:t>
            </a:r>
            <a:r>
              <a:rPr sz="1400" spc="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drop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from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10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₹264M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to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54965" marR="5080">
              <a:lnSpc>
                <a:spcPct val="107600"/>
              </a:lnSpc>
            </a:pPr>
            <a:r>
              <a:rPr sz="1400" spc="10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₹143M</a:t>
            </a:r>
            <a:r>
              <a:rPr sz="1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between </a:t>
            </a:r>
            <a:r>
              <a:rPr sz="14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March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April</a:t>
            </a:r>
            <a:r>
              <a:rPr sz="14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suggests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potential</a:t>
            </a:r>
            <a:r>
              <a:rPr sz="14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external</a:t>
            </a:r>
            <a:r>
              <a:rPr sz="14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market</a:t>
            </a:r>
            <a:r>
              <a:rPr sz="1400" spc="7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influences</a:t>
            </a:r>
            <a:r>
              <a:rPr sz="1400" spc="8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or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operational</a:t>
            </a:r>
            <a:r>
              <a:rPr sz="1400" spc="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shifts</a:t>
            </a:r>
            <a:r>
              <a:rPr sz="14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impacting</a:t>
            </a:r>
            <a:r>
              <a:rPr sz="14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revenue stability.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6240" y="2849737"/>
            <a:ext cx="4081951" cy="37446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30" dirty="0"/>
              <a:t>Sales</a:t>
            </a:r>
            <a:r>
              <a:rPr spc="-125" dirty="0"/>
              <a:t> </a:t>
            </a:r>
            <a:r>
              <a:rPr spc="160" dirty="0"/>
              <a:t>Mode</a:t>
            </a:r>
            <a:r>
              <a:rPr spc="-13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262" y="3574811"/>
            <a:ext cx="3816350" cy="203158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9725" marR="37465" indent="-327660">
              <a:lnSpc>
                <a:spcPct val="117900"/>
              </a:lnSpc>
              <a:spcBef>
                <a:spcPts val="90"/>
              </a:spcBef>
              <a:buClr>
                <a:srgbClr val="000000"/>
              </a:buClr>
              <a:buSzPct val="85714"/>
              <a:buFont typeface="Times New Roman"/>
              <a:buChar char="●"/>
              <a:tabLst>
                <a:tab pos="339725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majority</a:t>
            </a:r>
            <a:r>
              <a:rPr sz="1400" spc="-3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of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Shield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Insurance's</a:t>
            </a:r>
            <a:r>
              <a:rPr sz="14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sales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are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generated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through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Agents</a:t>
            </a:r>
            <a:r>
              <a:rPr sz="1400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,</a:t>
            </a:r>
            <a:r>
              <a:rPr sz="14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accounting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for </a:t>
            </a:r>
            <a:r>
              <a:rPr sz="1400" b="1" spc="-1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55.41%</a:t>
            </a:r>
            <a:r>
              <a:rPr sz="1400" b="1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of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total</a:t>
            </a:r>
            <a:r>
              <a:rPr sz="14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sales.</a:t>
            </a:r>
            <a:endParaRPr lang="en-IN" sz="1400" spc="-1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39725" marR="37465" indent="-327660">
              <a:lnSpc>
                <a:spcPct val="117900"/>
              </a:lnSpc>
              <a:spcBef>
                <a:spcPts val="90"/>
              </a:spcBef>
              <a:buClr>
                <a:srgbClr val="000000"/>
              </a:buClr>
              <a:buSzPct val="85714"/>
              <a:buFont typeface="Times New Roman"/>
              <a:buChar char="●"/>
              <a:tabLst>
                <a:tab pos="339725" algn="l"/>
              </a:tabLst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39725" marR="5080" indent="-327660">
              <a:lnSpc>
                <a:spcPct val="117900"/>
              </a:lnSpc>
              <a:buClr>
                <a:srgbClr val="000000"/>
              </a:buClr>
              <a:buSzPct val="85714"/>
              <a:buFont typeface="Times New Roman"/>
              <a:buChar char="●"/>
              <a:tabLst>
                <a:tab pos="339725" algn="l"/>
              </a:tabLst>
            </a:pPr>
            <a:r>
              <a:rPr sz="14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Other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modes</a:t>
            </a:r>
            <a:r>
              <a:rPr sz="14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include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App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(16.03%)</a:t>
            </a:r>
            <a:r>
              <a:rPr sz="1400"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,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Direct </a:t>
            </a:r>
            <a:r>
              <a:rPr sz="1400" b="1"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(15.86%)</a:t>
            </a:r>
            <a:r>
              <a:rPr sz="1400"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,</a:t>
            </a:r>
            <a:r>
              <a:rPr sz="14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Website</a:t>
            </a:r>
            <a:r>
              <a:rPr sz="14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(12.70%)</a:t>
            </a:r>
            <a:r>
              <a:rPr sz="1400" spc="-1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,</a:t>
            </a:r>
            <a:r>
              <a:rPr sz="1400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showing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that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offline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channels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(Agent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Direct)</a:t>
            </a:r>
            <a:r>
              <a:rPr sz="1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still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play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significant</a:t>
            </a:r>
            <a:r>
              <a:rPr sz="14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role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sales.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8501" y="2928983"/>
            <a:ext cx="4132034" cy="26307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6711" y="6182867"/>
            <a:ext cx="403167" cy="4031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80" dirty="0"/>
              <a:t>Monthly</a:t>
            </a:r>
            <a:r>
              <a:rPr spc="-140" dirty="0"/>
              <a:t> </a:t>
            </a:r>
            <a:r>
              <a:rPr spc="75" dirty="0"/>
              <a:t>Revenue</a:t>
            </a:r>
            <a:r>
              <a:rPr spc="-135" dirty="0"/>
              <a:t> </a:t>
            </a:r>
            <a:r>
              <a:rPr spc="50" dirty="0"/>
              <a:t>Trends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262" y="3590032"/>
            <a:ext cx="3805554" cy="32376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339725" marR="5080" indent="-327660">
              <a:lnSpc>
                <a:spcPct val="107600"/>
              </a:lnSpc>
              <a:spcBef>
                <a:spcPts val="10"/>
              </a:spcBef>
              <a:buClr>
                <a:srgbClr val="000000"/>
              </a:buClr>
              <a:buSzPct val="85714"/>
              <a:buFont typeface="Times New Roman"/>
              <a:buChar char="●"/>
              <a:tabLst>
                <a:tab pos="339725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Revenue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peaked</a:t>
            </a:r>
            <a:r>
              <a:rPr sz="1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June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2023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at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$134M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,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suggesting</a:t>
            </a:r>
            <a:r>
              <a:rPr sz="1400" spc="-8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this</a:t>
            </a:r>
            <a:r>
              <a:rPr sz="14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may</a:t>
            </a:r>
            <a:r>
              <a:rPr sz="14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be</a:t>
            </a:r>
            <a:r>
              <a:rPr sz="1400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high</a:t>
            </a:r>
            <a:r>
              <a:rPr sz="1400" spc="-5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season</a:t>
            </a:r>
            <a:r>
              <a:rPr sz="1400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or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there</a:t>
            </a:r>
            <a:r>
              <a:rPr sz="14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was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particular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campaign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or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external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factor</a:t>
            </a:r>
            <a:r>
              <a:rPr sz="1400" spc="8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driving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sales.</a:t>
            </a:r>
            <a:endParaRPr lang="en-IN" sz="1400" spc="-1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39725" marR="5080" indent="-327660">
              <a:lnSpc>
                <a:spcPct val="107600"/>
              </a:lnSpc>
              <a:spcBef>
                <a:spcPts val="10"/>
              </a:spcBef>
              <a:buClr>
                <a:srgbClr val="000000"/>
              </a:buClr>
              <a:buSzPct val="85714"/>
              <a:buFont typeface="Times New Roman"/>
              <a:buChar char="●"/>
              <a:tabLst>
                <a:tab pos="339725" algn="l"/>
              </a:tabLst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39725" marR="26670" indent="-327660">
              <a:lnSpc>
                <a:spcPct val="107600"/>
              </a:lnSpc>
              <a:spcBef>
                <a:spcPts val="5"/>
              </a:spcBef>
              <a:buClr>
                <a:srgbClr val="000000"/>
              </a:buClr>
              <a:buSzPct val="85714"/>
              <a:buFont typeface="Times New Roman"/>
              <a:buChar char="●"/>
              <a:tabLst>
                <a:tab pos="339725" algn="l"/>
              </a:tabLst>
            </a:pPr>
            <a:r>
              <a:rPr sz="1400" spc="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After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June,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there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was a</a:t>
            </a:r>
            <a:r>
              <a:rPr sz="1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noticeable</a:t>
            </a:r>
            <a:r>
              <a:rPr sz="1400" spc="-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decline,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ending</a:t>
            </a:r>
            <a:r>
              <a:rPr sz="1400"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at</a:t>
            </a:r>
            <a:r>
              <a:rPr sz="1400" spc="-9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$69M</a:t>
            </a:r>
            <a:r>
              <a:rPr sz="1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</a:t>
            </a:r>
            <a:r>
              <a:rPr sz="14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August</a:t>
            </a:r>
            <a:r>
              <a:rPr sz="1400" b="1" spc="-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2023</a:t>
            </a:r>
            <a:r>
              <a:rPr sz="1400" spc="-7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,</a:t>
            </a:r>
            <a:r>
              <a:rPr sz="1400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indicating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potential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seasonality</a:t>
            </a:r>
            <a:r>
              <a:rPr sz="14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or</a:t>
            </a:r>
            <a:r>
              <a:rPr sz="1400" spc="8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other</a:t>
            </a:r>
            <a:r>
              <a:rPr sz="1400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market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factors</a:t>
            </a:r>
            <a:r>
              <a:rPr sz="1400" spc="6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affecting</a:t>
            </a:r>
            <a:r>
              <a:rPr sz="1400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sales.</a:t>
            </a:r>
            <a:endParaRPr lang="en-IN" sz="1400" spc="-1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39725" marR="26670" indent="-327660">
              <a:lnSpc>
                <a:spcPct val="107600"/>
              </a:lnSpc>
              <a:spcBef>
                <a:spcPts val="5"/>
              </a:spcBef>
              <a:buClr>
                <a:srgbClr val="000000"/>
              </a:buClr>
              <a:buSzPct val="85714"/>
              <a:buFont typeface="Times New Roman"/>
              <a:buChar char="●"/>
              <a:tabLst>
                <a:tab pos="339725" algn="l"/>
              </a:tabLst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  <a:p>
            <a:pPr marL="339725" marR="127000" indent="-327660">
              <a:lnSpc>
                <a:spcPct val="107600"/>
              </a:lnSpc>
              <a:spcBef>
                <a:spcPts val="5"/>
              </a:spcBef>
              <a:buClr>
                <a:srgbClr val="000000"/>
              </a:buClr>
              <a:buSzPct val="85714"/>
              <a:buFont typeface="Times New Roman"/>
              <a:buChar char="●"/>
              <a:tabLst>
                <a:tab pos="339725" algn="l"/>
              </a:tabLst>
            </a:pP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The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trend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lines</a:t>
            </a:r>
            <a:r>
              <a:rPr sz="14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for</a:t>
            </a:r>
            <a:r>
              <a:rPr sz="1400" spc="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other modes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(Direct,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App,</a:t>
            </a:r>
            <a:r>
              <a:rPr sz="1400" spc="8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Website)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show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steady</a:t>
            </a:r>
            <a:r>
              <a:rPr sz="1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growth,</a:t>
            </a:r>
            <a:r>
              <a:rPr sz="1400" spc="4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with </a:t>
            </a:r>
            <a:r>
              <a:rPr sz="1400" b="1" spc="-5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Direct</a:t>
            </a:r>
            <a:r>
              <a:rPr sz="1400" b="1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and</a:t>
            </a:r>
            <a:r>
              <a:rPr sz="1400" b="1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b="1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Website</a:t>
            </a:r>
            <a:r>
              <a:rPr sz="1400" b="1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modes</a:t>
            </a:r>
            <a:r>
              <a:rPr sz="1400" spc="-6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consistently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increasing</a:t>
            </a:r>
            <a:r>
              <a:rPr sz="1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in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revenue</a:t>
            </a:r>
            <a:r>
              <a:rPr sz="1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through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early</a:t>
            </a:r>
            <a:r>
              <a:rPr sz="1400" spc="3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cs typeface="Tahoma"/>
              </a:rPr>
              <a:t>2023.</a:t>
            </a: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5061" y="2553950"/>
            <a:ext cx="4053130" cy="40403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367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Words>1046</Words>
  <Application>Microsoft Office PowerPoint</Application>
  <PresentationFormat>Custom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Tahoma</vt:lpstr>
      <vt:lpstr>Times New Roman</vt:lpstr>
      <vt:lpstr>Trebuchet MS</vt:lpstr>
      <vt:lpstr>Office Theme</vt:lpstr>
      <vt:lpstr>Shield Insurance Key Metrics &amp; Insights from Power BI Dashboard Sept 2024</vt:lpstr>
      <vt:lpstr>Company Overview</vt:lpstr>
      <vt:lpstr>Objective</vt:lpstr>
      <vt:lpstr>Key Metrics Overview</vt:lpstr>
      <vt:lpstr>Revenue &amp; Customer Distribution by Age Group</vt:lpstr>
      <vt:lpstr>City-wise Revenue &amp; Customer Segmentation</vt:lpstr>
      <vt:lpstr>Revenue Trends by Month</vt:lpstr>
      <vt:lpstr>Sales Mode Distribution</vt:lpstr>
      <vt:lpstr>Monthly Revenue Trends</vt:lpstr>
      <vt:lpstr>Revenue by Sales Mode</vt:lpstr>
      <vt:lpstr>Customer Distribution by Age Group</vt:lpstr>
      <vt:lpstr>Expected Settlements by Age Group</vt:lpstr>
      <vt:lpstr>Age Group vs Sales Mode</vt:lpstr>
      <vt:lpstr>Policy Preference by Age Group</vt:lpstr>
      <vt:lpstr>Recommendation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Shield Insurance</dc:title>
  <dc:creator>Ankit Negi</dc:creator>
  <cp:lastModifiedBy>P.Charan Behera</cp:lastModifiedBy>
  <cp:revision>2</cp:revision>
  <dcterms:created xsi:type="dcterms:W3CDTF">2025-01-04T11:46:25Z</dcterms:created>
  <dcterms:modified xsi:type="dcterms:W3CDTF">2025-01-04T12:42:09Z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2024-10-15T00:00:00Z</vt:filetime>
  </property>
  <property fmtid="{D5CDD505-2E9C-101B-9397-08002B2CF9AE}" pid="3" name="LastSaved">
    <vt:filetime>2025-01-04T00:00:00Z</vt:filetime>
  </property>
  <property fmtid="{D5CDD505-2E9C-101B-9397-08002B2CF9AE}" pid="4" name="Producer">
    <vt:lpwstr>Microsoft: Print To PDF</vt:lpwstr>
  </property>
</Properties>
</file>