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02E"/>
    <a:srgbClr val="ACA39A"/>
    <a:srgbClr val="F1BE48"/>
    <a:srgbClr val="6E6259"/>
    <a:srgbClr val="010000"/>
    <a:srgbClr val="7A6E67"/>
    <a:srgbClr val="F2BF49"/>
    <a:srgbClr val="ADA07A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5" autoAdjust="0"/>
    <p:restoredTop sz="96091" autoAdjust="0"/>
  </p:normalViewPr>
  <p:slideViewPr>
    <p:cSldViewPr>
      <p:cViewPr>
        <p:scale>
          <a:sx n="100" d="100"/>
          <a:sy n="100" d="100"/>
        </p:scale>
        <p:origin x="1026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A0C9-E830-1241-BEA3-6925DA004ECF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4522-76EF-EF4D-8870-07F3436BA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45082-6AF3-024B-A14D-C5AD8123919E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D18E-8B09-B24B-9169-4FC527B8D8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629400" cy="1066800"/>
          </a:xfrm>
        </p:spPr>
        <p:txBody>
          <a:bodyPr anchor="b"/>
          <a:lstStyle>
            <a:lvl1pPr>
              <a:defRPr>
                <a:solidFill>
                  <a:srgbClr val="F1BE4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830263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1295400"/>
            <a:ext cx="3657600" cy="457200"/>
          </a:xfr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dirty="0"/>
              <a:t>Unit Name Goes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6365927"/>
            <a:ext cx="3200400" cy="26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715000" y="631510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i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algn="r"/>
            <a:r>
              <a:rPr lang="en-US" dirty="0"/>
              <a:t>Unit Name Goes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810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666F-C24E-482C-88C0-4406CF25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QTL discovery: Two methods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32643-8AEE-4C96-A2E9-4BDE4E32A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4114800"/>
          </a:xfrm>
        </p:spPr>
        <p:txBody>
          <a:bodyPr/>
          <a:lstStyle/>
          <a:p>
            <a:r>
              <a:rPr lang="en-US" b="1" dirty="0" err="1"/>
              <a:t>ICIMapping</a:t>
            </a:r>
            <a:r>
              <a:rPr lang="en-US" b="1" dirty="0"/>
              <a:t> v3.2 software</a:t>
            </a:r>
          </a:p>
          <a:p>
            <a:pPr lvl="1"/>
            <a:r>
              <a:rPr lang="en-US" dirty="0"/>
              <a:t>Chen et al., provided .</a:t>
            </a:r>
            <a:r>
              <a:rPr lang="en-US" dirty="0" err="1"/>
              <a:t>bip</a:t>
            </a:r>
            <a:r>
              <a:rPr lang="en-US" dirty="0"/>
              <a:t> files for analysis</a:t>
            </a:r>
          </a:p>
          <a:p>
            <a:pPr lvl="1"/>
            <a:r>
              <a:rPr lang="en-US" dirty="0"/>
              <a:t>Able to reproduce their results, except discovered additional QTLs not listed in the paper</a:t>
            </a:r>
          </a:p>
          <a:p>
            <a:pPr lvl="1"/>
            <a:r>
              <a:rPr lang="en-US" dirty="0"/>
              <a:t>Errors in their data file</a:t>
            </a:r>
          </a:p>
          <a:p>
            <a:pPr lvl="1"/>
            <a:endParaRPr lang="en-US" dirty="0"/>
          </a:p>
          <a:p>
            <a:r>
              <a:rPr lang="en-US" b="1" dirty="0"/>
              <a:t>R/QTL</a:t>
            </a:r>
          </a:p>
          <a:p>
            <a:pPr lvl="1"/>
            <a:r>
              <a:rPr lang="en-US" dirty="0"/>
              <a:t>Wrote an R script to easily QC data, plot missing data, determine LOD threshold, plot QTL graphs and display a summary chart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4F9A3-DBBF-4B73-886E-F348B397B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EE4A6-A99C-4E9C-BC5B-4479627131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5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A216B1-22A7-4676-9DE9-C3CD26190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7E437-5B6E-4BC5-B14B-FD6F650875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6B214FA-46AC-4259-B150-A36892352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09"/>
          <a:stretch/>
        </p:blipFill>
        <p:spPr>
          <a:xfrm>
            <a:off x="222489" y="1479885"/>
            <a:ext cx="3892312" cy="22979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3F08C5-96E3-4C99-B1C3-73691D7EF85F}"/>
              </a:ext>
            </a:extLst>
          </p:cNvPr>
          <p:cNvSpPr txBox="1"/>
          <p:nvPr/>
        </p:nvSpPr>
        <p:spPr>
          <a:xfrm>
            <a:off x="381000" y="228600"/>
            <a:ext cx="256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Population1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DCF646A-952A-48D8-A6BD-FEEDBCCEF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57341"/>
              </p:ext>
            </p:extLst>
          </p:nvPr>
        </p:nvGraphicFramePr>
        <p:xfrm>
          <a:off x="304800" y="3962400"/>
          <a:ext cx="4038599" cy="97155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1794364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4887275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09169199"/>
                    </a:ext>
                  </a:extLst>
                </a:gridCol>
                <a:gridCol w="878272">
                  <a:extLst>
                    <a:ext uri="{9D8B030D-6E8A-4147-A177-3AD203B41FA5}">
                      <a16:colId xmlns:a16="http://schemas.microsoft.com/office/drawing/2014/main" val="272081365"/>
                    </a:ext>
                  </a:extLst>
                </a:gridCol>
                <a:gridCol w="462183">
                  <a:extLst>
                    <a:ext uri="{9D8B030D-6E8A-4147-A177-3AD203B41FA5}">
                      <a16:colId xmlns:a16="http://schemas.microsoft.com/office/drawing/2014/main" val="3340576111"/>
                    </a:ext>
                  </a:extLst>
                </a:gridCol>
                <a:gridCol w="462183">
                  <a:extLst>
                    <a:ext uri="{9D8B030D-6E8A-4147-A177-3AD203B41FA5}">
                      <a16:colId xmlns:a16="http://schemas.microsoft.com/office/drawing/2014/main" val="4195552679"/>
                    </a:ext>
                  </a:extLst>
                </a:gridCol>
                <a:gridCol w="407161">
                  <a:extLst>
                    <a:ext uri="{9D8B030D-6E8A-4147-A177-3AD203B41FA5}">
                      <a16:colId xmlns:a16="http://schemas.microsoft.com/office/drawing/2014/main" val="83018078"/>
                    </a:ext>
                  </a:extLst>
                </a:gridCol>
              </a:tblGrid>
              <a:tr h="1051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LeftMarker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RightMarker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PVE(%)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357034"/>
                  </a:ext>
                </a:extLst>
              </a:tr>
              <a:tr h="1051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PZA03168_5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PZA01267_3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5.6822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826567"/>
                  </a:ext>
                </a:extLst>
              </a:tr>
              <a:tr h="1051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PHM5480_17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PHM14614_22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4.7742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-4.684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304337"/>
                  </a:ext>
                </a:extLst>
              </a:tr>
              <a:tr h="1051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PZA00590_1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PZA02378_7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11.1481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15.4103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7.5735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309910"/>
                  </a:ext>
                </a:extLst>
              </a:tr>
              <a:tr h="1051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PZA03647_1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PHM13673_53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980935"/>
                  </a:ext>
                </a:extLst>
              </a:tr>
              <a:tr h="1051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PHM12992_5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PHM2524_4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10.2444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7.1035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8395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986C06-477E-4BDC-AC42-DA9AE4B1F5AA}"/>
              </a:ext>
            </a:extLst>
          </p:cNvPr>
          <p:cNvCxnSpPr>
            <a:cxnSpLocks/>
          </p:cNvCxnSpPr>
          <p:nvPr/>
        </p:nvCxnSpPr>
        <p:spPr>
          <a:xfrm>
            <a:off x="4572000" y="914400"/>
            <a:ext cx="0" cy="480060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3DAE6E5-0B41-4F31-AAD0-37B716A12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676400"/>
            <a:ext cx="3933635" cy="22907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924A0E0-B6C5-413E-AE86-7D5AE9EC1335}"/>
              </a:ext>
            </a:extLst>
          </p:cNvPr>
          <p:cNvSpPr txBox="1"/>
          <p:nvPr/>
        </p:nvSpPr>
        <p:spPr>
          <a:xfrm>
            <a:off x="6400800" y="838200"/>
            <a:ext cx="204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R/QTL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3EF23C-84C7-43E3-9598-9DC3CAD8F995}"/>
              </a:ext>
            </a:extLst>
          </p:cNvPr>
          <p:cNvSpPr txBox="1"/>
          <p:nvPr/>
        </p:nvSpPr>
        <p:spPr>
          <a:xfrm>
            <a:off x="1447800" y="838200"/>
            <a:ext cx="204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ICI Mapping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FF29FEB-BDD1-4596-A0A0-E35996830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77878"/>
              </p:ext>
            </p:extLst>
          </p:nvPr>
        </p:nvGraphicFramePr>
        <p:xfrm>
          <a:off x="5410200" y="3962400"/>
          <a:ext cx="2819400" cy="1062990"/>
        </p:xfrm>
        <a:graphic>
          <a:graphicData uri="http://schemas.openxmlformats.org/drawingml/2006/table">
            <a:tbl>
              <a:tblPr/>
              <a:tblGrid>
                <a:gridCol w="779346">
                  <a:extLst>
                    <a:ext uri="{9D8B030D-6E8A-4147-A177-3AD203B41FA5}">
                      <a16:colId xmlns:a16="http://schemas.microsoft.com/office/drawing/2014/main" val="1155152093"/>
                    </a:ext>
                  </a:extLst>
                </a:gridCol>
                <a:gridCol w="504283">
                  <a:extLst>
                    <a:ext uri="{9D8B030D-6E8A-4147-A177-3AD203B41FA5}">
                      <a16:colId xmlns:a16="http://schemas.microsoft.com/office/drawing/2014/main" val="769908712"/>
                    </a:ext>
                  </a:extLst>
                </a:gridCol>
                <a:gridCol w="733502">
                  <a:extLst>
                    <a:ext uri="{9D8B030D-6E8A-4147-A177-3AD203B41FA5}">
                      <a16:colId xmlns:a16="http://schemas.microsoft.com/office/drawing/2014/main" val="1024604737"/>
                    </a:ext>
                  </a:extLst>
                </a:gridCol>
                <a:gridCol w="802269">
                  <a:extLst>
                    <a:ext uri="{9D8B030D-6E8A-4147-A177-3AD203B41FA5}">
                      <a16:colId xmlns:a16="http://schemas.microsoft.com/office/drawing/2014/main" val="2875076707"/>
                    </a:ext>
                  </a:extLst>
                </a:gridCol>
              </a:tblGrid>
              <a:tr h="1051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224487"/>
                  </a:ext>
                </a:extLst>
              </a:tr>
              <a:tr h="1051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c1.loc170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77206"/>
                  </a:ext>
                </a:extLst>
              </a:tr>
              <a:tr h="1051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c2.loc53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934182"/>
                  </a:ext>
                </a:extLst>
              </a:tr>
              <a:tr h="1051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c3.loc64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514978"/>
                  </a:ext>
                </a:extLst>
              </a:tr>
              <a:tr h="1051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c5.loc62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502423"/>
                  </a:ext>
                </a:extLst>
              </a:tr>
              <a:tr h="1051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c6.loc23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16862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34447AAD-6AFF-433C-A558-E8E0E8A60E8D}"/>
              </a:ext>
            </a:extLst>
          </p:cNvPr>
          <p:cNvSpPr/>
          <p:nvPr/>
        </p:nvSpPr>
        <p:spPr>
          <a:xfrm>
            <a:off x="6096000" y="5257800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LOD threshold 3.42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F40F674-F583-42DC-980E-068D45DD4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28404"/>
              </p:ext>
            </p:extLst>
          </p:nvPr>
        </p:nvGraphicFramePr>
        <p:xfrm>
          <a:off x="2057400" y="152400"/>
          <a:ext cx="3810000" cy="457200"/>
        </p:xfrm>
        <a:graphic>
          <a:graphicData uri="http://schemas.openxmlformats.org/drawingml/2006/table">
            <a:tbl>
              <a:tblPr/>
              <a:tblGrid>
                <a:gridCol w="1339210">
                  <a:extLst>
                    <a:ext uri="{9D8B030D-6E8A-4147-A177-3AD203B41FA5}">
                      <a16:colId xmlns:a16="http://schemas.microsoft.com/office/drawing/2014/main" val="719764376"/>
                    </a:ext>
                  </a:extLst>
                </a:gridCol>
                <a:gridCol w="2470790">
                  <a:extLst>
                    <a:ext uri="{9D8B030D-6E8A-4147-A177-3AD203B41FA5}">
                      <a16:colId xmlns:a16="http://schemas.microsoft.com/office/drawing/2014/main" val="59892806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6E6259"/>
                          </a:solidFill>
                          <a:effectLst/>
                          <a:latin typeface="Univers 67 CondensedBold"/>
                        </a:rPr>
                        <a:t>Resistant parent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6E6259"/>
                          </a:solidFill>
                          <a:effectLst/>
                          <a:latin typeface="Univers 67 CondensedBold"/>
                        </a:rPr>
                        <a:t>Susceptible parent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5783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6E6259"/>
                          </a:solidFill>
                          <a:effectLst/>
                          <a:latin typeface="Univers 67 CondensedBold"/>
                        </a:rPr>
                        <a:t>CML495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6E6259"/>
                          </a:solidFill>
                          <a:effectLst/>
                          <a:latin typeface="Univers 67 CondensedBold"/>
                        </a:rPr>
                        <a:t>LAPOSTASEQ.C7F64-2-6-2-2-B*3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652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78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A216B1-22A7-4676-9DE9-C3CD26190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7E437-5B6E-4BC5-B14B-FD6F650875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A1EE7-E1B8-40F2-A65F-9B62B8AF69F4}"/>
              </a:ext>
            </a:extLst>
          </p:cNvPr>
          <p:cNvSpPr txBox="1"/>
          <p:nvPr/>
        </p:nvSpPr>
        <p:spPr>
          <a:xfrm>
            <a:off x="304800" y="304800"/>
            <a:ext cx="256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Population2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1EF9FF-E2EE-4F9B-B723-099FFEB94B56}"/>
              </a:ext>
            </a:extLst>
          </p:cNvPr>
          <p:cNvCxnSpPr>
            <a:cxnSpLocks/>
          </p:cNvCxnSpPr>
          <p:nvPr/>
        </p:nvCxnSpPr>
        <p:spPr>
          <a:xfrm>
            <a:off x="4572000" y="914400"/>
            <a:ext cx="0" cy="480060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1BE0B8-A3F7-47CC-AEF0-B05158B05E7B}"/>
              </a:ext>
            </a:extLst>
          </p:cNvPr>
          <p:cNvSpPr txBox="1"/>
          <p:nvPr/>
        </p:nvSpPr>
        <p:spPr>
          <a:xfrm>
            <a:off x="6400800" y="838200"/>
            <a:ext cx="204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R/QTL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728B1-4C87-464A-BA68-A57AB8CAB571}"/>
              </a:ext>
            </a:extLst>
          </p:cNvPr>
          <p:cNvSpPr txBox="1"/>
          <p:nvPr/>
        </p:nvSpPr>
        <p:spPr>
          <a:xfrm>
            <a:off x="1447800" y="838200"/>
            <a:ext cx="204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ICI Mapping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873684-7785-4649-931B-9FF40A3B2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58" b="4737"/>
          <a:stretch/>
        </p:blipFill>
        <p:spPr>
          <a:xfrm>
            <a:off x="381000" y="1524000"/>
            <a:ext cx="3873433" cy="2163257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66814D-F410-4DAA-B448-4C1F86784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111225"/>
              </p:ext>
            </p:extLst>
          </p:nvPr>
        </p:nvGraphicFramePr>
        <p:xfrm>
          <a:off x="381000" y="3962400"/>
          <a:ext cx="3854088" cy="1183005"/>
        </p:xfrm>
        <a:graphic>
          <a:graphicData uri="http://schemas.openxmlformats.org/drawingml/2006/table">
            <a:tbl>
              <a:tblPr/>
              <a:tblGrid>
                <a:gridCol w="643926">
                  <a:extLst>
                    <a:ext uri="{9D8B030D-6E8A-4147-A177-3AD203B41FA5}">
                      <a16:colId xmlns:a16="http://schemas.microsoft.com/office/drawing/2014/main" val="3445473347"/>
                    </a:ext>
                  </a:extLst>
                </a:gridCol>
                <a:gridCol w="416658">
                  <a:extLst>
                    <a:ext uri="{9D8B030D-6E8A-4147-A177-3AD203B41FA5}">
                      <a16:colId xmlns:a16="http://schemas.microsoft.com/office/drawing/2014/main" val="2022562237"/>
                    </a:ext>
                  </a:extLst>
                </a:gridCol>
                <a:gridCol w="606048">
                  <a:extLst>
                    <a:ext uri="{9D8B030D-6E8A-4147-A177-3AD203B41FA5}">
                      <a16:colId xmlns:a16="http://schemas.microsoft.com/office/drawing/2014/main" val="2366100575"/>
                    </a:ext>
                  </a:extLst>
                </a:gridCol>
                <a:gridCol w="662865">
                  <a:extLst>
                    <a:ext uri="{9D8B030D-6E8A-4147-A177-3AD203B41FA5}">
                      <a16:colId xmlns:a16="http://schemas.microsoft.com/office/drawing/2014/main" val="1377997321"/>
                    </a:ext>
                  </a:extLst>
                </a:gridCol>
                <a:gridCol w="350372">
                  <a:extLst>
                    <a:ext uri="{9D8B030D-6E8A-4147-A177-3AD203B41FA5}">
                      <a16:colId xmlns:a16="http://schemas.microsoft.com/office/drawing/2014/main" val="3929813478"/>
                    </a:ext>
                  </a:extLst>
                </a:gridCol>
                <a:gridCol w="397719">
                  <a:extLst>
                    <a:ext uri="{9D8B030D-6E8A-4147-A177-3AD203B41FA5}">
                      <a16:colId xmlns:a16="http://schemas.microsoft.com/office/drawing/2014/main" val="880648200"/>
                    </a:ext>
                  </a:extLst>
                </a:gridCol>
                <a:gridCol w="388250">
                  <a:extLst>
                    <a:ext uri="{9D8B030D-6E8A-4147-A177-3AD203B41FA5}">
                      <a16:colId xmlns:a16="http://schemas.microsoft.com/office/drawing/2014/main" val="2446742662"/>
                    </a:ext>
                  </a:extLst>
                </a:gridCol>
                <a:gridCol w="388250">
                  <a:extLst>
                    <a:ext uri="{9D8B030D-6E8A-4147-A177-3AD203B41FA5}">
                      <a16:colId xmlns:a16="http://schemas.microsoft.com/office/drawing/2014/main" val="1506717324"/>
                    </a:ext>
                  </a:extLst>
                </a:gridCol>
              </a:tblGrid>
              <a:tr h="113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Chromosome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LeftMarker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RightMarker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PVE(%)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209212"/>
                  </a:ext>
                </a:extLst>
              </a:tr>
              <a:tr h="113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PZA02490_1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PZA00240_6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8.0807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11.3574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864323"/>
                  </a:ext>
                </a:extLst>
              </a:tr>
              <a:tr h="113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PHM14475_7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PHM595_30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2.7628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4.0143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-3.8529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-1.4356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51187"/>
                  </a:ext>
                </a:extLst>
              </a:tr>
              <a:tr h="113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PZB02179_1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PHM9914_11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4.8452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-4.5802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480637"/>
                  </a:ext>
                </a:extLst>
              </a:tr>
              <a:tr h="113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PZA02358_1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PHM3112_9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-5.8284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671670"/>
                  </a:ext>
                </a:extLst>
              </a:tr>
              <a:tr h="113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PHM5572_19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PHM14618_11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-1.0305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5.2871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136896"/>
                  </a:ext>
                </a:extLst>
              </a:tr>
              <a:tr h="113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sh1_12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PHM9374_5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3.9399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48299"/>
                  </a:ext>
                </a:extLst>
              </a:tr>
              <a:tr h="113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PHM4066_11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PZA03607_1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7.8202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22376"/>
                  </a:ext>
                </a:extLst>
              </a:tr>
              <a:tr h="113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PZA03607_1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PZA01001_2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4.9806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6.9607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5.1526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-0.8868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6504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58067F8-3691-4AFB-8025-103F9DC973DD}"/>
              </a:ext>
            </a:extLst>
          </p:cNvPr>
          <p:cNvSpPr txBox="1"/>
          <p:nvPr/>
        </p:nvSpPr>
        <p:spPr>
          <a:xfrm>
            <a:off x="609600" y="5181600"/>
            <a:ext cx="3577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Yellow highlight indicates QTLs not present in the paper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B18CBE-73BD-42C1-9A63-691099F44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676400"/>
            <a:ext cx="3962400" cy="230948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4B011F-2734-4440-849A-A7EBADD27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35929"/>
              </p:ext>
            </p:extLst>
          </p:nvPr>
        </p:nvGraphicFramePr>
        <p:xfrm>
          <a:off x="5257800" y="3962400"/>
          <a:ext cx="2870201" cy="952500"/>
        </p:xfrm>
        <a:graphic>
          <a:graphicData uri="http://schemas.openxmlformats.org/drawingml/2006/table">
            <a:tbl>
              <a:tblPr/>
              <a:tblGrid>
                <a:gridCol w="862646">
                  <a:extLst>
                    <a:ext uri="{9D8B030D-6E8A-4147-A177-3AD203B41FA5}">
                      <a16:colId xmlns:a16="http://schemas.microsoft.com/office/drawing/2014/main" val="137944663"/>
                    </a:ext>
                  </a:extLst>
                </a:gridCol>
                <a:gridCol w="558183">
                  <a:extLst>
                    <a:ext uri="{9D8B030D-6E8A-4147-A177-3AD203B41FA5}">
                      <a16:colId xmlns:a16="http://schemas.microsoft.com/office/drawing/2014/main" val="1845308771"/>
                    </a:ext>
                  </a:extLst>
                </a:gridCol>
                <a:gridCol w="811902">
                  <a:extLst>
                    <a:ext uri="{9D8B030D-6E8A-4147-A177-3AD203B41FA5}">
                      <a16:colId xmlns:a16="http://schemas.microsoft.com/office/drawing/2014/main" val="978039643"/>
                    </a:ext>
                  </a:extLst>
                </a:gridCol>
                <a:gridCol w="637470">
                  <a:extLst>
                    <a:ext uri="{9D8B030D-6E8A-4147-A177-3AD203B41FA5}">
                      <a16:colId xmlns:a16="http://schemas.microsoft.com/office/drawing/2014/main" val="4230716795"/>
                    </a:ext>
                  </a:extLst>
                </a:gridCol>
              </a:tblGrid>
              <a:tr h="1905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861998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PZA02490_1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926485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c3.loc30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445076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c4.loc23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565214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c10.loc54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72078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CAB1F3-4350-49BB-8FD0-D78466E39F47}"/>
              </a:ext>
            </a:extLst>
          </p:cNvPr>
          <p:cNvSpPr/>
          <p:nvPr/>
        </p:nvSpPr>
        <p:spPr>
          <a:xfrm>
            <a:off x="6248400" y="5257800"/>
            <a:ext cx="1384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LOD threshold 3.28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0297E74-3EC2-46A6-B7B8-655C423C6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91938"/>
              </p:ext>
            </p:extLst>
          </p:nvPr>
        </p:nvGraphicFramePr>
        <p:xfrm>
          <a:off x="1981200" y="228600"/>
          <a:ext cx="2895600" cy="457200"/>
        </p:xfrm>
        <a:graphic>
          <a:graphicData uri="http://schemas.openxmlformats.org/drawingml/2006/table">
            <a:tbl>
              <a:tblPr/>
              <a:tblGrid>
                <a:gridCol w="1286933">
                  <a:extLst>
                    <a:ext uri="{9D8B030D-6E8A-4147-A177-3AD203B41FA5}">
                      <a16:colId xmlns:a16="http://schemas.microsoft.com/office/drawing/2014/main" val="4107820227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91815855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6E6259"/>
                          </a:solidFill>
                          <a:effectLst/>
                          <a:latin typeface="Univers 67 CondensedBold"/>
                        </a:rPr>
                        <a:t>Resistant parent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6E6259"/>
                          </a:solidFill>
                          <a:effectLst/>
                          <a:latin typeface="Univers 67 CondensedBold"/>
                        </a:rPr>
                        <a:t>Susceptible parent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1783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6E6259"/>
                          </a:solidFill>
                          <a:effectLst/>
                          <a:latin typeface="Univers 67 CondensedBold"/>
                        </a:rPr>
                        <a:t>CML492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6E6259"/>
                          </a:solidFill>
                          <a:effectLst/>
                          <a:latin typeface="Univers 67 CondensedBold"/>
                        </a:rPr>
                        <a:t>LPSMT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1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38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A216B1-22A7-4676-9DE9-C3CD26190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7E437-5B6E-4BC5-B14B-FD6F650875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A1EE7-E1B8-40F2-A65F-9B62B8AF69F4}"/>
              </a:ext>
            </a:extLst>
          </p:cNvPr>
          <p:cNvSpPr txBox="1"/>
          <p:nvPr/>
        </p:nvSpPr>
        <p:spPr>
          <a:xfrm>
            <a:off x="457200" y="304800"/>
            <a:ext cx="256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Population3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1EF9FF-E2EE-4F9B-B723-099FFEB94B56}"/>
              </a:ext>
            </a:extLst>
          </p:cNvPr>
          <p:cNvCxnSpPr>
            <a:cxnSpLocks/>
          </p:cNvCxnSpPr>
          <p:nvPr/>
        </p:nvCxnSpPr>
        <p:spPr>
          <a:xfrm>
            <a:off x="4572000" y="914400"/>
            <a:ext cx="0" cy="480060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1BE0B8-A3F7-47CC-AEF0-B05158B05E7B}"/>
              </a:ext>
            </a:extLst>
          </p:cNvPr>
          <p:cNvSpPr txBox="1"/>
          <p:nvPr/>
        </p:nvSpPr>
        <p:spPr>
          <a:xfrm>
            <a:off x="6400800" y="838200"/>
            <a:ext cx="204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R/QTL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728B1-4C87-464A-BA68-A57AB8CAB571}"/>
              </a:ext>
            </a:extLst>
          </p:cNvPr>
          <p:cNvSpPr txBox="1"/>
          <p:nvPr/>
        </p:nvSpPr>
        <p:spPr>
          <a:xfrm>
            <a:off x="1447800" y="838200"/>
            <a:ext cx="204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ICI Mapping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FDCAC6-4E4D-4B62-B74B-21634CBB4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1" b="6098"/>
          <a:stretch/>
        </p:blipFill>
        <p:spPr>
          <a:xfrm>
            <a:off x="228600" y="1524000"/>
            <a:ext cx="3810000" cy="209419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2637A3-2F06-475D-B0F5-05EDE58D7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92535"/>
              </p:ext>
            </p:extLst>
          </p:nvPr>
        </p:nvGraphicFramePr>
        <p:xfrm>
          <a:off x="685800" y="3810000"/>
          <a:ext cx="3253042" cy="1320165"/>
        </p:xfrm>
        <a:graphic>
          <a:graphicData uri="http://schemas.openxmlformats.org/drawingml/2006/table">
            <a:tbl>
              <a:tblPr/>
              <a:tblGrid>
                <a:gridCol w="782377">
                  <a:extLst>
                    <a:ext uri="{9D8B030D-6E8A-4147-A177-3AD203B41FA5}">
                      <a16:colId xmlns:a16="http://schemas.microsoft.com/office/drawing/2014/main" val="615578675"/>
                    </a:ext>
                  </a:extLst>
                </a:gridCol>
                <a:gridCol w="360305">
                  <a:extLst>
                    <a:ext uri="{9D8B030D-6E8A-4147-A177-3AD203B41FA5}">
                      <a16:colId xmlns:a16="http://schemas.microsoft.com/office/drawing/2014/main" val="1222065402"/>
                    </a:ext>
                  </a:extLst>
                </a:gridCol>
                <a:gridCol w="483839">
                  <a:extLst>
                    <a:ext uri="{9D8B030D-6E8A-4147-A177-3AD203B41FA5}">
                      <a16:colId xmlns:a16="http://schemas.microsoft.com/office/drawing/2014/main" val="2616023574"/>
                    </a:ext>
                  </a:extLst>
                </a:gridCol>
                <a:gridCol w="380894">
                  <a:extLst>
                    <a:ext uri="{9D8B030D-6E8A-4147-A177-3AD203B41FA5}">
                      <a16:colId xmlns:a16="http://schemas.microsoft.com/office/drawing/2014/main" val="3916786903"/>
                    </a:ext>
                  </a:extLst>
                </a:gridCol>
                <a:gridCol w="401483">
                  <a:extLst>
                    <a:ext uri="{9D8B030D-6E8A-4147-A177-3AD203B41FA5}">
                      <a16:colId xmlns:a16="http://schemas.microsoft.com/office/drawing/2014/main" val="3288832867"/>
                    </a:ext>
                  </a:extLst>
                </a:gridCol>
                <a:gridCol w="422072">
                  <a:extLst>
                    <a:ext uri="{9D8B030D-6E8A-4147-A177-3AD203B41FA5}">
                      <a16:colId xmlns:a16="http://schemas.microsoft.com/office/drawing/2014/main" val="1915884142"/>
                    </a:ext>
                  </a:extLst>
                </a:gridCol>
                <a:gridCol w="422072">
                  <a:extLst>
                    <a:ext uri="{9D8B030D-6E8A-4147-A177-3AD203B41FA5}">
                      <a16:colId xmlns:a16="http://schemas.microsoft.com/office/drawing/2014/main" val="91334682"/>
                    </a:ext>
                  </a:extLst>
                </a:gridCol>
              </a:tblGrid>
              <a:tr h="131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MarkerName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PVE(%)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9100"/>
                  </a:ext>
                </a:extLst>
              </a:tr>
              <a:tr h="131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PZA02681_8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2.7854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4.5253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0.0675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-0.0823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72272"/>
                  </a:ext>
                </a:extLst>
              </a:tr>
              <a:tr h="131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PZB00869_4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2.8492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4.6264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0.0909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-0.0162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616641"/>
                  </a:ext>
                </a:extLst>
              </a:tr>
              <a:tr h="131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PHM4647_8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4.9605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78142"/>
                  </a:ext>
                </a:extLst>
              </a:tr>
              <a:tr h="131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PZA00148_3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6.7346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864738"/>
                  </a:ext>
                </a:extLst>
              </a:tr>
              <a:tr h="131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PZA02981_2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6.5935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089817"/>
                  </a:ext>
                </a:extLst>
              </a:tr>
              <a:tr h="131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PHM1899_157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745150"/>
                  </a:ext>
                </a:extLst>
              </a:tr>
              <a:tr h="131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PZA02633_4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90707"/>
                  </a:ext>
                </a:extLst>
              </a:tr>
              <a:tr h="131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PZA02356_7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7879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6D83C0C-922A-48D5-A92C-01C316011C8E}"/>
              </a:ext>
            </a:extLst>
          </p:cNvPr>
          <p:cNvSpPr txBox="1"/>
          <p:nvPr/>
        </p:nvSpPr>
        <p:spPr>
          <a:xfrm>
            <a:off x="609600" y="5181600"/>
            <a:ext cx="4797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Yellow highlight indicates QTLs not present in the paper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6F943C-FC31-484D-84D3-E2B1BBBF5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371600"/>
            <a:ext cx="3577230" cy="21336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65451F6-E3A0-4AFA-973C-DC49F0084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418821"/>
              </p:ext>
            </p:extLst>
          </p:nvPr>
        </p:nvGraphicFramePr>
        <p:xfrm>
          <a:off x="5334000" y="3810000"/>
          <a:ext cx="2628900" cy="381000"/>
        </p:xfrm>
        <a:graphic>
          <a:graphicData uri="http://schemas.openxmlformats.org/drawingml/2006/table">
            <a:tbl>
              <a:tblPr/>
              <a:tblGrid>
                <a:gridCol w="887928">
                  <a:extLst>
                    <a:ext uri="{9D8B030D-6E8A-4147-A177-3AD203B41FA5}">
                      <a16:colId xmlns:a16="http://schemas.microsoft.com/office/drawing/2014/main" val="1366760412"/>
                    </a:ext>
                  </a:extLst>
                </a:gridCol>
                <a:gridCol w="561297">
                  <a:extLst>
                    <a:ext uri="{9D8B030D-6E8A-4147-A177-3AD203B41FA5}">
                      <a16:colId xmlns:a16="http://schemas.microsoft.com/office/drawing/2014/main" val="3756098201"/>
                    </a:ext>
                  </a:extLst>
                </a:gridCol>
                <a:gridCol w="558126">
                  <a:extLst>
                    <a:ext uri="{9D8B030D-6E8A-4147-A177-3AD203B41FA5}">
                      <a16:colId xmlns:a16="http://schemas.microsoft.com/office/drawing/2014/main" val="1769762476"/>
                    </a:ext>
                  </a:extLst>
                </a:gridCol>
                <a:gridCol w="621549">
                  <a:extLst>
                    <a:ext uri="{9D8B030D-6E8A-4147-A177-3AD203B41FA5}">
                      <a16:colId xmlns:a16="http://schemas.microsoft.com/office/drawing/2014/main" val="37213952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36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PZA02981_2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52534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0B8DFFD-941C-48CF-892F-929C05E88596}"/>
              </a:ext>
            </a:extLst>
          </p:cNvPr>
          <p:cNvSpPr/>
          <p:nvPr/>
        </p:nvSpPr>
        <p:spPr>
          <a:xfrm>
            <a:off x="5791200" y="4495800"/>
            <a:ext cx="1384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LOD threshold 3.27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8A8A2C-7999-4B03-A90E-89B0C2111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073207"/>
              </p:ext>
            </p:extLst>
          </p:nvPr>
        </p:nvGraphicFramePr>
        <p:xfrm>
          <a:off x="2133600" y="228600"/>
          <a:ext cx="2971800" cy="4572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7790322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12640378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6E6259"/>
                          </a:solidFill>
                          <a:effectLst/>
                          <a:latin typeface="Univers 67 CondensedBold"/>
                        </a:rPr>
                        <a:t>Resistant parent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6E6259"/>
                          </a:solidFill>
                          <a:effectLst/>
                          <a:latin typeface="Univers 67 CondensedBold"/>
                        </a:rPr>
                        <a:t>Susceptible parent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2048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6E6259"/>
                          </a:solidFill>
                          <a:effectLst/>
                          <a:latin typeface="Univers 67 CondensedBold"/>
                        </a:rPr>
                        <a:t>CML495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6E6259"/>
                          </a:solidFill>
                          <a:effectLst/>
                          <a:latin typeface="Univers 67 CondensedBold"/>
                        </a:rPr>
                        <a:t>LPSMT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2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49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A216B1-22A7-4676-9DE9-C3CD26190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7E437-5B6E-4BC5-B14B-FD6F650875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A1EE7-E1B8-40F2-A65F-9B62B8AF69F4}"/>
              </a:ext>
            </a:extLst>
          </p:cNvPr>
          <p:cNvSpPr txBox="1"/>
          <p:nvPr/>
        </p:nvSpPr>
        <p:spPr>
          <a:xfrm>
            <a:off x="381000" y="304800"/>
            <a:ext cx="256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Population4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1EF9FF-E2EE-4F9B-B723-099FFEB94B56}"/>
              </a:ext>
            </a:extLst>
          </p:cNvPr>
          <p:cNvCxnSpPr>
            <a:cxnSpLocks/>
          </p:cNvCxnSpPr>
          <p:nvPr/>
        </p:nvCxnSpPr>
        <p:spPr>
          <a:xfrm>
            <a:off x="4572000" y="914400"/>
            <a:ext cx="0" cy="480060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1BE0B8-A3F7-47CC-AEF0-B05158B05E7B}"/>
              </a:ext>
            </a:extLst>
          </p:cNvPr>
          <p:cNvSpPr txBox="1"/>
          <p:nvPr/>
        </p:nvSpPr>
        <p:spPr>
          <a:xfrm>
            <a:off x="6400800" y="838200"/>
            <a:ext cx="204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R/QTL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728B1-4C87-464A-BA68-A57AB8CAB571}"/>
              </a:ext>
            </a:extLst>
          </p:cNvPr>
          <p:cNvSpPr txBox="1"/>
          <p:nvPr/>
        </p:nvSpPr>
        <p:spPr>
          <a:xfrm>
            <a:off x="1447800" y="838200"/>
            <a:ext cx="204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ICI Mapping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ED34991-3DB1-43AC-B18F-B73F190A4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341100"/>
              </p:ext>
            </p:extLst>
          </p:nvPr>
        </p:nvGraphicFramePr>
        <p:xfrm>
          <a:off x="457200" y="3962400"/>
          <a:ext cx="3664957" cy="773490"/>
        </p:xfrm>
        <a:graphic>
          <a:graphicData uri="http://schemas.openxmlformats.org/drawingml/2006/table">
            <a:tbl>
              <a:tblPr/>
              <a:tblGrid>
                <a:gridCol w="872845">
                  <a:extLst>
                    <a:ext uri="{9D8B030D-6E8A-4147-A177-3AD203B41FA5}">
                      <a16:colId xmlns:a16="http://schemas.microsoft.com/office/drawing/2014/main" val="3127550046"/>
                    </a:ext>
                  </a:extLst>
                </a:gridCol>
                <a:gridCol w="347155">
                  <a:extLst>
                    <a:ext uri="{9D8B030D-6E8A-4147-A177-3AD203B41FA5}">
                      <a16:colId xmlns:a16="http://schemas.microsoft.com/office/drawing/2014/main" val="4016462913"/>
                    </a:ext>
                  </a:extLst>
                </a:gridCol>
                <a:gridCol w="498414">
                  <a:extLst>
                    <a:ext uri="{9D8B030D-6E8A-4147-A177-3AD203B41FA5}">
                      <a16:colId xmlns:a16="http://schemas.microsoft.com/office/drawing/2014/main" val="1500728168"/>
                    </a:ext>
                  </a:extLst>
                </a:gridCol>
                <a:gridCol w="416585">
                  <a:extLst>
                    <a:ext uri="{9D8B030D-6E8A-4147-A177-3AD203B41FA5}">
                      <a16:colId xmlns:a16="http://schemas.microsoft.com/office/drawing/2014/main" val="3577866557"/>
                    </a:ext>
                  </a:extLst>
                </a:gridCol>
                <a:gridCol w="416585">
                  <a:extLst>
                    <a:ext uri="{9D8B030D-6E8A-4147-A177-3AD203B41FA5}">
                      <a16:colId xmlns:a16="http://schemas.microsoft.com/office/drawing/2014/main" val="1530092129"/>
                    </a:ext>
                  </a:extLst>
                </a:gridCol>
                <a:gridCol w="528170">
                  <a:extLst>
                    <a:ext uri="{9D8B030D-6E8A-4147-A177-3AD203B41FA5}">
                      <a16:colId xmlns:a16="http://schemas.microsoft.com/office/drawing/2014/main" val="3025948306"/>
                    </a:ext>
                  </a:extLst>
                </a:gridCol>
                <a:gridCol w="585203">
                  <a:extLst>
                    <a:ext uri="{9D8B030D-6E8A-4147-A177-3AD203B41FA5}">
                      <a16:colId xmlns:a16="http://schemas.microsoft.com/office/drawing/2014/main" val="1525546866"/>
                    </a:ext>
                  </a:extLst>
                </a:gridCol>
              </a:tblGrid>
              <a:tr h="1546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MarkerName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PVE(%)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9068"/>
                  </a:ext>
                </a:extLst>
              </a:tr>
              <a:tr h="1546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PHM10404_8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7.9547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12.5574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-0.5541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855293"/>
                  </a:ext>
                </a:extLst>
              </a:tr>
              <a:tr h="1546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PZA03692_1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-1.1051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693119"/>
                  </a:ext>
                </a:extLst>
              </a:tr>
              <a:tr h="1546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PZA00224_4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10.2196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15.8353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4.0441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198511"/>
                  </a:ext>
                </a:extLst>
              </a:tr>
              <a:tr h="1546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PHM793_25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14.6888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-0.7449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71262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6561658-CC54-4820-8CD9-16DC88C40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5"/>
          <a:stretch/>
        </p:blipFill>
        <p:spPr>
          <a:xfrm>
            <a:off x="304800" y="1447800"/>
            <a:ext cx="4011369" cy="23919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09B368-1CE1-4D1A-A768-099D1E24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371600"/>
            <a:ext cx="3819361" cy="228600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92945A3-E57C-416B-8FB6-3E596B970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22967"/>
              </p:ext>
            </p:extLst>
          </p:nvPr>
        </p:nvGraphicFramePr>
        <p:xfrm>
          <a:off x="5257800" y="3962400"/>
          <a:ext cx="3352800" cy="5715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387283931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03347805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4518927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14672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05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c2.loc6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280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PZA00910_1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59829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80FCBF09-FD3B-48AA-A2D6-613544C63E4F}"/>
              </a:ext>
            </a:extLst>
          </p:cNvPr>
          <p:cNvSpPr/>
          <p:nvPr/>
        </p:nvSpPr>
        <p:spPr>
          <a:xfrm>
            <a:off x="6324600" y="4572000"/>
            <a:ext cx="1384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LOD threshold 3.23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6942E87-B6BA-4E32-A3DF-DFD0BC7D7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12669"/>
              </p:ext>
            </p:extLst>
          </p:nvPr>
        </p:nvGraphicFramePr>
        <p:xfrm>
          <a:off x="2133600" y="228600"/>
          <a:ext cx="3124200" cy="457200"/>
        </p:xfrm>
        <a:graphic>
          <a:graphicData uri="http://schemas.openxmlformats.org/drawingml/2006/table">
            <a:tbl>
              <a:tblPr/>
              <a:tblGrid>
                <a:gridCol w="1388533">
                  <a:extLst>
                    <a:ext uri="{9D8B030D-6E8A-4147-A177-3AD203B41FA5}">
                      <a16:colId xmlns:a16="http://schemas.microsoft.com/office/drawing/2014/main" val="3021815901"/>
                    </a:ext>
                  </a:extLst>
                </a:gridCol>
                <a:gridCol w="1735667">
                  <a:extLst>
                    <a:ext uri="{9D8B030D-6E8A-4147-A177-3AD203B41FA5}">
                      <a16:colId xmlns:a16="http://schemas.microsoft.com/office/drawing/2014/main" val="385973688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6E6259"/>
                          </a:solidFill>
                          <a:effectLst/>
                          <a:latin typeface="Univers 67 CondensedBold"/>
                        </a:rPr>
                        <a:t>Resistant parent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6E6259"/>
                          </a:solidFill>
                          <a:effectLst/>
                          <a:latin typeface="Univers 67 CondensedBold"/>
                        </a:rPr>
                        <a:t>Susceptible parent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7348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6E6259"/>
                          </a:solidFill>
                          <a:effectLst/>
                          <a:latin typeface="Univers 67 CondensedBold"/>
                        </a:rPr>
                        <a:t>CML449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6E6259"/>
                          </a:solidFill>
                          <a:effectLst/>
                          <a:latin typeface="Univers 67 CondensedBold"/>
                        </a:rPr>
                        <a:t>LPSMT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95283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DB7A7FC-1C0A-4383-9885-5EF4E46EA896}"/>
              </a:ext>
            </a:extLst>
          </p:cNvPr>
          <p:cNvSpPr txBox="1"/>
          <p:nvPr/>
        </p:nvSpPr>
        <p:spPr>
          <a:xfrm>
            <a:off x="4724400" y="5029200"/>
            <a:ext cx="3886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Pop4 datafile contains errors in the marker positions on chr1.</a:t>
            </a:r>
          </a:p>
          <a:p>
            <a:r>
              <a:rPr lang="en-US" sz="1100" dirty="0"/>
              <a:t>The positions listed for half of the chr1 markers are incorrect by ~1000 cM </a:t>
            </a:r>
          </a:p>
        </p:txBody>
      </p:sp>
    </p:spTree>
    <p:extLst>
      <p:ext uri="{BB962C8B-B14F-4D97-AF65-F5344CB8AC3E}">
        <p14:creationId xmlns:p14="http://schemas.microsoft.com/office/powerpoint/2010/main" val="79463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E74A73-9D42-40A0-9A2E-35360F71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Reproducing Table 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C6D21D-1033-410E-8B89-4212E2A10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7848600" cy="914400"/>
          </a:xfrm>
        </p:spPr>
        <p:txBody>
          <a:bodyPr/>
          <a:lstStyle/>
          <a:p>
            <a:r>
              <a:rPr lang="en-US" sz="2000" dirty="0"/>
              <a:t>In general, our analysis provided the same results as published</a:t>
            </a:r>
          </a:p>
          <a:p>
            <a:r>
              <a:rPr lang="en-US" sz="2000" dirty="0"/>
              <a:t>Our analysis had 4 additional QTLs with LODs of between 2.8 and 5.0.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948CD-FEE5-416F-A2C2-19CFF39C3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41BB86-89E0-4B21-9862-D0136F0E8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19A24-5F58-49C7-9A7B-DBF60E527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2"/>
          <a:stretch/>
        </p:blipFill>
        <p:spPr>
          <a:xfrm>
            <a:off x="685800" y="2209800"/>
            <a:ext cx="75438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2618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455</TotalTime>
  <Words>520</Words>
  <Application>Microsoft Office PowerPoint</Application>
  <PresentationFormat>On-screen Show (4:3)</PresentationFormat>
  <Paragraphs>329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Geneva</vt:lpstr>
      <vt:lpstr>Lucida Console</vt:lpstr>
      <vt:lpstr>Times</vt:lpstr>
      <vt:lpstr>Univers 65</vt:lpstr>
      <vt:lpstr>Univers 67 CondensedBold</vt:lpstr>
      <vt:lpstr>PowerPoint</vt:lpstr>
      <vt:lpstr>QTL discovery: Two methods </vt:lpstr>
      <vt:lpstr>PowerPoint Presentation</vt:lpstr>
      <vt:lpstr>PowerPoint Presentation</vt:lpstr>
      <vt:lpstr>PowerPoint Presentation</vt:lpstr>
      <vt:lpstr>PowerPoint Presentation</vt:lpstr>
      <vt:lpstr>Reproducing Table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Jill Thomasson</dc:creator>
  <cp:lastModifiedBy>Jaqueth, Jennifer</cp:lastModifiedBy>
  <cp:revision>31</cp:revision>
  <dcterms:created xsi:type="dcterms:W3CDTF">2016-12-19T18:40:45Z</dcterms:created>
  <dcterms:modified xsi:type="dcterms:W3CDTF">2018-12-01T01:28:18Z</dcterms:modified>
</cp:coreProperties>
</file>