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9" r:id="rId26"/>
    <p:sldId id="290" r:id="rId27"/>
    <p:sldId id="292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956F32B-6D12-4E4B-930F-44999B75F94C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B46389-5EC1-4CAB-B86B-99BCE452CD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734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INTERVIEW SKILLS</a:t>
            </a:r>
          </a:p>
          <a:p>
            <a:pPr algn="ctr"/>
            <a:r>
              <a:rPr lang="en-US" sz="4400" b="1" dirty="0" smtClean="0"/>
              <a:t> AND TECHNIQUES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8111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Advanced Institute of Accounts &amp; Taxation </a:t>
            </a:r>
            <a:r>
              <a:rPr lang="en-US" sz="4000" b="1" dirty="0" err="1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P</a:t>
            </a:r>
            <a:r>
              <a:rPr lang="en-US" sz="4000" b="1" dirty="0" err="1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vt</a:t>
            </a:r>
            <a:r>
              <a:rPr lang="en-US" sz="4000" b="1" dirty="0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 Ltd</a:t>
            </a:r>
            <a:endParaRPr lang="en-US" sz="4000" b="1" dirty="0">
              <a:solidFill>
                <a:srgbClr val="FF000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844225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Prepared By :  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0" y="4263901"/>
            <a:ext cx="5181599" cy="28434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08" t="1878" r="13281" b="2718"/>
          <a:stretch>
            <a:fillRect/>
          </a:stretch>
        </p:blipFill>
        <p:spPr bwMode="auto">
          <a:xfrm>
            <a:off x="4343400" y="3688588"/>
            <a:ext cx="4495800" cy="254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362634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HOW TO SHAKE </a:t>
            </a:r>
            <a:r>
              <a:rPr lang="en-US" sz="3600" b="1" u="sng" dirty="0" smtClean="0">
                <a:solidFill>
                  <a:srgbClr val="C00000"/>
                </a:solidFill>
              </a:rPr>
              <a:t>HANDS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12545"/>
            <a:ext cx="79781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Smile and make eye contact as you </a:t>
            </a:r>
            <a:r>
              <a:rPr lang="en-US" sz="2400" dirty="0" smtClean="0"/>
              <a:t>shake hands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Extend your hand; your palm should touch the palm of the interviewer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Use a firm handshake; adjust your grip to the other person’s hand.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Hold the handshake for 2 to 3 seconds making a slight up and down pumping motion.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76892"/>
            <a:ext cx="1862960" cy="1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Expected qualities of the candidate</a:t>
            </a:r>
            <a:r>
              <a:rPr lang="en-US" sz="3600" u="sng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Effective Verbal communication</a:t>
            </a:r>
            <a:br>
              <a:rPr lang="en-US" sz="2800" b="1" i="1" dirty="0"/>
            </a:br>
            <a:r>
              <a:rPr lang="en-US" sz="2800" i="1" dirty="0" smtClean="0"/>
              <a:t>If </a:t>
            </a:r>
            <a:r>
              <a:rPr lang="en-US" sz="2800" i="1" dirty="0"/>
              <a:t>it is </a:t>
            </a:r>
            <a:r>
              <a:rPr lang="en-US" sz="2800" i="1" dirty="0" smtClean="0"/>
              <a:t>English, Hindi Or Marathi Speak Fluently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 smtClean="0"/>
              <a:t>Natural </a:t>
            </a:r>
            <a:r>
              <a:rPr lang="en-US" sz="2800" i="1" dirty="0"/>
              <a:t>delivery, fluency</a:t>
            </a:r>
            <a:br>
              <a:rPr lang="en-US" sz="2800" i="1" dirty="0"/>
            </a:br>
            <a:r>
              <a:rPr lang="en-US" sz="2800" i="1" dirty="0" smtClean="0"/>
              <a:t>Pronounce </a:t>
            </a:r>
            <a:r>
              <a:rPr lang="en-US" sz="2800" i="1" dirty="0"/>
              <a:t>sentence clearly</a:t>
            </a:r>
            <a:br>
              <a:rPr lang="en-US" sz="2800" i="1" dirty="0"/>
            </a:br>
            <a:r>
              <a:rPr lang="en-US" sz="2800" i="1" dirty="0" smtClean="0"/>
              <a:t>Speak </a:t>
            </a:r>
            <a:r>
              <a:rPr lang="en-US" sz="2800" i="1" dirty="0"/>
              <a:t>little more loudly or lower your</a:t>
            </a:r>
            <a:br>
              <a:rPr lang="en-US" sz="2800" i="1" dirty="0"/>
            </a:br>
            <a:r>
              <a:rPr lang="en-US" sz="2800" i="1" dirty="0"/>
              <a:t>voice to draw attention of the experts if</a:t>
            </a:r>
            <a:br>
              <a:rPr lang="en-US" sz="2800" i="1" dirty="0"/>
            </a:br>
            <a:r>
              <a:rPr lang="en-US" sz="2800" i="1" dirty="0"/>
              <a:t>there is an important point or opinion</a:t>
            </a:r>
            <a:r>
              <a:rPr lang="en-US" sz="28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57800"/>
            <a:ext cx="1862960" cy="1059452"/>
          </a:xfrm>
          <a:prstGeom prst="rect">
            <a:avLst/>
          </a:prstGeom>
        </p:spPr>
      </p:pic>
      <p:pic>
        <p:nvPicPr>
          <p:cNvPr id="7" name="Picture 18" descr="tmpC8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95750"/>
            <a:ext cx="2221502" cy="222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76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64217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Vague </a:t>
            </a:r>
            <a:r>
              <a:rPr lang="en-US" sz="2800" dirty="0"/>
              <a:t>and irrelevant answers to </a:t>
            </a:r>
            <a:r>
              <a:rPr lang="en-US" sz="2800" dirty="0" smtClean="0"/>
              <a:t>the questions</a:t>
            </a:r>
            <a:endParaRPr lang="en-US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Very </a:t>
            </a:r>
            <a:r>
              <a:rPr lang="en-US" sz="2800" dirty="0"/>
              <a:t>fidgety: little eye contact; </a:t>
            </a:r>
            <a:r>
              <a:rPr lang="en-US" sz="2800" dirty="0" smtClean="0"/>
              <a:t>nervous</a:t>
            </a:r>
            <a:br>
              <a:rPr lang="en-US" sz="2800" dirty="0" smtClean="0"/>
            </a:br>
            <a:r>
              <a:rPr lang="en-US" sz="2800" dirty="0" smtClean="0"/>
              <a:t>mannerism</a:t>
            </a:r>
            <a:r>
              <a:rPr lang="en-US" sz="2800" dirty="0"/>
              <a:t>, such as playing with hair, </a:t>
            </a:r>
            <a:r>
              <a:rPr lang="en-US" sz="2800" dirty="0" smtClean="0"/>
              <a:t>nail biting etc.</a:t>
            </a:r>
            <a:endParaRPr lang="en-US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sz="2800" dirty="0" smtClean="0"/>
              <a:t>sincerity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Utter </a:t>
            </a:r>
            <a:r>
              <a:rPr lang="en-US" sz="2800" dirty="0"/>
              <a:t>superficial remarks to impress the</a:t>
            </a:r>
            <a:br>
              <a:rPr lang="en-US" sz="2800" dirty="0"/>
            </a:br>
            <a:r>
              <a:rPr lang="en-US" sz="2800" dirty="0"/>
              <a:t>interviewer – project work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07938" y="420469"/>
            <a:ext cx="6728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rgbClr val="C00000"/>
                </a:solidFill>
              </a:rPr>
              <a:t>Rejected by the committees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40" y="5257800"/>
            <a:ext cx="1862960" cy="1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1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3697" y="152400"/>
            <a:ext cx="19127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1" dirty="0">
                <a:solidFill>
                  <a:srgbClr val="C00000"/>
                </a:solidFill>
              </a:rPr>
              <a:t>Do’s</a:t>
            </a:r>
            <a:r>
              <a:rPr lang="en-US" sz="5400" dirty="0">
                <a:solidFill>
                  <a:srgbClr val="C00000"/>
                </a:solidFill>
              </a:rPr>
              <a:t> 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600198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Do take a practice run to the location </a:t>
            </a:r>
            <a:r>
              <a:rPr lang="en-US" sz="2800" dirty="0" smtClean="0"/>
              <a:t>where you </a:t>
            </a:r>
            <a:r>
              <a:rPr lang="en-US" sz="2800" dirty="0"/>
              <a:t>are having the </a:t>
            </a:r>
            <a:r>
              <a:rPr lang="en-US" sz="2800" dirty="0" smtClean="0"/>
              <a:t>interview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If </a:t>
            </a:r>
            <a:r>
              <a:rPr lang="en-US" sz="2800" dirty="0"/>
              <a:t>presented with a job application, do fill </a:t>
            </a:r>
            <a:r>
              <a:rPr lang="en-US" sz="2800" dirty="0" smtClean="0"/>
              <a:t>it out </a:t>
            </a:r>
            <a:r>
              <a:rPr lang="en-US" sz="2800" dirty="0"/>
              <a:t>neatly, completely and </a:t>
            </a:r>
            <a:r>
              <a:rPr lang="en-US" sz="2800" dirty="0" smtClean="0"/>
              <a:t>accurately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bring extra resumes to the </a:t>
            </a:r>
            <a:r>
              <a:rPr lang="en-US" sz="2800" dirty="0" smtClean="0"/>
              <a:t>interview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greet the interviewer &amp; do shake </a:t>
            </a:r>
            <a:r>
              <a:rPr lang="en-US" sz="2800" dirty="0" smtClean="0"/>
              <a:t>hands firmly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wait until you are offered a chair </a:t>
            </a:r>
            <a:r>
              <a:rPr lang="en-US" sz="2800" dirty="0" smtClean="0"/>
              <a:t>before sitting</a:t>
            </a:r>
            <a:r>
              <a:rPr lang="en-US" sz="2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0" y="5257800"/>
            <a:ext cx="1862960" cy="1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76200"/>
            <a:ext cx="19127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1" u="sng" dirty="0">
                <a:solidFill>
                  <a:srgbClr val="C00000"/>
                </a:solidFill>
              </a:rPr>
              <a:t>Do’s</a:t>
            </a:r>
            <a:r>
              <a:rPr lang="en-US" sz="5400" u="sng" dirty="0">
                <a:solidFill>
                  <a:srgbClr val="C00000"/>
                </a:solidFill>
              </a:rPr>
              <a:t> </a:t>
            </a:r>
            <a:endParaRPr lang="en-US" sz="5400" u="sng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446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make good eye contact with </a:t>
            </a:r>
            <a:r>
              <a:rPr lang="en-US" sz="2800" dirty="0" smtClean="0"/>
              <a:t>your interviewer(s)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show enthusiasm in the position and </a:t>
            </a:r>
            <a:r>
              <a:rPr lang="en-US" sz="2800" dirty="0" smtClean="0"/>
              <a:t>the company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make sure that your good points </a:t>
            </a:r>
            <a:r>
              <a:rPr lang="en-US" sz="2800" dirty="0" smtClean="0"/>
              <a:t>come across </a:t>
            </a:r>
            <a:r>
              <a:rPr lang="en-US" sz="2800" dirty="0"/>
              <a:t>to the interviewer in a factual </a:t>
            </a:r>
            <a:r>
              <a:rPr lang="en-US" sz="2800" dirty="0" smtClean="0"/>
              <a:t>sincere manner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stress your achievements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0" y="5265148"/>
            <a:ext cx="1862960" cy="1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1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3048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DON’TS</a:t>
            </a:r>
            <a:r>
              <a:rPr lang="en-US" sz="3600" b="1" u="sng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6597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 </a:t>
            </a:r>
            <a:r>
              <a:rPr lang="en-US" sz="2800" dirty="0"/>
              <a:t>avoid controversial </a:t>
            </a:r>
            <a:r>
              <a:rPr lang="en-US" sz="2800" dirty="0" smtClean="0"/>
              <a:t>topics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Don’t </a:t>
            </a:r>
            <a:r>
              <a:rPr lang="en-US" sz="2800" dirty="0"/>
              <a:t>ever lie. Answer questions </a:t>
            </a:r>
            <a:r>
              <a:rPr lang="en-US" sz="2800" dirty="0" smtClean="0"/>
              <a:t>truthfully, frankly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Don’t </a:t>
            </a:r>
            <a:r>
              <a:rPr lang="en-US" sz="2800" dirty="0"/>
              <a:t>say anything negative about </a:t>
            </a:r>
            <a:r>
              <a:rPr lang="en-US" sz="2800" dirty="0" smtClean="0"/>
              <a:t>former colleagues</a:t>
            </a:r>
            <a:r>
              <a:rPr lang="en-US" sz="2800" dirty="0"/>
              <a:t>, supervisors, or </a:t>
            </a:r>
            <a:r>
              <a:rPr lang="en-US" sz="2800" dirty="0" smtClean="0"/>
              <a:t>employers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Don’t </a:t>
            </a:r>
            <a:r>
              <a:rPr lang="en-US" sz="2800" dirty="0"/>
              <a:t>answer questions with a simple ‘yes’ </a:t>
            </a:r>
            <a:r>
              <a:rPr lang="en-US" sz="2800" dirty="0" smtClean="0"/>
              <a:t>or ‘no</a:t>
            </a:r>
            <a:r>
              <a:rPr lang="en-US" sz="2800" dirty="0"/>
              <a:t>’. </a:t>
            </a:r>
            <a:r>
              <a:rPr lang="en-US" sz="2800" dirty="0" smtClean="0"/>
              <a:t>Explain </a:t>
            </a:r>
            <a:r>
              <a:rPr lang="en-US" sz="2800" dirty="0"/>
              <a:t>whenever possible. Describe </a:t>
            </a:r>
            <a:r>
              <a:rPr lang="en-US" sz="2800" dirty="0" smtClean="0"/>
              <a:t>those things </a:t>
            </a:r>
            <a:r>
              <a:rPr lang="en-US" sz="2800" dirty="0"/>
              <a:t>about yourself that showcase your </a:t>
            </a:r>
            <a:r>
              <a:rPr lang="en-US" sz="2800" dirty="0" smtClean="0"/>
              <a:t>talents, skills </a:t>
            </a:r>
            <a:r>
              <a:rPr lang="en-US" sz="2800" dirty="0"/>
              <a:t>and determination. Give examples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80198"/>
            <a:ext cx="1728339" cy="9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0" y="304800"/>
            <a:ext cx="2191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DON’TS 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/>
              <a:t>Don’t inquire about salary, vacations, </a:t>
            </a:r>
            <a:r>
              <a:rPr lang="en-US" sz="3200" dirty="0" smtClean="0"/>
              <a:t>  bonuses</a:t>
            </a:r>
            <a:r>
              <a:rPr lang="en-US" sz="3200" dirty="0"/>
              <a:t>, retirement, or other benefits until after you’ve received an offer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/>
              <a:t>Don’t bring up or discuss personal issues or family problems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/>
              <a:t>Don’t say your past history, hence it is available in the C.V. itself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42600"/>
            <a:ext cx="1752599" cy="9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4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4872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After Interview</a:t>
            </a:r>
            <a:r>
              <a:rPr lang="en-US" sz="3600" b="1" u="sng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1000"/>
            <a:ext cx="1752599" cy="996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3037344"/>
            <a:ext cx="533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Thank </a:t>
            </a:r>
            <a:r>
              <a:rPr lang="en-US" sz="2800" dirty="0"/>
              <a:t>them for </a:t>
            </a:r>
            <a:r>
              <a:rPr lang="en-US" sz="2800" dirty="0" smtClean="0"/>
              <a:t>calling you  for the interview </a:t>
            </a:r>
            <a:r>
              <a:rPr lang="en-US" sz="2800" dirty="0"/>
              <a:t>through a </a:t>
            </a:r>
            <a:r>
              <a:rPr lang="en-US" sz="2800" dirty="0" smtClean="0"/>
              <a:t>letter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Indicate </a:t>
            </a:r>
            <a:r>
              <a:rPr lang="en-US" sz="2800" dirty="0"/>
              <a:t>that you look </a:t>
            </a:r>
            <a:endParaRPr lang="en-US" sz="2800" dirty="0" smtClean="0"/>
          </a:p>
          <a:p>
            <a:r>
              <a:rPr lang="en-US" sz="2800" dirty="0" smtClean="0"/>
              <a:t>     forward </a:t>
            </a:r>
            <a:r>
              <a:rPr lang="en-US" sz="2800" dirty="0"/>
              <a:t>to hear </a:t>
            </a:r>
            <a:r>
              <a:rPr lang="en-US" sz="2800" dirty="0" smtClean="0"/>
              <a:t>from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them.</a:t>
            </a:r>
            <a:endParaRPr lang="en-US" sz="2800" dirty="0"/>
          </a:p>
        </p:txBody>
      </p:sp>
      <p:pic>
        <p:nvPicPr>
          <p:cNvPr id="7" name="Picture 80" descr="MCBD19924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62" y="3810000"/>
            <a:ext cx="378422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7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718" y="1219200"/>
            <a:ext cx="83030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Tell </a:t>
            </a:r>
            <a:r>
              <a:rPr lang="en-US" sz="2400" dirty="0"/>
              <a:t>me about </a:t>
            </a:r>
            <a:r>
              <a:rPr lang="en-US" sz="2400" dirty="0" smtClean="0"/>
              <a:t>yourself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Why </a:t>
            </a:r>
            <a:r>
              <a:rPr lang="en-US" sz="2400" dirty="0"/>
              <a:t>did you leave your previous </a:t>
            </a:r>
            <a:r>
              <a:rPr lang="en-US" sz="2400" dirty="0" smtClean="0"/>
              <a:t>job?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What </a:t>
            </a:r>
            <a:r>
              <a:rPr lang="en-US" sz="2400" dirty="0"/>
              <a:t>sort of job you are looking </a:t>
            </a:r>
            <a:r>
              <a:rPr lang="en-US" sz="2400" dirty="0" smtClean="0"/>
              <a:t>for?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What </a:t>
            </a:r>
            <a:r>
              <a:rPr lang="en-US" sz="2400" dirty="0"/>
              <a:t>appeals to you about this </a:t>
            </a:r>
            <a:r>
              <a:rPr lang="en-US" sz="2400" dirty="0" smtClean="0"/>
              <a:t>job?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Why </a:t>
            </a:r>
            <a:r>
              <a:rPr lang="en-US" sz="2400" dirty="0"/>
              <a:t>do you think you’d be good at this </a:t>
            </a:r>
            <a:r>
              <a:rPr lang="en-US" sz="2400" dirty="0" smtClean="0"/>
              <a:t>job?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What </a:t>
            </a:r>
            <a:r>
              <a:rPr lang="en-US" sz="2400" dirty="0"/>
              <a:t>are your </a:t>
            </a:r>
            <a:r>
              <a:rPr lang="en-US" sz="2400" dirty="0" smtClean="0"/>
              <a:t>strengths?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What </a:t>
            </a:r>
            <a:r>
              <a:rPr lang="en-US" sz="2400" dirty="0"/>
              <a:t>are your </a:t>
            </a:r>
            <a:r>
              <a:rPr lang="en-US" sz="2400" dirty="0" smtClean="0"/>
              <a:t>weaknesses?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Would </a:t>
            </a:r>
            <a:r>
              <a:rPr lang="en-US" sz="2400" dirty="0"/>
              <a:t>you accept this job if it were offered to </a:t>
            </a:r>
            <a:r>
              <a:rPr lang="en-US" sz="2400" dirty="0" smtClean="0"/>
              <a:t>you?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What </a:t>
            </a:r>
            <a:r>
              <a:rPr lang="en-US" sz="2400" dirty="0"/>
              <a:t>do you know about this </a:t>
            </a:r>
            <a:r>
              <a:rPr lang="en-US" sz="2400" dirty="0" smtClean="0"/>
              <a:t>company?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If </a:t>
            </a:r>
            <a:r>
              <a:rPr lang="en-US" sz="2400" dirty="0"/>
              <a:t>you take this job, how long would you </a:t>
            </a:r>
            <a:r>
              <a:rPr lang="en-US" sz="2400" dirty="0" smtClean="0"/>
              <a:t>stay?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Don’t </a:t>
            </a:r>
            <a:r>
              <a:rPr lang="en-US" sz="2400" dirty="0"/>
              <a:t>you think you may be </a:t>
            </a:r>
            <a:r>
              <a:rPr lang="en-US" sz="2400" dirty="0" smtClean="0"/>
              <a:t>too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old/young/inexperienced</a:t>
            </a:r>
            <a:r>
              <a:rPr lang="en-US" sz="2400" dirty="0"/>
              <a:t>?</a:t>
            </a:r>
            <a:r>
              <a:rPr 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68069"/>
            <a:ext cx="6306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INTERVIEW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5" y="5245169"/>
            <a:ext cx="1752599" cy="9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5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447800"/>
            <a:ext cx="7772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/>
              <a:t>most often asked question </a:t>
            </a:r>
            <a:r>
              <a:rPr lang="en-US" sz="2800" dirty="0" smtClean="0"/>
              <a:t>in interviews</a:t>
            </a:r>
            <a:endParaRPr lang="en-US" sz="28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Tell </a:t>
            </a:r>
            <a:r>
              <a:rPr lang="en-US" sz="2800" dirty="0"/>
              <a:t>your academic </a:t>
            </a:r>
            <a:r>
              <a:rPr lang="en-US" sz="2800" dirty="0" smtClean="0"/>
              <a:t>record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Your skills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Your </a:t>
            </a:r>
            <a:r>
              <a:rPr lang="en-US" sz="2800" dirty="0"/>
              <a:t>qualification </a:t>
            </a:r>
            <a:r>
              <a:rPr lang="en-US" sz="2800" dirty="0" smtClean="0"/>
              <a:t>etc.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Talk </a:t>
            </a:r>
            <a:r>
              <a:rPr lang="en-US" sz="2800" dirty="0"/>
              <a:t>about things you have done and jobs </a:t>
            </a:r>
            <a:r>
              <a:rPr lang="en-US" sz="2800" dirty="0" smtClean="0"/>
              <a:t>you have </a:t>
            </a:r>
            <a:r>
              <a:rPr lang="en-US" sz="2800" dirty="0"/>
              <a:t>held that relate to the position you </a:t>
            </a:r>
            <a:r>
              <a:rPr lang="en-US" sz="2800" dirty="0" smtClean="0"/>
              <a:t>are interviewing for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Time</a:t>
            </a:r>
            <a:r>
              <a:rPr lang="en-US" sz="2800" dirty="0"/>
              <a:t>: 3 </a:t>
            </a:r>
            <a:r>
              <a:rPr lang="en-US" sz="2800" dirty="0" smtClean="0"/>
              <a:t>minutes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Prepare </a:t>
            </a:r>
            <a:r>
              <a:rPr lang="en-US" sz="2800" dirty="0"/>
              <a:t>written answer for this question </a:t>
            </a:r>
            <a:r>
              <a:rPr lang="en-US" sz="2800" dirty="0" smtClean="0"/>
              <a:t>and rehearse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81000"/>
            <a:ext cx="5477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Tell me about yourself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66" y="5533187"/>
            <a:ext cx="1391634" cy="7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rgbClr val="C00000"/>
                </a:solidFill>
              </a:rPr>
              <a:t>INTERVIEW</a:t>
            </a:r>
            <a:endParaRPr lang="en-US" sz="4400" b="1" u="sng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199" y="1676400"/>
            <a:ext cx="83820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Definition for interview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Types of interview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Preparation for interviews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Performance during and after interviews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Some Tips for interviews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Do’s and Don’ts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Interview questions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0" y="5265148"/>
            <a:ext cx="1862960" cy="10594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04800"/>
            <a:ext cx="495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What do you think you do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be </a:t>
            </a:r>
            <a:r>
              <a:rPr lang="en-US" sz="3600" b="1" dirty="0">
                <a:solidFill>
                  <a:schemeClr val="bg1"/>
                </a:solidFill>
              </a:rPr>
              <a:t>good at this job?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best is to say general and </a:t>
            </a:r>
            <a:r>
              <a:rPr lang="en-US" sz="2800" dirty="0" smtClean="0"/>
              <a:t>say something </a:t>
            </a:r>
            <a:r>
              <a:rPr lang="en-US" sz="2800" dirty="0"/>
              <a:t>like: A job where I love to </a:t>
            </a:r>
            <a:r>
              <a:rPr lang="en-US" sz="2800" dirty="0" smtClean="0"/>
              <a:t>work, like </a:t>
            </a:r>
            <a:r>
              <a:rPr lang="en-US" sz="2800" dirty="0"/>
              <a:t>the people, can contribute more to </a:t>
            </a:r>
            <a:r>
              <a:rPr lang="en-US" sz="2800" dirty="0" smtClean="0"/>
              <a:t>the company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/>
              <a:t>A </a:t>
            </a:r>
            <a:r>
              <a:rPr lang="en-US" sz="2800" dirty="0"/>
              <a:t>job which is challenging, a job </a:t>
            </a:r>
            <a:r>
              <a:rPr lang="en-US" sz="2800" dirty="0" smtClean="0"/>
              <a:t>which gives </a:t>
            </a:r>
            <a:r>
              <a:rPr lang="en-US" sz="2800" dirty="0"/>
              <a:t>me opportunities to prove </a:t>
            </a:r>
            <a:r>
              <a:rPr lang="en-US" sz="2800" dirty="0" smtClean="0"/>
              <a:t>knowledge and </a:t>
            </a:r>
            <a:r>
              <a:rPr lang="en-US" sz="2800" dirty="0"/>
              <a:t>skills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197905"/>
            <a:ext cx="1981199" cy="11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0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286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What are your strengths </a:t>
            </a:r>
            <a:r>
              <a:rPr lang="en-US" sz="3600" b="1" u="sng" dirty="0" smtClean="0">
                <a:solidFill>
                  <a:srgbClr val="C00000"/>
                </a:solidFill>
              </a:rPr>
              <a:t>?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647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Strength of your subject </a:t>
            </a:r>
            <a:r>
              <a:rPr lang="en-US" sz="2800" dirty="0" smtClean="0"/>
              <a:t>knowledge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ability to </a:t>
            </a:r>
            <a:r>
              <a:rPr lang="en-US" sz="2800" dirty="0" smtClean="0"/>
              <a:t>prioritize,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problem –solving </a:t>
            </a:r>
            <a:r>
              <a:rPr lang="en-US" sz="2800" dirty="0" smtClean="0"/>
              <a:t>skills,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ability to work under </a:t>
            </a:r>
            <a:r>
              <a:rPr lang="en-US" sz="2800" dirty="0" smtClean="0"/>
              <a:t>pressure,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ability to focus on </a:t>
            </a:r>
            <a:r>
              <a:rPr lang="en-US" sz="2800" dirty="0" smtClean="0"/>
              <a:t>projects,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professional </a:t>
            </a:r>
            <a:r>
              <a:rPr lang="en-US" sz="2800" dirty="0" smtClean="0"/>
              <a:t>expertise,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leadership skills </a:t>
            </a:r>
            <a:r>
              <a:rPr lang="en-US" sz="2800" dirty="0" smtClean="0"/>
              <a:t>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Your </a:t>
            </a:r>
            <a:r>
              <a:rPr lang="en-US" sz="2800" dirty="0"/>
              <a:t>positive attitude.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039623"/>
            <a:ext cx="3370403" cy="18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175" y="1997838"/>
            <a:ext cx="83335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Here </a:t>
            </a:r>
            <a:r>
              <a:rPr lang="en-US" sz="2800" dirty="0"/>
              <a:t>you have to tell your weakness </a:t>
            </a:r>
            <a:r>
              <a:rPr lang="en-US" sz="2800" dirty="0" smtClean="0"/>
              <a:t>As strength</a:t>
            </a:r>
            <a:endParaRPr lang="en-US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/>
              <a:t>Always I will be committed to </a:t>
            </a:r>
            <a:r>
              <a:rPr lang="en-US" sz="2800" dirty="0" smtClean="0"/>
              <a:t>the assigned </a:t>
            </a:r>
            <a:r>
              <a:rPr lang="en-US" sz="2800" dirty="0"/>
              <a:t>work, which I expect from my coworkers, this leads to affects </a:t>
            </a:r>
            <a:r>
              <a:rPr lang="en-US" sz="2800" dirty="0" smtClean="0"/>
              <a:t>the interpersonal </a:t>
            </a:r>
            <a:r>
              <a:rPr lang="en-US" sz="2800" dirty="0"/>
              <a:t>relationship but the </a:t>
            </a:r>
            <a:r>
              <a:rPr lang="en-US" sz="2800" dirty="0" smtClean="0"/>
              <a:t>outcome of </a:t>
            </a:r>
            <a:r>
              <a:rPr lang="en-US" sz="2800" dirty="0"/>
              <a:t>the work will be satisfied</a:t>
            </a:r>
            <a:r>
              <a:rPr lang="en-US" sz="2800" dirty="0" smtClean="0"/>
              <a:t>. This </a:t>
            </a:r>
            <a:r>
              <a:rPr lang="en-US" sz="2800" dirty="0" err="1"/>
              <a:t>eg</a:t>
            </a:r>
            <a:r>
              <a:rPr lang="en-US" sz="2800" dirty="0"/>
              <a:t> suits </a:t>
            </a:r>
            <a:r>
              <a:rPr lang="en-US" sz="2800" dirty="0" smtClean="0"/>
              <a:t>to the </a:t>
            </a:r>
            <a:r>
              <a:rPr lang="en-US" sz="2800" dirty="0"/>
              <a:t>team leader.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0" y="344269"/>
            <a:ext cx="6373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What are your weakness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06381"/>
            <a:ext cx="1981199" cy="11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7432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/>
              <a:t>Yes</a:t>
            </a:r>
            <a:r>
              <a:rPr lang="en-US" sz="3200" dirty="0"/>
              <a:t>, certainly I will accept this job do </a:t>
            </a:r>
            <a:r>
              <a:rPr lang="en-US" sz="3200" dirty="0" smtClean="0"/>
              <a:t>the best </a:t>
            </a:r>
            <a:r>
              <a:rPr lang="en-US" sz="3200" dirty="0"/>
              <a:t>to the company or </a:t>
            </a:r>
            <a:r>
              <a:rPr lang="en-US" sz="3200" dirty="0" smtClean="0"/>
              <a:t>organization.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/>
              <a:t>No</a:t>
            </a:r>
            <a:r>
              <a:rPr lang="en-US" sz="3200" dirty="0"/>
              <a:t>, you have give reason.</a:t>
            </a:r>
            <a:r>
              <a:rPr lang="en-US" sz="32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5334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Would accept this job, if were offered to you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4876800"/>
            <a:ext cx="1981199" cy="11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7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971800"/>
            <a:ext cx="8153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</a:t>
            </a:r>
            <a:r>
              <a:rPr lang="en-US" sz="2800" dirty="0"/>
              <a:t>You have to go to the website and look for </a:t>
            </a:r>
            <a:r>
              <a:rPr lang="en-US" sz="2800" dirty="0" smtClean="0"/>
              <a:t>the details </a:t>
            </a:r>
            <a:r>
              <a:rPr lang="en-US" sz="2800" dirty="0"/>
              <a:t>like company, products, services, year </a:t>
            </a:r>
            <a:r>
              <a:rPr lang="en-US" sz="2800" dirty="0" smtClean="0"/>
              <a:t>of starting </a:t>
            </a:r>
            <a:r>
              <a:rPr lang="en-US" sz="2800" dirty="0"/>
              <a:t>the company, their </a:t>
            </a:r>
            <a:r>
              <a:rPr lang="en-US" sz="2800" dirty="0" smtClean="0"/>
              <a:t>annual reports, agenda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How many workers are working in that</a:t>
            </a:r>
            <a:br>
              <a:rPr lang="en-US" sz="2800" dirty="0"/>
            </a:br>
            <a:r>
              <a:rPr lang="en-US" sz="2800" dirty="0"/>
              <a:t>company, volume of the business future plan of</a:t>
            </a:r>
            <a:br>
              <a:rPr lang="en-US" sz="2800" dirty="0"/>
            </a:br>
            <a:r>
              <a:rPr lang="en-US" sz="2800" dirty="0"/>
              <a:t>business and other specific </a:t>
            </a:r>
            <a:r>
              <a:rPr lang="en-US" sz="2800" dirty="0" smtClean="0"/>
              <a:t>details.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62000" y="1396425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What</a:t>
            </a:r>
            <a:r>
              <a:rPr lang="en-US" sz="2800" b="1" u="sng" dirty="0">
                <a:solidFill>
                  <a:srgbClr val="C00000"/>
                </a:solidFill>
              </a:rPr>
              <a:t> do you know about </a:t>
            </a:r>
            <a:r>
              <a:rPr lang="en-US" sz="2800" b="1" u="sng" dirty="0" smtClean="0">
                <a:solidFill>
                  <a:srgbClr val="C00000"/>
                </a:solidFill>
              </a:rPr>
              <a:t>this company </a:t>
            </a:r>
            <a:r>
              <a:rPr lang="en-US" sz="2800" b="1" u="sng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1105"/>
            <a:ext cx="1981199" cy="11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048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you take this job</a:t>
            </a:r>
            <a:r>
              <a:rPr lang="en-US" sz="3600" b="1" dirty="0" smtClean="0">
                <a:solidFill>
                  <a:schemeClr val="bg1"/>
                </a:solidFill>
              </a:rPr>
              <a:t>, how </a:t>
            </a:r>
            <a:r>
              <a:rPr lang="en-US" sz="3600" b="1" dirty="0">
                <a:solidFill>
                  <a:schemeClr val="bg1"/>
                </a:solidFill>
              </a:rPr>
              <a:t>long would you stay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934831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You </a:t>
            </a:r>
            <a:r>
              <a:rPr lang="en-US" sz="2800" dirty="0"/>
              <a:t>set high standards for yourself and</a:t>
            </a:r>
            <a:br>
              <a:rPr lang="en-US" sz="2800" dirty="0"/>
            </a:br>
            <a:r>
              <a:rPr lang="en-US" sz="2800" dirty="0"/>
              <a:t>meet </a:t>
            </a:r>
            <a:r>
              <a:rPr lang="en-US" sz="2800" dirty="0" smtClean="0"/>
              <a:t>them.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Your </a:t>
            </a:r>
            <a:r>
              <a:rPr lang="en-US" sz="2800" dirty="0"/>
              <a:t>outcomes are a success and tell them</a:t>
            </a:r>
            <a:br>
              <a:rPr lang="en-US" sz="2800" dirty="0"/>
            </a:br>
            <a:r>
              <a:rPr lang="en-US" sz="2800" dirty="0"/>
              <a:t>about you stay in that company.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60818"/>
            <a:ext cx="1981199" cy="11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304800"/>
            <a:ext cx="7239000" cy="1981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3810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Don’t you think you may be too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old/ young/inexperienced ?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653605"/>
            <a:ext cx="624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Admit </a:t>
            </a:r>
            <a:r>
              <a:rPr lang="en-US" sz="2800" dirty="0"/>
              <a:t>that you have </a:t>
            </a:r>
            <a:r>
              <a:rPr lang="en-US" sz="2800" dirty="0" smtClean="0"/>
              <a:t>no experience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However explain your academic strength.</a:t>
            </a:r>
            <a:r>
              <a:rPr lang="en-US" sz="28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81600"/>
            <a:ext cx="1981199" cy="1126695"/>
          </a:xfrm>
          <a:prstGeom prst="rect">
            <a:avLst/>
          </a:prstGeom>
        </p:spPr>
      </p:pic>
      <p:pic>
        <p:nvPicPr>
          <p:cNvPr id="6" name="Picture 4" descr="MCj028994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05921"/>
            <a:ext cx="3048000" cy="2694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5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228600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CONTACT US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2" descr="C:\Users\Administrator\Desktop\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576" y="1600200"/>
            <a:ext cx="50911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1910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/>
              <a:t>Head Office :</a:t>
            </a:r>
          </a:p>
          <a:p>
            <a:pPr>
              <a:defRPr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Advance Institute of Accounts 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&amp; Taxation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Pvt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Ltd</a:t>
            </a:r>
            <a:br>
              <a:rPr lang="en-US" sz="2400" b="1" dirty="0">
                <a:latin typeface="Calibri" pitchFamily="34" charset="0"/>
                <a:cs typeface="Calibri" pitchFamily="34" charset="0"/>
              </a:rPr>
            </a:br>
            <a:r>
              <a:rPr lang="en-US" sz="2400" b="1" dirty="0">
                <a:latin typeface="Calibri" pitchFamily="34" charset="0"/>
                <a:cs typeface="Calibri" pitchFamily="34" charset="0"/>
              </a:rPr>
              <a:t>15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Bhande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Plot,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Umred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Road, Near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Shitala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Mata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Mandir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Nagpur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3" descr="emai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331" y="43434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547831" y="4538246"/>
            <a:ext cx="3367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Email </a:t>
            </a:r>
            <a:r>
              <a:rPr lang="en-US" sz="1600" b="1" dirty="0" smtClean="0"/>
              <a:t>At: info@aiatindia.com</a:t>
            </a:r>
            <a:endParaRPr lang="en-US" sz="1600" b="1" dirty="0"/>
          </a:p>
        </p:txBody>
      </p:sp>
      <p:pic>
        <p:nvPicPr>
          <p:cNvPr id="10" name="Picture 6" descr="mobile_phon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2476" y="5163424"/>
            <a:ext cx="571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486400" y="5105400"/>
            <a:ext cx="3449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Call : +919373104022</a:t>
            </a:r>
          </a:p>
          <a:p>
            <a:pPr>
              <a:defRPr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            712-2714080</a:t>
            </a:r>
          </a:p>
        </p:txBody>
      </p:sp>
    </p:spTree>
    <p:extLst>
      <p:ext uri="{BB962C8B-B14F-4D97-AF65-F5344CB8AC3E}">
        <p14:creationId xmlns:p14="http://schemas.microsoft.com/office/powerpoint/2010/main" val="270330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35999" y="394274"/>
            <a:ext cx="7162800" cy="1600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7239000" cy="3744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901987"/>
            <a:ext cx="623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Visit us : www.aiatindia.com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11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rgbClr val="C00000"/>
                </a:solidFill>
              </a:rPr>
              <a:t>Interview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  <p:pic>
        <p:nvPicPr>
          <p:cNvPr id="3" name="Picture 16" descr="MCBD1051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3623289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48977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0" dirty="0" smtClean="0">
                <a:solidFill>
                  <a:schemeClr val="tx1"/>
                </a:solidFill>
              </a:rPr>
              <a:t>A meeting of minimum two expert-candidate</a:t>
            </a:r>
          </a:p>
          <a:p>
            <a:pPr>
              <a:buFont typeface="Wingdings" pitchFamily="2" charset="2"/>
              <a:buChar char="v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b="0" dirty="0" smtClean="0">
                <a:solidFill>
                  <a:schemeClr val="tx1"/>
                </a:solidFill>
              </a:rPr>
              <a:t>Arranged to examine the suitability of the candidate </a:t>
            </a:r>
          </a:p>
          <a:p>
            <a:endParaRPr lang="en-US" sz="2800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b="0" dirty="0" smtClean="0">
                <a:solidFill>
                  <a:schemeClr val="tx1"/>
                </a:solidFill>
              </a:rPr>
              <a:t>Tested for subject knowledge, skills and desired behavior in a very limited time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38161"/>
            <a:ext cx="1862960" cy="10594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152400"/>
            <a:ext cx="6477000" cy="758952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Types of Interview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447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Panel Interview: </a:t>
            </a:r>
            <a:r>
              <a:rPr lang="en-US" sz="2400" dirty="0" smtClean="0"/>
              <a:t>three or more experts sit across table from the candidate.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Face-to-Face Interviews: </a:t>
            </a:r>
            <a:r>
              <a:rPr lang="en-US" sz="2400" dirty="0" smtClean="0"/>
              <a:t>one interviewer one candidate.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informal in nature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less distance between interviewer and candidate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less stressful and relaxed environment compared to panel interview</a:t>
            </a:r>
            <a:endParaRPr lang="en-US" sz="2400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rcRect l="3509" r="14035"/>
          <a:stretch>
            <a:fillRect/>
          </a:stretch>
        </p:blipFill>
        <p:spPr>
          <a:xfrm>
            <a:off x="381000" y="4202803"/>
            <a:ext cx="3124200" cy="2121797"/>
          </a:xfrm>
          <a:prstGeom prst="rect">
            <a:avLst/>
          </a:prstGeom>
        </p:spPr>
      </p:pic>
      <p:pic>
        <p:nvPicPr>
          <p:cNvPr id="5" name="Picture 4" descr="Interview-Types.jpg"/>
          <p:cNvPicPr>
            <a:picLocks noChangeAspect="1"/>
          </p:cNvPicPr>
          <p:nvPr/>
        </p:nvPicPr>
        <p:blipFill>
          <a:blip r:embed="rId3"/>
          <a:srcRect r="13636" b="5432"/>
          <a:stretch>
            <a:fillRect/>
          </a:stretch>
        </p:blipFill>
        <p:spPr>
          <a:xfrm>
            <a:off x="4953000" y="3886200"/>
            <a:ext cx="3934134" cy="2424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8600"/>
            <a:ext cx="1600200" cy="9100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6200" y="228600"/>
            <a:ext cx="47404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Prior  interviews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1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Read your CV/ application and skills demanded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Know the company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Go to the company web site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Annual reports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Business news papers, magazines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Directly contact the employees</a:t>
            </a:r>
            <a:endParaRPr lang="en-US" sz="2800" dirty="0"/>
          </a:p>
        </p:txBody>
      </p:sp>
      <p:pic>
        <p:nvPicPr>
          <p:cNvPr id="7" name="Picture 7" descr="MCBD10504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01047"/>
            <a:ext cx="2438400" cy="292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38161"/>
            <a:ext cx="1862960" cy="1059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1452" y="228600"/>
            <a:ext cx="481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Know the Company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pic>
        <p:nvPicPr>
          <p:cNvPr id="3" name="Picture 2" descr="maxresdefault.jpg"/>
          <p:cNvPicPr>
            <a:picLocks noChangeAspect="1"/>
          </p:cNvPicPr>
          <p:nvPr/>
        </p:nvPicPr>
        <p:blipFill>
          <a:blip r:embed="rId2"/>
          <a:srcRect t="11163" b="25385"/>
          <a:stretch>
            <a:fillRect/>
          </a:stretch>
        </p:blipFill>
        <p:spPr>
          <a:xfrm>
            <a:off x="1066800" y="914400"/>
            <a:ext cx="7153835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3886200"/>
            <a:ext cx="563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Main production / service </a:t>
            </a:r>
          </a:p>
          <a:p>
            <a:r>
              <a:rPr lang="en-US" sz="2800" dirty="0" smtClean="0"/>
              <a:t>Annual sales, profit, dividend </a:t>
            </a:r>
          </a:p>
          <a:p>
            <a:r>
              <a:rPr lang="en-US" sz="2800" dirty="0" smtClean="0"/>
              <a:t>Competitors</a:t>
            </a:r>
          </a:p>
          <a:p>
            <a:r>
              <a:rPr lang="en-US" sz="2800" dirty="0" smtClean="0"/>
              <a:t>Area of operation </a:t>
            </a:r>
          </a:p>
          <a:p>
            <a:r>
              <a:rPr lang="en-US" sz="2800" dirty="0" smtClean="0"/>
              <a:t>New product service launched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27" y="5238161"/>
            <a:ext cx="1862960" cy="1059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84944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Self Confidence – </a:t>
            </a:r>
            <a:r>
              <a:rPr lang="en-US" sz="2400" dirty="0" smtClean="0"/>
              <a:t>you should be confident while appearing for interview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Interpersonal skills – </a:t>
            </a:r>
            <a:r>
              <a:rPr lang="en-US" sz="2400" dirty="0" smtClean="0"/>
              <a:t>fluency in English, listen attentively and answer to the questions asked by the interviewer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Be honest – </a:t>
            </a:r>
            <a:r>
              <a:rPr lang="en-US" sz="2400" dirty="0" smtClean="0"/>
              <a:t>While answering in the interview, even if you don’t know the answer for certain question, be honest in answer to the interviewer.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49864" y="1009471"/>
            <a:ext cx="6951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C00000"/>
                </a:solidFill>
              </a:rPr>
              <a:t>During an interview</a:t>
            </a:r>
          </a:p>
          <a:p>
            <a:pPr algn="ctr"/>
            <a:r>
              <a:rPr lang="en-US" sz="3600" b="1" u="sng" dirty="0" smtClean="0">
                <a:solidFill>
                  <a:srgbClr val="C00000"/>
                </a:solidFill>
              </a:rPr>
              <a:t> Employers Evaluate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73" y="174945"/>
            <a:ext cx="1568254" cy="891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71600"/>
            <a:ext cx="8230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Posture: </a:t>
            </a:r>
            <a:r>
              <a:rPr lang="en-US" sz="2400" dirty="0" smtClean="0"/>
              <a:t>sit erect without learning on the desk or slouching in the chair, but don’t be stiff and tense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Always make eye contact when you speak, but avoid continuous staring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Don’t use too many hand movements and frequent change of facial expressions not in relation to words you have expressed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4400" y="344269"/>
            <a:ext cx="7486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Non- verbal or Body Language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611217"/>
            <a:ext cx="4829175" cy="2713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38161"/>
            <a:ext cx="1862960" cy="10594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Dress outlook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577876"/>
            <a:ext cx="8998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/>
              <a:t>Dress </a:t>
            </a:r>
            <a:r>
              <a:rPr lang="en-US" sz="2400" dirty="0"/>
              <a:t>formally and well </a:t>
            </a:r>
            <a:r>
              <a:rPr lang="en-US" sz="2400" dirty="0" smtClean="0"/>
              <a:t>groomed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/>
              <a:t>You </a:t>
            </a:r>
            <a:r>
              <a:rPr lang="en-US" sz="2400" dirty="0"/>
              <a:t>will never get a second chance to </a:t>
            </a:r>
            <a:r>
              <a:rPr lang="en-US" sz="2400" dirty="0" smtClean="0"/>
              <a:t>make a good impression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/>
              <a:t>Wear </a:t>
            </a:r>
            <a:r>
              <a:rPr lang="en-US" sz="2400" dirty="0"/>
              <a:t>something that make you </a:t>
            </a:r>
            <a:r>
              <a:rPr lang="en-US" sz="2400" dirty="0" smtClean="0"/>
              <a:t>feel comfortable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/>
              <a:t>Use </a:t>
            </a:r>
            <a:r>
              <a:rPr lang="en-US" sz="2400" dirty="0"/>
              <a:t>simple accessories like simple </a:t>
            </a:r>
            <a:r>
              <a:rPr lang="en-US" sz="2400" dirty="0" smtClean="0"/>
              <a:t>jewelry, watches</a:t>
            </a:r>
            <a:r>
              <a:rPr lang="en-US" sz="2400" dirty="0"/>
              <a:t>, ties,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/>
              <a:t>Scents</a:t>
            </a:r>
            <a:r>
              <a:rPr lang="en-US" sz="2400" dirty="0"/>
              <a:t>, perfumes and after shaves </a:t>
            </a:r>
            <a:r>
              <a:rPr lang="en-US" sz="2400" dirty="0" smtClean="0"/>
              <a:t>lotion should </a:t>
            </a:r>
            <a:r>
              <a:rPr lang="en-US" sz="2400" dirty="0"/>
              <a:t>be avoided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2" b="42068"/>
          <a:stretch/>
        </p:blipFill>
        <p:spPr bwMode="auto">
          <a:xfrm>
            <a:off x="152400" y="3543301"/>
            <a:ext cx="5486400" cy="285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76471"/>
            <a:ext cx="1862960" cy="1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6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</TotalTime>
  <Words>1094</Words>
  <Application>Microsoft Office PowerPoint</Application>
  <PresentationFormat>On-screen Show (4:3)</PresentationFormat>
  <Paragraphs>143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PowerPoint Presentation</vt:lpstr>
      <vt:lpstr>INTERVIEW</vt:lpstr>
      <vt:lpstr>Interview</vt:lpstr>
      <vt:lpstr>Types of Interview</vt:lpstr>
      <vt:lpstr>PowerPoint Presentation</vt:lpstr>
      <vt:lpstr>PowerPoint Presentation</vt:lpstr>
      <vt:lpstr>PowerPoint Presentation</vt:lpstr>
      <vt:lpstr>PowerPoint Presentation</vt:lpstr>
      <vt:lpstr>Dress outlook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AIAT</dc:creator>
  <cp:lastModifiedBy>AIAT</cp:lastModifiedBy>
  <cp:revision>124</cp:revision>
  <dcterms:created xsi:type="dcterms:W3CDTF">2019-12-28T09:42:37Z</dcterms:created>
  <dcterms:modified xsi:type="dcterms:W3CDTF">2019-12-28T12:53:06Z</dcterms:modified>
</cp:coreProperties>
</file>