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Lato" panose="020F0502020204030203" pitchFamily="34" charset="0"/>
      <p:regular r:id="rId7"/>
      <p:bold r:id="rId8"/>
      <p:italic r:id="rId9"/>
      <p:boldItalic r:id="rId10"/>
    </p:embeddedFont>
    <p:embeddedFont>
      <p:font typeface="Raleway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231f45f9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231f45f9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231f45f9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231f45f9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231f45f9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231f45f9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3750" y="1322450"/>
            <a:ext cx="80322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33" dirty="0"/>
              <a:t>Familiarize yourself with phishing attacks</a:t>
            </a:r>
            <a:endParaRPr sz="2933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52EB8D8-5E0D-3D98-0C56-7729443EF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147566"/>
              </p:ext>
            </p:extLst>
          </p:nvPr>
        </p:nvGraphicFramePr>
        <p:xfrm>
          <a:off x="2484000" y="2154800"/>
          <a:ext cx="4176000" cy="2459016"/>
        </p:xfrm>
        <a:graphic>
          <a:graphicData uri="http://schemas.openxmlformats.org/drawingml/2006/table">
            <a:tbl>
              <a:tblPr/>
              <a:tblGrid>
                <a:gridCol w="1044000">
                  <a:extLst>
                    <a:ext uri="{9D8B030D-6E8A-4147-A177-3AD203B41FA5}">
                      <a16:colId xmlns:a16="http://schemas.microsoft.com/office/drawing/2014/main" val="2909973082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3651994843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926979913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3721600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</a:rPr>
                        <a:t>Team</a:t>
                      </a:r>
                      <a:endParaRPr lang="en-US" sz="1050">
                        <a:effectLst/>
                      </a:endParaRPr>
                    </a:p>
                  </a:txBody>
                  <a:tcPr marL="77643" marR="77643" marT="38822" marB="38822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050" b="1" u="sng">
                          <a:solidFill>
                            <a:srgbClr val="000000"/>
                          </a:solidFill>
                          <a:effectLst/>
                        </a:rPr>
                        <a:t>Email open rate</a:t>
                      </a:r>
                      <a:endParaRPr lang="en-US" sz="1050">
                        <a:effectLst/>
                      </a:endParaRPr>
                    </a:p>
                  </a:txBody>
                  <a:tcPr marL="77643" marR="77643" marT="38822" marB="38822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050" b="1" u="sng">
                          <a:solidFill>
                            <a:srgbClr val="000000"/>
                          </a:solidFill>
                          <a:effectLst/>
                        </a:rPr>
                        <a:t>Email click-through rate</a:t>
                      </a:r>
                      <a:endParaRPr lang="en-US" sz="1050">
                        <a:effectLst/>
                      </a:endParaRPr>
                    </a:p>
                  </a:txBody>
                  <a:tcPr marL="77643" marR="77643" marT="38822" marB="38822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050" b="1" u="sng">
                          <a:solidFill>
                            <a:srgbClr val="000000"/>
                          </a:solidFill>
                          <a:effectLst/>
                        </a:rPr>
                        <a:t>Phishing success rate</a:t>
                      </a:r>
                      <a:endParaRPr lang="en-US" sz="1050">
                        <a:effectLst/>
                      </a:endParaRPr>
                    </a:p>
                  </a:txBody>
                  <a:tcPr marL="77643" marR="77643" marT="38822" marB="38822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754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IT</a:t>
                      </a:r>
                      <a:endParaRPr lang="en-US" sz="1050">
                        <a:effectLst/>
                      </a:endParaRPr>
                    </a:p>
                  </a:txBody>
                  <a:tcPr marL="77643" marR="77643" marT="38822" marB="38822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AE" sz="1050">
                          <a:solidFill>
                            <a:srgbClr val="000000"/>
                          </a:solidFill>
                          <a:effectLst/>
                        </a:rPr>
                        <a:t>80%</a:t>
                      </a:r>
                      <a:endParaRPr lang="en-AE" sz="1050">
                        <a:effectLst/>
                      </a:endParaRPr>
                    </a:p>
                  </a:txBody>
                  <a:tcPr marL="77643" marR="77643" marT="38822" marB="38822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AE" sz="1050">
                          <a:solidFill>
                            <a:srgbClr val="000000"/>
                          </a:solidFill>
                          <a:effectLst/>
                        </a:rPr>
                        <a:t>2%</a:t>
                      </a:r>
                      <a:endParaRPr lang="en-AE" sz="1050">
                        <a:effectLst/>
                      </a:endParaRPr>
                    </a:p>
                  </a:txBody>
                  <a:tcPr marL="77643" marR="77643" marT="38822" marB="38822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AE" sz="1050">
                          <a:solidFill>
                            <a:srgbClr val="000000"/>
                          </a:solidFill>
                          <a:effectLst/>
                        </a:rPr>
                        <a:t>0%</a:t>
                      </a:r>
                      <a:endParaRPr lang="en-AE" sz="1050">
                        <a:effectLst/>
                      </a:endParaRPr>
                    </a:p>
                  </a:txBody>
                  <a:tcPr marL="77643" marR="77643" marT="38822" marB="38822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811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HR</a:t>
                      </a:r>
                      <a:endParaRPr lang="en-US" sz="1050">
                        <a:effectLst/>
                      </a:endParaRPr>
                    </a:p>
                  </a:txBody>
                  <a:tcPr marL="77643" marR="77643" marT="38822" marB="38822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AE" sz="1050">
                          <a:solidFill>
                            <a:srgbClr val="000000"/>
                          </a:solidFill>
                          <a:effectLst/>
                        </a:rPr>
                        <a:t>100%</a:t>
                      </a:r>
                      <a:endParaRPr lang="en-AE" sz="1050">
                        <a:effectLst/>
                      </a:endParaRPr>
                    </a:p>
                  </a:txBody>
                  <a:tcPr marL="77643" marR="77643" marT="38822" marB="38822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AE" sz="1050">
                          <a:solidFill>
                            <a:srgbClr val="000000"/>
                          </a:solidFill>
                          <a:effectLst/>
                        </a:rPr>
                        <a:t>85%</a:t>
                      </a:r>
                      <a:endParaRPr lang="en-AE" sz="1050">
                        <a:effectLst/>
                      </a:endParaRPr>
                    </a:p>
                  </a:txBody>
                  <a:tcPr marL="77643" marR="77643" marT="38822" marB="38822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AE" sz="1050" dirty="0">
                          <a:solidFill>
                            <a:srgbClr val="000000"/>
                          </a:solidFill>
                          <a:effectLst/>
                        </a:rPr>
                        <a:t>75%</a:t>
                      </a:r>
                      <a:endParaRPr lang="en-AE" sz="1050" dirty="0">
                        <a:effectLst/>
                      </a:endParaRPr>
                    </a:p>
                  </a:txBody>
                  <a:tcPr marL="77643" marR="77643" marT="38822" marB="38822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523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Card Services</a:t>
                      </a:r>
                      <a:endParaRPr lang="en-US" sz="1050">
                        <a:effectLst/>
                      </a:endParaRPr>
                    </a:p>
                  </a:txBody>
                  <a:tcPr marL="77643" marR="77643" marT="38822" marB="38822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AE" sz="1050" dirty="0">
                          <a:solidFill>
                            <a:srgbClr val="000000"/>
                          </a:solidFill>
                          <a:effectLst/>
                        </a:rPr>
                        <a:t>60%</a:t>
                      </a:r>
                      <a:endParaRPr lang="en-AE" sz="1050" dirty="0">
                        <a:effectLst/>
                      </a:endParaRPr>
                    </a:p>
                  </a:txBody>
                  <a:tcPr marL="77643" marR="77643" marT="38822" marB="38822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AE" sz="1050">
                          <a:solidFill>
                            <a:srgbClr val="000000"/>
                          </a:solidFill>
                          <a:effectLst/>
                        </a:rPr>
                        <a:t>50%</a:t>
                      </a:r>
                      <a:endParaRPr lang="en-AE" sz="1050">
                        <a:effectLst/>
                      </a:endParaRPr>
                    </a:p>
                  </a:txBody>
                  <a:tcPr marL="77643" marR="77643" marT="38822" marB="38822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AE" sz="1050">
                          <a:solidFill>
                            <a:srgbClr val="000000"/>
                          </a:solidFill>
                          <a:effectLst/>
                        </a:rPr>
                        <a:t>10%</a:t>
                      </a:r>
                      <a:endParaRPr lang="en-AE" sz="1050">
                        <a:effectLst/>
                      </a:endParaRPr>
                    </a:p>
                  </a:txBody>
                  <a:tcPr marL="77643" marR="77643" marT="38822" marB="38822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902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Reception</a:t>
                      </a:r>
                      <a:endParaRPr lang="en-US" sz="1050">
                        <a:effectLst/>
                      </a:endParaRPr>
                    </a:p>
                  </a:txBody>
                  <a:tcPr marL="77643" marR="77643" marT="38822" marB="38822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AE" sz="1050">
                          <a:solidFill>
                            <a:srgbClr val="000000"/>
                          </a:solidFill>
                          <a:effectLst/>
                        </a:rPr>
                        <a:t>40%</a:t>
                      </a:r>
                      <a:endParaRPr lang="en-AE" sz="1050">
                        <a:effectLst/>
                      </a:endParaRPr>
                    </a:p>
                  </a:txBody>
                  <a:tcPr marL="77643" marR="77643" marT="38822" marB="38822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AE" sz="1050">
                          <a:solidFill>
                            <a:srgbClr val="000000"/>
                          </a:solidFill>
                          <a:effectLst/>
                        </a:rPr>
                        <a:t>10%</a:t>
                      </a:r>
                      <a:endParaRPr lang="en-AE" sz="1050">
                        <a:effectLst/>
                      </a:endParaRPr>
                    </a:p>
                  </a:txBody>
                  <a:tcPr marL="77643" marR="77643" marT="38822" marB="38822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AE" sz="1050">
                          <a:solidFill>
                            <a:srgbClr val="000000"/>
                          </a:solidFill>
                          <a:effectLst/>
                        </a:rPr>
                        <a:t>0%</a:t>
                      </a:r>
                      <a:endParaRPr lang="en-AE" sz="1050">
                        <a:effectLst/>
                      </a:endParaRPr>
                    </a:p>
                  </a:txBody>
                  <a:tcPr marL="77643" marR="77643" marT="38822" marB="38822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969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Engineering</a:t>
                      </a:r>
                      <a:endParaRPr lang="en-US" sz="1050">
                        <a:effectLst/>
                      </a:endParaRPr>
                    </a:p>
                  </a:txBody>
                  <a:tcPr marL="77643" marR="77643" marT="38822" marB="38822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AE" sz="1050">
                          <a:solidFill>
                            <a:srgbClr val="000000"/>
                          </a:solidFill>
                          <a:effectLst/>
                        </a:rPr>
                        <a:t>70%</a:t>
                      </a:r>
                      <a:endParaRPr lang="en-AE" sz="1050">
                        <a:effectLst/>
                      </a:endParaRPr>
                    </a:p>
                  </a:txBody>
                  <a:tcPr marL="77643" marR="77643" marT="38822" marB="38822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AE" sz="1050">
                          <a:solidFill>
                            <a:srgbClr val="000000"/>
                          </a:solidFill>
                          <a:effectLst/>
                        </a:rPr>
                        <a:t>4%</a:t>
                      </a:r>
                      <a:endParaRPr lang="en-AE" sz="1050">
                        <a:effectLst/>
                      </a:endParaRPr>
                    </a:p>
                  </a:txBody>
                  <a:tcPr marL="77643" marR="77643" marT="38822" marB="38822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AE" sz="1050">
                          <a:solidFill>
                            <a:srgbClr val="000000"/>
                          </a:solidFill>
                          <a:effectLst/>
                        </a:rPr>
                        <a:t>1%</a:t>
                      </a:r>
                      <a:endParaRPr lang="en-AE" sz="1050">
                        <a:effectLst/>
                      </a:endParaRPr>
                    </a:p>
                  </a:txBody>
                  <a:tcPr marL="77643" marR="77643" marT="38822" marB="38822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738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Marketing</a:t>
                      </a:r>
                      <a:endParaRPr lang="en-US" sz="1050">
                        <a:effectLst/>
                      </a:endParaRPr>
                    </a:p>
                  </a:txBody>
                  <a:tcPr marL="77643" marR="77643" marT="38822" marB="38822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AE" sz="1050">
                          <a:solidFill>
                            <a:srgbClr val="000000"/>
                          </a:solidFill>
                          <a:effectLst/>
                        </a:rPr>
                        <a:t>65%</a:t>
                      </a:r>
                      <a:endParaRPr lang="en-AE" sz="1050">
                        <a:effectLst/>
                      </a:endParaRPr>
                    </a:p>
                  </a:txBody>
                  <a:tcPr marL="77643" marR="77643" marT="38822" marB="38822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AE" sz="1050">
                          <a:solidFill>
                            <a:srgbClr val="000000"/>
                          </a:solidFill>
                          <a:effectLst/>
                        </a:rPr>
                        <a:t>40%</a:t>
                      </a:r>
                      <a:endParaRPr lang="en-AE" sz="1050">
                        <a:effectLst/>
                      </a:endParaRPr>
                    </a:p>
                  </a:txBody>
                  <a:tcPr marL="77643" marR="77643" marT="38822" marB="38822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AE" sz="1050">
                          <a:solidFill>
                            <a:srgbClr val="000000"/>
                          </a:solidFill>
                          <a:effectLst/>
                        </a:rPr>
                        <a:t>38%</a:t>
                      </a:r>
                      <a:endParaRPr lang="en-AE" sz="1050">
                        <a:effectLst/>
                      </a:endParaRPr>
                    </a:p>
                  </a:txBody>
                  <a:tcPr marL="77643" marR="77643" marT="38822" marB="38822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481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</a:rPr>
                        <a:t>R&amp;D</a:t>
                      </a:r>
                      <a:endParaRPr lang="en-US" sz="1050">
                        <a:effectLst/>
                      </a:endParaRPr>
                    </a:p>
                  </a:txBody>
                  <a:tcPr marL="77643" marR="77643" marT="38822" marB="38822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AE" sz="1050">
                          <a:solidFill>
                            <a:srgbClr val="000000"/>
                          </a:solidFill>
                          <a:effectLst/>
                        </a:rPr>
                        <a:t>50%</a:t>
                      </a:r>
                      <a:endParaRPr lang="en-AE" sz="1050">
                        <a:effectLst/>
                      </a:endParaRPr>
                    </a:p>
                  </a:txBody>
                  <a:tcPr marL="77643" marR="77643" marT="38822" marB="38822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AE" sz="1050">
                          <a:solidFill>
                            <a:srgbClr val="000000"/>
                          </a:solidFill>
                          <a:effectLst/>
                        </a:rPr>
                        <a:t>5%</a:t>
                      </a:r>
                      <a:endParaRPr lang="en-AE" sz="1050">
                        <a:effectLst/>
                      </a:endParaRPr>
                    </a:p>
                  </a:txBody>
                  <a:tcPr marL="77643" marR="77643" marT="38822" marB="38822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AE" sz="1050">
                          <a:solidFill>
                            <a:srgbClr val="000000"/>
                          </a:solidFill>
                          <a:effectLst/>
                        </a:rPr>
                        <a:t>2%</a:t>
                      </a:r>
                      <a:endParaRPr lang="en-AE" sz="1050">
                        <a:effectLst/>
                      </a:endParaRPr>
                    </a:p>
                  </a:txBody>
                  <a:tcPr marL="77643" marR="77643" marT="38822" marB="38822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748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</a:rPr>
                        <a:t>Overall average</a:t>
                      </a:r>
                      <a:endParaRPr lang="en-US" sz="1050">
                        <a:effectLst/>
                      </a:endParaRPr>
                    </a:p>
                  </a:txBody>
                  <a:tcPr marL="77643" marR="77643" marT="38822" marB="38822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AE" sz="1050" b="1">
                          <a:solidFill>
                            <a:srgbClr val="000000"/>
                          </a:solidFill>
                          <a:effectLst/>
                        </a:rPr>
                        <a:t>66%</a:t>
                      </a:r>
                      <a:endParaRPr lang="en-AE" sz="1050">
                        <a:effectLst/>
                      </a:endParaRPr>
                    </a:p>
                  </a:txBody>
                  <a:tcPr marL="77643" marR="77643" marT="38822" marB="38822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AE" sz="1050" b="1" dirty="0">
                          <a:solidFill>
                            <a:srgbClr val="000000"/>
                          </a:solidFill>
                          <a:effectLst/>
                        </a:rPr>
                        <a:t>28%</a:t>
                      </a:r>
                      <a:endParaRPr lang="en-AE" sz="1050" dirty="0">
                        <a:effectLst/>
                      </a:endParaRPr>
                    </a:p>
                  </a:txBody>
                  <a:tcPr marL="77643" marR="77643" marT="38822" marB="38822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AE" sz="1050" b="1" dirty="0">
                          <a:solidFill>
                            <a:srgbClr val="000000"/>
                          </a:solidFill>
                          <a:effectLst/>
                        </a:rPr>
                        <a:t>18%</a:t>
                      </a:r>
                      <a:endParaRPr lang="en-AE" sz="1050" dirty="0">
                        <a:effectLst/>
                      </a:endParaRPr>
                    </a:p>
                  </a:txBody>
                  <a:tcPr marL="77643" marR="77643" marT="38822" marB="38822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17815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phishing?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Phishing is a cyber scam where attackers trick you into clicking, sharing sensitive info (like passwords or card numbers), or downloading malware.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They often pretend to be someone you trust—like IT, HR, or even your bank—via emails, texts, or fake websites.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Goal? To steal your data or infect your device.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Think before you click. If it feels off, it probably 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to spot phishing emails</a:t>
            </a:r>
            <a:endParaRPr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2AEC10-3C3E-687A-9A2F-37201EA37644}"/>
              </a:ext>
            </a:extLst>
          </p:cNvPr>
          <p:cNvGrpSpPr/>
          <p:nvPr/>
        </p:nvGrpSpPr>
        <p:grpSpPr>
          <a:xfrm>
            <a:off x="619525" y="2078189"/>
            <a:ext cx="3884716" cy="2422923"/>
            <a:chOff x="460198" y="1849946"/>
            <a:chExt cx="3884716" cy="242292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7E3B202-7A71-C3EE-9DFA-4C0601EB7D64}"/>
                </a:ext>
              </a:extLst>
            </p:cNvPr>
            <p:cNvGrpSpPr/>
            <p:nvPr/>
          </p:nvGrpSpPr>
          <p:grpSpPr>
            <a:xfrm>
              <a:off x="460198" y="1849946"/>
              <a:ext cx="3884716" cy="1991591"/>
              <a:chOff x="321652" y="2143392"/>
              <a:chExt cx="3884716" cy="1991591"/>
            </a:xfrm>
          </p:grpSpPr>
          <p:pic>
            <p:nvPicPr>
              <p:cNvPr id="3078" name="Picture 6" descr="What is the first issue you spot in this phishing email?">
                <a:extLst>
                  <a:ext uri="{FF2B5EF4-FFF2-40B4-BE49-F238E27FC236}">
                    <a16:creationId xmlns:a16="http://schemas.microsoft.com/office/drawing/2014/main" id="{10E39212-6CB7-A0A6-B2A2-C2BE51D279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652" y="2143392"/>
                <a:ext cx="3884716" cy="19915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A383B0-214F-ED8B-18E6-6DB7BC7A9DCD}"/>
                  </a:ext>
                </a:extLst>
              </p:cNvPr>
              <p:cNvSpPr txBox="1"/>
              <p:nvPr/>
            </p:nvSpPr>
            <p:spPr>
              <a:xfrm>
                <a:off x="1869732" y="2200556"/>
                <a:ext cx="2336636" cy="20005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700" i="1" dirty="0"/>
                  <a:t>Email comes from a </a:t>
                </a:r>
                <a:r>
                  <a:rPr lang="en-US" sz="700" i="1" dirty="0" err="1"/>
                  <a:t>gmail</a:t>
                </a:r>
                <a:r>
                  <a:rPr lang="en-US" sz="700" i="1" dirty="0"/>
                  <a:t> account – not </a:t>
                </a:r>
                <a:r>
                  <a:rPr lang="en-US" sz="700" i="1" dirty="0" err="1"/>
                  <a:t>mastercard</a:t>
                </a:r>
                <a:r>
                  <a:rPr lang="en-US" sz="700" i="1" dirty="0"/>
                  <a:t>.</a:t>
                </a:r>
                <a:endParaRPr lang="en-AE" sz="700" i="1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ED4746-B3E5-E2BC-E4FB-E6DF6B8E1C03}"/>
                  </a:ext>
                </a:extLst>
              </p:cNvPr>
              <p:cNvSpPr txBox="1"/>
              <p:nvPr/>
            </p:nvSpPr>
            <p:spPr>
              <a:xfrm>
                <a:off x="1530927" y="2798308"/>
                <a:ext cx="1572491" cy="20005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700" i="1" dirty="0"/>
                  <a:t>Email contains grammatical errors.</a:t>
                </a:r>
                <a:endParaRPr lang="en-AE" sz="700" i="1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8F2B62-08C1-7830-EA45-6EDD1CBF6F61}"/>
                  </a:ext>
                </a:extLst>
              </p:cNvPr>
              <p:cNvSpPr txBox="1"/>
              <p:nvPr/>
            </p:nvSpPr>
            <p:spPr>
              <a:xfrm>
                <a:off x="1995054" y="3553251"/>
                <a:ext cx="1572491" cy="20005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700" i="1" dirty="0"/>
                  <a:t>Email contains external links.</a:t>
                </a:r>
                <a:endParaRPr lang="en-AE" sz="700" i="1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6317ED7-058D-94E5-2475-11252B28EC21}"/>
                </a:ext>
              </a:extLst>
            </p:cNvPr>
            <p:cNvSpPr txBox="1"/>
            <p:nvPr/>
          </p:nvSpPr>
          <p:spPr>
            <a:xfrm>
              <a:off x="1132529" y="3965092"/>
              <a:ext cx="25400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Obvious Fake Phishing Email</a:t>
              </a:r>
              <a:endParaRPr lang="en-AE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9AF3AE6-22A8-9593-FAF0-8589EB502684}"/>
              </a:ext>
            </a:extLst>
          </p:cNvPr>
          <p:cNvGrpSpPr/>
          <p:nvPr/>
        </p:nvGrpSpPr>
        <p:grpSpPr>
          <a:xfrm>
            <a:off x="5379989" y="1540227"/>
            <a:ext cx="3067900" cy="3267149"/>
            <a:chOff x="5379493" y="1432361"/>
            <a:chExt cx="3067900" cy="3267149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21DAC58F-3173-1B94-3116-97D0C934F1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9493" y="1849946"/>
              <a:ext cx="3067900" cy="2849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154698-91D4-F378-510F-8AE9CFF4C9BC}"/>
                </a:ext>
              </a:extLst>
            </p:cNvPr>
            <p:cNvSpPr txBox="1"/>
            <p:nvPr/>
          </p:nvSpPr>
          <p:spPr>
            <a:xfrm>
              <a:off x="5834532" y="1432361"/>
              <a:ext cx="215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Improved Phishing Email</a:t>
              </a:r>
              <a:endParaRPr lang="en-AE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stop getting phished?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390013" y="2032698"/>
            <a:ext cx="3946460" cy="2279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dirty="0"/>
              <a:t>Watch for Red Flags:</a:t>
            </a:r>
          </a:p>
          <a:p>
            <a:pPr marL="171450" indent="-171450">
              <a:spcAft>
                <a:spcPts val="1200"/>
              </a:spcAft>
            </a:pPr>
            <a:r>
              <a:rPr lang="en-US" sz="1200" dirty="0"/>
              <a:t>Urgent or threatening tone (“Your account will be locked!”)</a:t>
            </a:r>
          </a:p>
          <a:p>
            <a:pPr marL="171450" indent="-171450">
              <a:spcAft>
                <a:spcPts val="1200"/>
              </a:spcAft>
            </a:pPr>
            <a:r>
              <a:rPr lang="en-US" sz="1200" dirty="0"/>
              <a:t>Misspelled email addresses or domains</a:t>
            </a:r>
          </a:p>
          <a:p>
            <a:pPr marL="171450" indent="-171450">
              <a:spcAft>
                <a:spcPts val="1200"/>
              </a:spcAft>
            </a:pPr>
            <a:r>
              <a:rPr lang="en-US" sz="1200" dirty="0"/>
              <a:t>Unexpected attachments or links</a:t>
            </a:r>
          </a:p>
          <a:p>
            <a:pPr marL="171450" indent="-171450">
              <a:spcAft>
                <a:spcPts val="1200"/>
              </a:spcAft>
            </a:pPr>
            <a:r>
              <a:rPr lang="en-US" sz="1200" dirty="0"/>
              <a:t>Requests for passwords or sensitive info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9FBC8A-4839-C564-ED04-63BFE6AA0698}"/>
              </a:ext>
            </a:extLst>
          </p:cNvPr>
          <p:cNvSpPr txBox="1"/>
          <p:nvPr/>
        </p:nvSpPr>
        <p:spPr>
          <a:xfrm>
            <a:off x="4405745" y="2032698"/>
            <a:ext cx="439881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1200"/>
              </a:spcAft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Stay Sharp: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Hover, don’t click: Hover over links to preview the real URL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Verify with the source: Call or message the person directly if unsure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Don’t share credentials via email—no legit service asks for them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 MFA (Multi-Factor Authentication) wherever possible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4AEB29-BDA7-9989-4906-15FDA16BBDFD}"/>
              </a:ext>
            </a:extLst>
          </p:cNvPr>
          <p:cNvSpPr txBox="1"/>
          <p:nvPr/>
        </p:nvSpPr>
        <p:spPr>
          <a:xfrm>
            <a:off x="1472045" y="4490947"/>
            <a:ext cx="6199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1200"/>
              </a:spcAft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 in doubt: Report suspicious emails to your IT/security team. Better safe than sorry.</a:t>
            </a:r>
            <a:endParaRPr lang="en-AE"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296</Words>
  <Application>Microsoft Office PowerPoint</Application>
  <PresentationFormat>On-screen Show (16:9)</PresentationFormat>
  <Paragraphs>60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Raleway</vt:lpstr>
      <vt:lpstr>Arial</vt:lpstr>
      <vt:lpstr>Lato</vt:lpstr>
      <vt:lpstr>Streamline</vt:lpstr>
      <vt:lpstr>Familiarize yourself with phishing attacks</vt:lpstr>
      <vt:lpstr>What is phishing?</vt:lpstr>
      <vt:lpstr>Learn to spot phishing emails</vt:lpstr>
      <vt:lpstr>How do we stop getting phished?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PANDEY Paarth</cp:lastModifiedBy>
  <cp:revision>2</cp:revision>
  <dcterms:modified xsi:type="dcterms:W3CDTF">2025-08-07T08:02:44Z</dcterms:modified>
</cp:coreProperties>
</file>