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4" r:id="rId1"/>
  </p:sldMasterIdLst>
  <p:notesMasterIdLst>
    <p:notesMasterId r:id="rId14"/>
  </p:notesMasterIdLst>
  <p:sldIdLst>
    <p:sldId id="259" r:id="rId2"/>
    <p:sldId id="261" r:id="rId3"/>
    <p:sldId id="262" r:id="rId4"/>
    <p:sldId id="263" r:id="rId5"/>
    <p:sldId id="264" r:id="rId6"/>
    <p:sldId id="285" r:id="rId7"/>
    <p:sldId id="269" r:id="rId8"/>
    <p:sldId id="270" r:id="rId9"/>
    <p:sldId id="271" r:id="rId10"/>
    <p:sldId id="286" r:id="rId11"/>
    <p:sldId id="287" r:id="rId12"/>
    <p:sldId id="29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19C6F1-B7C3-465B-B782-ED5306C50678}">
          <p14:sldIdLst>
            <p14:sldId id="259"/>
            <p14:sldId id="261"/>
            <p14:sldId id="262"/>
            <p14:sldId id="263"/>
            <p14:sldId id="264"/>
            <p14:sldId id="285"/>
            <p14:sldId id="269"/>
            <p14:sldId id="270"/>
            <p14:sldId id="271"/>
          </p14:sldIdLst>
        </p14:section>
        <p14:section name="Untitled Section" id="{5A35BEE1-BCFE-4704-8AB9-0E3D59A7C145}">
          <p14:sldIdLst>
            <p14:sldId id="286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266F1-170F-484C-8BE8-78C43E04CE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EBE72-BEA5-413E-B482-3F6862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1450C-2A8B-42EC-AE12-8D15CF32FDB2}" type="slidenum">
              <a:rPr lang="en-US"/>
              <a:pPr/>
              <a:t>2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Provides a good alternative to EJB for most applications</a:t>
            </a:r>
          </a:p>
          <a:p>
            <a:endParaRPr lang="en-US"/>
          </a:p>
          <a:p>
            <a:r>
              <a:rPr lang="en-US"/>
              <a:t>Provides end-to-end framework for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9496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1450C-2A8B-42EC-AE12-8D15CF32FDB2}" type="slidenum">
              <a:rPr lang="en-US"/>
              <a:pPr/>
              <a:t>3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Provides a good alternative to EJB for most applications</a:t>
            </a:r>
          </a:p>
          <a:p>
            <a:endParaRPr lang="en-US"/>
          </a:p>
          <a:p>
            <a:r>
              <a:rPr lang="en-US"/>
              <a:t>Provides end-to-end framework for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003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428363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5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4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1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81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5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600648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59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2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77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6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8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ADE6-4301-4E1B-838D-5FBFAC7CD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4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228986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  <p:sldLayoutId id="2147483896" r:id="rId22"/>
    <p:sldLayoutId id="2147483897" r:id="rId23"/>
    <p:sldLayoutId id="2147483898" r:id="rId24"/>
    <p:sldLayoutId id="2147483899" r:id="rId25"/>
    <p:sldLayoutId id="2147483900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ite_Graphic_Them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078" y="1842551"/>
            <a:ext cx="6091084" cy="1090280"/>
          </a:xfrm>
        </p:spPr>
        <p:txBody>
          <a:bodyPr/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            </a:t>
            </a:r>
            <a:r>
              <a:rPr lang="en-US" sz="4000" b="1" dirty="0" smtClean="0">
                <a:solidFill>
                  <a:schemeClr val="accent6"/>
                </a:solidFill>
                <a:latin typeface="Book Antiqua" panose="02040602050305030304" pitchFamily="18" charset="0"/>
              </a:rPr>
              <a:t>Spring </a:t>
            </a:r>
            <a:br>
              <a:rPr lang="en-US" sz="4000" b="1" dirty="0" smtClean="0">
                <a:solidFill>
                  <a:schemeClr val="accent6"/>
                </a:solidFill>
                <a:latin typeface="Book Antiqua" panose="02040602050305030304" pitchFamily="18" charset="0"/>
              </a:rPr>
            </a:br>
            <a:r>
              <a:rPr lang="en-US" sz="40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 </a:t>
            </a:r>
            <a:r>
              <a:rPr lang="en-US" sz="4000" b="1" dirty="0" smtClean="0">
                <a:solidFill>
                  <a:schemeClr val="accent6"/>
                </a:solidFill>
                <a:latin typeface="Book Antiqua" panose="02040602050305030304" pitchFamily="18" charset="0"/>
              </a:rPr>
              <a:t>          Boot</a:t>
            </a:r>
            <a:endParaRPr lang="en-US" sz="40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3" y="1842550"/>
            <a:ext cx="1333785" cy="1025528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467514" y="2932831"/>
            <a:ext cx="315210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10" y="274319"/>
            <a:ext cx="8015189" cy="4266150"/>
          </a:xfrm>
        </p:spPr>
        <p:txBody>
          <a:bodyPr>
            <a:normAutofit/>
          </a:bodyPr>
          <a:lstStyle/>
          <a:p>
            <a:r>
              <a:rPr lang="en-IN" sz="2100" b="1" dirty="0" smtClean="0"/>
              <a:t>Spring boot Starter :</a:t>
            </a:r>
            <a:br>
              <a:rPr lang="en-IN" sz="2100" b="1" dirty="0" smtClean="0"/>
            </a:br>
            <a:r>
              <a:rPr lang="en-IN" sz="2100" b="1" dirty="0" smtClean="0"/>
              <a:t/>
            </a:r>
            <a:br>
              <a:rPr lang="en-IN" sz="2100" b="1" dirty="0" smtClean="0"/>
            </a:br>
            <a:r>
              <a:rPr lang="en-IN" sz="1200" b="1" dirty="0" smtClean="0">
                <a:solidFill>
                  <a:schemeClr val="accent6"/>
                </a:solidFill>
              </a:rPr>
              <a:t>spring-boot-starter-parent :  </a:t>
            </a: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parent for all dependencies</a:t>
            </a:r>
            <a:b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b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b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IN" sz="1200" dirty="0" smtClean="0">
                <a:solidFill>
                  <a:srgbClr val="C00000"/>
                </a:solidFill>
              </a:rPr>
              <a:t/>
            </a:r>
            <a:br>
              <a:rPr lang="en-IN" sz="1200" dirty="0" smtClean="0">
                <a:solidFill>
                  <a:srgbClr val="C00000"/>
                </a:solidFill>
              </a:rPr>
            </a:br>
            <a:r>
              <a:rPr lang="en-IN" sz="1200" dirty="0" smtClean="0">
                <a:solidFill>
                  <a:srgbClr val="C00000"/>
                </a:solidFill>
              </a:rPr>
              <a:t/>
            </a:r>
            <a:br>
              <a:rPr lang="en-IN" sz="1200" dirty="0" smtClean="0">
                <a:solidFill>
                  <a:srgbClr val="C00000"/>
                </a:solidFill>
              </a:rPr>
            </a:br>
            <a:r>
              <a:rPr lang="en-IN" sz="1200" dirty="0" smtClean="0">
                <a:solidFill>
                  <a:srgbClr val="C00000"/>
                </a:solidFill>
              </a:rPr>
              <a:t/>
            </a:r>
            <a:br>
              <a:rPr lang="en-IN" sz="1200" dirty="0" smtClean="0">
                <a:solidFill>
                  <a:srgbClr val="C00000"/>
                </a:solidFill>
              </a:rPr>
            </a:br>
            <a:r>
              <a:rPr lang="en-IN" sz="1200" dirty="0" smtClean="0">
                <a:solidFill>
                  <a:srgbClr val="C00000"/>
                </a:solidFill>
              </a:rPr>
              <a:t/>
            </a:r>
            <a:br>
              <a:rPr lang="en-IN" sz="1200" dirty="0" smtClean="0">
                <a:solidFill>
                  <a:srgbClr val="C00000"/>
                </a:solidFill>
              </a:rPr>
            </a:br>
            <a:r>
              <a:rPr lang="en-IN" sz="1200" dirty="0" smtClean="0">
                <a:solidFill>
                  <a:srgbClr val="C00000"/>
                </a:solidFill>
              </a:rPr>
              <a:t/>
            </a:r>
            <a:br>
              <a:rPr lang="en-IN" sz="1200" dirty="0" smtClean="0">
                <a:solidFill>
                  <a:srgbClr val="C00000"/>
                </a:solidFill>
              </a:rPr>
            </a:br>
            <a:r>
              <a:rPr lang="en-IN" sz="1200" b="1" dirty="0" smtClean="0">
                <a:solidFill>
                  <a:schemeClr val="accent6"/>
                </a:solidFill>
              </a:rPr>
              <a:t>spring-boot-starter-web :  </a:t>
            </a: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this dependency is used for web application</a:t>
            </a:r>
            <a:b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b="1" dirty="0" smtClean="0">
                <a:solidFill>
                  <a:schemeClr val="accent6"/>
                </a:solidFill>
              </a:rPr>
              <a:t>spring-boot-starter-test :  </a:t>
            </a: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this dependency is used for testing related stuff.</a:t>
            </a:r>
            <a:b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IN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IN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endParaRPr lang="en-IN" sz="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38824" y="1106475"/>
            <a:ext cx="32185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org.springframework.boot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&gt;spring-boot-starter-parent&lt;/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838824" y="2377242"/>
            <a:ext cx="331706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org.springframework.boot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&gt;spring-boot-starter-web&lt;/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838824" y="3687671"/>
            <a:ext cx="321855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org.springframework.boot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&gt;spring-boot-starter-test&lt;/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3B175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074" y="274320"/>
            <a:ext cx="7779022" cy="33107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Property file :</a:t>
            </a: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074" y="763050"/>
            <a:ext cx="7151239" cy="3708051"/>
          </a:xfrm>
        </p:spPr>
        <p:txBody>
          <a:bodyPr>
            <a:normAutofit/>
          </a:bodyPr>
          <a:lstStyle/>
          <a:p>
            <a:r>
              <a:rPr lang="en-US" sz="1200" dirty="0" smtClean="0"/>
              <a:t>Property files are used to keep number of properties in single file to run the application in different environments. </a:t>
            </a:r>
          </a:p>
          <a:p>
            <a:endParaRPr lang="en-US" sz="1200" dirty="0"/>
          </a:p>
          <a:p>
            <a:r>
              <a:rPr lang="en-US" sz="1200" dirty="0" smtClean="0"/>
              <a:t>We will store spring boot properties in </a:t>
            </a:r>
            <a:r>
              <a:rPr lang="en-US" sz="1200" b="1" dirty="0" smtClean="0"/>
              <a:t>application.properties</a:t>
            </a:r>
            <a:r>
              <a:rPr lang="en-US" sz="1200" dirty="0" smtClean="0"/>
              <a:t> file.</a:t>
            </a:r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b="1" dirty="0" smtClean="0"/>
              <a:t>YAML</a:t>
            </a:r>
            <a:r>
              <a:rPr lang="en-US" sz="1200" dirty="0" smtClean="0"/>
              <a:t> file also instead of using application.property file.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74" y="2472033"/>
            <a:ext cx="2895600" cy="73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74" y="3377762"/>
            <a:ext cx="2895600" cy="9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94" y="1797270"/>
            <a:ext cx="7609385" cy="49314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Thank You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0746" y="359454"/>
            <a:ext cx="5578674" cy="517108"/>
          </a:xfrm>
        </p:spPr>
        <p:txBody>
          <a:bodyPr/>
          <a:lstStyle/>
          <a:p>
            <a:r>
              <a:rPr lang="en-US" sz="2100" b="1" dirty="0" smtClean="0"/>
              <a:t>Introduction :</a:t>
            </a:r>
            <a:endParaRPr lang="en-US" sz="2100" b="1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746" y="1090974"/>
            <a:ext cx="6351928" cy="34747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Spring boot is used for create Standalone Spring based applications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Spring boot provides Rapid Application Development </a:t>
            </a:r>
            <a:endParaRPr lang="en-US" sz="1400" dirty="0" smtClean="0"/>
          </a:p>
          <a:p>
            <a:r>
              <a:rPr lang="en-US" sz="1400" dirty="0" smtClean="0"/>
              <a:t>       (</a:t>
            </a:r>
            <a:r>
              <a:rPr lang="en-US" sz="1400" dirty="0"/>
              <a:t>Reduces the boiler plate </a:t>
            </a:r>
            <a:r>
              <a:rPr lang="en-US" sz="1400" dirty="0" smtClean="0"/>
              <a:t>code).</a:t>
            </a:r>
          </a:p>
          <a:p>
            <a:endParaRPr lang="en-US" sz="1400" dirty="0"/>
          </a:p>
          <a:p>
            <a:r>
              <a:rPr lang="en-US" sz="1400" dirty="0" smtClean="0"/>
              <a:t>3.    It </a:t>
            </a:r>
            <a:r>
              <a:rPr lang="en-US" sz="1400" dirty="0"/>
              <a:t>is provide annotation based configuration to start a spring applications</a:t>
            </a:r>
            <a:r>
              <a:rPr lang="en-US" sz="1400" dirty="0" smtClean="0"/>
              <a:t>.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25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198" y="201799"/>
            <a:ext cx="4712312" cy="416209"/>
          </a:xfrm>
        </p:spPr>
        <p:txBody>
          <a:bodyPr>
            <a:normAutofit fontScale="90000"/>
          </a:bodyPr>
          <a:lstStyle/>
          <a:p>
            <a:r>
              <a:rPr lang="en-IN" sz="2300" b="1" dirty="0" smtClean="0"/>
              <a:t>Spring Boot Advantages :</a:t>
            </a:r>
            <a:r>
              <a:rPr lang="en-IN" sz="2000" dirty="0"/>
              <a:t/>
            </a:r>
            <a:br>
              <a:rPr lang="en-IN" sz="2000" dirty="0"/>
            </a:br>
            <a:endParaRPr lang="en-US" sz="1800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1197" y="876563"/>
            <a:ext cx="6553724" cy="322247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Easy to develop spring based application by using java or groovy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2.    Reduce </a:t>
            </a:r>
            <a:r>
              <a:rPr lang="en-US" sz="1400" dirty="0"/>
              <a:t>the development time and increase productivity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marL="342900" indent="-342900">
              <a:buAutoNum type="arabicPeriod" startAt="3"/>
            </a:pPr>
            <a:r>
              <a:rPr lang="en-US" sz="1400" dirty="0" smtClean="0"/>
              <a:t>Avoid </a:t>
            </a:r>
            <a:r>
              <a:rPr lang="en-US" sz="1400" dirty="0"/>
              <a:t>XML based configurations. (e.g.: hibernate.cfg.xml and Spring.xml </a:t>
            </a:r>
            <a:r>
              <a:rPr lang="en-US" sz="1400" dirty="0" smtClean="0"/>
              <a:t>configurations).</a:t>
            </a:r>
          </a:p>
          <a:p>
            <a:endParaRPr lang="en-US" sz="1400" dirty="0" smtClean="0"/>
          </a:p>
          <a:p>
            <a:r>
              <a:rPr lang="en-US" sz="1400" dirty="0" smtClean="0"/>
              <a:t>4.    Spring </a:t>
            </a:r>
            <a:r>
              <a:rPr lang="en-US" sz="1400" dirty="0"/>
              <a:t>boot Provides embedded tomcat and jetty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marL="342900" indent="-342900">
              <a:buAutoNum type="arabicPeriod" startAt="5"/>
            </a:pPr>
            <a:r>
              <a:rPr lang="en-US" sz="1400" dirty="0" smtClean="0"/>
              <a:t>Spring </a:t>
            </a:r>
            <a:r>
              <a:rPr lang="en-US" sz="1400" dirty="0"/>
              <a:t>boot gives property files and YAML files. We can use this property or </a:t>
            </a:r>
            <a:r>
              <a:rPr lang="en-US" sz="1400" dirty="0" smtClean="0"/>
              <a:t>YAML </a:t>
            </a:r>
            <a:r>
              <a:rPr lang="en-US" sz="1400" dirty="0"/>
              <a:t>file for DB configurations and security provided </a:t>
            </a:r>
            <a:r>
              <a:rPr lang="en-US" sz="1400" dirty="0" smtClean="0"/>
              <a:t>things</a:t>
            </a:r>
          </a:p>
          <a:p>
            <a:endParaRPr lang="en-US" sz="1400" dirty="0" smtClean="0"/>
          </a:p>
          <a:p>
            <a:pPr marL="342900" indent="-342900">
              <a:buAutoNum type="arabicPeriod" startAt="6"/>
            </a:pPr>
            <a:r>
              <a:rPr lang="en-US" sz="1400" dirty="0" smtClean="0"/>
              <a:t>By </a:t>
            </a:r>
            <a:r>
              <a:rPr lang="en-US" sz="1400" dirty="0"/>
              <a:t>using Spring boot we can run application through main </a:t>
            </a:r>
            <a:r>
              <a:rPr lang="en-US" sz="1400"/>
              <a:t>method </a:t>
            </a:r>
            <a:r>
              <a:rPr lang="en-US" sz="1400" smtClean="0"/>
              <a:t>and </a:t>
            </a:r>
            <a:r>
              <a:rPr lang="en-US" sz="1400" dirty="0"/>
              <a:t>using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968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486" y="548640"/>
            <a:ext cx="6060264" cy="485578"/>
          </a:xfrm>
        </p:spPr>
        <p:txBody>
          <a:bodyPr>
            <a:normAutofit/>
          </a:bodyPr>
          <a:lstStyle/>
          <a:p>
            <a:r>
              <a:rPr lang="en-US" sz="2100" b="1" dirty="0" smtClean="0"/>
              <a:t>Needed s/w :</a:t>
            </a:r>
            <a:endParaRPr lang="en-US" sz="21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3223" y="1242323"/>
            <a:ext cx="6546474" cy="31657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 1.8 or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Maven </a:t>
            </a:r>
            <a:r>
              <a:rPr lang="en-US" sz="1400" dirty="0" smtClean="0"/>
              <a:t>or Gradle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 (Eclipse</a:t>
            </a:r>
            <a:r>
              <a:rPr lang="en-US" sz="1400" dirty="0" smtClean="0"/>
              <a:t>/ IntiliJ /STS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3610"/>
            <a:ext cx="6858000" cy="881957"/>
          </a:xfrm>
        </p:spPr>
        <p:txBody>
          <a:bodyPr>
            <a:normAutofit/>
          </a:bodyPr>
          <a:lstStyle/>
          <a:p>
            <a:r>
              <a:rPr lang="en-US" sz="2100" b="1" dirty="0" smtClean="0"/>
              <a:t>Create Spring Boot Project :</a:t>
            </a:r>
            <a:br>
              <a:rPr lang="en-US" sz="2100" b="1" dirty="0" smtClean="0"/>
            </a:br>
            <a:r>
              <a:rPr lang="en-US" sz="2100" b="1" dirty="0"/>
              <a:t/>
            </a:r>
            <a:br>
              <a:rPr lang="en-US" sz="2100" b="1" dirty="0"/>
            </a:br>
            <a:r>
              <a:rPr 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Create Spring boot application </a:t>
            </a:r>
            <a:r>
              <a:rPr lang="en-US" sz="1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by using </a:t>
            </a:r>
            <a:r>
              <a:rPr lang="en-US" sz="1400" b="1" u="sng" dirty="0">
                <a:solidFill>
                  <a:schemeClr val="tx2">
                    <a:lumMod val="85000"/>
                    <a:lumOff val="15000"/>
                  </a:schemeClr>
                </a:solidFill>
                <a:hlinkClick r:id="rId2"/>
              </a:rPr>
              <a:t>https://start.spring.io/</a:t>
            </a:r>
            <a:r>
              <a:rPr 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.   </a:t>
            </a:r>
            <a:endParaRPr lang="en-US" sz="14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4236" y="2257622"/>
            <a:ext cx="920707" cy="529721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1" y="1185567"/>
            <a:ext cx="6588410" cy="312157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143000" y="1185567"/>
            <a:ext cx="0" cy="312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3000" y="1185567"/>
            <a:ext cx="665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31411" y="1185567"/>
            <a:ext cx="0" cy="3121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4307138"/>
            <a:ext cx="6588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462" y="274320"/>
            <a:ext cx="7791634" cy="305851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STEPS TO CREATE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7462" y="737826"/>
            <a:ext cx="6690885" cy="353147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Select Maven Project and choose Java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Change Artifact Name as Project name and change package name based on Project Name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</a:t>
            </a:r>
            <a:r>
              <a:rPr lang="en-US" sz="1400" dirty="0" smtClean="0"/>
              <a:t>elect </a:t>
            </a:r>
            <a:r>
              <a:rPr lang="en-US" sz="1400" dirty="0"/>
              <a:t>dependencies </a:t>
            </a:r>
            <a:r>
              <a:rPr lang="en-US" sz="1400" dirty="0" smtClean="0"/>
              <a:t>like </a:t>
            </a:r>
            <a:r>
              <a:rPr lang="en-US" sz="1400" b="1" dirty="0"/>
              <a:t>web</a:t>
            </a:r>
            <a:r>
              <a:rPr lang="en-US" sz="1400" dirty="0"/>
              <a:t>, </a:t>
            </a:r>
            <a:r>
              <a:rPr lang="en-US" sz="1400" b="1" dirty="0"/>
              <a:t>JPA</a:t>
            </a:r>
            <a:r>
              <a:rPr lang="en-US" sz="1400" dirty="0"/>
              <a:t>, </a:t>
            </a:r>
            <a:r>
              <a:rPr lang="en-US" sz="1400" b="1" dirty="0"/>
              <a:t>Security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</a:t>
            </a:r>
            <a:r>
              <a:rPr lang="en-US" sz="1400" dirty="0" smtClean="0"/>
              <a:t>lick </a:t>
            </a:r>
            <a:r>
              <a:rPr lang="en-US" sz="1400" dirty="0"/>
              <a:t>Generate Project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 will get Zip file. And we have to extract the Zip and import as a Maven </a:t>
            </a:r>
            <a:r>
              <a:rPr lang="en-US" sz="1400" dirty="0" smtClean="0"/>
              <a:t>project </a:t>
            </a:r>
            <a:r>
              <a:rPr lang="en-US" sz="1400" dirty="0"/>
              <a:t>to IDE.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sz="1200" dirty="0" smtClean="0">
                <a:solidFill>
                  <a:srgbClr val="C00000"/>
                </a:solidFill>
              </a:rPr>
              <a:t>Note : 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can create Spring boot and Maven project manually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based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on IDE.</a:t>
            </a:r>
          </a:p>
        </p:txBody>
      </p:sp>
    </p:spTree>
    <p:extLst>
      <p:ext uri="{BB962C8B-B14F-4D97-AF65-F5344CB8AC3E}">
        <p14:creationId xmlns:p14="http://schemas.microsoft.com/office/powerpoint/2010/main" val="1150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521" y="176122"/>
            <a:ext cx="5879008" cy="41514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Spring Boot Annotations :</a:t>
            </a:r>
            <a:endParaRPr lang="en-US" sz="2000" b="1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522" y="797522"/>
            <a:ext cx="7610833" cy="38985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00B050"/>
                </a:solidFill>
              </a:rPr>
              <a:t>@SpringbootApplication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/>
              <a:t>:  we </a:t>
            </a:r>
            <a:r>
              <a:rPr lang="en-US" sz="1200" dirty="0"/>
              <a:t>use this </a:t>
            </a:r>
            <a:r>
              <a:rPr lang="en-US" sz="1200" dirty="0" smtClean="0"/>
              <a:t>annotation </a:t>
            </a:r>
            <a:r>
              <a:rPr lang="en-US" sz="1200" dirty="0"/>
              <a:t>to mark the main class of spring boot </a:t>
            </a:r>
            <a:r>
              <a:rPr lang="en-US" sz="1200" dirty="0" smtClean="0"/>
              <a:t>application.  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	This </a:t>
            </a:r>
            <a:r>
              <a:rPr lang="en-US" sz="1200" dirty="0"/>
              <a:t>annotation encapsulates </a:t>
            </a:r>
            <a:r>
              <a:rPr lang="en-US" sz="1200" b="1" dirty="0"/>
              <a:t>@</a:t>
            </a:r>
            <a:r>
              <a:rPr lang="en-US" sz="1200" b="1" dirty="0" smtClean="0"/>
              <a:t>EnableAutoConfiguration</a:t>
            </a:r>
            <a:r>
              <a:rPr lang="en-US" sz="1200" dirty="0" smtClean="0"/>
              <a:t>, </a:t>
            </a:r>
            <a:r>
              <a:rPr lang="en-US" sz="1200" b="1" dirty="0" smtClean="0"/>
              <a:t>@</a:t>
            </a:r>
            <a:r>
              <a:rPr lang="en-US" sz="1200" b="1" dirty="0"/>
              <a:t>ComponentScan</a:t>
            </a:r>
            <a:r>
              <a:rPr lang="en-US" sz="1200" b="1" dirty="0" smtClean="0"/>
              <a:t>, @configuration 	</a:t>
            </a:r>
            <a:r>
              <a:rPr lang="en-US" sz="1200" dirty="0" smtClean="0"/>
              <a:t>annotations </a:t>
            </a:r>
            <a:r>
              <a:rPr lang="en-US" sz="1200" dirty="0"/>
              <a:t>with their default attributes. Instead of using this 3 </a:t>
            </a:r>
            <a:r>
              <a:rPr lang="en-US" sz="1200" dirty="0" smtClean="0"/>
              <a:t>annotation we can </a:t>
            </a:r>
            <a:r>
              <a:rPr lang="en-US" sz="1200" dirty="0"/>
              <a:t>use </a:t>
            </a:r>
            <a:r>
              <a:rPr lang="en-US" sz="1200" dirty="0" smtClean="0"/>
              <a:t>	</a:t>
            </a:r>
            <a:r>
              <a:rPr lang="en-US" sz="1200" b="1" dirty="0" smtClean="0"/>
              <a:t>@</a:t>
            </a:r>
            <a:r>
              <a:rPr lang="en-US" sz="1200" b="1" dirty="0"/>
              <a:t>SpringbootApplication </a:t>
            </a:r>
            <a:r>
              <a:rPr lang="en-US" sz="1200" dirty="0"/>
              <a:t>annotation directly on class level</a:t>
            </a:r>
            <a:r>
              <a:rPr lang="en-US" sz="12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00B050"/>
                </a:solidFill>
              </a:rPr>
              <a:t>@</a:t>
            </a:r>
            <a:r>
              <a:rPr lang="en-US" sz="1200" b="1" dirty="0" smtClean="0">
                <a:solidFill>
                  <a:srgbClr val="00B050"/>
                </a:solidFill>
              </a:rPr>
              <a:t>Autowired : </a:t>
            </a:r>
            <a:r>
              <a:rPr lang="en-US" sz="1200" dirty="0"/>
              <a:t>we are using this annotation for bean injection. We can use this annotation for private properties 	</a:t>
            </a:r>
            <a:r>
              <a:rPr lang="en-US" sz="1200" dirty="0" smtClean="0"/>
              <a:t>and </a:t>
            </a:r>
            <a:r>
              <a:rPr lang="en-US" sz="1200" dirty="0"/>
              <a:t>we can use for setter methods also</a:t>
            </a:r>
            <a:r>
              <a:rPr lang="en-US" sz="12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1200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00B050"/>
                </a:solidFill>
              </a:rPr>
              <a:t>@</a:t>
            </a:r>
            <a:r>
              <a:rPr lang="en-US" sz="1200" b="1" dirty="0" smtClean="0">
                <a:solidFill>
                  <a:srgbClr val="00B050"/>
                </a:solidFill>
              </a:rPr>
              <a:t>RestController</a:t>
            </a:r>
            <a:r>
              <a:rPr lang="en-US" sz="1400" b="1" dirty="0" smtClean="0">
                <a:solidFill>
                  <a:srgbClr val="00B050"/>
                </a:solidFill>
              </a:rPr>
              <a:t>/</a:t>
            </a:r>
            <a:r>
              <a:rPr lang="en-US" sz="1200" b="1" dirty="0" smtClean="0">
                <a:solidFill>
                  <a:srgbClr val="00B050"/>
                </a:solidFill>
              </a:rPr>
              <a:t>@Controller :  </a:t>
            </a:r>
            <a:r>
              <a:rPr lang="en-US" sz="1200" dirty="0" smtClean="0"/>
              <a:t>This </a:t>
            </a:r>
            <a:r>
              <a:rPr lang="en-US" sz="1200" dirty="0"/>
              <a:t>annotation is used to indicate the class is Spring Controller Class</a:t>
            </a:r>
            <a:r>
              <a:rPr lang="en-US" sz="12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1200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00B050"/>
                </a:solidFill>
              </a:rPr>
              <a:t>@</a:t>
            </a:r>
            <a:r>
              <a:rPr lang="en-US" sz="1200" b="1" dirty="0" smtClean="0">
                <a:solidFill>
                  <a:srgbClr val="00B050"/>
                </a:solidFill>
              </a:rPr>
              <a:t>Service :  </a:t>
            </a:r>
            <a:r>
              <a:rPr lang="en-US" sz="1200" dirty="0" smtClean="0"/>
              <a:t>This </a:t>
            </a:r>
            <a:r>
              <a:rPr lang="en-US" sz="1200" dirty="0"/>
              <a:t>annotation is used for indicate the class is Spring Service class</a:t>
            </a:r>
            <a:r>
              <a:rPr lang="en-US" sz="12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1200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00B050"/>
                </a:solidFill>
              </a:rPr>
              <a:t>@</a:t>
            </a:r>
            <a:r>
              <a:rPr lang="en-US" sz="1200" b="1" dirty="0" smtClean="0">
                <a:solidFill>
                  <a:srgbClr val="00B050"/>
                </a:solidFill>
              </a:rPr>
              <a:t>Repository : </a:t>
            </a:r>
            <a:r>
              <a:rPr lang="en-US" sz="1200" dirty="0"/>
              <a:t>This annotation is used on java classes which directly access the database</a:t>
            </a:r>
            <a:r>
              <a:rPr lang="en-US" sz="1200" dirty="0" smtClean="0"/>
              <a:t>.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772" y="412511"/>
            <a:ext cx="7328951" cy="4083862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@RequestMapping </a:t>
            </a:r>
            <a:r>
              <a:rPr lang="en-US" sz="1200" b="1" dirty="0" smtClean="0">
                <a:solidFill>
                  <a:srgbClr val="00B050"/>
                </a:solidFill>
              </a:rPr>
              <a:t>: 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we can use this annotation Class level and method level. This annotation is used to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		map web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request into specific controller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method.</a:t>
            </a:r>
            <a:b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endParaRPr lang="en-US" sz="1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772" y="1760048"/>
            <a:ext cx="7328951" cy="282109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@GetMapping/@</a:t>
            </a:r>
            <a:r>
              <a:rPr lang="en-US" sz="1200" b="1" dirty="0" smtClean="0">
                <a:solidFill>
                  <a:schemeClr val="accent6"/>
                </a:solidFill>
              </a:rPr>
              <a:t>RequestMapping(</a:t>
            </a:r>
            <a:r>
              <a:rPr lang="en-US" sz="1200" dirty="0" smtClean="0">
                <a:solidFill>
                  <a:schemeClr val="accent6"/>
                </a:solidFill>
              </a:rPr>
              <a:t>method=RequestMethod</a:t>
            </a:r>
            <a:r>
              <a:rPr lang="en-US" sz="1200" b="1" dirty="0" smtClean="0">
                <a:solidFill>
                  <a:schemeClr val="accent6"/>
                </a:solidFill>
              </a:rPr>
              <a:t>.GET) : </a:t>
            </a:r>
            <a:r>
              <a:rPr lang="en-US" sz="1200" dirty="0"/>
              <a:t>used for mapping HTTP GET requests </a:t>
            </a:r>
            <a:r>
              <a:rPr lang="en-US" sz="1200" dirty="0" smtClean="0"/>
              <a:t>	to </a:t>
            </a:r>
            <a:r>
              <a:rPr lang="en-US" sz="1200" dirty="0"/>
              <a:t>specific controller </a:t>
            </a:r>
            <a:r>
              <a:rPr lang="en-US" sz="1200" dirty="0" smtClean="0"/>
              <a:t>method.(fetch Data/get Data)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@PostMaping/@RequestMapping (</a:t>
            </a:r>
            <a:r>
              <a:rPr lang="en-US" sz="1200" dirty="0" smtClean="0">
                <a:solidFill>
                  <a:schemeClr val="accent6"/>
                </a:solidFill>
              </a:rPr>
              <a:t>method=RequestMethod</a:t>
            </a:r>
            <a:r>
              <a:rPr lang="en-US" sz="1200" b="1" dirty="0" smtClean="0">
                <a:solidFill>
                  <a:schemeClr val="accent6"/>
                </a:solidFill>
              </a:rPr>
              <a:t>.POST</a:t>
            </a:r>
            <a:r>
              <a:rPr lang="en-US" sz="1200" b="1" dirty="0">
                <a:solidFill>
                  <a:schemeClr val="accent6"/>
                </a:solidFill>
              </a:rPr>
              <a:t>) </a:t>
            </a:r>
            <a:r>
              <a:rPr lang="en-US" sz="1200" b="1" dirty="0" smtClean="0">
                <a:solidFill>
                  <a:schemeClr val="accent6"/>
                </a:solidFill>
              </a:rPr>
              <a:t>: </a:t>
            </a:r>
            <a:r>
              <a:rPr lang="en-US" sz="1200" dirty="0"/>
              <a:t>used for mapping HTTP POST </a:t>
            </a:r>
            <a:r>
              <a:rPr lang="en-US" sz="1200" dirty="0" smtClean="0"/>
              <a:t>	requests </a:t>
            </a:r>
            <a:r>
              <a:rPr lang="en-US" sz="1200" dirty="0"/>
              <a:t>to particular controller class handler method (Save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@PutMapping/@RequestMapping (</a:t>
            </a:r>
            <a:r>
              <a:rPr lang="en-US" sz="1200" dirty="0" smtClean="0">
                <a:solidFill>
                  <a:schemeClr val="accent6"/>
                </a:solidFill>
              </a:rPr>
              <a:t>method=RequestMethod</a:t>
            </a:r>
            <a:r>
              <a:rPr lang="en-US" sz="1200" b="1" dirty="0" smtClean="0">
                <a:solidFill>
                  <a:schemeClr val="accent6"/>
                </a:solidFill>
              </a:rPr>
              <a:t>.PUT</a:t>
            </a:r>
            <a:r>
              <a:rPr lang="en-US" sz="1200" b="1" dirty="0">
                <a:solidFill>
                  <a:schemeClr val="accent6"/>
                </a:solidFill>
              </a:rPr>
              <a:t>) </a:t>
            </a:r>
            <a:r>
              <a:rPr lang="en-US" sz="1200" b="1" dirty="0" smtClean="0">
                <a:solidFill>
                  <a:schemeClr val="accent6"/>
                </a:solidFill>
              </a:rPr>
              <a:t>: </a:t>
            </a:r>
            <a:r>
              <a:rPr lang="en-US" sz="1200" dirty="0"/>
              <a:t>used for</a:t>
            </a:r>
            <a:r>
              <a:rPr lang="en-US" sz="1200" b="1" dirty="0"/>
              <a:t> </a:t>
            </a:r>
            <a:r>
              <a:rPr lang="en-US" sz="1200" dirty="0"/>
              <a:t>mapping HTTP PUT requests </a:t>
            </a:r>
            <a:r>
              <a:rPr lang="en-US" sz="1200" dirty="0" smtClean="0"/>
              <a:t>	to </a:t>
            </a:r>
            <a:r>
              <a:rPr lang="en-US" sz="1200" dirty="0"/>
              <a:t>particular controller class handler method.(Save or Update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300" b="1" dirty="0">
                <a:solidFill>
                  <a:schemeClr val="accent6"/>
                </a:solidFill>
              </a:rPr>
              <a:t>@DeleteMapping/@RequestMapping (</a:t>
            </a:r>
            <a:r>
              <a:rPr lang="en-US" sz="1300" dirty="0" smtClean="0">
                <a:solidFill>
                  <a:schemeClr val="accent6"/>
                </a:solidFill>
              </a:rPr>
              <a:t>method=RequestMethod</a:t>
            </a:r>
            <a:r>
              <a:rPr lang="en-US" sz="1300" b="1" dirty="0" smtClean="0">
                <a:solidFill>
                  <a:schemeClr val="accent6"/>
                </a:solidFill>
              </a:rPr>
              <a:t>.DELETE) :  </a:t>
            </a:r>
            <a:r>
              <a:rPr lang="en-US" sz="1300" dirty="0"/>
              <a:t>used for</a:t>
            </a:r>
            <a:r>
              <a:rPr lang="en-US" sz="1300" b="1" dirty="0"/>
              <a:t> </a:t>
            </a:r>
            <a:r>
              <a:rPr lang="en-US" sz="1300" dirty="0"/>
              <a:t>mapping </a:t>
            </a:r>
            <a:r>
              <a:rPr lang="en-US" sz="1300" dirty="0" smtClean="0"/>
              <a:t>	HTTP </a:t>
            </a:r>
            <a:r>
              <a:rPr lang="en-US" sz="1300" dirty="0"/>
              <a:t>DELETE requests to particular controller class handler method.(Delete).</a:t>
            </a:r>
          </a:p>
          <a:p>
            <a:r>
              <a:rPr lang="en-US" sz="1200" dirty="0" smtClean="0"/>
              <a:t>	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84" y="818792"/>
            <a:ext cx="3896693" cy="8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71919" y="694393"/>
            <a:ext cx="7113302" cy="3836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b="1" dirty="0">
                <a:solidFill>
                  <a:schemeClr val="accent6"/>
                </a:solidFill>
              </a:rPr>
              <a:t>@Qualifier </a:t>
            </a:r>
            <a:r>
              <a:rPr lang="en-US" sz="12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: </a:t>
            </a:r>
            <a:r>
              <a:rPr lang="en-US" sz="1200" b="1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are using this annotation for avoid confusion when u have more than one bean with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	same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type, and you want to wire only one particular bean. Need to use along with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2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@</a:t>
            </a:r>
            <a:r>
              <a:rPr lang="en-US" sz="12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Autowired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annotation.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accent6"/>
                </a:solidFill>
              </a:rPr>
              <a:t>@Bean </a:t>
            </a:r>
            <a:r>
              <a:rPr lang="en-US" sz="12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: </a:t>
            </a:r>
            <a:r>
              <a:rPr lang="en-US" sz="1200" b="1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his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annotation is used at method level. Using this annotation for Bean creation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dirty="0"/>
          </a:p>
          <a:p>
            <a:r>
              <a:rPr lang="en-US" sz="1200" b="1" dirty="0">
                <a:solidFill>
                  <a:schemeClr val="accent6"/>
                </a:solidFill>
              </a:rPr>
              <a:t>@PathVariable </a:t>
            </a:r>
            <a:r>
              <a:rPr lang="en-US" sz="1200" b="1" dirty="0">
                <a:solidFill>
                  <a:schemeClr val="accent6"/>
                </a:solidFill>
                <a:sym typeface="Wingdings" panose="05000000000000000000" pitchFamily="2" charset="2"/>
              </a:rPr>
              <a:t>:</a:t>
            </a:r>
            <a:r>
              <a:rPr lang="en-US" sz="1200" b="1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his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annotation is used to method arguments, it handles dynamic changes in URL </a:t>
            </a: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	where </a:t>
            </a:r>
            <a:r>
              <a:rPr lang="en-US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URL values act as parameter.</a:t>
            </a:r>
          </a:p>
          <a:p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52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CognizantTemplateWhiteGraphic</Template>
  <TotalTime>7265</TotalTime>
  <Words>393</Words>
  <Application>Microsoft Office PowerPoint</Application>
  <PresentationFormat>On-screen Show (16:9)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Courier New</vt:lpstr>
      <vt:lpstr>source code pro</vt:lpstr>
      <vt:lpstr>Wingdings</vt:lpstr>
      <vt:lpstr>2018 White Graphic</vt:lpstr>
      <vt:lpstr>            Spring             Boot</vt:lpstr>
      <vt:lpstr>Introduction :</vt:lpstr>
      <vt:lpstr>Spring Boot Advantages : </vt:lpstr>
      <vt:lpstr>Needed s/w :</vt:lpstr>
      <vt:lpstr>Create Spring Boot Project :  Create Spring boot application by using https://start.spring.io/.   </vt:lpstr>
      <vt:lpstr>STEPS TO CREATE :  </vt:lpstr>
      <vt:lpstr>Spring Boot Annotations :</vt:lpstr>
      <vt:lpstr>@RequestMapping :  we can use this annotation Class level and method level. This annotation is used to   map web request into specific controller method.         </vt:lpstr>
      <vt:lpstr>PowerPoint Presentation</vt:lpstr>
      <vt:lpstr>Spring boot Starter :  spring-boot-starter-parent :  parent for all dependencies           spring-boot-starter-web :  this dependency is used for web application          spring-boot-starter-test :  this dependency is used for testing related stuff.    </vt:lpstr>
      <vt:lpstr>Property file :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Guidewire ver8+ to ver10</dc:title>
  <dc:creator>Tiwari, Vaidik (Cognizant)</dc:creator>
  <cp:lastModifiedBy>Gajwel, Nagarjun (Cognizant)</cp:lastModifiedBy>
  <cp:revision>140</cp:revision>
  <dcterms:created xsi:type="dcterms:W3CDTF">2019-02-13T13:07:12Z</dcterms:created>
  <dcterms:modified xsi:type="dcterms:W3CDTF">2019-07-08T11:27:44Z</dcterms:modified>
</cp:coreProperties>
</file>