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71" r:id="rId5"/>
    <p:sldId id="273" r:id="rId6"/>
    <p:sldId id="260" r:id="rId7"/>
    <p:sldId id="261" r:id="rId8"/>
    <p:sldId id="263" r:id="rId9"/>
    <p:sldId id="265" r:id="rId10"/>
    <p:sldId id="266" r:id="rId11"/>
    <p:sldId id="270" r:id="rId12"/>
    <p:sldId id="268" r:id="rId13"/>
    <p:sldId id="267" r:id="rId14"/>
    <p:sldId id="269"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033" autoAdjust="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Paartha23/Forest-fire-detection"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72129" y="1869301"/>
            <a:ext cx="6870861" cy="584775"/>
          </a:xfrm>
          <a:prstGeom prst="rect">
            <a:avLst/>
          </a:prstGeom>
          <a:noFill/>
        </p:spPr>
        <p:txBody>
          <a:bodyPr wrap="square" rtlCol="0">
            <a:spAutoFit/>
          </a:bodyPr>
          <a:lstStyle/>
          <a:p>
            <a:pPr algn="r"/>
            <a:r>
              <a:rPr lang="en-US" sz="3000" b="1" dirty="0">
                <a:solidFill>
                  <a:schemeClr val="bg1"/>
                </a:solidFill>
                <a:latin typeface="Calibri" panose="020F0502020204030204" pitchFamily="34" charset="0"/>
                <a:cs typeface="Times New Roman" panose="02020603050405020304" pitchFamily="18" charset="0"/>
              </a:rPr>
              <a:t>Forest Fire </a:t>
            </a:r>
            <a:r>
              <a:rPr lang="en-US" sz="3000" b="1" dirty="0">
                <a:solidFill>
                  <a:schemeClr val="bg1"/>
                </a:solidFill>
                <a:latin typeface="Times New Roman" panose="02020603050405020304" pitchFamily="18" charset="0"/>
                <a:cs typeface="Times New Roman" panose="02020603050405020304" pitchFamily="18" charset="0"/>
              </a:rPr>
              <a:t>Detection</a:t>
            </a:r>
            <a:r>
              <a:rPr lang="en-US" sz="3000" b="1" dirty="0">
                <a:solidFill>
                  <a:schemeClr val="bg1"/>
                </a:solidFill>
                <a:latin typeface="Calibri" panose="020F0502020204030204" pitchFamily="34" charset="0"/>
                <a:cs typeface="Times New Roman" panose="02020603050405020304" pitchFamily="18" charset="0"/>
              </a:rPr>
              <a:t> Using Deep </a:t>
            </a:r>
            <a:r>
              <a:rPr lang="en-US" sz="3200" b="1" dirty="0">
                <a:solidFill>
                  <a:schemeClr val="bg1"/>
                </a:solidFill>
                <a:latin typeface="Calibri" panose="020F0502020204030204" pitchFamily="34" charset="0"/>
                <a:cs typeface="Times New Roman" panose="02020603050405020304" pitchFamily="18" charset="0"/>
              </a:rPr>
              <a:t>learning</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7A5EF02-A015-47BD-7C03-B03B6FF21F51}"/>
              </a:ext>
            </a:extLst>
          </p:cNvPr>
          <p:cNvSpPr txBox="1"/>
          <p:nvPr/>
        </p:nvSpPr>
        <p:spPr>
          <a:xfrm>
            <a:off x="4581331" y="2761861"/>
            <a:ext cx="6969967" cy="1569660"/>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Name : Paartha K</a:t>
            </a:r>
          </a:p>
          <a:p>
            <a:r>
              <a:rPr lang="en-IN" sz="2400" dirty="0" err="1">
                <a:solidFill>
                  <a:schemeClr val="bg1"/>
                </a:solidFill>
                <a:latin typeface="Times New Roman" panose="02020603050405020304" pitchFamily="18" charset="0"/>
                <a:cs typeface="Times New Roman" panose="02020603050405020304" pitchFamily="18" charset="0"/>
              </a:rPr>
              <a:t>Aicte</a:t>
            </a:r>
            <a:r>
              <a:rPr lang="en-IN" sz="2400" dirty="0">
                <a:solidFill>
                  <a:schemeClr val="bg1"/>
                </a:solidFill>
                <a:latin typeface="Times New Roman" panose="02020603050405020304" pitchFamily="18" charset="0"/>
                <a:cs typeface="Times New Roman" panose="02020603050405020304" pitchFamily="18" charset="0"/>
              </a:rPr>
              <a:t>  Student ID: STU67d05c24db81e1741708324</a:t>
            </a:r>
          </a:p>
          <a:p>
            <a:r>
              <a:rPr lang="en-IN" sz="2400" dirty="0" err="1">
                <a:solidFill>
                  <a:schemeClr val="bg1"/>
                </a:solidFill>
                <a:latin typeface="Times New Roman" panose="02020603050405020304" pitchFamily="18" charset="0"/>
                <a:cs typeface="Times New Roman" panose="02020603050405020304" pitchFamily="18" charset="0"/>
              </a:rPr>
              <a:t>Aicte</a:t>
            </a:r>
            <a:r>
              <a:rPr lang="en-IN" sz="2400" dirty="0">
                <a:solidFill>
                  <a:schemeClr val="bg1"/>
                </a:solidFill>
                <a:latin typeface="Times New Roman" panose="02020603050405020304" pitchFamily="18" charset="0"/>
                <a:cs typeface="Times New Roman" panose="02020603050405020304" pitchFamily="18" charset="0"/>
              </a:rPr>
              <a:t> Internship ID:INTERNSHIP_174099535967c57b1f336c3</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DED63-1E9B-D071-22D3-F18F572232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44AF1E-CD5A-389A-C85A-43929CEE6EAA}"/>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BBA97EB3-5847-5850-4FB6-6C0C8151CFE3}"/>
              </a:ext>
            </a:extLst>
          </p:cNvPr>
          <p:cNvPicPr>
            <a:picLocks noChangeAspect="1"/>
          </p:cNvPicPr>
          <p:nvPr/>
        </p:nvPicPr>
        <p:blipFill>
          <a:blip r:embed="rId2"/>
          <a:stretch>
            <a:fillRect/>
          </a:stretch>
        </p:blipFill>
        <p:spPr>
          <a:xfrm>
            <a:off x="0" y="1554782"/>
            <a:ext cx="12192000" cy="4718819"/>
          </a:xfrm>
          <a:prstGeom prst="rect">
            <a:avLst/>
          </a:prstGeom>
        </p:spPr>
      </p:pic>
    </p:spTree>
    <p:extLst>
      <p:ext uri="{BB962C8B-B14F-4D97-AF65-F5344CB8AC3E}">
        <p14:creationId xmlns:p14="http://schemas.microsoft.com/office/powerpoint/2010/main" val="306376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B87C0-5FBC-7F42-6D04-6300901440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DDD9D4-9D65-EFDB-8F39-0E48EC05E59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8" name="TextBox 7">
            <a:extLst>
              <a:ext uri="{FF2B5EF4-FFF2-40B4-BE49-F238E27FC236}">
                <a16:creationId xmlns:a16="http://schemas.microsoft.com/office/drawing/2014/main" id="{F884AB4D-977C-FA16-F071-4B6D01224B95}"/>
              </a:ext>
            </a:extLst>
          </p:cNvPr>
          <p:cNvSpPr txBox="1"/>
          <p:nvPr/>
        </p:nvSpPr>
        <p:spPr>
          <a:xfrm>
            <a:off x="2995127" y="6251510"/>
            <a:ext cx="4861249" cy="379656"/>
          </a:xfrm>
          <a:prstGeom prst="rect">
            <a:avLst/>
          </a:prstGeom>
          <a:noFill/>
        </p:spPr>
        <p:txBody>
          <a:bodyPr wrap="square" rtlCol="0">
            <a:spAutoFit/>
          </a:bodyPr>
          <a:lstStyle/>
          <a:p>
            <a:pPr marL="285750" indent="-285750" algn="ctr">
              <a:buFont typeface="Times New Roman" panose="02020603050405020304" pitchFamily="18" charset="0"/>
              <a:buChar char="‣"/>
            </a:pPr>
            <a:r>
              <a:rPr lang="en-IN" sz="1800" dirty="0">
                <a:latin typeface="Times New Roman" panose="02020603050405020304" pitchFamily="18" charset="0"/>
                <a:cs typeface="Times New Roman" panose="02020603050405020304" pitchFamily="18" charset="0"/>
              </a:rPr>
              <a:t>Model accuracy &amp; Model Loss</a:t>
            </a:r>
          </a:p>
        </p:txBody>
      </p:sp>
      <p:pic>
        <p:nvPicPr>
          <p:cNvPr id="12" name="Picture 11">
            <a:extLst>
              <a:ext uri="{FF2B5EF4-FFF2-40B4-BE49-F238E27FC236}">
                <a16:creationId xmlns:a16="http://schemas.microsoft.com/office/drawing/2014/main" id="{8C22B0C1-D157-4CDF-48CA-6AB978C0C849}"/>
              </a:ext>
            </a:extLst>
          </p:cNvPr>
          <p:cNvPicPr>
            <a:picLocks noChangeAspect="1"/>
          </p:cNvPicPr>
          <p:nvPr/>
        </p:nvPicPr>
        <p:blipFill>
          <a:blip r:embed="rId2"/>
          <a:stretch>
            <a:fillRect/>
          </a:stretch>
        </p:blipFill>
        <p:spPr>
          <a:xfrm>
            <a:off x="-74644" y="1558231"/>
            <a:ext cx="5740454" cy="4465677"/>
          </a:xfrm>
          <a:prstGeom prst="rect">
            <a:avLst/>
          </a:prstGeom>
          <a:solidFill>
            <a:srgbClr val="0070C0"/>
          </a:solidFill>
        </p:spPr>
      </p:pic>
      <p:pic>
        <p:nvPicPr>
          <p:cNvPr id="14" name="Picture 13">
            <a:extLst>
              <a:ext uri="{FF2B5EF4-FFF2-40B4-BE49-F238E27FC236}">
                <a16:creationId xmlns:a16="http://schemas.microsoft.com/office/drawing/2014/main" id="{6F8AB4C7-1BCC-E987-2B74-565C94FF11BB}"/>
              </a:ext>
            </a:extLst>
          </p:cNvPr>
          <p:cNvPicPr>
            <a:picLocks noChangeAspect="1"/>
          </p:cNvPicPr>
          <p:nvPr/>
        </p:nvPicPr>
        <p:blipFill>
          <a:blip r:embed="rId3"/>
          <a:stretch>
            <a:fillRect/>
          </a:stretch>
        </p:blipFill>
        <p:spPr>
          <a:xfrm>
            <a:off x="6096000" y="1558231"/>
            <a:ext cx="5652856" cy="4465677"/>
          </a:xfrm>
          <a:prstGeom prst="rect">
            <a:avLst/>
          </a:prstGeom>
        </p:spPr>
      </p:pic>
    </p:spTree>
    <p:extLst>
      <p:ext uri="{BB962C8B-B14F-4D97-AF65-F5344CB8AC3E}">
        <p14:creationId xmlns:p14="http://schemas.microsoft.com/office/powerpoint/2010/main" val="341499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324E9B-67DD-3D0A-6085-D1DC5439AA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DD838C-3BC7-87A9-221A-F27691379248}"/>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E4145B4F-A178-2535-0E9E-35447E9538D4}"/>
              </a:ext>
            </a:extLst>
          </p:cNvPr>
          <p:cNvPicPr>
            <a:picLocks noChangeAspect="1"/>
          </p:cNvPicPr>
          <p:nvPr/>
        </p:nvPicPr>
        <p:blipFill>
          <a:blip r:embed="rId2"/>
          <a:stretch>
            <a:fillRect/>
          </a:stretch>
        </p:blipFill>
        <p:spPr>
          <a:xfrm>
            <a:off x="572345" y="1416757"/>
            <a:ext cx="10269827" cy="2674812"/>
          </a:xfrm>
          <a:prstGeom prst="rect">
            <a:avLst/>
          </a:prstGeom>
        </p:spPr>
      </p:pic>
      <p:pic>
        <p:nvPicPr>
          <p:cNvPr id="6" name="Picture 5">
            <a:extLst>
              <a:ext uri="{FF2B5EF4-FFF2-40B4-BE49-F238E27FC236}">
                <a16:creationId xmlns:a16="http://schemas.microsoft.com/office/drawing/2014/main" id="{A2F374B4-D6DA-33E3-08EB-501502D896BB}"/>
              </a:ext>
            </a:extLst>
          </p:cNvPr>
          <p:cNvPicPr>
            <a:picLocks noChangeAspect="1"/>
          </p:cNvPicPr>
          <p:nvPr/>
        </p:nvPicPr>
        <p:blipFill>
          <a:blip r:embed="rId3"/>
          <a:stretch>
            <a:fillRect/>
          </a:stretch>
        </p:blipFill>
        <p:spPr>
          <a:xfrm>
            <a:off x="760606" y="3854850"/>
            <a:ext cx="8243436" cy="2678105"/>
          </a:xfrm>
          <a:prstGeom prst="rect">
            <a:avLst/>
          </a:prstGeom>
        </p:spPr>
      </p:pic>
      <p:sp>
        <p:nvSpPr>
          <p:cNvPr id="8" name="TextBox 7">
            <a:extLst>
              <a:ext uri="{FF2B5EF4-FFF2-40B4-BE49-F238E27FC236}">
                <a16:creationId xmlns:a16="http://schemas.microsoft.com/office/drawing/2014/main" id="{01CAE185-5DEA-B338-8666-9A7CD5648CC1}"/>
              </a:ext>
            </a:extLst>
          </p:cNvPr>
          <p:cNvSpPr txBox="1"/>
          <p:nvPr/>
        </p:nvSpPr>
        <p:spPr>
          <a:xfrm>
            <a:off x="9311951" y="4609322"/>
            <a:ext cx="2677886" cy="666977"/>
          </a:xfrm>
          <a:prstGeom prst="rect">
            <a:avLst/>
          </a:prstGeom>
          <a:noFill/>
        </p:spPr>
        <p:txBody>
          <a:bodyPr wrap="square" rtlCol="0">
            <a:spAutoFit/>
          </a:bodyPr>
          <a:lstStyle/>
          <a:p>
            <a:pPr marL="285750" indent="-285750">
              <a:buFont typeface="Times New Roman" panose="02020603050405020304" pitchFamily="18" charset="0"/>
              <a:buChar char="‣"/>
            </a:pPr>
            <a:r>
              <a:rPr lang="en-IN" sz="1800" dirty="0">
                <a:latin typeface="Times New Roman" panose="02020603050405020304" pitchFamily="18" charset="0"/>
                <a:cs typeface="Times New Roman" panose="02020603050405020304" pitchFamily="18" charset="0"/>
              </a:rPr>
              <a:t>Trained Data set for Fire &amp; No-Fire</a:t>
            </a:r>
          </a:p>
        </p:txBody>
      </p:sp>
    </p:spTree>
    <p:extLst>
      <p:ext uri="{BB962C8B-B14F-4D97-AF65-F5344CB8AC3E}">
        <p14:creationId xmlns:p14="http://schemas.microsoft.com/office/powerpoint/2010/main" val="1261264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66CB5-E991-D474-8998-F5D1D4544A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1973B7-D3A2-DBA6-7E7B-0E3622C11F92}"/>
              </a:ext>
            </a:extLst>
          </p:cNvPr>
          <p:cNvSpPr txBox="1"/>
          <p:nvPr/>
        </p:nvSpPr>
        <p:spPr>
          <a:xfrm>
            <a:off x="-6626" y="755833"/>
            <a:ext cx="3085728"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D7316BBF-B74C-B54A-B7DA-36F4F1D1E837}"/>
              </a:ext>
            </a:extLst>
          </p:cNvPr>
          <p:cNvPicPr>
            <a:picLocks noChangeAspect="1"/>
          </p:cNvPicPr>
          <p:nvPr/>
        </p:nvPicPr>
        <p:blipFill>
          <a:blip r:embed="rId2"/>
          <a:stretch>
            <a:fillRect/>
          </a:stretch>
        </p:blipFill>
        <p:spPr>
          <a:xfrm>
            <a:off x="0" y="1367934"/>
            <a:ext cx="12192000" cy="3651935"/>
          </a:xfrm>
          <a:prstGeom prst="rect">
            <a:avLst/>
          </a:prstGeom>
        </p:spPr>
      </p:pic>
      <p:pic>
        <p:nvPicPr>
          <p:cNvPr id="6" name="Picture 5">
            <a:extLst>
              <a:ext uri="{FF2B5EF4-FFF2-40B4-BE49-F238E27FC236}">
                <a16:creationId xmlns:a16="http://schemas.microsoft.com/office/drawing/2014/main" id="{EA5D3980-CA81-2CFA-4059-6E85DE53C45F}"/>
              </a:ext>
            </a:extLst>
          </p:cNvPr>
          <p:cNvPicPr>
            <a:picLocks noChangeAspect="1"/>
          </p:cNvPicPr>
          <p:nvPr/>
        </p:nvPicPr>
        <p:blipFill>
          <a:blip r:embed="rId3"/>
          <a:stretch>
            <a:fillRect/>
          </a:stretch>
        </p:blipFill>
        <p:spPr>
          <a:xfrm>
            <a:off x="0" y="5019869"/>
            <a:ext cx="12192000" cy="1838131"/>
          </a:xfrm>
          <a:prstGeom prst="rect">
            <a:avLst/>
          </a:prstGeom>
        </p:spPr>
      </p:pic>
      <p:sp>
        <p:nvSpPr>
          <p:cNvPr id="2" name="TextBox 1">
            <a:extLst>
              <a:ext uri="{FF2B5EF4-FFF2-40B4-BE49-F238E27FC236}">
                <a16:creationId xmlns:a16="http://schemas.microsoft.com/office/drawing/2014/main" id="{F066EB96-9634-3AC9-8FE2-A45D80549EB2}"/>
              </a:ext>
            </a:extLst>
          </p:cNvPr>
          <p:cNvSpPr txBox="1"/>
          <p:nvPr/>
        </p:nvSpPr>
        <p:spPr>
          <a:xfrm>
            <a:off x="3387011" y="849086"/>
            <a:ext cx="5467739" cy="384721"/>
          </a:xfrm>
          <a:prstGeom prst="rect">
            <a:avLst/>
          </a:prstGeom>
          <a:noFill/>
        </p:spPr>
        <p:txBody>
          <a:bodyPr wrap="square" rtlCol="0">
            <a:spAutoFit/>
          </a:bodyPr>
          <a:lstStyle/>
          <a:p>
            <a:pPr marL="342900" indent="-342900" algn="ctr">
              <a:buFont typeface="Times New Roman" panose="02020603050405020304" pitchFamily="18" charset="0"/>
              <a:buChar char="‣"/>
            </a:pPr>
            <a:r>
              <a:rPr lang="en-IN" sz="1900" dirty="0">
                <a:latin typeface="Times New Roman" panose="02020603050405020304" pitchFamily="18" charset="0"/>
                <a:cs typeface="Times New Roman" panose="02020603050405020304" pitchFamily="18" charset="0"/>
              </a:rPr>
              <a:t>Training test Data Epoch (Accuracy=81%)</a:t>
            </a:r>
          </a:p>
        </p:txBody>
      </p:sp>
    </p:spTree>
    <p:extLst>
      <p:ext uri="{BB962C8B-B14F-4D97-AF65-F5344CB8AC3E}">
        <p14:creationId xmlns:p14="http://schemas.microsoft.com/office/powerpoint/2010/main" val="40672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507D3-C9AB-0454-34DE-C496C862CC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A21AD1-FE0F-3687-D407-D1D6D9D22D64}"/>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7E469C06-4491-0E3D-D5FF-424AA4C4DE8F}"/>
              </a:ext>
            </a:extLst>
          </p:cNvPr>
          <p:cNvPicPr>
            <a:picLocks noChangeAspect="1"/>
          </p:cNvPicPr>
          <p:nvPr/>
        </p:nvPicPr>
        <p:blipFill>
          <a:blip r:embed="rId2"/>
          <a:stretch>
            <a:fillRect/>
          </a:stretch>
        </p:blipFill>
        <p:spPr>
          <a:xfrm>
            <a:off x="0" y="1624824"/>
            <a:ext cx="12192000" cy="4178764"/>
          </a:xfrm>
          <a:prstGeom prst="rect">
            <a:avLst/>
          </a:prstGeom>
        </p:spPr>
      </p:pic>
      <p:sp>
        <p:nvSpPr>
          <p:cNvPr id="2" name="TextBox 1">
            <a:extLst>
              <a:ext uri="{FF2B5EF4-FFF2-40B4-BE49-F238E27FC236}">
                <a16:creationId xmlns:a16="http://schemas.microsoft.com/office/drawing/2014/main" id="{6BB8B893-DDEA-2393-242D-7AFBCDEA4477}"/>
              </a:ext>
            </a:extLst>
          </p:cNvPr>
          <p:cNvSpPr txBox="1"/>
          <p:nvPr/>
        </p:nvSpPr>
        <p:spPr>
          <a:xfrm>
            <a:off x="3097763" y="6064898"/>
            <a:ext cx="5971592" cy="379656"/>
          </a:xfrm>
          <a:prstGeom prst="rect">
            <a:avLst/>
          </a:prstGeom>
          <a:noFill/>
        </p:spPr>
        <p:txBody>
          <a:bodyPr wrap="square" rtlCol="0">
            <a:spAutoFit/>
          </a:bodyPr>
          <a:lstStyle/>
          <a:p>
            <a:pPr marL="342900" indent="-342900" algn="ctr">
              <a:buFont typeface="Times New Roman" panose="02020603050405020304" pitchFamily="18" charset="0"/>
              <a:buChar char="‣"/>
            </a:pPr>
            <a:r>
              <a:rPr lang="en-IN" dirty="0"/>
              <a:t>Final prediction of </a:t>
            </a:r>
            <a:r>
              <a:rPr lang="en-IN" dirty="0" err="1"/>
              <a:t>Classes,images</a:t>
            </a:r>
            <a:r>
              <a:rPr lang="en-IN" dirty="0"/>
              <a:t> Fire &amp; No-Fire</a:t>
            </a:r>
          </a:p>
        </p:txBody>
      </p:sp>
    </p:spTree>
    <p:extLst>
      <p:ext uri="{BB962C8B-B14F-4D97-AF65-F5344CB8AC3E}">
        <p14:creationId xmlns:p14="http://schemas.microsoft.com/office/powerpoint/2010/main" val="175480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F630FEEA-9BC2-7169-E54E-736E100A2B7E}"/>
              </a:ext>
            </a:extLst>
          </p:cNvPr>
          <p:cNvSpPr txBox="1"/>
          <p:nvPr/>
        </p:nvSpPr>
        <p:spPr>
          <a:xfrm>
            <a:off x="149087" y="2090057"/>
            <a:ext cx="10861035" cy="3308598"/>
          </a:xfrm>
          <a:prstGeom prst="rect">
            <a:avLst/>
          </a:prstGeom>
          <a:noFill/>
        </p:spPr>
        <p:txBody>
          <a:bodyPr wrap="square" rtlCol="0">
            <a:spAutoFit/>
          </a:bodyPr>
          <a:lstStyle/>
          <a:p>
            <a:r>
              <a:rPr lang="en-US" sz="1900" dirty="0">
                <a:latin typeface="Times New Roman" panose="02020603050405020304" pitchFamily="18" charset="0"/>
                <a:cs typeface="Times New Roman" panose="02020603050405020304" pitchFamily="18" charset="0"/>
              </a:rPr>
              <a:t>I took the forest fire detection dataset from Kaggle and implemented the model on Google </a:t>
            </a:r>
            <a:r>
              <a:rPr lang="en-US" sz="1900" dirty="0" err="1">
                <a:latin typeface="Times New Roman" panose="02020603050405020304" pitchFamily="18" charset="0"/>
                <a:cs typeface="Times New Roman" panose="02020603050405020304" pitchFamily="18" charset="0"/>
              </a:rPr>
              <a:t>Colab</a:t>
            </a:r>
            <a:r>
              <a:rPr lang="en-US" sz="1900" dirty="0">
                <a:latin typeface="Times New Roman" panose="02020603050405020304" pitchFamily="18" charset="0"/>
                <a:cs typeface="Times New Roman" panose="02020603050405020304" pitchFamily="18" charset="0"/>
              </a:rPr>
              <a:t>, utilizing its free and accessible computing resources. The model was trained to classify images into two classes: fire and no fire. After running 12 epochs, the model achieved a test set accuracy of around 81%, demonstrating its effectiveness in detecting forest fires from visual data. This project highlights the importance of using deep learning techniques to support early detection of forest fires, which can help minimize environmental damage and improve response times for firefighting efforts. For future improvements, the model can be enhanced by incorporating real-time video analysis from drones or surveillance cameras deployed in forest areas. Additionally, expanding the dataset to cover different types of fire scenarios, weather conditions, and forest terrains can improve model robustness. Integrating the system with IoT devices and alert mechanisms would also enable faster and more automated forest fire monitoring, helping to protect natural resources and communities.</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C216AFEF-D0DA-2D55-CE1B-2F3461B2B724}"/>
              </a:ext>
            </a:extLst>
          </p:cNvPr>
          <p:cNvSpPr txBox="1"/>
          <p:nvPr/>
        </p:nvSpPr>
        <p:spPr>
          <a:xfrm>
            <a:off x="199809" y="1754154"/>
            <a:ext cx="7488615" cy="4402167"/>
          </a:xfrm>
          <a:prstGeom prst="rect">
            <a:avLst/>
          </a:prstGeom>
          <a:noFill/>
        </p:spPr>
        <p:txBody>
          <a:bodyPr wrap="square" rtlCol="0">
            <a:spAutoFit/>
          </a:bodyPr>
          <a:lstStyle/>
          <a:p>
            <a:pPr marL="457200" indent="-457200">
              <a:buFont typeface="Wingdings" panose="05000000000000000000" pitchFamily="2" charset="2"/>
              <a:buChar char="Ø"/>
            </a:pPr>
            <a:r>
              <a:rPr lang="en-IN" dirty="0"/>
              <a:t>Understood the use of CNN for this project</a:t>
            </a:r>
          </a:p>
          <a:p>
            <a:pPr marL="457200" indent="-457200">
              <a:buFont typeface="Wingdings" panose="05000000000000000000" pitchFamily="2" charset="2"/>
              <a:buChar char="Ø"/>
            </a:pPr>
            <a:r>
              <a:rPr lang="en-US" dirty="0"/>
              <a:t>How Convolutional Neural Networks (CNNs) are used to detect forest fires from images.</a:t>
            </a:r>
            <a:endParaRPr lang="en-IN" dirty="0"/>
          </a:p>
          <a:p>
            <a:pPr marL="457200" indent="-457200">
              <a:buFont typeface="Wingdings" panose="05000000000000000000" pitchFamily="2" charset="2"/>
              <a:buChar char="Ø"/>
            </a:pPr>
            <a:r>
              <a:rPr lang="en-IN" dirty="0"/>
              <a:t>Know how conv 2d works</a:t>
            </a:r>
          </a:p>
          <a:p>
            <a:pPr marL="457200" indent="-457200">
              <a:buFont typeface="Wingdings" panose="05000000000000000000" pitchFamily="2" charset="2"/>
              <a:buChar char="Ø"/>
            </a:pPr>
            <a:r>
              <a:rPr lang="en-IN" dirty="0"/>
              <a:t>Exploring and building the model for two classes which are fire and no-fire</a:t>
            </a:r>
          </a:p>
          <a:p>
            <a:pPr marL="457200" indent="-457200">
              <a:buFont typeface="Wingdings" panose="05000000000000000000" pitchFamily="2" charset="2"/>
              <a:buChar char="Ø"/>
            </a:pPr>
            <a:r>
              <a:rPr lang="en-IN" dirty="0"/>
              <a:t>Analyse the accuracy of the model </a:t>
            </a:r>
          </a:p>
          <a:p>
            <a:pPr marL="457200" indent="-457200">
              <a:buFont typeface="Wingdings" panose="05000000000000000000" pitchFamily="2" charset="2"/>
              <a:buChar char="Ø"/>
            </a:pPr>
            <a:r>
              <a:rPr lang="en-US" dirty="0"/>
              <a:t>Interpreted results using metrics like accuracy and confusion matrix to understand model effectiveness.</a:t>
            </a:r>
            <a:endParaRPr lang="en-IN" dirty="0"/>
          </a:p>
          <a:p>
            <a:pPr marL="457200" indent="-457200">
              <a:buFont typeface="Wingdings" panose="05000000000000000000" pitchFamily="2" charset="2"/>
              <a:buChar char="Ø"/>
            </a:pPr>
            <a:r>
              <a:rPr lang="en-US" dirty="0"/>
              <a:t>Applied training techniques and split data to evaluate how well the model detects fires and no-fire.</a:t>
            </a:r>
          </a:p>
          <a:p>
            <a:pPr marL="457200" indent="-457200">
              <a:buFont typeface="Wingdings" panose="05000000000000000000" pitchFamily="2" charset="2"/>
              <a:buChar char="Ø"/>
            </a:pPr>
            <a:r>
              <a:rPr lang="en-US" dirty="0"/>
              <a:t>Learned the end-to-end process of building a CNN model for a real-world application.</a:t>
            </a:r>
          </a:p>
          <a:p>
            <a:pPr marL="457200" indent="-457200">
              <a:buFont typeface="Wingdings" panose="05000000000000000000" pitchFamily="2" charset="2"/>
              <a:buChar char="Ø"/>
            </a:pPr>
            <a:r>
              <a:rPr lang="en-US" dirty="0"/>
              <a:t>Worked on creating a deep learning model to classify images into two categories: </a:t>
            </a:r>
            <a:r>
              <a:rPr lang="en-US" b="1" dirty="0"/>
              <a:t>Fire</a:t>
            </a:r>
            <a:r>
              <a:rPr lang="en-US" dirty="0"/>
              <a:t> and </a:t>
            </a:r>
            <a:r>
              <a:rPr lang="en-US" b="1" dirty="0"/>
              <a:t>No Fire</a:t>
            </a:r>
            <a:r>
              <a:rPr lang="en-US" dirty="0"/>
              <a:t>.</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E9DDFFE6-90B5-5627-72BD-EC404E3C803A}"/>
              </a:ext>
            </a:extLst>
          </p:cNvPr>
          <p:cNvSpPr txBox="1"/>
          <p:nvPr/>
        </p:nvSpPr>
        <p:spPr>
          <a:xfrm>
            <a:off x="289249" y="1726163"/>
            <a:ext cx="10972800" cy="4442306"/>
          </a:xfrm>
          <a:prstGeom prst="rect">
            <a:avLst/>
          </a:prstGeom>
          <a:noFill/>
        </p:spPr>
        <p:txBody>
          <a:bodyPr wrap="square" rtlCol="0">
            <a:spAutoFit/>
          </a:bodyPr>
          <a:lstStyle/>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Google </a:t>
            </a:r>
            <a:r>
              <a:rPr lang="en-US" sz="2200" b="1"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 Used as the coding platform with free GPU support Which is </a:t>
            </a:r>
            <a:r>
              <a:rPr lang="en-US" sz="2200" b="1" dirty="0">
                <a:latin typeface="Times New Roman" panose="02020603050405020304" pitchFamily="18" charset="0"/>
                <a:cs typeface="Times New Roman" panose="02020603050405020304" pitchFamily="18" charset="0"/>
              </a:rPr>
              <a:t>T4</a:t>
            </a:r>
            <a:r>
              <a:rPr lang="en-US" sz="22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Python</a:t>
            </a:r>
            <a:r>
              <a:rPr lang="en-US" sz="2200" dirty="0">
                <a:latin typeface="Times New Roman" panose="02020603050405020304" pitchFamily="18" charset="0"/>
                <a:cs typeface="Times New Roman" panose="02020603050405020304" pitchFamily="18" charset="0"/>
              </a:rPr>
              <a:t> – Programming language used to build the project.</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Frameworks Used </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Tensorflow,Keras,Kaggle</a:t>
            </a:r>
            <a:r>
              <a:rPr lang="en-US" sz="2200" dirty="0">
                <a:latin typeface="Times New Roman" panose="02020603050405020304" pitchFamily="18" charset="0"/>
                <a:cs typeface="Times New Roman" panose="02020603050405020304" pitchFamily="18" charset="0"/>
              </a:rPr>
              <a:t> Api</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Model Used </a:t>
            </a:r>
            <a:r>
              <a:rPr lang="en-IN" sz="2200" dirty="0">
                <a:latin typeface="Times New Roman" panose="02020603050405020304" pitchFamily="18" charset="0"/>
                <a:cs typeface="Times New Roman" panose="02020603050405020304" pitchFamily="18" charset="0"/>
              </a:rPr>
              <a:t>- Convolutional Neural Network (CNN), Conv2D, MaxPooling2D, Flatten</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Development Environment </a:t>
            </a:r>
            <a:r>
              <a:rPr lang="en-IN"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Google </a:t>
            </a:r>
            <a:r>
              <a:rPr lang="en-US" sz="2200" b="1"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was used as the main development environment,</a:t>
            </a:r>
          </a:p>
          <a:p>
            <a:r>
              <a:rPr lang="en-US" sz="2200" dirty="0">
                <a:latin typeface="Times New Roman" panose="02020603050405020304" pitchFamily="18" charset="0"/>
                <a:cs typeface="Times New Roman" panose="02020603050405020304" pitchFamily="18" charset="0"/>
              </a:rPr>
              <a:t>It provides a </a:t>
            </a:r>
            <a:r>
              <a:rPr lang="en-US" sz="2200" b="1" dirty="0">
                <a:latin typeface="Times New Roman" panose="02020603050405020304" pitchFamily="18" charset="0"/>
                <a:cs typeface="Times New Roman" panose="02020603050405020304" pitchFamily="18" charset="0"/>
              </a:rPr>
              <a:t>cloud-based </a:t>
            </a:r>
            <a:r>
              <a:rPr lang="en-US" sz="2200" b="1" dirty="0" err="1">
                <a:latin typeface="Times New Roman" panose="02020603050405020304" pitchFamily="18" charset="0"/>
                <a:cs typeface="Times New Roman" panose="02020603050405020304" pitchFamily="18" charset="0"/>
              </a:rPr>
              <a:t>Jupyter</a:t>
            </a:r>
            <a:r>
              <a:rPr lang="en-US" sz="2200" b="1" dirty="0">
                <a:latin typeface="Times New Roman" panose="02020603050405020304" pitchFamily="18" charset="0"/>
                <a:cs typeface="Times New Roman" panose="02020603050405020304" pitchFamily="18" charset="0"/>
              </a:rPr>
              <a:t> notebook</a:t>
            </a:r>
            <a:r>
              <a:rPr lang="en-US" sz="2200" dirty="0">
                <a:latin typeface="Times New Roman" panose="02020603050405020304" pitchFamily="18" charset="0"/>
                <a:cs typeface="Times New Roman" panose="02020603050405020304" pitchFamily="18" charset="0"/>
              </a:rPr>
              <a:t> setup with free access to </a:t>
            </a:r>
            <a:r>
              <a:rPr lang="en-US" sz="2200" b="1" dirty="0">
                <a:latin typeface="Times New Roman" panose="02020603050405020304" pitchFamily="18" charset="0"/>
                <a:cs typeface="Times New Roman" panose="02020603050405020304" pitchFamily="18" charset="0"/>
              </a:rPr>
              <a:t>GPUs(T4)</a:t>
            </a:r>
            <a:r>
              <a:rPr lang="en-US" sz="2200" dirty="0">
                <a:latin typeface="Times New Roman" panose="02020603050405020304" pitchFamily="18" charset="0"/>
                <a:cs typeface="Times New Roman" panose="02020603050405020304" pitchFamily="18" charset="0"/>
              </a:rPr>
              <a:t>, which helps speed up model training. No need to install anything locally everything runs in the browser.</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Matplotlib</a:t>
            </a:r>
            <a:r>
              <a:rPr lang="en-US" sz="2200" dirty="0">
                <a:latin typeface="Times New Roman" panose="02020603050405020304" pitchFamily="18" charset="0"/>
                <a:cs typeface="Times New Roman" panose="02020603050405020304" pitchFamily="18" charset="0"/>
              </a:rPr>
              <a:t> – Used to plot accuracy and loss graphs for model performance.</a:t>
            </a:r>
          </a:p>
          <a:p>
            <a:pPr marL="342900" indent="-342900">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TensorFlow &amp; </a:t>
            </a:r>
            <a:r>
              <a:rPr lang="en-US" sz="2200" b="1"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 Used to create and train the deep learning (CNN) model.</a:t>
            </a:r>
          </a:p>
          <a:p>
            <a:pPr marL="342900" indent="-342900">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Dataset Used – </a:t>
            </a:r>
            <a:r>
              <a:rPr lang="en-IN" sz="2200" dirty="0">
                <a:latin typeface="Times New Roman" panose="02020603050405020304" pitchFamily="18" charset="0"/>
                <a:cs typeface="Times New Roman" panose="02020603050405020304" pitchFamily="18" charset="0"/>
              </a:rPr>
              <a:t>Dataset is taken from the Kaggle website which is freely available ,</a:t>
            </a:r>
          </a:p>
          <a:p>
            <a:r>
              <a:rPr lang="en-IN" sz="2200" dirty="0">
                <a:latin typeface="Times New Roman" panose="02020603050405020304" pitchFamily="18" charset="0"/>
                <a:cs typeface="Times New Roman" panose="02020603050405020304" pitchFamily="18" charset="0"/>
              </a:rPr>
              <a:t>        Link for the dataset=</a:t>
            </a:r>
            <a:r>
              <a:rPr lang="en-IN" sz="2200" u="sng" dirty="0">
                <a:latin typeface="Times New Roman" panose="02020603050405020304" pitchFamily="18" charset="0"/>
                <a:cs typeface="Times New Roman" panose="02020603050405020304" pitchFamily="18" charset="0"/>
              </a:rPr>
              <a:t>https://www.kaggle.com/datasets/elmadafri/the-wildfire-dataset </a:t>
            </a:r>
            <a:endParaRPr lang="en-US" sz="2200" b="1" u="sng" dirty="0">
              <a:latin typeface="Times New Roman" panose="02020603050405020304" pitchFamily="18" charset="0"/>
              <a:cs typeface="Times New Roman" panose="02020603050405020304" pitchFamily="18" charset="0"/>
            </a:endParaRPr>
          </a:p>
          <a:p>
            <a:endParaRPr lang="en-IN" dirty="0"/>
          </a:p>
        </p:txBody>
      </p:sp>
      <p:sp>
        <p:nvSpPr>
          <p:cNvPr id="5" name="Rectangle 2">
            <a:extLst>
              <a:ext uri="{FF2B5EF4-FFF2-40B4-BE49-F238E27FC236}">
                <a16:creationId xmlns:a16="http://schemas.microsoft.com/office/drawing/2014/main" id="{02D02EA2-02FB-AC2B-3D0A-6CED4AA7FF7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No need to install anything locally — everything runs in the browser.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68E7E-2609-268B-FE5F-1522EBACC6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5712CB-FA49-926F-60CD-330A1EFF437D}"/>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60A002E0-E4E8-4FC8-39E5-8994202DA54A}"/>
              </a:ext>
            </a:extLst>
          </p:cNvPr>
          <p:cNvSpPr txBox="1"/>
          <p:nvPr/>
        </p:nvSpPr>
        <p:spPr>
          <a:xfrm>
            <a:off x="373224" y="1726162"/>
            <a:ext cx="11346025" cy="5016758"/>
          </a:xfrm>
          <a:prstGeom prst="rect">
            <a:avLst/>
          </a:prstGeom>
          <a:noFill/>
        </p:spPr>
        <p:txBody>
          <a:bodyPr wrap="square" rtlCol="0">
            <a:spAutoFit/>
          </a:bodyPr>
          <a:lstStyle/>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Getting the Dataset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We started by downloading a wildfire image dataset from Kaggle using a tool called </a:t>
            </a:r>
            <a:r>
              <a:rPr lang="en-IN" sz="2000" dirty="0" err="1">
                <a:latin typeface="Times New Roman" panose="02020603050405020304" pitchFamily="18" charset="0"/>
                <a:cs typeface="Times New Roman" panose="02020603050405020304" pitchFamily="18" charset="0"/>
              </a:rPr>
              <a:t>Kaggale</a:t>
            </a:r>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dataset was neatly organized into folders for training, validation, and testing, with images categorized as either "fire" or "no fire".</a:t>
            </a:r>
            <a:r>
              <a:rPr lang="en-IN" sz="2000" dirty="0">
                <a:latin typeface="Times New Roman" panose="02020603050405020304" pitchFamily="18" charset="0"/>
                <a:cs typeface="Times New Roman" panose="02020603050405020304" pitchFamily="18" charset="0"/>
              </a:rPr>
              <a:t>  </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Setting Up the Environment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Since training deep learning models can be slow on regular CPUs, we checked whether a GPU was available and enabled it to speed up the training process. This setup was done in 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Where everything is Free and we ran the code in T4 CPU configuration</a:t>
            </a:r>
          </a:p>
          <a:p>
            <a:pPr marL="457200" indent="-457200">
              <a:buFont typeface="+mj-lt"/>
              <a:buAutoNum type="arabicPeriod"/>
            </a:pPr>
            <a:r>
              <a:rPr lang="en-US" sz="2000" b="1" dirty="0">
                <a:latin typeface="Times New Roman" panose="02020603050405020304" pitchFamily="18" charset="0"/>
                <a:cs typeface="Times New Roman" panose="02020603050405020304" pitchFamily="18" charset="0"/>
              </a:rPr>
              <a:t>Understanding the Data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Before jumping into model building, we explored the dataset. We checked how many classes there were (fire vs. no fire), and previewed a few sample images from each class. This helped us understand the kind of data the model would be working with</a:t>
            </a:r>
          </a:p>
          <a:p>
            <a:pPr marL="457200" indent="-457200">
              <a:buFont typeface="+mj-lt"/>
              <a:buAutoNum type="arabicPeriod"/>
            </a:pPr>
            <a:r>
              <a:rPr lang="en-IN" sz="2000" b="1" dirty="0">
                <a:latin typeface="Times New Roman" panose="02020603050405020304" pitchFamily="18" charset="0"/>
                <a:cs typeface="Times New Roman" panose="02020603050405020304" pitchFamily="18" charset="0"/>
              </a:rPr>
              <a:t>Preparing the Images</a:t>
            </a:r>
          </a:p>
          <a:p>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We used </a:t>
            </a:r>
            <a:r>
              <a:rPr lang="en-IN"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ImageDataGenerator</a:t>
            </a:r>
            <a:r>
              <a:rPr lang="en-US" sz="2000" dirty="0">
                <a:latin typeface="Times New Roman" panose="02020603050405020304" pitchFamily="18" charset="0"/>
                <a:cs typeface="Times New Roman" panose="02020603050405020304" pitchFamily="18" charset="0"/>
              </a:rPr>
              <a:t> to load and prepare The images .this tool also helped us scale </a:t>
            </a:r>
          </a:p>
          <a:p>
            <a:r>
              <a:rPr lang="en-US" sz="2000" dirty="0">
                <a:latin typeface="Times New Roman" panose="02020603050405020304" pitchFamily="18" charset="0"/>
                <a:cs typeface="Times New Roman" panose="02020603050405020304" pitchFamily="18" charset="0"/>
              </a:rPr>
              <a:t>       the pixel values and apply some basic image transformations (like flipping or zooming), which makes </a:t>
            </a:r>
          </a:p>
          <a:p>
            <a:r>
              <a:rPr lang="en-US" sz="2000" dirty="0">
                <a:latin typeface="Times New Roman" panose="02020603050405020304" pitchFamily="18" charset="0"/>
                <a:cs typeface="Times New Roman" panose="02020603050405020304" pitchFamily="18" charset="0"/>
              </a:rPr>
              <a:t>       the model easier for different class conditions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6844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412F2-2234-64AF-5B29-3B82326881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4BD294-8885-FD35-D129-BAA582F9DC1E}"/>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305A0D2-F78F-E20A-4DB1-B9A2900A5D24}"/>
              </a:ext>
            </a:extLst>
          </p:cNvPr>
          <p:cNvSpPr txBox="1"/>
          <p:nvPr/>
        </p:nvSpPr>
        <p:spPr>
          <a:xfrm>
            <a:off x="373224" y="1726162"/>
            <a:ext cx="11346025" cy="4380751"/>
          </a:xfrm>
          <a:prstGeom prst="rect">
            <a:avLst/>
          </a:prstGeom>
          <a:noFill/>
        </p:spPr>
        <p:txBody>
          <a:bodyPr wrap="square" rtlCol="0">
            <a:spAutoFit/>
          </a:bodyPr>
          <a:lstStyle/>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Building the Model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Convolutional Neural Network (CNN) was built using TensorFlow and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This model includes several layers like Dense layers to make the final classification between fire and no fire.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Dropout was also added to prevent overfitting ,</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Training the Model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CNN was trained using the training data. While training, we kept an eye on the model’s performance on the validation set to ensure it was learning correctly and not just memorizing the training data</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Evaluating the Model</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After training, the model’s accuracy was tested using a separate test set (images it hadn’t seen before). This helped us measure how well the model could generalize to new, unseen data</a:t>
            </a:r>
          </a:p>
          <a:p>
            <a:pPr marL="457200" indent="-457200">
              <a:buFont typeface="+mj-lt"/>
              <a:buAutoNum type="arabicPeriod" startAt="5"/>
            </a:pPr>
            <a:r>
              <a:rPr lang="en-US" sz="2000" b="1" dirty="0">
                <a:latin typeface="Times New Roman" panose="02020603050405020304" pitchFamily="18" charset="0"/>
                <a:cs typeface="Times New Roman" panose="02020603050405020304" pitchFamily="18" charset="0"/>
              </a:rPr>
              <a:t>Making Predictions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Finally, we used the trained model to predict whether new images contained fire or not. We also visualized some results to see how well the model was doing in real-world scenarios</a:t>
            </a:r>
            <a:r>
              <a:rPr lang="en-US" dirty="0"/>
              <a:t>.</a:t>
            </a:r>
          </a:p>
          <a:p>
            <a:r>
              <a:rPr lang="en-US" dirty="0"/>
              <a:t>             </a:t>
            </a:r>
            <a:r>
              <a:rPr lang="en-IN" dirty="0"/>
              <a:t>               </a:t>
            </a:r>
          </a:p>
        </p:txBody>
      </p:sp>
    </p:spTree>
    <p:extLst>
      <p:ext uri="{BB962C8B-B14F-4D97-AF65-F5344CB8AC3E}">
        <p14:creationId xmlns:p14="http://schemas.microsoft.com/office/powerpoint/2010/main" val="3073094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7E81217F-CC0C-1927-6712-D289E58BDFF8}"/>
              </a:ext>
            </a:extLst>
          </p:cNvPr>
          <p:cNvSpPr txBox="1"/>
          <p:nvPr/>
        </p:nvSpPr>
        <p:spPr>
          <a:xfrm>
            <a:off x="255104" y="1651518"/>
            <a:ext cx="11529459" cy="5551456"/>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Causes of Forest fire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Rapid Spread,</a:t>
            </a:r>
            <a:r>
              <a:rPr lang="en-IN" dirty="0">
                <a:latin typeface="Times New Roman" panose="02020603050405020304" pitchFamily="18" charset="0"/>
                <a:cs typeface="Times New Roman" panose="02020603050405020304" pitchFamily="18" charset="0"/>
              </a:rPr>
              <a:t>Environmental Destruction</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Human and Economic Loss, Limitations of Traditional Methods, Need for Intelligent </a:t>
            </a:r>
            <a:r>
              <a:rPr lang="en-IN" dirty="0" err="1">
                <a:latin typeface="Times New Roman" panose="02020603050405020304" pitchFamily="18" charset="0"/>
                <a:cs typeface="Times New Roman" panose="02020603050405020304" pitchFamily="18" charset="0"/>
              </a:rPr>
              <a:t>Solutions,Consumption</a:t>
            </a:r>
            <a:r>
              <a:rPr lang="en-IN" dirty="0">
                <a:latin typeface="Times New Roman" panose="02020603050405020304" pitchFamily="18" charset="0"/>
                <a:cs typeface="Times New Roman" panose="02020603050405020304" pitchFamily="18" charset="0"/>
              </a:rPr>
              <a:t> of real word Time </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Forest fires are becoming more frequent and intense due to climate change and human activities. They can destroy thousands of acres of land, harm wildlife, pollute the air, and put nearby communities in danger. The biggest challenge is spotting fires early—before they grow out of control. Traditional methods like satellite images or manual watchtowers often detect fires too late, especially in remote or dense forest areas.</a:t>
            </a:r>
          </a:p>
          <a:p>
            <a:r>
              <a:rPr lang="en-US" b="1" dirty="0">
                <a:latin typeface="Times New Roman" panose="02020603050405020304" pitchFamily="18" charset="0"/>
                <a:cs typeface="Times New Roman" panose="02020603050405020304" pitchFamily="18" charset="0"/>
              </a:rPr>
              <a:t>Solution:</a:t>
            </a:r>
            <a:endParaRPr lang="en-IN"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solve this, we need a smarter, faster, and more reliable way to detect fires as soon as they start. </a:t>
            </a:r>
            <a:r>
              <a:rPr lang="en-US" b="1" dirty="0">
                <a:latin typeface="Times New Roman" panose="02020603050405020304" pitchFamily="18" charset="0"/>
                <a:cs typeface="Times New Roman" panose="02020603050405020304" pitchFamily="18" charset="0"/>
              </a:rPr>
              <a:t>Deep learning</a:t>
            </a:r>
            <a:r>
              <a:rPr lang="en-US" dirty="0">
                <a:latin typeface="Times New Roman" panose="02020603050405020304" pitchFamily="18" charset="0"/>
                <a:cs typeface="Times New Roman" panose="02020603050405020304" pitchFamily="18" charset="0"/>
              </a:rPr>
              <a:t>—a type of artificial intelligence that mimics the way our brain learns—offers a powerful solution. By training deep learning models on thousands of images showing both fire and non-fire scenes, we can build systems that “see” and recognize signs of fire instantly.</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models, especially Convolutional Neural Networks (CNNs), can detect fire from camera feeds, drone footage, or even satellite images in real time with high accuracy. This means faster alerts, quicker responses from firefighters, and less damage to nature and human life.</a:t>
            </a:r>
          </a:p>
          <a:p>
            <a:pPr marL="342900" indent="-3429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the help of deep learning, we can move from reactive to proactive—creating a future where forests are better protected, and communities are safer.</a:t>
            </a:r>
          </a:p>
          <a:p>
            <a:endParaRPr lang="en-IN" dirty="0"/>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6256BD04-2417-59E2-6531-046D3209040F}"/>
              </a:ext>
            </a:extLst>
          </p:cNvPr>
          <p:cNvSpPr txBox="1"/>
          <p:nvPr/>
        </p:nvSpPr>
        <p:spPr>
          <a:xfrm>
            <a:off x="255104" y="1604865"/>
            <a:ext cx="11044267" cy="3985706"/>
          </a:xfrm>
          <a:prstGeom prst="rect">
            <a:avLst/>
          </a:prstGeom>
          <a:noFill/>
        </p:spPr>
        <p:txBody>
          <a:bodyPr wrap="square" rtlCol="0">
            <a:spAutoFit/>
          </a:bodyPr>
          <a:lstStyle/>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We used Deep learning for this problem statement where we got the dataset from the </a:t>
            </a:r>
            <a:r>
              <a:rPr lang="en-IN" sz="2300" dirty="0" err="1">
                <a:latin typeface="Times New Roman" panose="02020603050405020304" pitchFamily="18" charset="0"/>
                <a:cs typeface="Times New Roman" panose="02020603050405020304" pitchFamily="18" charset="0"/>
              </a:rPr>
              <a:t>kaggle</a:t>
            </a:r>
            <a:r>
              <a:rPr lang="en-IN" sz="2300" dirty="0">
                <a:latin typeface="Times New Roman" panose="02020603050405020304" pitchFamily="18" charset="0"/>
                <a:cs typeface="Times New Roman" panose="02020603050405020304" pitchFamily="18" charset="0"/>
              </a:rPr>
              <a:t> website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By Using Deep learning we Made two classes one which is</a:t>
            </a:r>
            <a:r>
              <a:rPr lang="en-IN" sz="2300" b="1" dirty="0">
                <a:latin typeface="Times New Roman" panose="02020603050405020304" pitchFamily="18" charset="0"/>
                <a:cs typeface="Times New Roman" panose="02020603050405020304" pitchFamily="18" charset="0"/>
              </a:rPr>
              <a:t> Fire </a:t>
            </a:r>
            <a:r>
              <a:rPr lang="en-IN" sz="2300" dirty="0">
                <a:latin typeface="Times New Roman" panose="02020603050405020304" pitchFamily="18" charset="0"/>
                <a:cs typeface="Times New Roman" panose="02020603050405020304" pitchFamily="18" charset="0"/>
              </a:rPr>
              <a:t>&amp; </a:t>
            </a:r>
            <a:r>
              <a:rPr lang="en-IN" sz="2300" b="1" dirty="0">
                <a:latin typeface="Times New Roman" panose="02020603050405020304" pitchFamily="18" charset="0"/>
                <a:cs typeface="Times New Roman" panose="02020603050405020304" pitchFamily="18" charset="0"/>
              </a:rPr>
              <a:t>No-Fire</a:t>
            </a:r>
            <a:r>
              <a:rPr lang="en-IN" sz="2300" dirty="0">
                <a:latin typeface="Times New Roman" panose="02020603050405020304" pitchFamily="18" charset="0"/>
                <a:cs typeface="Times New Roman" panose="02020603050405020304" pitchFamily="18" charset="0"/>
              </a:rPr>
              <a:t> With the help of CNN, Conv2D, MaxPooling2D</a:t>
            </a:r>
          </a:p>
          <a:p>
            <a:pPr marL="342900" indent="-342900">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Improve accuracy over time using more data and feedback, minimizing false detections and unnecessary panic.</a:t>
            </a:r>
            <a:endParaRPr lang="en-IN"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I Got around at 81% accuracy in Test data set with 12 epochs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It was able to generalize to all regions and images </a:t>
            </a:r>
          </a:p>
          <a:p>
            <a:pPr marL="342900" indent="-342900">
              <a:buFont typeface="Wingdings" panose="05000000000000000000" pitchFamily="2" charset="2"/>
              <a:buChar char="Ø"/>
            </a:pPr>
            <a:r>
              <a:rPr lang="en-IN" sz="2300" dirty="0">
                <a:latin typeface="Times New Roman" panose="02020603050405020304" pitchFamily="18" charset="0"/>
                <a:cs typeface="Times New Roman" panose="02020603050405020304" pitchFamily="18" charset="0"/>
              </a:rPr>
              <a:t>Once deployed this model can be used for real time and real time application</a:t>
            </a:r>
          </a:p>
          <a:p>
            <a:pPr marL="342900" indent="-342900">
              <a:buFont typeface="Wingdings" panose="05000000000000000000" pitchFamily="2" charset="2"/>
              <a:buChar char="Ø"/>
            </a:pPr>
            <a:r>
              <a:rPr lang="en-IN" sz="2300" dirty="0" err="1">
                <a:latin typeface="Times New Roman" panose="02020603050405020304" pitchFamily="18" charset="0"/>
                <a:cs typeface="Times New Roman" panose="02020603050405020304" pitchFamily="18" charset="0"/>
              </a:rPr>
              <a:t>Github</a:t>
            </a:r>
            <a:r>
              <a:rPr lang="en-IN" sz="2300" dirty="0">
                <a:latin typeface="Times New Roman" panose="02020603050405020304" pitchFamily="18" charset="0"/>
                <a:cs typeface="Times New Roman" panose="02020603050405020304" pitchFamily="18" charset="0"/>
              </a:rPr>
              <a:t> Repo link: </a:t>
            </a:r>
            <a:r>
              <a:rPr lang="en-IN" sz="2300" u="sng" dirty="0">
                <a:solidFill>
                  <a:srgbClr val="002060"/>
                </a:solidFill>
                <a:latin typeface="Times New Roman" panose="02020603050405020304" pitchFamily="18" charset="0"/>
                <a:cs typeface="Times New Roman" panose="02020603050405020304" pitchFamily="18" charset="0"/>
                <a:hlinkClick r:id="rId2"/>
              </a:rPr>
              <a:t>https://github.com/Paartha23/Forest-fire-detection</a:t>
            </a:r>
            <a:endParaRPr lang="en-IN" sz="2300" u="sng" dirty="0">
              <a:solidFill>
                <a:srgbClr val="002060"/>
              </a:solidFill>
              <a:latin typeface="Times New Roman" panose="02020603050405020304" pitchFamily="18" charset="0"/>
              <a:cs typeface="Times New Roman" panose="02020603050405020304" pitchFamily="18" charset="0"/>
            </a:endParaRPr>
          </a:p>
          <a:p>
            <a:r>
              <a:rPr lang="en-IN" sz="2300" dirty="0">
                <a:solidFill>
                  <a:srgbClr val="002060"/>
                </a:solidFill>
                <a:latin typeface="Times New Roman" panose="02020603050405020304" pitchFamily="18" charset="0"/>
                <a:cs typeface="Times New Roman" panose="02020603050405020304" pitchFamily="18" charset="0"/>
              </a:rPr>
              <a:t>      </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EFB6FF39-2804-54CE-A633-64ECF0B86CF2}"/>
              </a:ext>
            </a:extLst>
          </p:cNvPr>
          <p:cNvPicPr>
            <a:picLocks noChangeAspect="1"/>
          </p:cNvPicPr>
          <p:nvPr/>
        </p:nvPicPr>
        <p:blipFill>
          <a:blip r:embed="rId2"/>
          <a:stretch>
            <a:fillRect/>
          </a:stretch>
        </p:blipFill>
        <p:spPr>
          <a:xfrm>
            <a:off x="0" y="1740572"/>
            <a:ext cx="12192000" cy="4571173"/>
          </a:xfrm>
          <a:prstGeom prst="rect">
            <a:avLst/>
          </a:prstGeom>
        </p:spPr>
      </p:pic>
      <p:sp>
        <p:nvSpPr>
          <p:cNvPr id="2" name="TextBox 1">
            <a:extLst>
              <a:ext uri="{FF2B5EF4-FFF2-40B4-BE49-F238E27FC236}">
                <a16:creationId xmlns:a16="http://schemas.microsoft.com/office/drawing/2014/main" id="{AE6740D2-F7E7-26DE-0736-67F79D0CF07E}"/>
              </a:ext>
            </a:extLst>
          </p:cNvPr>
          <p:cNvSpPr txBox="1"/>
          <p:nvPr/>
        </p:nvSpPr>
        <p:spPr>
          <a:xfrm>
            <a:off x="3382309" y="6466114"/>
            <a:ext cx="4557659" cy="369332"/>
          </a:xfrm>
          <a:prstGeom prst="rect">
            <a:avLst/>
          </a:prstGeom>
          <a:noFill/>
        </p:spPr>
        <p:txBody>
          <a:bodyPr wrap="none" rtlCol="0">
            <a:spAutoFit/>
          </a:bodyPr>
          <a:lstStyle/>
          <a:p>
            <a:pPr marL="285750" indent="-285750" algn="ctr">
              <a:buFont typeface="Times New Roman" panose="02020603050405020304" pitchFamily="18" charset="0"/>
              <a:buChar char="‣"/>
            </a:pPr>
            <a:r>
              <a:rPr lang="en-IN" sz="1800" dirty="0">
                <a:latin typeface="Times New Roman" panose="02020603050405020304" pitchFamily="18" charset="0"/>
                <a:cs typeface="Times New Roman" panose="02020603050405020304" pitchFamily="18" charset="0"/>
              </a:rPr>
              <a:t>Importing Json File &amp; Dataset From </a:t>
            </a:r>
            <a:r>
              <a:rPr lang="en-IN" sz="1800" dirty="0" err="1">
                <a:latin typeface="Times New Roman" panose="02020603050405020304" pitchFamily="18" charset="0"/>
                <a:cs typeface="Times New Roman" panose="02020603050405020304" pitchFamily="18" charset="0"/>
              </a:rPr>
              <a:t>kaggle</a:t>
            </a:r>
            <a:r>
              <a:rPr lang="en-IN" sz="18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05F7D-D97E-B6F5-0260-CFA028C8DDB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BFE261-42D8-A58E-5532-F7695D57D421}"/>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9" name="Picture 8">
            <a:extLst>
              <a:ext uri="{FF2B5EF4-FFF2-40B4-BE49-F238E27FC236}">
                <a16:creationId xmlns:a16="http://schemas.microsoft.com/office/drawing/2014/main" id="{514D00D9-8498-FD52-8690-5D18EAC2EFE4}"/>
              </a:ext>
            </a:extLst>
          </p:cNvPr>
          <p:cNvPicPr>
            <a:picLocks noChangeAspect="1"/>
          </p:cNvPicPr>
          <p:nvPr/>
        </p:nvPicPr>
        <p:blipFill>
          <a:blip r:embed="rId2"/>
          <a:stretch>
            <a:fillRect/>
          </a:stretch>
        </p:blipFill>
        <p:spPr>
          <a:xfrm>
            <a:off x="65314" y="1817365"/>
            <a:ext cx="12192000" cy="4119009"/>
          </a:xfrm>
          <a:prstGeom prst="rect">
            <a:avLst/>
          </a:prstGeom>
        </p:spPr>
      </p:pic>
      <p:sp>
        <p:nvSpPr>
          <p:cNvPr id="2" name="TextBox 1">
            <a:extLst>
              <a:ext uri="{FF2B5EF4-FFF2-40B4-BE49-F238E27FC236}">
                <a16:creationId xmlns:a16="http://schemas.microsoft.com/office/drawing/2014/main" id="{CE43618D-E8DA-9914-EE60-F479C0EDC4CB}"/>
              </a:ext>
            </a:extLst>
          </p:cNvPr>
          <p:cNvSpPr txBox="1"/>
          <p:nvPr/>
        </p:nvSpPr>
        <p:spPr>
          <a:xfrm>
            <a:off x="3452327" y="6251510"/>
            <a:ext cx="4646644" cy="379656"/>
          </a:xfrm>
          <a:prstGeom prst="rect">
            <a:avLst/>
          </a:prstGeom>
          <a:noFill/>
        </p:spPr>
        <p:txBody>
          <a:bodyPr wrap="square" rtlCol="0">
            <a:spAutoFit/>
          </a:bodyPr>
          <a:lstStyle/>
          <a:p>
            <a:pPr marL="285750" indent="-285750" algn="ctr">
              <a:buFont typeface="Times New Roman" panose="02020603050405020304" pitchFamily="18" charset="0"/>
              <a:buChar char="‣"/>
            </a:pPr>
            <a:r>
              <a:rPr lang="en-IN" sz="1800" dirty="0">
                <a:latin typeface="Times New Roman" panose="02020603050405020304" pitchFamily="18" charset="0"/>
                <a:cs typeface="Times New Roman" panose="02020603050405020304" pitchFamily="18" charset="0"/>
              </a:rPr>
              <a:t>Importing Tools &amp; Setting up storage</a:t>
            </a:r>
          </a:p>
        </p:txBody>
      </p:sp>
    </p:spTree>
    <p:extLst>
      <p:ext uri="{BB962C8B-B14F-4D97-AF65-F5344CB8AC3E}">
        <p14:creationId xmlns:p14="http://schemas.microsoft.com/office/powerpoint/2010/main" val="351566562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234</TotalTime>
  <Words>1317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Paartha K</cp:lastModifiedBy>
  <cp:revision>7</cp:revision>
  <dcterms:created xsi:type="dcterms:W3CDTF">2024-12-31T09:40:01Z</dcterms:created>
  <dcterms:modified xsi:type="dcterms:W3CDTF">2025-05-18T05:32:39Z</dcterms:modified>
</cp:coreProperties>
</file>