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2D2D2D"/>
    <a:srgbClr val="18E87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D230-E03B-4E20-B3A0-3C10734D615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971A-2E4A-41E0-AE19-47A0F97B5DD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2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24EC4-1D6A-43F5-7C1E-287ED0466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89BB88-B139-5426-2283-3B62576E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7F3EF7-D617-96B4-4454-9C97533A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ABE346-275D-C73F-7EC3-F9FBF521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CFB7EC-E5F9-810A-749F-FE211BD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AA8BE-FCDD-E645-6486-CCA28D3E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187848-BD70-D947-275E-5578D6A2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EC0C79-AE34-4187-105F-4BA483F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9400C-99AD-C650-61EF-EC380DB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86708-3B6E-3BEE-3CCA-6F95C92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076626-11F2-2F70-4876-9BDF85457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9B30B-B4AE-300D-561F-B5C00283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A48D8-666C-403E-5A3D-B31F1915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D23839-3B44-CE76-E5BE-0E6E21C0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8C368F-EA6C-32CE-A414-2AF4438E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9F6A8-A813-B516-875D-1A6CEC7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91239-0C63-5554-FA91-F6ACC379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BFB58A-3A96-82BB-5263-0EB30514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C4C3EB-3044-9A24-E3B2-09F288D1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F1741-FC27-518D-F549-BE2E09AC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ABB21-1731-F1F4-71FE-482CB2F2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4AB09B-EE0D-2255-F96D-736E999F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08EF3-DE59-D0DB-D19B-CB0F1873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13C9F8-856F-1DE7-E981-0EA82C1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A34DD-9978-297B-E252-67FDBE3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6BA3D-8FEA-82A5-33EA-80CE851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34C0A-DF15-26CA-83AE-E7DA44BD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613F36-703A-8F9D-9317-7D29433C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B11916-06BE-6F2F-A0B4-95555028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AC70FB-A5FE-5846-9319-7F1D8D8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759CDD-2928-88B7-AAF0-1DE2D078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C40D-10C2-CFF3-EF08-10469965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F5185-5C9F-F2F8-D3CD-7CE8C3D6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AB28BD-4B9A-0717-3CE3-68282B21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403E8F-9B48-F08F-AB37-B682208CF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CE1E78-8721-6E53-1178-71239483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DA5F2D-8647-2BC8-A5A9-2FE2235F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6E471C-B3E1-3A92-9D97-B70CB00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6BA956C-D094-0289-53A7-B9710B7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F12EB-0C7D-9BF5-C42F-EA67D8E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D77B24-FD1D-4175-8CE3-60748447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09254F-63FC-1134-10E9-5F26693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D95379-6DE4-C0C1-1853-755CF451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9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5EEA49-E95B-2816-5E79-949FEA29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7FAE90-E458-2370-7B19-A283437C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B015C9-0A00-0FC9-37F7-D54EFB7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424D8-7E6B-5C23-F7F1-D6930675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8CF96-6BA2-0135-F834-1C1C5E3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0E8AEA-A99A-E2C8-1AA6-48755DE9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6F311-668F-94FF-1D25-8E517A3E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B6C843-F6F2-4EA1-301F-3D4706CE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B9ED29-664E-2573-C6AD-9F40C90A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3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E6472-13D4-F9D5-DEA0-C78955FC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ABC4CF-E49C-AE3D-4A31-067D0D89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B9830-F347-A92B-8FAE-8F15F89E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51058-FC41-6F13-C683-AD3D176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7A42E2-B679-268C-0FFE-B01683F5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9ACAAA-0FA8-3523-2660-BD3C5109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4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97C841-D98E-C641-D879-72EF4D7B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5743BA-5AC1-13DC-128E-2AA3BBD4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BDB42C-C772-3B78-1E45-DE609D23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646A9-618B-40C1-A4E9-F2991A14CD3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EEFE1-64A6-CFFC-00C7-1042023C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FF6132-3BD6-891A-B03A-854B0DCC7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51ED7-7590-44DC-A135-C95F44C587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E210E5-5F91-849A-1165-737659D399BF}"/>
              </a:ext>
            </a:extLst>
          </p:cNvPr>
          <p:cNvSpPr txBox="1"/>
          <p:nvPr/>
        </p:nvSpPr>
        <p:spPr>
          <a:xfrm>
            <a:off x="830424" y="2700989"/>
            <a:ext cx="10328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5000" b="1" dirty="0">
                <a:solidFill>
                  <a:srgbClr val="18E87D"/>
                </a:solidFill>
                <a:latin typeface="Product Sans" panose="020B0403030502040203" pitchFamily="34" charset="0"/>
              </a:rPr>
              <a:t>Security </a:t>
            </a:r>
            <a:r>
              <a:rPr lang="it-CH" sz="5000" b="1" dirty="0" err="1">
                <a:solidFill>
                  <a:srgbClr val="18E87D"/>
                </a:solidFill>
                <a:latin typeface="Product Sans" panose="020B0403030502040203" pitchFamily="34" charset="0"/>
              </a:rPr>
              <a:t>Awareness</a:t>
            </a:r>
            <a:r>
              <a:rPr lang="it-CH" sz="5000" b="1" dirty="0">
                <a:solidFill>
                  <a:srgbClr val="18E87D"/>
                </a:solidFill>
                <a:latin typeface="Product Sans" panose="020B0403030502040203" pitchFamily="34" charset="0"/>
              </a:rPr>
              <a:t> </a:t>
            </a:r>
            <a:r>
              <a:rPr lang="it-CH" sz="5000" b="1" dirty="0" err="1">
                <a:solidFill>
                  <a:srgbClr val="18E87D"/>
                </a:solidFill>
                <a:latin typeface="Product Sans" panose="020B0403030502040203" pitchFamily="34" charset="0"/>
              </a:rPr>
              <a:t>Infrastructure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27EBDB-D366-DC3C-3F17-4B3FE335D04D}"/>
              </a:ext>
            </a:extLst>
          </p:cNvPr>
          <p:cNvSpPr txBox="1"/>
          <p:nvPr/>
        </p:nvSpPr>
        <p:spPr>
          <a:xfrm>
            <a:off x="830424" y="3429000"/>
            <a:ext cx="710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chemeClr val="bg1"/>
                </a:solidFill>
                <a:latin typeface="Product Sans" panose="020B0403030502040203" pitchFamily="34" charset="0"/>
              </a:rPr>
              <a:t>Infrastruttura per la sicurezza aziendale</a:t>
            </a:r>
            <a:endParaRPr lang="en-GB" sz="28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870815-38AE-EBD2-766B-F86BAD59FE80}"/>
              </a:ext>
            </a:extLst>
          </p:cNvPr>
          <p:cNvSpPr txBox="1"/>
          <p:nvPr/>
        </p:nvSpPr>
        <p:spPr>
          <a:xfrm>
            <a:off x="367005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Pascal </a:t>
            </a:r>
            <a:r>
              <a:rPr lang="it-CH" b="1" dirty="0">
                <a:solidFill>
                  <a:schemeClr val="bg1"/>
                </a:solidFill>
                <a:latin typeface="Product Sans" panose="020B0403030502040203" pitchFamily="34" charset="0"/>
              </a:rPr>
              <a:t>Galli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A858E9-3BD6-8983-CAD8-3252EF3C9B52}"/>
              </a:ext>
            </a:extLst>
          </p:cNvPr>
          <p:cNvSpPr txBox="1"/>
          <p:nvPr/>
        </p:nvSpPr>
        <p:spPr>
          <a:xfrm>
            <a:off x="5240693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I4B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D2DD59-8F94-EA78-B658-AEF82FF88265}"/>
              </a:ext>
            </a:extLst>
          </p:cNvPr>
          <p:cNvSpPr txBox="1"/>
          <p:nvPr/>
        </p:nvSpPr>
        <p:spPr>
          <a:xfrm>
            <a:off x="10316547" y="269033"/>
            <a:ext cx="15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chemeClr val="bg1"/>
                </a:solidFill>
                <a:latin typeface="Product Sans" panose="020B0403030502040203" pitchFamily="34" charset="0"/>
              </a:rPr>
              <a:t>LPI 2023-24</a:t>
            </a:r>
            <a:endParaRPr lang="en-GB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0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C1517D27-B00D-0CDC-A230-6C3D6EE19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5703" r="2143" b="6116"/>
          <a:stretch/>
        </p:blipFill>
        <p:spPr>
          <a:xfrm>
            <a:off x="545841" y="1932846"/>
            <a:ext cx="11100318" cy="3786819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CB9C40A-86A4-4DFD-0D4D-B66AD87029CB}"/>
              </a:ext>
            </a:extLst>
          </p:cNvPr>
          <p:cNvSpPr/>
          <p:nvPr/>
        </p:nvSpPr>
        <p:spPr>
          <a:xfrm>
            <a:off x="10091738" y="4383881"/>
            <a:ext cx="1090612" cy="235744"/>
          </a:xfrm>
          <a:prstGeom prst="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2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67193E54-E613-CE61-353C-21869FDEA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7" t="6804" r="33877" b="5850"/>
          <a:stretch/>
        </p:blipFill>
        <p:spPr>
          <a:xfrm>
            <a:off x="6587412" y="433873"/>
            <a:ext cx="3993502" cy="59902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36559B-AA59-12EA-6101-D90C2F40B91F}"/>
              </a:ext>
            </a:extLst>
          </p:cNvPr>
          <p:cNvSpPr txBox="1"/>
          <p:nvPr/>
        </p:nvSpPr>
        <p:spPr>
          <a:xfrm>
            <a:off x="1371601" y="1958102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Altri file</a:t>
            </a:r>
            <a:endParaRPr lang="en-GB" sz="2800" b="1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48CDB1-B22B-3479-18AB-67513A1AB070}"/>
              </a:ext>
            </a:extLst>
          </p:cNvPr>
          <p:cNvSpPr txBox="1"/>
          <p:nvPr/>
        </p:nvSpPr>
        <p:spPr>
          <a:xfrm>
            <a:off x="1961073" y="2725651"/>
            <a:ext cx="4296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Sono presenti altri file all’interno delle cartelle </a:t>
            </a:r>
            <a:r>
              <a:rPr lang="it-CH" sz="2800" dirty="0" err="1">
                <a:solidFill>
                  <a:srgbClr val="18E87D"/>
                </a:solidFill>
                <a:latin typeface="Product Sans" panose="020B0403030502040203" pitchFamily="34" charset="0"/>
              </a:rPr>
              <a:t>gophish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e </a:t>
            </a:r>
            <a:r>
              <a:rPr lang="it-CH" sz="2800" dirty="0" err="1">
                <a:solidFill>
                  <a:srgbClr val="18E87D"/>
                </a:solidFill>
                <a:latin typeface="Product Sans" panose="020B0403030502040203" pitchFamily="34" charset="0"/>
              </a:rPr>
              <a:t>postfix</a:t>
            </a:r>
            <a:endParaRPr lang="en-GB" sz="2800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52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97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IMPLEMENTAZIONE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DBFE48-0082-38DA-A377-F6AA78E0A495}"/>
              </a:ext>
            </a:extLst>
          </p:cNvPr>
          <p:cNvSpPr txBox="1"/>
          <p:nvPr/>
        </p:nvSpPr>
        <p:spPr>
          <a:xfrm>
            <a:off x="1026368" y="2622353"/>
            <a:ext cx="4202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services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cisagov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/gophish:0.0.8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container_name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gophishenv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init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true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restart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always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21C67C-EDA8-506F-B25A-2D2C66083B18}"/>
              </a:ext>
            </a:extLst>
          </p:cNvPr>
          <p:cNvSpPr txBox="1"/>
          <p:nvPr/>
        </p:nvSpPr>
        <p:spPr>
          <a:xfrm>
            <a:off x="5999584" y="2622353"/>
            <a:ext cx="411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secrets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source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gophish_config_json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config.json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867122-4963-24D3-4D94-65DB6294772D}"/>
              </a:ext>
            </a:extLst>
          </p:cNvPr>
          <p:cNvSpPr txBox="1"/>
          <p:nvPr/>
        </p:nvSpPr>
        <p:spPr>
          <a:xfrm>
            <a:off x="1371601" y="1958102"/>
            <a:ext cx="519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Sample: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docker-compose.yml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2D2F25-A41C-30F4-A9CC-14939757FD59}"/>
              </a:ext>
            </a:extLst>
          </p:cNvPr>
          <p:cNvSpPr txBox="1"/>
          <p:nvPr/>
        </p:nvSpPr>
        <p:spPr>
          <a:xfrm>
            <a:off x="1026368" y="4517710"/>
            <a:ext cx="267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ports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3333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published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3333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protocol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tcp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mode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host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2F9B5C-F0BB-8EDB-1888-8DB63172BCD2}"/>
              </a:ext>
            </a:extLst>
          </p:cNvPr>
          <p:cNvSpPr txBox="1"/>
          <p:nvPr/>
        </p:nvSpPr>
        <p:spPr>
          <a:xfrm>
            <a:off x="5999584" y="3686714"/>
            <a:ext cx="420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environment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PRIMARY_DOMAIN=mircosoft.com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-</a:t>
            </a:r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RELAY_IP=172.18.0.0/24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8BD416-0067-046B-15B9-768E439CF451}"/>
              </a:ext>
            </a:extLst>
          </p:cNvPr>
          <p:cNvSpPr txBox="1"/>
          <p:nvPr/>
        </p:nvSpPr>
        <p:spPr>
          <a:xfrm>
            <a:off x="5999584" y="475107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B69C6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volumes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33333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77777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- 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./conf/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httpd.conf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:/</a:t>
            </a:r>
            <a:r>
              <a:rPr lang="en-GB" b="0" dirty="0" err="1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usr</a:t>
            </a:r>
            <a:r>
              <a:rPr lang="en-GB" b="0" dirty="0">
                <a:solidFill>
                  <a:srgbClr val="448C27"/>
                </a:solidFill>
                <a:effectLst/>
                <a:highlight>
                  <a:srgbClr val="2D2D2D"/>
                </a:highlight>
                <a:latin typeface="Consolas" panose="020B0609020204030204" pitchFamily="49" charset="0"/>
              </a:rPr>
              <a:t>/local/apache2/conf/</a:t>
            </a:r>
            <a:endParaRPr lang="en-GB" b="0" dirty="0">
              <a:solidFill>
                <a:srgbClr val="333333"/>
              </a:solidFill>
              <a:effectLst/>
              <a:highlight>
                <a:srgbClr val="2D2D2D"/>
              </a:highlight>
              <a:latin typeface="Consolas" panose="020B0609020204030204" pitchFamily="49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BE23F29-01EF-1DE9-E5D1-0E3A43DE33C3}"/>
              </a:ext>
            </a:extLst>
          </p:cNvPr>
          <p:cNvCxnSpPr>
            <a:cxnSpLocks/>
          </p:cNvCxnSpPr>
          <p:nvPr/>
        </p:nvCxnSpPr>
        <p:spPr>
          <a:xfrm>
            <a:off x="5667375" y="2641403"/>
            <a:ext cx="0" cy="345600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D9C259D-D2FA-EB38-0FAA-35F5CDCF603A}"/>
              </a:ext>
            </a:extLst>
          </p:cNvPr>
          <p:cNvCxnSpPr/>
          <p:nvPr/>
        </p:nvCxnSpPr>
        <p:spPr>
          <a:xfrm flipH="1">
            <a:off x="981075" y="4457644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CEB2FFB-B5DE-B617-5095-61FA73980617}"/>
              </a:ext>
            </a:extLst>
          </p:cNvPr>
          <p:cNvCxnSpPr/>
          <p:nvPr/>
        </p:nvCxnSpPr>
        <p:spPr>
          <a:xfrm flipH="1">
            <a:off x="5661075" y="4722500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DA217A2-7637-669E-5BF2-0BC77F576F68}"/>
              </a:ext>
            </a:extLst>
          </p:cNvPr>
          <p:cNvCxnSpPr/>
          <p:nvPr/>
        </p:nvCxnSpPr>
        <p:spPr>
          <a:xfrm flipH="1">
            <a:off x="5661075" y="3637189"/>
            <a:ext cx="4680000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11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TEST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AF278D2-C04D-AB68-0DBE-53230A6BDEBB}"/>
              </a:ext>
            </a:extLst>
          </p:cNvPr>
          <p:cNvCxnSpPr>
            <a:cxnSpLocks/>
          </p:cNvCxnSpPr>
          <p:nvPr/>
        </p:nvCxnSpPr>
        <p:spPr>
          <a:xfrm flipH="1">
            <a:off x="6096000" y="2012753"/>
            <a:ext cx="9525" cy="3873697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6FBE3B-AD0D-C085-905F-6F8D095EA031}"/>
              </a:ext>
            </a:extLst>
          </p:cNvPr>
          <p:cNvSpPr txBox="1"/>
          <p:nvPr/>
        </p:nvSpPr>
        <p:spPr>
          <a:xfrm>
            <a:off x="1371601" y="1958102"/>
            <a:ext cx="28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Test in parallelo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2CF220-CB36-ABBD-10F5-078BD3EB2410}"/>
              </a:ext>
            </a:extLst>
          </p:cNvPr>
          <p:cNvSpPr txBox="1"/>
          <p:nvPr/>
        </p:nvSpPr>
        <p:spPr>
          <a:xfrm>
            <a:off x="6391276" y="1958102"/>
            <a:ext cx="28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Test finali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A9D01C-B6A1-B4A7-BABD-E9FDFAE12E64}"/>
              </a:ext>
            </a:extLst>
          </p:cNvPr>
          <p:cNvSpPr txBox="1"/>
          <p:nvPr/>
        </p:nvSpPr>
        <p:spPr>
          <a:xfrm>
            <a:off x="1371601" y="2644170"/>
            <a:ext cx="4438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>
                <a:solidFill>
                  <a:srgbClr val="F8F8F8"/>
                </a:solidFill>
                <a:latin typeface="Product Sans" panose="020B0403030502040203" pitchFamily="34" charset="0"/>
              </a:rPr>
              <a:t>Test condotti durante l’implementazione dell’infrastruttura per evitare problemi in successione.</a:t>
            </a:r>
            <a:endParaRPr lang="en-GB" sz="24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7F3F78-67C2-012F-44D6-596DC383855B}"/>
              </a:ext>
            </a:extLst>
          </p:cNvPr>
          <p:cNvSpPr txBox="1"/>
          <p:nvPr/>
        </p:nvSpPr>
        <p:spPr>
          <a:xfrm>
            <a:off x="6391276" y="2644170"/>
            <a:ext cx="4438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>
                <a:solidFill>
                  <a:srgbClr val="F8F8F8"/>
                </a:solidFill>
                <a:latin typeface="Product Sans" panose="020B0403030502040203" pitchFamily="34" charset="0"/>
              </a:rPr>
              <a:t>Test finali condotti dopo avere completato l’implementazione. Necessari per verificare eventuali mancanze o errori da sistemare</a:t>
            </a:r>
            <a:endParaRPr lang="en-GB" sz="24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9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TEST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A72D7CE2-4235-DE7F-366E-7834479B8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1" b="14860"/>
          <a:stretch/>
        </p:blipFill>
        <p:spPr>
          <a:xfrm>
            <a:off x="0" y="1409699"/>
            <a:ext cx="12192000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>
                <a:solidFill>
                  <a:srgbClr val="18E87D"/>
                </a:solidFill>
                <a:latin typeface="Product Sans" panose="020B0403030502040203" pitchFamily="34" charset="0"/>
              </a:rPr>
              <a:t>CONCLUSIONI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F0D064-B83D-CD2C-A3A0-8D57DE3E91EC}"/>
              </a:ext>
            </a:extLst>
          </p:cNvPr>
          <p:cNvSpPr txBox="1"/>
          <p:nvPr/>
        </p:nvSpPr>
        <p:spPr>
          <a:xfrm>
            <a:off x="2340577" y="2791612"/>
            <a:ext cx="19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Mancanze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72A444-56B2-9058-3985-0CFEA30339CB}"/>
              </a:ext>
            </a:extLst>
          </p:cNvPr>
          <p:cNvSpPr txBox="1"/>
          <p:nvPr/>
        </p:nvSpPr>
        <p:spPr>
          <a:xfrm>
            <a:off x="2340577" y="3330997"/>
            <a:ext cx="238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Sviluppi futuri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0F6FC3-2FBE-32CC-A646-6F3D5C53316C}"/>
              </a:ext>
            </a:extLst>
          </p:cNvPr>
          <p:cNvSpPr txBox="1"/>
          <p:nvPr/>
        </p:nvSpPr>
        <p:spPr>
          <a:xfrm>
            <a:off x="2340577" y="3870382"/>
            <a:ext cx="129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Demo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98308BD-F3DC-3838-981C-973E8A7AECE3}"/>
              </a:ext>
            </a:extLst>
          </p:cNvPr>
          <p:cNvSpPr/>
          <p:nvPr/>
        </p:nvSpPr>
        <p:spPr>
          <a:xfrm>
            <a:off x="1883303" y="2927222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C8C26BD-E31F-C8B2-8C0B-02D48632E602}"/>
              </a:ext>
            </a:extLst>
          </p:cNvPr>
          <p:cNvSpPr/>
          <p:nvPr/>
        </p:nvSpPr>
        <p:spPr>
          <a:xfrm>
            <a:off x="1883303" y="3466607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E77900-BED5-FD55-5AB9-89357C16DEB3}"/>
              </a:ext>
            </a:extLst>
          </p:cNvPr>
          <p:cNvSpPr/>
          <p:nvPr/>
        </p:nvSpPr>
        <p:spPr>
          <a:xfrm>
            <a:off x="1883303" y="4005992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5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626443" y="2767280"/>
            <a:ext cx="4059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GRAZIE</a:t>
            </a:r>
            <a:r>
              <a:rPr lang="it-CH" sz="4000" b="1" dirty="0">
                <a:solidFill>
                  <a:schemeClr val="bg1"/>
                </a:solidFill>
                <a:latin typeface="Product Sans" panose="020B0403030502040203" pitchFamily="34" charset="0"/>
              </a:rPr>
              <a:t> PER L’ATTENZIONE</a:t>
            </a:r>
            <a:endParaRPr lang="en-GB" sz="5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43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218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INDICE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3A7417-2E25-F3AB-651B-C6688C655B92}"/>
              </a:ext>
            </a:extLst>
          </p:cNvPr>
          <p:cNvSpPr txBox="1"/>
          <p:nvPr/>
        </p:nvSpPr>
        <p:spPr>
          <a:xfrm>
            <a:off x="2323324" y="2127379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Introduzione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EF2FF7-1387-514B-2FC1-B01C7C91C8A6}"/>
              </a:ext>
            </a:extLst>
          </p:cNvPr>
          <p:cNvSpPr txBox="1"/>
          <p:nvPr/>
        </p:nvSpPr>
        <p:spPr>
          <a:xfrm>
            <a:off x="2323324" y="2666764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Analisi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18C8C9-D59E-5578-1CD1-CE8759CD7DA7}"/>
              </a:ext>
            </a:extLst>
          </p:cNvPr>
          <p:cNvSpPr txBox="1"/>
          <p:nvPr/>
        </p:nvSpPr>
        <p:spPr>
          <a:xfrm>
            <a:off x="2323324" y="3206149"/>
            <a:ext cx="27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Progettazione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D2333F7-0DAC-5347-7759-D933EC74DB30}"/>
              </a:ext>
            </a:extLst>
          </p:cNvPr>
          <p:cNvSpPr txBox="1"/>
          <p:nvPr/>
        </p:nvSpPr>
        <p:spPr>
          <a:xfrm>
            <a:off x="2323323" y="3745534"/>
            <a:ext cx="309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Implementazione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A93A6E-087D-0320-8B47-E5CBB23BBC2C}"/>
              </a:ext>
            </a:extLst>
          </p:cNvPr>
          <p:cNvSpPr txBox="1"/>
          <p:nvPr/>
        </p:nvSpPr>
        <p:spPr>
          <a:xfrm>
            <a:off x="2323324" y="4824304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Conclusioni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7E3482-A5AD-B871-2C8F-83A9128A3A7E}"/>
              </a:ext>
            </a:extLst>
          </p:cNvPr>
          <p:cNvSpPr txBox="1"/>
          <p:nvPr/>
        </p:nvSpPr>
        <p:spPr>
          <a:xfrm>
            <a:off x="2323324" y="4284919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Test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0AA6B6E-5E70-4742-0011-F805AE6B5022}"/>
              </a:ext>
            </a:extLst>
          </p:cNvPr>
          <p:cNvSpPr/>
          <p:nvPr/>
        </p:nvSpPr>
        <p:spPr>
          <a:xfrm>
            <a:off x="1866050" y="226298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0EAED04-F35E-8CC0-1301-EC93946C93C8}"/>
              </a:ext>
            </a:extLst>
          </p:cNvPr>
          <p:cNvSpPr/>
          <p:nvPr/>
        </p:nvSpPr>
        <p:spPr>
          <a:xfrm>
            <a:off x="1866050" y="280237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A5808D1-1575-98E8-341B-F9AC585E7E9E}"/>
              </a:ext>
            </a:extLst>
          </p:cNvPr>
          <p:cNvSpPr/>
          <p:nvPr/>
        </p:nvSpPr>
        <p:spPr>
          <a:xfrm>
            <a:off x="1866050" y="334175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4ACF2B9-7CEA-4BD3-8E96-24D4E0847545}"/>
              </a:ext>
            </a:extLst>
          </p:cNvPr>
          <p:cNvSpPr/>
          <p:nvPr/>
        </p:nvSpPr>
        <p:spPr>
          <a:xfrm>
            <a:off x="1866050" y="388114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86CE03-3950-36C5-0E40-317447AE0227}"/>
              </a:ext>
            </a:extLst>
          </p:cNvPr>
          <p:cNvSpPr/>
          <p:nvPr/>
        </p:nvSpPr>
        <p:spPr>
          <a:xfrm>
            <a:off x="1866050" y="442052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E2DFC9F3-CEF3-226D-A4DE-F23417A2F479}"/>
              </a:ext>
            </a:extLst>
          </p:cNvPr>
          <p:cNvSpPr/>
          <p:nvPr/>
        </p:nvSpPr>
        <p:spPr>
          <a:xfrm>
            <a:off x="1866050" y="4959914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9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INTRODUZIONE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B7394A-F70E-3B6B-6DDE-30B6BD0C630A}"/>
              </a:ext>
            </a:extLst>
          </p:cNvPr>
          <p:cNvSpPr txBox="1"/>
          <p:nvPr/>
        </p:nvSpPr>
        <p:spPr>
          <a:xfrm>
            <a:off x="1371601" y="1958102"/>
            <a:ext cx="229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b="1" dirty="0">
                <a:solidFill>
                  <a:srgbClr val="F8F8F8"/>
                </a:solidFill>
                <a:latin typeface="Product Sans" panose="020B0403030502040203" pitchFamily="34" charset="0"/>
              </a:rPr>
              <a:t>Il contesto</a:t>
            </a:r>
            <a:endParaRPr lang="en-GB" sz="2800" b="1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FC37BD-27D1-0514-2FA6-86A860BF355C}"/>
              </a:ext>
            </a:extLst>
          </p:cNvPr>
          <p:cNvSpPr txBox="1"/>
          <p:nvPr/>
        </p:nvSpPr>
        <p:spPr>
          <a:xfrm>
            <a:off x="1961073" y="5037109"/>
            <a:ext cx="902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Progetto mirato a testare la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consapevolezza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del personale e implementare soluzioni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F33C583-9D74-9BF3-9AF8-8F2F1859DE80}"/>
              </a:ext>
            </a:extLst>
          </p:cNvPr>
          <p:cNvSpPr txBox="1"/>
          <p:nvPr/>
        </p:nvSpPr>
        <p:spPr>
          <a:xfrm>
            <a:off x="1961073" y="2725651"/>
            <a:ext cx="902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Alfabetizzazione informatica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alta</a:t>
            </a:r>
            <a:endParaRPr lang="en-GB" sz="28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33E9DC9-1033-7D71-09E3-45BC607193F0}"/>
              </a:ext>
            </a:extLst>
          </p:cNvPr>
          <p:cNvSpPr txBox="1"/>
          <p:nvPr/>
        </p:nvSpPr>
        <p:spPr>
          <a:xfrm>
            <a:off x="1961073" y="3352508"/>
            <a:ext cx="902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Consapevolezza dei rischi online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bassa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3006F89-5430-30E4-2F66-BAF049561360}"/>
              </a:ext>
            </a:extLst>
          </p:cNvPr>
          <p:cNvSpPr txBox="1"/>
          <p:nvPr/>
        </p:nvSpPr>
        <p:spPr>
          <a:xfrm>
            <a:off x="1961073" y="3979365"/>
            <a:ext cx="902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Attacchi informatici, come il </a:t>
            </a:r>
            <a:r>
              <a:rPr lang="it-IT" sz="2800" b="1" dirty="0">
                <a:solidFill>
                  <a:srgbClr val="18E87D"/>
                </a:solidFill>
                <a:latin typeface="Product Sans" panose="020B0403030502040203" pitchFamily="34" charset="0"/>
              </a:rPr>
              <a:t>phishing</a:t>
            </a:r>
            <a:r>
              <a:rPr lang="it-IT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, minacciano le aziende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143F999D-8897-C333-9E38-C82B4621ADB3}"/>
              </a:ext>
            </a:extLst>
          </p:cNvPr>
          <p:cNvSpPr/>
          <p:nvPr/>
        </p:nvSpPr>
        <p:spPr>
          <a:xfrm>
            <a:off x="1598632" y="2861261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982E6AD-9E1D-F4E7-6BBB-4A9F1A7197B7}"/>
              </a:ext>
            </a:extLst>
          </p:cNvPr>
          <p:cNvSpPr/>
          <p:nvPr/>
        </p:nvSpPr>
        <p:spPr>
          <a:xfrm>
            <a:off x="1598632" y="3488118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E9A3BAB-37CF-C50E-80D6-89B49F864F70}"/>
              </a:ext>
            </a:extLst>
          </p:cNvPr>
          <p:cNvSpPr/>
          <p:nvPr/>
        </p:nvSpPr>
        <p:spPr>
          <a:xfrm>
            <a:off x="1598632" y="4114975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371FF40-7B73-C12B-0A81-B28A5B7B20B1}"/>
              </a:ext>
            </a:extLst>
          </p:cNvPr>
          <p:cNvSpPr/>
          <p:nvPr/>
        </p:nvSpPr>
        <p:spPr>
          <a:xfrm>
            <a:off x="1598632" y="5173149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8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INTRODUZIONE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145B51-723D-8A3F-498C-BE3A5ED4E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t="10479" r="14854" b="8287"/>
          <a:stretch/>
        </p:blipFill>
        <p:spPr>
          <a:xfrm>
            <a:off x="2611054" y="1871011"/>
            <a:ext cx="6969892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ANALISI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A18663-4D90-6147-15AD-696455684DDB}"/>
              </a:ext>
            </a:extLst>
          </p:cNvPr>
          <p:cNvSpPr txBox="1"/>
          <p:nvPr/>
        </p:nvSpPr>
        <p:spPr>
          <a:xfrm>
            <a:off x="2133541" y="2329980"/>
            <a:ext cx="58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Creazione di un infrastruttura di phishing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FE6FB-6EBA-04F5-3406-22C0D7FA1B14}"/>
              </a:ext>
            </a:extLst>
          </p:cNvPr>
          <p:cNvSpPr txBox="1"/>
          <p:nvPr/>
        </p:nvSpPr>
        <p:spPr>
          <a:xfrm>
            <a:off x="2133542" y="3429000"/>
            <a:ext cx="586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Utilizzo di tecnologie di containerizzazione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99FCD0-11FA-A3F9-C86F-635D8D7F61AD}"/>
              </a:ext>
            </a:extLst>
          </p:cNvPr>
          <p:cNvSpPr txBox="1"/>
          <p:nvPr/>
        </p:nvSpPr>
        <p:spPr>
          <a:xfrm>
            <a:off x="2133541" y="4525143"/>
            <a:ext cx="5863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Utilizzo di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Gophish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, Apache/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nginx</a:t>
            </a:r>
            <a:r>
              <a:rPr lang="it-CH" sz="2800" dirty="0">
                <a:solidFill>
                  <a:srgbClr val="F8F8F8"/>
                </a:solidFill>
                <a:latin typeface="Product Sans" panose="020B0403030502040203" pitchFamily="34" charset="0"/>
              </a:rPr>
              <a:t> e </a:t>
            </a:r>
            <a:r>
              <a:rPr lang="it-CH" sz="2800" dirty="0" err="1">
                <a:solidFill>
                  <a:srgbClr val="F8F8F8"/>
                </a:solidFill>
                <a:latin typeface="Product Sans" panose="020B0403030502040203" pitchFamily="34" charset="0"/>
              </a:rPr>
              <a:t>Postfix</a:t>
            </a:r>
            <a:endParaRPr lang="en-GB" sz="2800" dirty="0">
              <a:solidFill>
                <a:srgbClr val="F8F8F8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60D208D-BBD8-B7B3-3DA9-3E5E69CDEE09}"/>
              </a:ext>
            </a:extLst>
          </p:cNvPr>
          <p:cNvSpPr/>
          <p:nvPr/>
        </p:nvSpPr>
        <p:spPr>
          <a:xfrm>
            <a:off x="1676268" y="2465590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B27A2E8-0A33-A786-5F86-2E2786A136FF}"/>
              </a:ext>
            </a:extLst>
          </p:cNvPr>
          <p:cNvSpPr/>
          <p:nvPr/>
        </p:nvSpPr>
        <p:spPr>
          <a:xfrm>
            <a:off x="1676268" y="3564610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8048E29-BC01-8BCF-D420-CE950D438276}"/>
              </a:ext>
            </a:extLst>
          </p:cNvPr>
          <p:cNvSpPr/>
          <p:nvPr/>
        </p:nvSpPr>
        <p:spPr>
          <a:xfrm>
            <a:off x="1676267" y="4660753"/>
            <a:ext cx="252000" cy="252000"/>
          </a:xfrm>
          <a:prstGeom prst="ellipse">
            <a:avLst/>
          </a:prstGeom>
          <a:noFill/>
          <a:ln>
            <a:solidFill>
              <a:srgbClr val="18E8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1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4059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ANALISI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F84B266-EB7B-6CF8-0BC9-65011F47D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4" b="19861"/>
          <a:stretch/>
        </p:blipFill>
        <p:spPr>
          <a:xfrm>
            <a:off x="0" y="1733642"/>
            <a:ext cx="12192000" cy="39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3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7" y="816206"/>
            <a:ext cx="470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221D90C-5D3A-06ED-57FA-2000FDC082D4}"/>
              </a:ext>
            </a:extLst>
          </p:cNvPr>
          <p:cNvSpPr/>
          <p:nvPr/>
        </p:nvSpPr>
        <p:spPr>
          <a:xfrm>
            <a:off x="4776786" y="1892437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649067-3789-BC96-A28D-62806224A8D8}"/>
              </a:ext>
            </a:extLst>
          </p:cNvPr>
          <p:cNvSpPr/>
          <p:nvPr/>
        </p:nvSpPr>
        <p:spPr>
          <a:xfrm>
            <a:off x="1538287" y="1892439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A6CEF7-F24D-55B1-AF52-5F6052548A12}"/>
              </a:ext>
            </a:extLst>
          </p:cNvPr>
          <p:cNvSpPr/>
          <p:nvPr/>
        </p:nvSpPr>
        <p:spPr>
          <a:xfrm>
            <a:off x="8053387" y="1892439"/>
            <a:ext cx="2657475" cy="4251186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7C516CC-A83D-8538-1E3F-F286A17238B9}"/>
              </a:ext>
            </a:extLst>
          </p:cNvPr>
          <p:cNvSpPr/>
          <p:nvPr/>
        </p:nvSpPr>
        <p:spPr>
          <a:xfrm>
            <a:off x="1538962" y="1892439"/>
            <a:ext cx="2656800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45A84B-4364-1B67-CB43-EE4FA185F03F}"/>
              </a:ext>
            </a:extLst>
          </p:cNvPr>
          <p:cNvSpPr/>
          <p:nvPr/>
        </p:nvSpPr>
        <p:spPr>
          <a:xfrm>
            <a:off x="4776785" y="1892438"/>
            <a:ext cx="2657475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4F100-4C32-DE63-5BA9-AC8E6FA39557}"/>
              </a:ext>
            </a:extLst>
          </p:cNvPr>
          <p:cNvSpPr/>
          <p:nvPr/>
        </p:nvSpPr>
        <p:spPr>
          <a:xfrm>
            <a:off x="8054062" y="1892437"/>
            <a:ext cx="2656800" cy="104775"/>
          </a:xfrm>
          <a:prstGeom prst="rect">
            <a:avLst/>
          </a:prstGeom>
          <a:solidFill>
            <a:srgbClr val="18E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5575E3-60DE-7658-30A2-2FDC403B2D92}"/>
              </a:ext>
            </a:extLst>
          </p:cNvPr>
          <p:cNvSpPr txBox="1"/>
          <p:nvPr/>
        </p:nvSpPr>
        <p:spPr>
          <a:xfrm>
            <a:off x="2043335" y="3836600"/>
            <a:ext cx="164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MAIL SERVER</a:t>
            </a:r>
            <a:endParaRPr lang="en-GB" b="1" dirty="0">
              <a:solidFill>
                <a:srgbClr val="F8F8F8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8E7D9B-5480-CD72-B9D9-CF891D5665A9}"/>
              </a:ext>
            </a:extLst>
          </p:cNvPr>
          <p:cNvSpPr txBox="1"/>
          <p:nvPr/>
        </p:nvSpPr>
        <p:spPr>
          <a:xfrm>
            <a:off x="5403996" y="3833364"/>
            <a:ext cx="140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GOPHISH</a:t>
            </a:r>
            <a:endParaRPr lang="en-GB" b="1" dirty="0">
              <a:solidFill>
                <a:srgbClr val="F8F8F8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DC6079-96D7-7F41-A228-9FE1C271A4A0}"/>
              </a:ext>
            </a:extLst>
          </p:cNvPr>
          <p:cNvSpPr txBox="1"/>
          <p:nvPr/>
        </p:nvSpPr>
        <p:spPr>
          <a:xfrm>
            <a:off x="8559513" y="3827973"/>
            <a:ext cx="16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b="1" dirty="0">
                <a:solidFill>
                  <a:srgbClr val="F8F8F8"/>
                </a:solidFill>
              </a:rPr>
              <a:t>WEB SERVER</a:t>
            </a:r>
            <a:endParaRPr lang="en-GB" b="1" dirty="0">
              <a:solidFill>
                <a:srgbClr val="F8F8F8"/>
              </a:solidFill>
            </a:endParaRPr>
          </a:p>
        </p:txBody>
      </p:sp>
      <p:pic>
        <p:nvPicPr>
          <p:cNvPr id="14" name="Immagine 13" descr="Immagine che contiene Elementi grafici, Carattere, simbolo, logo&#10;&#10;Descrizione generata automaticamente">
            <a:extLst>
              <a:ext uri="{FF2B5EF4-FFF2-40B4-BE49-F238E27FC236}">
                <a16:creationId xmlns:a16="http://schemas.microsoft.com/office/drawing/2014/main" id="{29C6AE3D-01F1-7F56-E0D3-F0BCD151C2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 b="26823"/>
          <a:stretch/>
        </p:blipFill>
        <p:spPr>
          <a:xfrm>
            <a:off x="1538962" y="2292569"/>
            <a:ext cx="2656800" cy="12486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916E4D1-2176-45F3-C461-1808E020F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3121"/>
          <a:stretch/>
        </p:blipFill>
        <p:spPr>
          <a:xfrm>
            <a:off x="5097648" y="2194844"/>
            <a:ext cx="1996703" cy="1459292"/>
          </a:xfrm>
          <a:prstGeom prst="rect">
            <a:avLst/>
          </a:prstGeom>
        </p:spPr>
      </p:pic>
      <p:pic>
        <p:nvPicPr>
          <p:cNvPr id="19" name="Immagine 18" descr="Immagine che contiene penna, strumento di scrittura, piuma&#10;&#10;Descrizione generata automaticamente">
            <a:extLst>
              <a:ext uri="{FF2B5EF4-FFF2-40B4-BE49-F238E27FC236}">
                <a16:creationId xmlns:a16="http://schemas.microsoft.com/office/drawing/2014/main" id="{C1E4B445-E612-26FF-89B6-E1115830C3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6" b="12110"/>
          <a:stretch/>
        </p:blipFill>
        <p:spPr>
          <a:xfrm>
            <a:off x="8276099" y="2155853"/>
            <a:ext cx="2212047" cy="162903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10B171-22E3-DA7C-79BD-F3E8CA78A225}"/>
              </a:ext>
            </a:extLst>
          </p:cNvPr>
          <p:cNvSpPr txBox="1"/>
          <p:nvPr/>
        </p:nvSpPr>
        <p:spPr>
          <a:xfrm>
            <a:off x="1643023" y="4364965"/>
            <a:ext cx="24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POSTFIX</a:t>
            </a:r>
            <a:r>
              <a:rPr lang="it-CH" dirty="0">
                <a:solidFill>
                  <a:srgbClr val="F8F8F8"/>
                </a:solidFill>
              </a:rPr>
              <a:t> – Docker per contenere il mail server che funge da </a:t>
            </a:r>
            <a:r>
              <a:rPr lang="it-CH" dirty="0" err="1">
                <a:solidFill>
                  <a:srgbClr val="F8F8F8"/>
                </a:solidFill>
              </a:rPr>
              <a:t>sender</a:t>
            </a:r>
            <a:r>
              <a:rPr lang="it-CH" dirty="0">
                <a:solidFill>
                  <a:srgbClr val="F8F8F8"/>
                </a:solidFill>
              </a:rPr>
              <a:t> delle email delle campagne di </a:t>
            </a:r>
            <a:r>
              <a:rPr lang="it-CH" dirty="0" err="1">
                <a:solidFill>
                  <a:srgbClr val="F8F8F8"/>
                </a:solidFill>
              </a:rPr>
              <a:t>phishng</a:t>
            </a:r>
            <a:r>
              <a:rPr lang="it-CH" dirty="0">
                <a:solidFill>
                  <a:srgbClr val="F8F8F8"/>
                </a:solidFill>
              </a:rPr>
              <a:t>.</a:t>
            </a:r>
            <a:endParaRPr lang="en-GB" dirty="0">
              <a:solidFill>
                <a:srgbClr val="F8F8F8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D67EF87-C460-1411-75D0-251FE299C0A3}"/>
              </a:ext>
            </a:extLst>
          </p:cNvPr>
          <p:cNvSpPr txBox="1"/>
          <p:nvPr/>
        </p:nvSpPr>
        <p:spPr>
          <a:xfrm>
            <a:off x="4871999" y="4364672"/>
            <a:ext cx="24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GOPHISH</a:t>
            </a:r>
            <a:r>
              <a:rPr lang="it-CH" dirty="0">
                <a:solidFill>
                  <a:srgbClr val="F8F8F8"/>
                </a:solidFill>
              </a:rPr>
              <a:t> – Abilitato in un container Docker, è considerato il cuore del progetto.</a:t>
            </a:r>
            <a:endParaRPr lang="en-GB" dirty="0">
              <a:solidFill>
                <a:srgbClr val="F8F8F8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6565D66-19EF-99D8-9DD6-953E72192E31}"/>
              </a:ext>
            </a:extLst>
          </p:cNvPr>
          <p:cNvSpPr txBox="1"/>
          <p:nvPr/>
        </p:nvSpPr>
        <p:spPr>
          <a:xfrm>
            <a:off x="8158122" y="4364673"/>
            <a:ext cx="24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b="1" dirty="0">
                <a:solidFill>
                  <a:srgbClr val="18E87D"/>
                </a:solidFill>
              </a:rPr>
              <a:t>APACHE</a:t>
            </a:r>
            <a:r>
              <a:rPr lang="it-CH" dirty="0">
                <a:solidFill>
                  <a:srgbClr val="F8F8F8"/>
                </a:solidFill>
              </a:rPr>
              <a:t> – Web server avviato con Docker che espone il dominio/sito esca.</a:t>
            </a:r>
            <a:endParaRPr lang="en-GB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4" name="Immagine 3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7A89DB3B-688F-7778-66EF-EC9652B38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6366" r="2567" b="5761"/>
          <a:stretch/>
        </p:blipFill>
        <p:spPr>
          <a:xfrm>
            <a:off x="1008483" y="1933575"/>
            <a:ext cx="1017503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5193A7-BAAA-241B-C546-BE41E6A5656A}"/>
              </a:ext>
            </a:extLst>
          </p:cNvPr>
          <p:cNvSpPr txBox="1"/>
          <p:nvPr/>
        </p:nvSpPr>
        <p:spPr>
          <a:xfrm>
            <a:off x="1026368" y="81620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000" b="1" dirty="0">
                <a:solidFill>
                  <a:srgbClr val="18E87D"/>
                </a:solidFill>
                <a:latin typeface="Product Sans" panose="020B0403030502040203" pitchFamily="34" charset="0"/>
              </a:rPr>
              <a:t>PROGETTAZIONE</a:t>
            </a:r>
            <a:endParaRPr lang="en-GB" sz="5000" b="1" dirty="0">
              <a:solidFill>
                <a:srgbClr val="18E87D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Immagine 6" descr="Immagine che contiene schermata, diagramma, testo&#10;&#10;Descrizione generata automaticamente">
            <a:extLst>
              <a:ext uri="{FF2B5EF4-FFF2-40B4-BE49-F238E27FC236}">
                <a16:creationId xmlns:a16="http://schemas.microsoft.com/office/drawing/2014/main" id="{D6637A58-F576-B788-861D-284AE194C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3186" r="1046" b="4560"/>
          <a:stretch/>
        </p:blipFill>
        <p:spPr>
          <a:xfrm>
            <a:off x="1761930" y="1716817"/>
            <a:ext cx="8668139" cy="4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0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295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Product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Galli Pascal (ALLIEVO)</dc:creator>
  <cp:lastModifiedBy>Galli Pascal (ALLIEVO)</cp:lastModifiedBy>
  <cp:revision>12</cp:revision>
  <dcterms:created xsi:type="dcterms:W3CDTF">2024-05-01T13:18:52Z</dcterms:created>
  <dcterms:modified xsi:type="dcterms:W3CDTF">2024-05-02T12:46:52Z</dcterms:modified>
</cp:coreProperties>
</file>