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33.xml" ContentType="application/vnd.openxmlformats-officedocument.presentationml.slide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6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wmf" ContentType="image/x-wmf"/>
  <Override PartName="/ppt/media/image15.png" ContentType="image/png"/>
  <Override PartName="/ppt/media/image9.wmf" ContentType="image/x-wmf"/>
  <Override PartName="/ppt/media/image8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6.gif" ContentType="image/gif"/>
  <Override PartName="/ppt/media/image2.png" ContentType="image/png"/>
  <Override PartName="/ppt/media/image11.png" ContentType="image/png"/>
  <Override PartName="/ppt/media/image7.gif" ContentType="image/gif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5/7/15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8F79C7D-3AE1-45AC-9F67-D0D76149B0FB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5/7/15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B938C3A-A04B-4036-8C51-0D95178F24FF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gif"/><Relationship Id="rId2" Type="http://schemas.openxmlformats.org/officeDocument/2006/relationships/image" Target="../media/image7.gif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62120" y="2971800"/>
            <a:ext cx="7543440" cy="1752120"/>
          </a:xfrm>
          <a:prstGeom prst="rect">
            <a:avLst/>
          </a:prstGeom>
          <a:noFill/>
          <a:ln>
            <a:solidFill>
              <a:srgbClr val="953735"/>
            </a:solidFill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alibri"/>
                <a:ea typeface="바탕"/>
              </a:rPr>
              <a:t>XBRL Arelle</a:t>
            </a:r>
            <a:r>
              <a:rPr b="1" lang="en-US" sz="4000" baseline="30000">
                <a:solidFill>
                  <a:srgbClr val="000000"/>
                </a:solidFill>
                <a:latin typeface="Calibri"/>
                <a:ea typeface="바탕"/>
              </a:rPr>
              <a:t>®</a:t>
            </a:r>
            <a:r>
              <a:rPr b="1" lang="en-US" sz="4000">
                <a:solidFill>
                  <a:srgbClr val="000000"/>
                </a:solidFill>
                <a:latin typeface="Calibri"/>
                <a:ea typeface="바탕"/>
              </a:rPr>
              <a:t> Tutorial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609480" y="5257800"/>
            <a:ext cx="7924320" cy="1066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  <a:ea typeface="바탕"/>
              </a:rPr>
              <a:t>May 7, 2014</a:t>
            </a:r>
            <a:endParaRPr/>
          </a:p>
        </p:txBody>
      </p:sp>
      <p:pic>
        <p:nvPicPr>
          <p:cNvPr id="80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14600" y="685800"/>
            <a:ext cx="3809520" cy="1120320"/>
          </a:xfrm>
          <a:prstGeom prst="rect">
            <a:avLst/>
          </a:prstGeom>
          <a:ln w="9360"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2286000" y="1838880"/>
            <a:ext cx="495252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1ec4c8"/>
                </a:solidFill>
                <a:latin typeface="Calibri"/>
                <a:ea typeface="바탕"/>
              </a:rPr>
              <a:t>open source xb</a:t>
            </a:r>
            <a:r>
              <a:rPr b="1" lang="en-US" sz="2800">
                <a:solidFill>
                  <a:srgbClr val="bf2fbf"/>
                </a:solidFill>
                <a:latin typeface="Calibri"/>
                <a:ea typeface="바탕"/>
              </a:rPr>
              <a:t>rl</a:t>
            </a:r>
            <a:r>
              <a:rPr b="1" lang="en-US" sz="2800">
                <a:solidFill>
                  <a:srgbClr val="20ced2"/>
                </a:solidFill>
                <a:latin typeface="Calibri"/>
                <a:ea typeface="바탕"/>
              </a:rPr>
              <a:t> </a:t>
            </a:r>
            <a:r>
              <a:rPr b="1" lang="en-US" sz="2800">
                <a:solidFill>
                  <a:srgbClr val="1ec4c8"/>
                </a:solidFill>
                <a:latin typeface="Calibri"/>
                <a:ea typeface="바탕"/>
              </a:rPr>
              <a:t>platform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Databases Support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685800" y="1600200"/>
            <a:ext cx="77720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Bulk load &amp; update database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From SEC RSS, UK &amp; FSA websites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From GUI, files &amp; scripts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Database Schemas: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XBRL-US Public</a:t>
            </a:r>
            <a:endParaRPr/>
          </a:p>
          <a:p>
            <a:pPr lvl="2"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Postgres only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XBRL Abstract Model</a:t>
            </a:r>
            <a:endParaRPr/>
          </a:p>
          <a:p>
            <a:pPr lvl="2"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SQL (Postgres, SQLite, MySQL, MS SQL, Oracle)</a:t>
            </a:r>
            <a:endParaRPr/>
          </a:p>
          <a:p>
            <a:pPr lvl="2"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Graph (Cassandra, RDF, JSON)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-1522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XBRL-US Public schema</a:t>
            </a:r>
            <a:endParaRPr/>
          </a:p>
        </p:txBody>
      </p:sp>
      <p:pic>
        <p:nvPicPr>
          <p:cNvPr id="111" name="Picture 2" descr=""/>
          <p:cNvPicPr/>
          <p:nvPr/>
        </p:nvPicPr>
        <p:blipFill>
          <a:blip r:embed="rId1"/>
          <a:srcRect l="118938" t="19448" r="132154" b="194486"/>
          <a:stretch>
            <a:fillRect/>
          </a:stretch>
        </p:blipFill>
        <p:spPr>
          <a:xfrm>
            <a:off x="76320" y="898560"/>
            <a:ext cx="8965080" cy="58831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Installing XBRL-US Postgres DB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685800" y="1600200"/>
            <a:ext cx="77720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Install Postgres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Create database, user, password, load DDL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Install Arelle &amp; xbrlDB plugin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Run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RSS feeds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or cmd scripts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arelleCmdLine -f c:\temp\test.rss -v --disclosureSystem efm-pragmatic-all-years --store-to-XBRL-DB "host, port,user,pwd,database,90,postgres“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380880"/>
            <a:ext cx="18284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Graph Model</a:t>
            </a:r>
            <a:endParaRPr/>
          </a:p>
        </p:txBody>
      </p:sp>
      <p:pic>
        <p:nvPicPr>
          <p:cNvPr id="11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137880"/>
            <a:ext cx="8381520" cy="67197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Graph Databases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6858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Social networking technology (Facebook)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Rexter interface, Titan data store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Multiple backends (Cassandra, HBase)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Gremlin / Groovy query (tinkerpop)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Run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RSS feeds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or cmd scripts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arelleCmdLine -f c:\temp\test.rss -v --disclosureSystem efm-pragmatic-all-years --store-to-XBRL-DB "host, port,user,pwd,database,90,rexter”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pic>
        <p:nvPicPr>
          <p:cNvPr id="11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2120" y="0"/>
            <a:ext cx="6400440" cy="6643800"/>
          </a:xfrm>
          <a:prstGeom prst="rect">
            <a:avLst/>
          </a:prstGeom>
          <a:ln w="9360"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3276720" y="0"/>
            <a:ext cx="3885840" cy="13251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Graph to 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Data Points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85800" y="0"/>
            <a:ext cx="7391160" cy="13251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RDF Model</a:t>
            </a:r>
            <a:endParaRPr/>
          </a:p>
        </p:txBody>
      </p:sp>
      <p:pic>
        <p:nvPicPr>
          <p:cNvPr id="12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2280" y="1262160"/>
            <a:ext cx="8805600" cy="536688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Storing into to RDF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6858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RDF stores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Files (turtle, XML)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Database NanoSparqlServer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Run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RSS feeds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or cmd scripts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arelleCmdLine -f c:\temp\test.rss -v –disclosureSystem efm-pragmatic-all-years --store-to-XBRL-DB rdfFile,,,, c:\abc\test.turtle,600,rdfDB”</a:t>
            </a:r>
            <a:endParaRPr/>
          </a:p>
          <a:p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85800" y="0"/>
            <a:ext cx="7391160" cy="13251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JSON Model</a:t>
            </a:r>
            <a:endParaRPr/>
          </a:p>
        </p:txBody>
      </p:sp>
      <p:pic>
        <p:nvPicPr>
          <p:cNvPr id="12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2280" y="1066680"/>
            <a:ext cx="8805600" cy="566712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Storing into JSON Database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6858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JSON file sytax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MongoDB interesting, size issues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Run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RSS feeds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or cmd scripts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arelleCmdLine -f c:\temp\test.rss -v –disclosureSystem efm-pragmatic-all-years --store-to-XBRL-DB jsonFile,,,, c:\abc\test.json,600,json”</a:t>
            </a:r>
            <a:endParaRPr/>
          </a:p>
          <a:p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Topics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1550520"/>
            <a:ext cx="8229240" cy="4991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Installation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Validation (GUI, CmdLine, WebService)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Saving to files, import Excel to DTS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Databases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Plug-ins (existing, developing)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Packages (and remappings)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Performance &amp; Profiling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Integration (Java, C#, other)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Testing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04920" y="0"/>
            <a:ext cx="2590560" cy="3428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SQL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Abstract Model</a:t>
            </a:r>
            <a:endParaRPr/>
          </a:p>
        </p:txBody>
      </p:sp>
      <p:pic>
        <p:nvPicPr>
          <p:cNvPr id="130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13560" y="0"/>
            <a:ext cx="6130080" cy="685764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Storing into SQL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304920" y="1676520"/>
            <a:ext cx="861012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Postgres, SQLite, MySQL, MSSQL &amp; Oracle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arelleCmdLine -f c:\temp\test.rss -v –disclosureSystem efm-pragmatic-all-years --store-to-XBRL-DB host,port,user,pwd,database600,pgSemantic</a:t>
            </a:r>
            <a:endParaRPr/>
          </a:p>
          <a:p>
            <a:pPr lvl="2"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pgSemantic – Postgres</a:t>
            </a:r>
            <a:endParaRPr/>
          </a:p>
          <a:p>
            <a:pPr lvl="2"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mysqlSemantic – MySql &amp; Cloud SQL (GAE)</a:t>
            </a:r>
            <a:endParaRPr/>
          </a:p>
          <a:p>
            <a:pPr lvl="2"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mssqlSemantic – MS SQL Server (2011)</a:t>
            </a:r>
            <a:endParaRPr/>
          </a:p>
          <a:p>
            <a:pPr lvl="2"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orclSemantic – Oracle 11g</a:t>
            </a:r>
            <a:endParaRPr/>
          </a:p>
          <a:p>
            <a:pPr lvl="2"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sqliteSemantic – SQLite</a:t>
            </a:r>
            <a:endParaRPr/>
          </a:p>
          <a:p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507960"/>
            <a:ext cx="9143640" cy="582444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304920" y="0"/>
            <a:ext cx="2590560" cy="3428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DPM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Model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Plug-ins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GUI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Command line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Standard plug-ins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Developing custom plug-ins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GUI Plug-in Manager</a:t>
            </a:r>
            <a:endParaRPr/>
          </a:p>
        </p:txBody>
      </p:sp>
      <p:pic>
        <p:nvPicPr>
          <p:cNvPr id="138" name="Content Placeholder 3" descr=""/>
          <p:cNvPicPr/>
          <p:nvPr/>
        </p:nvPicPr>
        <p:blipFill>
          <a:blip r:embed="rId1"/>
          <a:srcRect l="0" t="6044" r="0" b="6044"/>
          <a:stretch>
            <a:fillRect/>
          </a:stretch>
        </p:blipFill>
        <p:spPr>
          <a:xfrm>
            <a:off x="457200" y="1688760"/>
            <a:ext cx="8229240" cy="4525560"/>
          </a:xfrm>
          <a:prstGeom prst="rect">
            <a:avLst/>
          </a:prstGeom>
          <a:ln>
            <a:solidFill>
              <a:srgbClr val="c4bd97"/>
            </a:solidFill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Command Line Plug-in Use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--plugins=PLUGINS    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Modify plug-in configuration. 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Re-save unless 'temp’ is in the module list. 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'show' to show current plug-in configuration. 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'|' separator (multiple plugins and commands)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+url to add plug-in by its url or filename,  (relative to installation plugin directory)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~name to reload a plug-in by its name,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-name to remove a plug-in by its name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name for temporary plug-in (not saved)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Writing a Plug In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Production code in …/plugin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Examples in …examples/plugin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Structure: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Methods for plugin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CmdLine &amp; GUI interfaces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__pluginInfo__ : plug-in class methods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Plugin distributed as source incl for binary app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Packages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Zip manifests (Oasis Catalog, XII Package)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(currently only first oasis catalog is found)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Entry points given names (vs fishing for files)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URL redirection catalog entries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Eliminate copying into cache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Support multiple packaged versions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GUI Package Manager</a:t>
            </a:r>
            <a:endParaRPr/>
          </a:p>
        </p:txBody>
      </p:sp>
      <p:pic>
        <p:nvPicPr>
          <p:cNvPr id="146" name="Picture 4" descr=""/>
          <p:cNvPicPr/>
          <p:nvPr/>
        </p:nvPicPr>
        <p:blipFill>
          <a:blip r:embed="rId1"/>
          <a:srcRect l="0" t="218101" r="0" b="218101"/>
          <a:stretch>
            <a:fillRect/>
          </a:stretch>
        </p:blipFill>
        <p:spPr>
          <a:xfrm>
            <a:off x="457200" y="1600200"/>
            <a:ext cx="8229240" cy="45255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Command Line Package Use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--packages=PACKAGES    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Modify package configuration. 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Re-save unless 'temp’ is in the module list. 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'show' to show current package configuration. 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'|' separator (multiple packages and commands)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+url to add package by its url or filename,  (url is full path)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~name to reload a package by its name,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-name to remove a package by its name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name for temporary package (not saved)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Installation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853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Executable app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Windows installer exe from website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Unix: Mac .dmg installer; Linux/Solaris zip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Python sources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gitHub.com/arelle, issues: arelle.atlassian.net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Install Python 3.3, lxml, regex, isodate, gzip, zlib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Windows from: </a:t>
            </a:r>
            <a:r>
              <a:rPr lang="en-US" sz="2400" u="sng">
                <a:solidFill>
                  <a:srgbClr val="0000ff"/>
                </a:solidFill>
                <a:latin typeface="Calibri"/>
              </a:rPr>
              <a:t>www.lfd.uci.edu/~gohlke/pythonlibs/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Others: easy_install-3.3 {package}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Plugins: rdflib, pg8000, pymysql, sqlite3, pyodbc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Distribution: cx_Freeze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Other mapping redirection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Config/mappings.xml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Maps URL or File to file, directory or into a zip</a:t>
            </a: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Performance &amp; Profiling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--collectProfileStats - collect profile statistics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(time and memory by processing phase)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GUI tools log menu: collect/log profile stats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--plugins=profileCmdLine.py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    --saveProfilerReport=filename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GUI plugin profileFormula.py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    validation menu: Profile formula validation   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Integration Topics</a:t>
            </a:r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C# interface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Java interface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iOS future planned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Error messages txt/xml/json interfaces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Table linkbase error reporting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Interface “wrapper”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Prepare parameters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Prepare cache if offline, or Package file(s)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Initiate in background as appropriate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runtime.exec or Process.start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If run from GUI, named pipe to display status info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Process resulting log file (txt, .xml or .json)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Integrate error results to source files/tables/etc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href’s for each log entry with tooltip info in .xsml/.json</a:t>
            </a:r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Testing</a:t>
            </a:r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Most testing using XBRL validation suite files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Run either by: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Command .bat/.sh files in scripts directory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GUI: open test index or test suite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pyTest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Control file config/arelle_test.ini – tests &amp; parameters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junitxml output for test integration 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Test wrapper is arelle_test.py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Validation, GUI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Select disclosure system (SEC, SBR)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Check (√) Disclosure system checks if SEC, SBR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File – open (  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 single file or a zip archive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Validate (  )</a:t>
            </a:r>
            <a:endParaRPr/>
          </a:p>
        </p:txBody>
      </p:sp>
      <p:pic>
        <p:nvPicPr>
          <p:cNvPr id="8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75680" y="3025440"/>
            <a:ext cx="202680" cy="202680"/>
          </a:xfrm>
          <a:prstGeom prst="rect">
            <a:avLst/>
          </a:prstGeom>
          <a:ln>
            <a:noFill/>
          </a:ln>
        </p:spPr>
      </p:pic>
      <p:pic>
        <p:nvPicPr>
          <p:cNvPr id="89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69240" y="3613320"/>
            <a:ext cx="202680" cy="20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Validation, Command Line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arelleCmdLine –f “file name” –v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   --disclosureSystem efm-pragmatic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File name can be URL, local file, or path into a zip archive (e.g.,  …foo.zip/bar.xml)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Looks inside file to determine whether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Instance, inline XBRL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DTS file (schema, linkbase)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Testcase file, testcase index file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Validation, Web Service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Start web service (bat or sh file)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u="sng">
                <a:solidFill>
                  <a:srgbClr val="0000ff"/>
                </a:solidFill>
                <a:latin typeface="Calibri"/>
              </a:rPr>
              <a:t>http://localhost:8080/help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(for details)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Simple validation: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u="sng">
                <a:solidFill>
                  <a:srgbClr val="0000ff"/>
                </a:solidFill>
                <a:latin typeface="Calibri"/>
              </a:rPr>
              <a:t>http://localhost:8080//rest/xbrl/validation</a:t>
            </a:r>
            <a:r>
              <a:rPr lang="en-US" sz="3200" u="sng">
                <a:solidFill>
                  <a:srgbClr val="008000"/>
                </a:solidFill>
                <a:latin typeface="Calibri"/>
              </a:rPr>
              <a:t>?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u="sng">
                <a:solidFill>
                  <a:srgbClr val="3366ff"/>
                </a:solidFill>
                <a:latin typeface="Calibri"/>
              </a:rPr>
              <a:t>        </a:t>
            </a:r>
            <a:r>
              <a:rPr lang="en-US" sz="3200" u="sng">
                <a:solidFill>
                  <a:srgbClr val="3366ff"/>
                </a:solidFill>
                <a:latin typeface="Calibri"/>
              </a:rPr>
              <a:t>file=c:/a/b/c.xbrl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Saving to csv, html, xml…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arelleCmdLine –f “file name”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--concepts filename.{csv, html, xml, …}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--pre {f} –cal {f} –dim {f} –formulae {f}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--viewArcrole {arcrole} –viewFile {f}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--roleTypes {f}  --arcroleTypes {f}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--logFile f.{xml, json, …}  --log{Level|Code}Filter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--internetConnectivity {online|offline}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Excel Plug-in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Do extension taxonomies in Excel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XBRL-US, IFRS, EDINet, bare taxonomy</a:t>
            </a: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Plug-in: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Save XBRL DTS into Excel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Load/validate from Excel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Save from Excel into XBRL files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457200" y="-152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Excel example</a:t>
            </a:r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6629400" y="914400"/>
            <a:ext cx="2272320" cy="503640"/>
          </a:xfrm>
          <a:prstGeom prst="wedgeRectCallout">
            <a:avLst>
              <a:gd name="adj1" fmla="val -45202"/>
              <a:gd name="adj2" fmla="val 125743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Sheet 1:  Taxonomy</a:t>
            </a:r>
            <a:endParaRPr/>
          </a:p>
        </p:txBody>
      </p:sp>
      <p:graphicFrame>
        <p:nvGraphicFramePr>
          <p:cNvPr id="101" name="Table 4"/>
          <p:cNvGraphicFramePr/>
          <p:nvPr/>
        </p:nvGraphicFramePr>
        <p:xfrm>
          <a:off x="159840" y="4167720"/>
          <a:ext cx="6603480" cy="2004120"/>
        </p:xfrm>
        <a:graphic>
          <a:graphicData uri="http://schemas.openxmlformats.org/drawingml/2006/table">
            <a:tbl>
              <a:tblPr/>
              <a:tblGrid>
                <a:gridCol w="823680"/>
                <a:gridCol w="659520"/>
                <a:gridCol w="1168560"/>
                <a:gridCol w="2348640"/>
                <a:gridCol w="1603080"/>
              </a:tblGrid>
              <a:tr h="501120"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specification</a:t>
                      </a:r>
                      <a:endParaRPr/>
                    </a:p>
                  </a:txBody>
                  <a:tcPr/>
                </a:tc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file type</a:t>
                      </a:r>
                      <a:endParaRPr/>
                    </a:p>
                  </a:txBody>
                  <a:tcPr/>
                </a:tc>
                <a:tc>
                  <a:txBody>
                    <a:bodyPr lIns="8280" rIns="8280" tIns="8280" bIns="0" anchor="b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prefix (schema)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type (linkbase)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
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argument (other)</a:t>
                      </a:r>
                      <a:endParaRPr/>
                    </a:p>
                  </a:txBody>
                  <a:tcPr/>
                </a:tc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file, href or role definition</a:t>
                      </a:r>
                      <a:endParaRPr/>
                    </a:p>
                  </a:txBody>
                  <a:tcPr/>
                </a:tc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namespace URI</a:t>
                      </a:r>
                      <a:endParaRPr/>
                    </a:p>
                  </a:txBody>
                  <a:tcPr/>
                </a:tc>
              </a:tr>
              <a:tr h="167040"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167040"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167040"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167040"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extension</a:t>
                      </a:r>
                      <a:endParaRPr/>
                    </a:p>
                  </a:txBody>
                  <a:tcPr/>
                </a:tc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schema</a:t>
                      </a:r>
                      <a:endParaRPr/>
                    </a:p>
                  </a:txBody>
                  <a:tcPr/>
                </a:tc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test</a:t>
                      </a:r>
                      <a:endParaRPr/>
                    </a:p>
                  </a:txBody>
                  <a:tcPr/>
                </a:tc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test.xsd</a:t>
                      </a:r>
                      <a:endParaRPr/>
                    </a:p>
                  </a:txBody>
                  <a:tcPr/>
                </a:tc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http://abc.com/test</a:t>
                      </a:r>
                      <a:endParaRPr/>
                    </a:p>
                  </a:txBody>
                  <a:tcPr/>
                </a:tc>
              </a:tr>
              <a:tr h="167040"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extension</a:t>
                      </a:r>
                      <a:endParaRPr/>
                    </a:p>
                  </a:txBody>
                  <a:tcPr/>
                </a:tc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linkbase</a:t>
                      </a:r>
                      <a:endParaRPr/>
                    </a:p>
                  </a:txBody>
                  <a:tcPr/>
                </a:tc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presentation</a:t>
                      </a:r>
                      <a:endParaRPr/>
                    </a:p>
                  </a:txBody>
                  <a:tcPr/>
                </a:tc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test-pre.xml</a:t>
                      </a:r>
                      <a:endParaRPr/>
                    </a:p>
                  </a:txBody>
                  <a:tcPr/>
                </a:tc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167040"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extension</a:t>
                      </a:r>
                      <a:endParaRPr/>
                    </a:p>
                  </a:txBody>
                  <a:tcPr/>
                </a:tc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linkbase</a:t>
                      </a:r>
                      <a:endParaRPr/>
                    </a:p>
                  </a:txBody>
                  <a:tcPr/>
                </a:tc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calculation</a:t>
                      </a:r>
                      <a:endParaRPr/>
                    </a:p>
                  </a:txBody>
                  <a:tcPr/>
                </a:tc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test-cal.xml</a:t>
                      </a:r>
                      <a:endParaRPr/>
                    </a:p>
                  </a:txBody>
                  <a:tcPr/>
                </a:tc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167040"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extension</a:t>
                      </a:r>
                      <a:endParaRPr/>
                    </a:p>
                  </a:txBody>
                  <a:tcPr/>
                </a:tc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linkbase</a:t>
                      </a:r>
                      <a:endParaRPr/>
                    </a:p>
                  </a:txBody>
                  <a:tcPr/>
                </a:tc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label en</a:t>
                      </a:r>
                      <a:endParaRPr/>
                    </a:p>
                  </a:txBody>
                  <a:tcPr/>
                </a:tc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test-lab.xml</a:t>
                      </a:r>
                      <a:endParaRPr/>
                    </a:p>
                  </a:txBody>
                  <a:tcPr/>
                </a:tc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167040"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166680"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extension</a:t>
                      </a:r>
                      <a:endParaRPr/>
                    </a:p>
                  </a:txBody>
                  <a:tcPr/>
                </a:tc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role</a:t>
                      </a:r>
                      <a:endParaRPr/>
                    </a:p>
                  </a:txBody>
                  <a:tcPr/>
                </a:tc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Property Plant Equipment Extended Link</a:t>
                      </a:r>
                      <a:endParaRPr/>
                    </a:p>
                  </a:txBody>
                  <a:tcPr/>
                </a:tc>
                <a:tc>
                  <a:txBody>
                    <a:bodyPr lIns="8280" rIns="8280" tIns="828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http://abc.com/role/PPE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2" name="Table 5"/>
          <p:cNvGraphicFramePr/>
          <p:nvPr/>
        </p:nvGraphicFramePr>
        <p:xfrm>
          <a:off x="159840" y="1719360"/>
          <a:ext cx="8755200" cy="2160000"/>
        </p:xfrm>
        <a:graphic>
          <a:graphicData uri="http://schemas.openxmlformats.org/drawingml/2006/table">
            <a:tbl>
              <a:tblPr/>
              <a:tblGrid>
                <a:gridCol w="554760"/>
                <a:gridCol w="2231640"/>
                <a:gridCol w="554760"/>
                <a:gridCol w="762840"/>
                <a:gridCol w="1028880"/>
                <a:gridCol w="762840"/>
                <a:gridCol w="508680"/>
                <a:gridCol w="427680"/>
                <a:gridCol w="416160"/>
                <a:gridCol w="372600"/>
                <a:gridCol w="635760"/>
                <a:gridCol w="498600"/>
              </a:tblGrid>
              <a:tr h="219240"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Property Plant Equipment Extended Link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306720"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科目分類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冗長ラベル（英語）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名前空間プレフィックス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要素名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type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substitutionGroup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periodType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balance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abstract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depth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calculation parent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calculation weight</a:t>
                      </a:r>
                      <a:endParaRPr/>
                    </a:p>
                  </a:txBody>
                  <a:tcPr/>
                </a:tc>
              </a:tr>
              <a:tr h="306720"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    </a:t>
                      </a: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Property, Plant, and Equipment, Net, Movements [Abstract]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test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PPENetAbstract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xbrli:stringItemType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xbrli:item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instant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true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219240"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        </a:t>
                      </a: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Property, Plant, and Equipment, Net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test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PPENet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xbrli:monetaryItemType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xbrli:item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instant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/>
                </a:tc>
              </a:tr>
              <a:tr h="219240"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            </a:t>
                      </a: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Land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test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Land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xbrli:monetaryItemType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xbrli:item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instant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test:PPENet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219240"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            </a:t>
                      </a: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Buildings, Net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test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Bldg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xbrli:monetaryItemType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xbrli:item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instant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debit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test:PPENet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219240"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            </a:t>
                      </a: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Furniture and Fixtures, Net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test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Furn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xbrli:monetaryItemType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xbrli:item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instant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 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test:PPENet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219240"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            </a:t>
                      </a: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Computer Equipment, Net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test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CompEqp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xbrli:monetaryItemType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xbrli:item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instant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debit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test:PPENet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231120">
                <a:tc>
                  <a:txBody>
                    <a:bodyPr lIns="8640" rIns="8640" tIns="864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            </a:t>
                      </a: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Other Property, Plant, and Equipment, Net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test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OtherProp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xbrli:monetaryItemType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xbrli:item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instant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debit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false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MS UI Gothic"/>
                        </a:rPr>
                        <a:t>test:PPENet</a:t>
                      </a:r>
                      <a:endParaRPr/>
                    </a:p>
                  </a:txBody>
                  <a:tcPr/>
                </a:tc>
                <a:tc>
                  <a:txBody>
                    <a:bodyPr lIns="8640" rIns="8640" tIns="864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3" name="CustomShape 6"/>
          <p:cNvSpPr/>
          <p:nvPr/>
        </p:nvSpPr>
        <p:spPr>
          <a:xfrm>
            <a:off x="6629400" y="4248000"/>
            <a:ext cx="2344320" cy="857160"/>
          </a:xfrm>
          <a:prstGeom prst="wedgeRectCallout">
            <a:avLst>
              <a:gd name="adj1" fmla="val -59662"/>
              <a:gd name="adj2" fmla="val -33338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Sheet 2:  Import and extension parameters</a:t>
            </a:r>
            <a:endParaRPr/>
          </a:p>
        </p:txBody>
      </p:sp>
      <p:sp>
        <p:nvSpPr>
          <p:cNvPr id="104" name="CustomShape 7"/>
          <p:cNvSpPr/>
          <p:nvPr/>
        </p:nvSpPr>
        <p:spPr>
          <a:xfrm>
            <a:off x="303840" y="1143360"/>
            <a:ext cx="1151640" cy="359640"/>
          </a:xfrm>
          <a:prstGeom prst="wedgeRectCallout">
            <a:avLst>
              <a:gd name="adj1" fmla="val -15327"/>
              <a:gd name="adj2" fmla="val 121324"/>
            </a:avLst>
          </a:prstGeom>
          <a:solidFill>
            <a:srgbClr val="eaaeae"/>
          </a:solidFill>
          <a:ln w="25560">
            <a:solidFill>
              <a:srgbClr val="cf936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Link role</a:t>
            </a:r>
            <a:endParaRPr/>
          </a:p>
        </p:txBody>
      </p:sp>
      <p:sp>
        <p:nvSpPr>
          <p:cNvPr id="105" name="CustomShape 8"/>
          <p:cNvSpPr/>
          <p:nvPr/>
        </p:nvSpPr>
        <p:spPr>
          <a:xfrm>
            <a:off x="1815840" y="1143360"/>
            <a:ext cx="1151640" cy="359640"/>
          </a:xfrm>
          <a:prstGeom prst="wedgeRectCallout">
            <a:avLst>
              <a:gd name="adj1" fmla="val 5431"/>
              <a:gd name="adj2" fmla="val 265894"/>
            </a:avLst>
          </a:prstGeom>
          <a:solidFill>
            <a:srgbClr val="eaaeae"/>
          </a:solidFill>
          <a:ln w="25560">
            <a:solidFill>
              <a:srgbClr val="cf936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Concepts</a:t>
            </a:r>
            <a:endParaRPr/>
          </a:p>
        </p:txBody>
      </p:sp>
      <p:sp>
        <p:nvSpPr>
          <p:cNvPr id="106" name="CustomShape 9"/>
          <p:cNvSpPr/>
          <p:nvPr/>
        </p:nvSpPr>
        <p:spPr>
          <a:xfrm>
            <a:off x="3472200" y="4743720"/>
            <a:ext cx="1511640" cy="359640"/>
          </a:xfrm>
          <a:prstGeom prst="wedgeRectCallout">
            <a:avLst>
              <a:gd name="adj1" fmla="val -43236"/>
              <a:gd name="adj2" fmla="val 144768"/>
            </a:avLst>
          </a:prstGeom>
          <a:solidFill>
            <a:srgbClr val="eaaeae"/>
          </a:solidFill>
          <a:ln w="25560">
            <a:solidFill>
              <a:srgbClr val="cf936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Extension files</a:t>
            </a:r>
            <a:endParaRPr/>
          </a:p>
        </p:txBody>
      </p:sp>
      <p:sp>
        <p:nvSpPr>
          <p:cNvPr id="107" name="CustomShape 10"/>
          <p:cNvSpPr/>
          <p:nvPr/>
        </p:nvSpPr>
        <p:spPr>
          <a:xfrm>
            <a:off x="4336200" y="5535720"/>
            <a:ext cx="2160000" cy="359640"/>
          </a:xfrm>
          <a:prstGeom prst="wedgeRectCallout">
            <a:avLst>
              <a:gd name="adj1" fmla="val -77657"/>
              <a:gd name="adj2" fmla="val 70530"/>
            </a:avLst>
          </a:prstGeom>
          <a:solidFill>
            <a:srgbClr val="eaaeae"/>
          </a:solidFill>
          <a:ln w="25560">
            <a:solidFill>
              <a:srgbClr val="cf9361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Extension link role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