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97" r:id="rId3"/>
    <p:sldId id="289" r:id="rId4"/>
    <p:sldId id="298" r:id="rId5"/>
    <p:sldId id="256" r:id="rId6"/>
    <p:sldId id="257" r:id="rId7"/>
    <p:sldId id="295" r:id="rId8"/>
    <p:sldId id="287" r:id="rId9"/>
    <p:sldId id="290" r:id="rId10"/>
    <p:sldId id="288" r:id="rId11"/>
    <p:sldId id="291" r:id="rId12"/>
    <p:sldId id="293" r:id="rId13"/>
    <p:sldId id="299" r:id="rId14"/>
    <p:sldId id="292" r:id="rId15"/>
    <p:sldId id="294" r:id="rId16"/>
    <p:sldId id="285" r:id="rId17"/>
    <p:sldId id="296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4"/>
    <p:restoredTop sz="94694"/>
  </p:normalViewPr>
  <p:slideViewPr>
    <p:cSldViewPr snapToGrid="0">
      <p:cViewPr varScale="1">
        <p:scale>
          <a:sx n="132" d="100"/>
          <a:sy n="132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149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5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1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750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99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863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62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4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17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2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49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38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29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3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45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31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23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336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672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095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00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5493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8703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455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39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5660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hyperlink" Target="https://fisicaymates.com/autovalores-y-autovectores-de-una-matriz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8.html#idm4502216121208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etosa.io/ev/principal-component-analysis/" TargetMode="External"/><Relationship Id="rId4" Type="http://schemas.openxmlformats.org/officeDocument/2006/relationships/hyperlink" Target="https://medium.com/@kyasar.mail/pca-principal-component-analysis-729068e28ec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Curse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Dimensionality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4;p5">
            <a:extLst>
              <a:ext uri="{FF2B5EF4-FFF2-40B4-BE49-F238E27FC236}">
                <a16:creationId xmlns:a16="http://schemas.microsoft.com/office/drawing/2014/main" id="{19449A98-9787-4788-BA30-C1311CDF0133}"/>
              </a:ext>
            </a:extLst>
          </p:cNvPr>
          <p:cNvSpPr txBox="1"/>
          <p:nvPr/>
        </p:nvSpPr>
        <p:spPr>
          <a:xfrm>
            <a:off x="587828" y="1858895"/>
            <a:ext cx="106446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El número de muestras que se necesitan para estimar una función arbitraria (un target de ML, por ejemplo) con un cierto nivel de precisión crece exponencialmente con el número de inputs/dimensiones/variables de la función.</a:t>
            </a: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4A4BEB43-E8CC-4B65-BA70-A13427F7B272}"/>
              </a:ext>
            </a:extLst>
          </p:cNvPr>
          <p:cNvSpPr txBox="1"/>
          <p:nvPr/>
        </p:nvSpPr>
        <p:spPr>
          <a:xfrm>
            <a:off x="587828" y="2720029"/>
            <a:ext cx="47210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Este fenómeno afecta mucho a la dispersión y la cercanía de los datos. Según vamos añadiendo dimensiones, se van diferenciando mejor.</a:t>
            </a:r>
          </a:p>
        </p:txBody>
      </p:sp>
      <p:pic>
        <p:nvPicPr>
          <p:cNvPr id="7170" name="Picture 2" descr="Texto alternativo generado por el equipo:&#10;SD . 64 re-V0ns ">
            <a:extLst>
              <a:ext uri="{FF2B5EF4-FFF2-40B4-BE49-F238E27FC236}">
                <a16:creationId xmlns:a16="http://schemas.microsoft.com/office/drawing/2014/main" id="{4249F3ED-5A83-4310-A102-C799CB0C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372" y="3429000"/>
            <a:ext cx="45624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F849D6B2-0D92-4F68-A249-B83D38BF0087}"/>
              </a:ext>
            </a:extLst>
          </p:cNvPr>
          <p:cNvSpPr txBox="1"/>
          <p:nvPr/>
        </p:nvSpPr>
        <p:spPr>
          <a:xfrm>
            <a:off x="6264675" y="2634013"/>
            <a:ext cx="47210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Cuando estamos ante pocas dimensiones, tenemos datos que pueden resultar muy parecidos, pero según vamos añadiendo características y dimensiones nuevas, esto cambia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A72372-0F5D-4B66-82F1-E662068B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897" y="3294567"/>
            <a:ext cx="2995363" cy="1954790"/>
          </a:xfrm>
          <a:prstGeom prst="rect">
            <a:avLst/>
          </a:prstGeom>
        </p:spPr>
      </p:pic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3E5348D8-634D-413C-942F-49B47345BCA6}"/>
              </a:ext>
            </a:extLst>
          </p:cNvPr>
          <p:cNvSpPr txBox="1"/>
          <p:nvPr/>
        </p:nvSpPr>
        <p:spPr>
          <a:xfrm>
            <a:off x="587827" y="5633415"/>
            <a:ext cx="106446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con muchas dimensiones serán muy dispersos y con mucha distancia entre los puntos, lo cual es bueno para clasificar. El problema es que nuevas observaciones estarán también muy lejanas de las originales (</a:t>
            </a:r>
            <a:r>
              <a:rPr kumimoji="0" lang="es-E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), produciendo predicciones menos fiables que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con pocas dimensiones. </a:t>
            </a: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 solución sería incrementar el conjunto de </a:t>
            </a:r>
            <a:r>
              <a:rPr kumimoji="0" lang="es-E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99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Autovalores y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autovectores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471799" y="1492218"/>
            <a:ext cx="10943480" cy="28969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álgebra lineal, los vectores propios,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operador lineal son los vectores no nulos que, cuando son transformados por el operador, dan lugar a un múltiplo escalar de sí mismos, con lo que no cambian su dirección. Este escalar lambda  recibe el nombre valor propio, autovalor o valor característico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matriz sobre la que se calculan los autovalores y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que ser cuadrada.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tantos autovalores como dimensiones tenga la matriz. Se pueden repetir.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perpendiculares entre sí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longitud del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1 y su autovalor representa el poder de cada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b="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C44732-7C02-47CD-8A83-AFE16E76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05" y="4636537"/>
            <a:ext cx="3267075" cy="933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B1B2A7-5C52-425C-9C86-346164AEA989}"/>
              </a:ext>
            </a:extLst>
          </p:cNvPr>
          <p:cNvSpPr txBox="1"/>
          <p:nvPr/>
        </p:nvSpPr>
        <p:spPr>
          <a:xfrm>
            <a:off x="649080" y="6051250"/>
            <a:ext cx="562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hlinkClick r:id="rId4"/>
              </a:rPr>
              <a:t>Explicación detallada de cálculo de autovalores y </a:t>
            </a:r>
            <a:r>
              <a:rPr lang="es-ES" sz="1400" dirty="0" err="1">
                <a:solidFill>
                  <a:schemeClr val="bg1"/>
                </a:solidFill>
                <a:hlinkClick r:id="rId4"/>
              </a:rPr>
              <a:t>autovetores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A6B4309-0CBA-4CB7-9156-C80657E93F2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1987" y="3806605"/>
            <a:ext cx="2943956" cy="2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3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24260" y="1551289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Normalmente se usa para reducir la dimensionalidad. Identifica los hiperplanos que maximizan la varianza y proyecta los datos en esos hiperplanos, de tal manera que minimicemos la pérdida de información. O sea que vamos a buscar “la proyección” de los puntos que mantenga la mayor cantidad de varianza (cambio = información) de los datos originales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líneas discontinuas de la siguiente imagen serían una proyección con muy poca varianza de la variable.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ls2 0807">
            <a:extLst>
              <a:ext uri="{FF2B5EF4-FFF2-40B4-BE49-F238E27FC236}">
                <a16:creationId xmlns:a16="http://schemas.microsoft.com/office/drawing/2014/main" id="{5FD35602-12BC-40DF-A28D-DFBDAEAA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621" y="3071294"/>
            <a:ext cx="6858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D5199BCD-7AB4-6947-59E3-46D16D947AED}"/>
              </a:ext>
            </a:extLst>
          </p:cNvPr>
          <p:cNvSpPr/>
          <p:nvPr/>
        </p:nvSpPr>
        <p:spPr>
          <a:xfrm>
            <a:off x="7597663" y="3327735"/>
            <a:ext cx="4122538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algoritmo de PCA va a encontrar en este caso C1 y C2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C1, C2 se llaman componentes principales, son ortogonales (perpendiculares)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algoritmo encuentra tantas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dimensiones y todas ortogonales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¿Dónde está la gracia tengo tantas “dimensiones” como antes? 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0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8" y="160338"/>
            <a:ext cx="8814441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Cálculo de los Principal </a:t>
            </a:r>
            <a:r>
              <a:rPr lang="es-ES" sz="4400" spc="-1" dirty="0" err="1">
                <a:solidFill>
                  <a:srgbClr val="FF0000"/>
                </a:solidFill>
                <a:latin typeface="Calibri Light"/>
              </a:rPr>
              <a:t>Components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57CF8C2-5475-41EF-A1EA-8500BE82ADE6}"/>
              </a:ext>
            </a:extLst>
          </p:cNvPr>
          <p:cNvSpPr/>
          <p:nvPr/>
        </p:nvSpPr>
        <p:spPr>
          <a:xfrm>
            <a:off x="649080" y="1424539"/>
            <a:ext cx="6595000" cy="32833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calcular el PCA necesitamos: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la matriz de covarianza de nuestros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Descomponer la matriz de en sus autovalores y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Obtenemos un ranking de vectores, ordenando los autovalores de mayor a menor.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Conseguimos los Principal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originales y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CD9931-0538-4996-AD4D-6D025D45D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6454" y="1562038"/>
            <a:ext cx="3971728" cy="7557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DD3CA2-A4D0-42F0-B0EE-9CF80A4309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1854" y="2875490"/>
            <a:ext cx="3549708" cy="653240"/>
          </a:xfrm>
          <a:prstGeom prst="rect">
            <a:avLst/>
          </a:prstGeom>
        </p:spPr>
      </p:pic>
      <p:sp>
        <p:nvSpPr>
          <p:cNvPr id="12" name="CustomShape 2">
            <a:extLst>
              <a:ext uri="{FF2B5EF4-FFF2-40B4-BE49-F238E27FC236}">
                <a16:creationId xmlns:a16="http://schemas.microsoft.com/office/drawing/2014/main" id="{F9CCB864-5D7E-4969-A9B4-13FAD6AF7274}"/>
              </a:ext>
            </a:extLst>
          </p:cNvPr>
          <p:cNvSpPr/>
          <p:nvPr/>
        </p:nvSpPr>
        <p:spPr>
          <a:xfrm>
            <a:off x="649080" y="5243836"/>
            <a:ext cx="10498818" cy="17135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Aquellos valores más altos, son los que representan la mayor varianza de nuestros datos.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estamos buscando variables que reduzcan la dimensionalidad, los autovalores de la matriz de covarianza se calculan para obtener patrones (autovalores) con su significado (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Los autovalores de la matriz de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coviarianza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serán nuevas variables cuyo poder discriminante serán sus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5EEA2FC-9648-4F27-9B0F-7A2DCB7A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854" y="3962231"/>
            <a:ext cx="4011066" cy="5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2137BA4-0B74-4D54-A68D-FC7D62F4F08F}"/>
              </a:ext>
            </a:extLst>
          </p:cNvPr>
          <p:cNvSpPr txBox="1"/>
          <p:nvPr/>
        </p:nvSpPr>
        <p:spPr>
          <a:xfrm>
            <a:off x="2819400" y="34290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linkClick r:id="rId3"/>
              </a:rPr>
              <a:t>https://setosa.io/ev/principal-component-analysis/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60"/>
            <a:ext cx="10498818" cy="14405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Veamos en la siguiente demo cómo trabaja el PCA, de manera gráfica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8710" y="272716"/>
            <a:ext cx="5569229" cy="1550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A TENER EN CUENTA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1563" y="2025656"/>
            <a:ext cx="5080575" cy="4423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Escalado de variables: PCA identifica direcciones cuya varianza es mayor. Por ello deberemos tener los datos en la misma escala. </a:t>
            </a:r>
            <a:r>
              <a:rPr lang="es-ES" sz="1700" b="1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Influencia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 trabajar con varianzas, PCA es altamente sensible 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Es muy recomendable estudiar si los hay. 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¿Cuánta información presente en el set de datos original se pierde al proyectar las observaciones en un espacio de menor dimensión? (Varianza explicada de cada componente principal).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de interés utilizar el número mínimo de componentes que resultan suficientes para explicar los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382139" y="557639"/>
            <a:ext cx="5325061" cy="61883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39560F-3819-449E-A8AB-6A4B5839E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9645" y="694799"/>
            <a:ext cx="2360855" cy="21326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7E2A56-7FCF-4D9E-9514-0920211A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3018" y="3122505"/>
            <a:ext cx="5204107" cy="33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0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Bibliografía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59"/>
            <a:ext cx="10498818" cy="31864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https://learning.oreilly.com/library/view/hands-on-machine-learning/9781492032632/ch08.html#idm45022161212088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https://medium.com/@kyasar.mail/pca-principal-component-analysis-729068e28ec8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https://setosa.io/ev/principal-component-analysis/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Aumentar vs reducir la dimensionalidad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497BB3-78F4-42DD-A232-CBAC81F1F9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2526" y="4227637"/>
            <a:ext cx="6326947" cy="2231990"/>
          </a:xfrm>
          <a:prstGeom prst="rect">
            <a:avLst/>
          </a:prstGeom>
        </p:spPr>
      </p:pic>
      <p:pic>
        <p:nvPicPr>
          <p:cNvPr id="9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4F7508C1-2C88-447F-9AEB-D384E551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2527" y="1999654"/>
            <a:ext cx="6326946" cy="18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1;p3">
            <a:extLst>
              <a:ext uri="{FF2B5EF4-FFF2-40B4-BE49-F238E27FC236}">
                <a16:creationId xmlns:a16="http://schemas.microsoft.com/office/drawing/2014/main" id="{61B2AC0B-AFD1-47A0-B137-C5A1C9825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SVM vs </a:t>
            </a:r>
            <a:r>
              <a:rPr lang="es-ES" sz="1800" i="1" dirty="0" err="1">
                <a:solidFill>
                  <a:srgbClr val="D8D8D8"/>
                </a:solidFill>
              </a:rPr>
              <a:t>Feat</a:t>
            </a:r>
            <a:r>
              <a:rPr lang="es-ES" sz="1800" i="1" dirty="0">
                <a:solidFill>
                  <a:srgbClr val="D8D8D8"/>
                </a:solidFill>
              </a:rPr>
              <a:t>. </a:t>
            </a:r>
            <a:r>
              <a:rPr lang="es-ES" sz="1800" i="1" dirty="0" err="1">
                <a:solidFill>
                  <a:srgbClr val="D8D8D8"/>
                </a:solidFill>
              </a:rPr>
              <a:t>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43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Proyección para reducir la dimensionalidad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2BAEFC-5558-8C27-47F1-D0A9C26B78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02" y="1431911"/>
            <a:ext cx="4493972" cy="40888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7B8B4D-01DA-521F-BB92-43E33489A92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6803" y="1386411"/>
            <a:ext cx="4565699" cy="2697547"/>
          </a:xfrm>
          <a:prstGeom prst="rect">
            <a:avLst/>
          </a:prstGeom>
        </p:spPr>
      </p:pic>
      <p:sp>
        <p:nvSpPr>
          <p:cNvPr id="7" name="Flecha abajo 6">
            <a:extLst>
              <a:ext uri="{FF2B5EF4-FFF2-40B4-BE49-F238E27FC236}">
                <a16:creationId xmlns:a16="http://schemas.microsoft.com/office/drawing/2014/main" id="{875BC776-9472-E715-6F4B-BC52763EFD75}"/>
              </a:ext>
            </a:extLst>
          </p:cNvPr>
          <p:cNvSpPr/>
          <p:nvPr/>
        </p:nvSpPr>
        <p:spPr>
          <a:xfrm rot="16200000">
            <a:off x="5448197" y="2122191"/>
            <a:ext cx="904774" cy="750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5F9F56-C67D-A569-7030-DC6AB4E3E09A}"/>
              </a:ext>
            </a:extLst>
          </p:cNvPr>
          <p:cNvSpPr txBox="1"/>
          <p:nvPr/>
        </p:nvSpPr>
        <p:spPr>
          <a:xfrm>
            <a:off x="5674476" y="4289204"/>
            <a:ext cx="210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Un ejemplo simple</a:t>
            </a:r>
          </a:p>
        </p:txBody>
      </p:sp>
      <p:sp>
        <p:nvSpPr>
          <p:cNvPr id="13" name="Flecha abajo 12">
            <a:extLst>
              <a:ext uri="{FF2B5EF4-FFF2-40B4-BE49-F238E27FC236}">
                <a16:creationId xmlns:a16="http://schemas.microsoft.com/office/drawing/2014/main" id="{D48AF13E-378F-5662-417C-51DE5CAE53C6}"/>
              </a:ext>
            </a:extLst>
          </p:cNvPr>
          <p:cNvSpPr/>
          <p:nvPr/>
        </p:nvSpPr>
        <p:spPr>
          <a:xfrm rot="16200000">
            <a:off x="7891411" y="5096204"/>
            <a:ext cx="904774" cy="750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5E2C1B-CC88-349F-1D7C-3A378973D83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5251" y="4719127"/>
            <a:ext cx="1563104" cy="18379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40787A3-C6D6-2C73-60E1-5B99240DDC0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0238" y="4593907"/>
            <a:ext cx="1095914" cy="20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5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026160" y="1991360"/>
            <a:ext cx="8139680" cy="26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Machine </a:t>
            </a:r>
            <a:r>
              <a:rPr lang="es-ES" sz="6000" b="1" strike="noStrike" spc="-1" dirty="0" err="1">
                <a:solidFill>
                  <a:schemeClr val="bg1"/>
                </a:solidFill>
                <a:latin typeface="Calibri Light"/>
              </a:rPr>
              <a:t>Learning</a:t>
            </a: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  </a:t>
            </a:r>
            <a:br>
              <a:rPr lang="es-ES" sz="2800" b="1" dirty="0"/>
            </a:br>
            <a:r>
              <a:rPr lang="es-ES" sz="6000" b="1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6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1971040"/>
            <a:ext cx="4943520" cy="4588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(PCA)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étodo estadístico que permite simplificar la complejidad de espacios muestrales con muchas dimensiones a la vez que conserva su información.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Arial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Supóngase que existe una muestra con n individuos cada uno con p variables (X1, X2, …,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es decir, el espacio muestral tiene p dimensiones. PCA permite encontrar un número de factores subyacentes (z&lt;p) que explican aproximadamente lo mismo que las p variables originales.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una de estas z nuevas variables recibe el nombre de componente principal.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D8239F-6CD7-4A89-A295-17E3EC50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3416" y="1065393"/>
            <a:ext cx="5157567" cy="51575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¿Para qué se usa PCA?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Extracción de patrones en los datos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convierte el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ver similitudes y diferencias en los datos.</a:t>
            </a:r>
            <a:endParaRPr lang="es-ES" sz="1700" b="1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Comprimi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la información de un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menos variables. Imprescindible con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cientos o miles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Visualización para 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más de tres variables son imposibles de representar en una gráfica. Con PCA podemos.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BC8131-4798-4974-8C76-5B36135E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97" y="3329106"/>
            <a:ext cx="4295262" cy="30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Normalmente se usa para reducir la dimensionalidad. Identifica los hiperplanos que maximizan la varianza y proyecta los datos en esos hiperplanos, de tal manera que minimicemos la pérdida de información. O sea que vamos a buscar “la proyección” de los puntos que mantenga la mayor cantidad de varianza (cambio = información) de los datos originales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líneas discontinuas de la siguiente imagen serían una proyección con muy poca varianza de la variable.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ls2 0807">
            <a:extLst>
              <a:ext uri="{FF2B5EF4-FFF2-40B4-BE49-F238E27FC236}">
                <a16:creationId xmlns:a16="http://schemas.microsoft.com/office/drawing/2014/main" id="{5FD35602-12BC-40DF-A28D-DFBDAEAA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6800" y="3090544"/>
            <a:ext cx="6858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3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Algunos conceptos matemáticos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39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Matriz de Covarianza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24260" y="1466549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covarianza es el valor que refleja en qué cuantía dos variables aleatorias varían de forma conjunta respecto a sus medias.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 permite saber cómo se comporta una variable en función de lo que hace otra variable. Es decir, cuando X sube ¿Cómo se comporta Y? Así pues, la covarianza puede tomar los siguiente valores: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menor que cero cuando “X” sube e “Y” baja. Hay una relación negativa.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mayor que cero cuando “X” sube e “Y” sube. Hay una relación positiva.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4A0F79-01B5-4115-B811-70DC94BD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160" y="5221971"/>
            <a:ext cx="4400550" cy="1143000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9A37AF24-54A0-88A1-1D03-EAF7F5DD6177}"/>
              </a:ext>
            </a:extLst>
          </p:cNvPr>
          <p:cNvSpPr/>
          <p:nvPr/>
        </p:nvSpPr>
        <p:spPr>
          <a:xfrm>
            <a:off x="611850" y="4389119"/>
            <a:ext cx="10968300" cy="317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cuando “X” varia, “Y” no varía… ¿cuánto valdrá la covarianza?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B183A4-8798-972A-F696-EF3AC85E75A7}"/>
              </a:ext>
            </a:extLst>
          </p:cNvPr>
          <p:cNvSpPr txBox="1"/>
          <p:nvPr/>
        </p:nvSpPr>
        <p:spPr>
          <a:xfrm>
            <a:off x="8654204" y="5367654"/>
            <a:ext cx="249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bg1"/>
                </a:solidFill>
              </a:rPr>
              <a:t>En la variación está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20041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4715</TotalTime>
  <Words>1142</Words>
  <Application>Microsoft Macintosh PowerPoint</Application>
  <PresentationFormat>Panorámica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1_Office Theme</vt:lpstr>
      <vt:lpstr>Curse of Dimensionality</vt:lpstr>
      <vt:lpstr>Aumentar vs reducir la dimensionalidad</vt:lpstr>
      <vt:lpstr>Proyección para reducir la dimensionalidad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Jaime Gonzalez Rodriguez</cp:lastModifiedBy>
  <cp:revision>75</cp:revision>
  <dcterms:created xsi:type="dcterms:W3CDTF">2020-08-31T20:14:59Z</dcterms:created>
  <dcterms:modified xsi:type="dcterms:W3CDTF">2023-02-01T12:16:17Z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