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86" r:id="rId5"/>
    <p:sldId id="287" r:id="rId6"/>
    <p:sldId id="291" r:id="rId7"/>
    <p:sldId id="293" r:id="rId8"/>
    <p:sldId id="294" r:id="rId9"/>
    <p:sldId id="328" r:id="rId10"/>
    <p:sldId id="298" r:id="rId11"/>
    <p:sldId id="329" r:id="rId12"/>
    <p:sldId id="288" r:id="rId13"/>
    <p:sldId id="296" r:id="rId14"/>
    <p:sldId id="289" r:id="rId15"/>
    <p:sldId id="290" r:id="rId16"/>
    <p:sldId id="29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D8FD8-7897-0747-91E1-7FF7AAFF8F0A}" v="1" dt="2023-01-27T21:55:12.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728"/>
  </p:normalViewPr>
  <p:slideViewPr>
    <p:cSldViewPr snapToGrid="0">
      <p:cViewPr varScale="1">
        <p:scale>
          <a:sx n="87" d="100"/>
          <a:sy n="87"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El primer algoritmo de </a:t>
            </a:r>
            <a:r>
              <a:rPr lang="es-ES" dirty="0" err="1"/>
              <a:t>clustering</a:t>
            </a:r>
            <a:r>
              <a:rPr lang="es-ES" dirty="0"/>
              <a:t> particional que se discutirá en esta sección es el algoritmo de </a:t>
            </a:r>
            <a:r>
              <a:rPr lang="es-ES" dirty="0" err="1"/>
              <a:t>clustering</a:t>
            </a:r>
            <a:r>
              <a:rPr lang="es-ES" dirty="0"/>
              <a:t> K-</a:t>
            </a:r>
            <a:r>
              <a:rPr lang="es-ES" dirty="0" err="1"/>
              <a:t>Means</a:t>
            </a:r>
            <a:r>
              <a:rPr lang="es-ES" dirty="0"/>
              <a:t>. Es uno de los algoritmos de </a:t>
            </a:r>
            <a:r>
              <a:rPr lang="es-ES" dirty="0" err="1"/>
              <a:t>clustering</a:t>
            </a:r>
            <a:r>
              <a:rPr lang="es-ES" dirty="0"/>
              <a:t> más simples y eficientes propuestos en la literatura de </a:t>
            </a:r>
            <a:r>
              <a:rPr lang="es-ES" dirty="0" err="1"/>
              <a:t>clustering</a:t>
            </a:r>
            <a:r>
              <a:rPr lang="es-ES" dirty="0"/>
              <a:t> de datos. Después de describir el algoritmo en detalle, se destacarán algunos de los principales factores que influyen en la solución final de </a:t>
            </a:r>
            <a:r>
              <a:rPr lang="es-ES" dirty="0" err="1"/>
              <a:t>clustering</a:t>
            </a:r>
            <a:r>
              <a:rPr lang="es-ES" dirty="0"/>
              <a:t>. Finalmente, algunas de las variaciones de K-</a:t>
            </a:r>
            <a:r>
              <a:rPr lang="es-ES" dirty="0" err="1"/>
              <a:t>Means</a:t>
            </a:r>
            <a:r>
              <a:rPr lang="es-ES" dirty="0"/>
              <a:t> ampliamente utilizadas también se discutirán en esta sección.</a:t>
            </a:r>
          </a:p>
          <a:p>
            <a:endParaRPr lang="es-ES" dirty="0"/>
          </a:p>
          <a:p>
            <a:r>
              <a:rPr lang="es-ES" dirty="0"/>
              <a:t>El </a:t>
            </a:r>
            <a:r>
              <a:rPr lang="es-ES" dirty="0" err="1"/>
              <a:t>clustering</a:t>
            </a:r>
            <a:r>
              <a:rPr lang="es-ES" dirty="0"/>
              <a:t> </a:t>
            </a:r>
            <a:r>
              <a:rPr lang="es-ES" b="1" dirty="0"/>
              <a:t>de K-</a:t>
            </a:r>
            <a:r>
              <a:rPr lang="es-ES" b="1" dirty="0" err="1"/>
              <a:t>Means</a:t>
            </a:r>
            <a:r>
              <a:rPr lang="es-ES" b="1" dirty="0"/>
              <a:t> es el algoritmo de </a:t>
            </a:r>
            <a:r>
              <a:rPr lang="es-ES" b="1" dirty="0" err="1"/>
              <a:t>clustering</a:t>
            </a:r>
            <a:r>
              <a:rPr lang="es-ES" b="1" dirty="0"/>
              <a:t> particional más utilizado</a:t>
            </a:r>
            <a:r>
              <a:rPr lang="es-ES" dirty="0"/>
              <a:t>. Comienza eligiendo K puntos representativos como centroides iniciales. A continuación, cada punto se asigna al centroide más cercano en función de una determinada medida de proximidad elegida. Una vez formados los </a:t>
            </a:r>
            <a:r>
              <a:rPr lang="es-ES" dirty="0" err="1"/>
              <a:t>clusters</a:t>
            </a:r>
            <a:r>
              <a:rPr lang="es-ES" dirty="0"/>
              <a:t>, se actualizan los centroides de cada uno de ellos. A continuación, el algoritmo repite iterativamente estos dos pasos hasta que los centroides no cambien o se cumpla cualquier otro criterio de convergencia relajado. El </a:t>
            </a:r>
            <a:r>
              <a:rPr lang="es-ES" dirty="0" err="1"/>
              <a:t>clustering</a:t>
            </a:r>
            <a:r>
              <a:rPr lang="es-ES" dirty="0"/>
              <a:t> de K-</a:t>
            </a:r>
            <a:r>
              <a:rPr lang="es-ES" dirty="0" err="1"/>
              <a:t>means</a:t>
            </a:r>
            <a:r>
              <a:rPr lang="es-ES" dirty="0"/>
              <a:t> es un algoritmo codicioso que </a:t>
            </a:r>
            <a:r>
              <a:rPr lang="es-ES" b="1" dirty="0"/>
              <a:t>garantiza la convergencia a un mínimo local</a:t>
            </a:r>
            <a:r>
              <a:rPr lang="es-ES" dirty="0"/>
              <a:t>, pero se sabe que la minimización de su función de puntuación es </a:t>
            </a:r>
            <a:r>
              <a:rPr lang="es-ES" b="1" dirty="0"/>
              <a:t>NP-</a:t>
            </a:r>
            <a:r>
              <a:rPr lang="es-ES" b="1" dirty="0" err="1"/>
              <a:t>Hard</a:t>
            </a:r>
            <a:r>
              <a:rPr lang="es-ES" dirty="0"/>
              <a:t> [35]. Normalmente, la condición de convergencia se relaja y se puede utilizar una condición más débil. En la práctica, se sigue la regla de que </a:t>
            </a:r>
            <a:r>
              <a:rPr lang="es-ES" b="1" dirty="0"/>
              <a:t>el procedimiento iterativo debe continuar hasta que el 1% de los puntos cambien su pertenencia a un </a:t>
            </a:r>
            <a:r>
              <a:rPr lang="es-ES" b="1" dirty="0" err="1"/>
              <a:t>cluster</a:t>
            </a:r>
            <a:r>
              <a:rPr lang="es-ES" dirty="0"/>
              <a:t>.</a:t>
            </a:r>
          </a:p>
          <a:p>
            <a:endParaRPr lang="es-ES" dirty="0"/>
          </a:p>
          <a:p>
            <a:r>
              <a:rPr lang="es-ES" dirty="0"/>
              <a:t>La agrupación por </a:t>
            </a:r>
            <a:r>
              <a:rPr lang="es-ES" b="1" dirty="0"/>
              <a:t>desplazamiento de medias o Mean Shift</a:t>
            </a:r>
            <a:r>
              <a:rPr lang="es-ES" b="0" dirty="0"/>
              <a:t> es</a:t>
            </a:r>
            <a:r>
              <a:rPr lang="es-ES" dirty="0"/>
              <a:t> una popular técnica de agrupación no paramétrica que se ha utilizado en muchas áreas de reconocimiento de patrones y visión por ordenador. Su objetivo es descubrir los modos presentes en los datos mediante una rutina de convergencia. </a:t>
            </a:r>
            <a:r>
              <a:rPr lang="es-ES" b="1" dirty="0"/>
              <a:t>El objetivo principal del procedimiento de desplazamiento de la media es determinar los máximos locales o modos presentes en la distribución de los datos</a:t>
            </a:r>
            <a:r>
              <a:rPr lang="es-ES" dirty="0"/>
              <a:t>. El método de estimación de la densidad del </a:t>
            </a:r>
            <a:r>
              <a:rPr lang="es-ES" dirty="0" err="1"/>
              <a:t>kernel</a:t>
            </a:r>
            <a:r>
              <a:rPr lang="es-ES" dirty="0"/>
              <a:t> de la ventana de </a:t>
            </a:r>
            <a:r>
              <a:rPr lang="es-ES" dirty="0" err="1"/>
              <a:t>Parzen</a:t>
            </a:r>
            <a:r>
              <a:rPr lang="es-ES" dirty="0"/>
              <a:t> constituye la base del algoritmo de agrupación del desplazamiento de la media. Comienza con cada punto y luego realiza un procedimiento de ascenso de gradiente hasta la convergencia. Como el vector de desplazamiento de la media siempre apunta hacia la dirección de aumento máximo de la densidad, puede definir un camino que lleva a un punto estacionario de la densidad estimada. Los máximos locales (o modos) de la densidad son tales puntos estacionarios. Este algoritmo de desplazamiento de la media es uno de los métodos de agrupación más utilizados que entran en la categoría de procedimientos de búsqueda de modos. </a:t>
            </a:r>
          </a:p>
          <a:p>
            <a:endParaRPr lang="es-ES" dirty="0"/>
          </a:p>
          <a:p>
            <a:r>
              <a:rPr lang="es-ES" dirty="0"/>
              <a:t>Dependiendo de los métodos de optimización usados para disminuir la función de costes, también se encuentran distintas variantes.</a:t>
            </a:r>
            <a:endParaRPr lang="en-GB" dirty="0"/>
          </a:p>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93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b="1" dirty="0"/>
              <a:t>Los algoritmos de </a:t>
            </a:r>
            <a:r>
              <a:rPr lang="es-ES" b="1" dirty="0" err="1"/>
              <a:t>clustering</a:t>
            </a:r>
            <a:r>
              <a:rPr lang="es-ES" b="1" dirty="0"/>
              <a:t> jerárquico se desarrollaron para superar algunas de las desventajas asociadas a los métodos de </a:t>
            </a:r>
            <a:r>
              <a:rPr lang="es-ES" b="1" dirty="0" err="1"/>
              <a:t>clustering</a:t>
            </a:r>
            <a:r>
              <a:rPr lang="es-ES" b="1" dirty="0"/>
              <a:t> planos o particionales</a:t>
            </a:r>
            <a:r>
              <a:rPr lang="es-ES" dirty="0"/>
              <a:t>. Los métodos </a:t>
            </a:r>
            <a:r>
              <a:rPr lang="es-ES" b="1" dirty="0"/>
              <a:t>particionales</a:t>
            </a:r>
            <a:r>
              <a:rPr lang="es-ES" dirty="0"/>
              <a:t> suelen requerir un </a:t>
            </a:r>
            <a:r>
              <a:rPr lang="es-ES" b="1" dirty="0"/>
              <a:t>parámetro K</a:t>
            </a:r>
            <a:r>
              <a:rPr lang="es-ES" dirty="0"/>
              <a:t> predefinido por el usuario para obtener una solución de </a:t>
            </a:r>
            <a:r>
              <a:rPr lang="es-ES" dirty="0" err="1"/>
              <a:t>clustering</a:t>
            </a:r>
            <a:r>
              <a:rPr lang="es-ES" dirty="0"/>
              <a:t> y suelen ser de naturaleza </a:t>
            </a:r>
            <a:r>
              <a:rPr lang="es-ES" b="1" dirty="0"/>
              <a:t>no determinista</a:t>
            </a:r>
            <a:r>
              <a:rPr lang="es-ES" dirty="0"/>
              <a:t>. Los algoritmos jerárquicos se desarrollaron para construir un mecanismo </a:t>
            </a:r>
            <a:r>
              <a:rPr lang="es-ES" b="1" dirty="0"/>
              <a:t>más determinista y flexible </a:t>
            </a:r>
            <a:r>
              <a:rPr lang="es-ES" dirty="0"/>
              <a:t>para agrupar los objetos de datos. Los métodos jerárquicos pueden clasificarse </a:t>
            </a:r>
            <a:r>
              <a:rPr lang="es-ES" b="1" dirty="0"/>
              <a:t>en métodos de </a:t>
            </a:r>
            <a:r>
              <a:rPr lang="es-ES" b="1" dirty="0" err="1"/>
              <a:t>clustering</a:t>
            </a:r>
            <a:r>
              <a:rPr lang="es-ES" b="1" dirty="0"/>
              <a:t> </a:t>
            </a:r>
            <a:r>
              <a:rPr lang="es-ES" b="1" dirty="0" err="1"/>
              <a:t>aglomerativos</a:t>
            </a:r>
            <a:r>
              <a:rPr lang="es-ES" b="1" dirty="0"/>
              <a:t> y divisivos</a:t>
            </a:r>
            <a:r>
              <a:rPr lang="es-ES" dirty="0"/>
              <a:t>. Los métodos </a:t>
            </a:r>
            <a:r>
              <a:rPr lang="es-ES" b="1" dirty="0" err="1"/>
              <a:t>aglomerativos</a:t>
            </a:r>
            <a:r>
              <a:rPr lang="es-ES" dirty="0"/>
              <a:t> comienzan tomando </a:t>
            </a:r>
            <a:r>
              <a:rPr lang="es-ES" dirty="0" err="1"/>
              <a:t>clusters</a:t>
            </a:r>
            <a:r>
              <a:rPr lang="es-ES" dirty="0"/>
              <a:t> únicos (que contienen un solo objeto de datos por </a:t>
            </a:r>
            <a:r>
              <a:rPr lang="es-ES" dirty="0" err="1"/>
              <a:t>cluster</a:t>
            </a:r>
            <a:r>
              <a:rPr lang="es-ES" dirty="0"/>
              <a:t>) en el nivel inferior y continúan fusionando dos </a:t>
            </a:r>
            <a:r>
              <a:rPr lang="es-ES" dirty="0" err="1"/>
              <a:t>clusters</a:t>
            </a:r>
            <a:r>
              <a:rPr lang="es-ES" dirty="0"/>
              <a:t> a la vez para construir una jerarquía ascendente de los </a:t>
            </a:r>
            <a:r>
              <a:rPr lang="es-ES" dirty="0" err="1"/>
              <a:t>clusters</a:t>
            </a:r>
            <a:r>
              <a:rPr lang="es-ES" dirty="0"/>
              <a:t>. Los métodos </a:t>
            </a:r>
            <a:r>
              <a:rPr lang="es-ES" b="1" dirty="0"/>
              <a:t>divisivos</a:t>
            </a:r>
            <a:r>
              <a:rPr lang="es-ES" dirty="0"/>
              <a:t>, en cambio, comienzan con todos los objetos de datos en un </a:t>
            </a:r>
            <a:r>
              <a:rPr lang="es-ES" dirty="0" err="1"/>
              <a:t>macroclúster</a:t>
            </a:r>
            <a:r>
              <a:rPr lang="es-ES" dirty="0"/>
              <a:t> enorme y lo dividen continuamente en dos grupos generando una jerarquía de clústeres de arriba a abajo. jerarquía de </a:t>
            </a:r>
            <a:r>
              <a:rPr lang="es-ES" dirty="0" err="1"/>
              <a:t>clusters</a:t>
            </a:r>
            <a:r>
              <a:rPr lang="es-ES" dirty="0"/>
              <a:t>.</a:t>
            </a:r>
          </a:p>
          <a:p>
            <a:endParaRPr lang="es-ES" dirty="0"/>
          </a:p>
          <a:p>
            <a:r>
              <a:rPr lang="es-ES" dirty="0"/>
              <a:t>Una jerarquía de clústeres puede interpretarse aquí utilizando la </a:t>
            </a:r>
            <a:r>
              <a:rPr lang="es-ES" b="1" dirty="0"/>
              <a:t>terminología estándar de árbol binario </a:t>
            </a:r>
            <a:r>
              <a:rPr lang="es-ES" dirty="0"/>
              <a:t>de la siguiente manera. La </a:t>
            </a:r>
            <a:r>
              <a:rPr lang="es-ES" b="1" dirty="0"/>
              <a:t>raíz</a:t>
            </a:r>
            <a:r>
              <a:rPr lang="es-ES" dirty="0"/>
              <a:t> representa todos los conjuntos </a:t>
            </a:r>
            <a:r>
              <a:rPr lang="es-ES" b="1" dirty="0"/>
              <a:t>de objetos de datos que se van a agrupar</a:t>
            </a:r>
            <a:r>
              <a:rPr lang="es-ES" dirty="0"/>
              <a:t> y esto forma el vértice de la jerarquía (nivel 0). En cada nivel, </a:t>
            </a:r>
            <a:r>
              <a:rPr lang="es-ES" b="1" dirty="0"/>
              <a:t>las entradas secundarias (o nodos) </a:t>
            </a:r>
            <a:r>
              <a:rPr lang="es-ES" dirty="0"/>
              <a:t>que son </a:t>
            </a:r>
            <a:r>
              <a:rPr lang="es-ES" b="1" dirty="0"/>
              <a:t>subconjuntos</a:t>
            </a:r>
            <a:r>
              <a:rPr lang="es-ES" dirty="0"/>
              <a:t> del conjunto de datos corresponden a los </a:t>
            </a:r>
            <a:r>
              <a:rPr lang="es-ES" dirty="0" err="1"/>
              <a:t>clusters</a:t>
            </a:r>
            <a:r>
              <a:rPr lang="es-ES" dirty="0"/>
              <a:t>. </a:t>
            </a:r>
            <a:r>
              <a:rPr lang="es-ES" b="1" dirty="0"/>
              <a:t>Las entradas de cada uno de estos clústeres pueden determinarse recorriendo el árbol desde el nodo del clúster actual hasta los puntos de datos de la base</a:t>
            </a:r>
            <a:r>
              <a:rPr lang="es-ES" dirty="0"/>
              <a:t>. Cada nivel de la jerarquía corresponde a un conjunto de </a:t>
            </a:r>
            <a:r>
              <a:rPr lang="es-ES" dirty="0" err="1"/>
              <a:t>clusters</a:t>
            </a:r>
            <a:r>
              <a:rPr lang="es-ES" dirty="0"/>
              <a:t>. La base de la jerarquía está formada por todos los puntos únicos que son las hojas del árbol. Esta jerarquía de </a:t>
            </a:r>
            <a:r>
              <a:rPr lang="es-ES" dirty="0" err="1"/>
              <a:t>clusters</a:t>
            </a:r>
            <a:r>
              <a:rPr lang="es-ES" dirty="0"/>
              <a:t> también se denomina </a:t>
            </a:r>
            <a:r>
              <a:rPr lang="es-ES" dirty="0" err="1"/>
              <a:t>dendrograma</a:t>
            </a:r>
            <a:r>
              <a:rPr lang="es-ES" dirty="0"/>
              <a:t>. La ventaja básica de tener un método de </a:t>
            </a:r>
            <a:r>
              <a:rPr lang="es-ES" dirty="0" err="1"/>
              <a:t>clustering</a:t>
            </a:r>
            <a:r>
              <a:rPr lang="es-ES" dirty="0"/>
              <a:t> jerárquico es que permite cortar la jerarquía en cualquier nivel y obtener los </a:t>
            </a:r>
            <a:r>
              <a:rPr lang="es-ES" dirty="0" err="1"/>
              <a:t>clusters</a:t>
            </a:r>
            <a:r>
              <a:rPr lang="es-ES" dirty="0"/>
              <a:t> correspondientes. Esta característica lo hace significativamente diferente de los métodos de de los métodos de </a:t>
            </a:r>
            <a:r>
              <a:rPr lang="es-ES" dirty="0" err="1"/>
              <a:t>clustering</a:t>
            </a:r>
            <a:r>
              <a:rPr lang="es-ES" dirty="0"/>
              <a:t> particionales, ya que no requiere un parámetro k (número de </a:t>
            </a:r>
            <a:r>
              <a:rPr lang="es-ES" dirty="0" err="1"/>
              <a:t>clusters</a:t>
            </a:r>
            <a:r>
              <a:rPr lang="es-ES" dirty="0"/>
              <a:t>) predefinido por el usuario. </a:t>
            </a:r>
            <a:r>
              <a:rPr lang="es-ES" dirty="0" err="1"/>
              <a:t>clusters</a:t>
            </a:r>
            <a:r>
              <a:rPr lang="es-ES" dirty="0"/>
              <a:t>). Más adelante, en este mismo capítulo, hablaremos con más detalle de cómo se corta el </a:t>
            </a:r>
            <a:r>
              <a:rPr lang="es-ES" dirty="0" err="1"/>
              <a:t>dendrograma</a:t>
            </a:r>
            <a:r>
              <a:rPr lang="es-ES" dirty="0"/>
              <a:t>.</a:t>
            </a:r>
          </a:p>
          <a:p>
            <a:endParaRPr lang="es-ES" dirty="0"/>
          </a:p>
          <a:p>
            <a:r>
              <a:rPr lang="es-ES" dirty="0"/>
              <a:t>En esta sección, discutiremos primero los diferentes tipos de métodos de </a:t>
            </a:r>
            <a:r>
              <a:rPr lang="es-ES" dirty="0" err="1"/>
              <a:t>clustering</a:t>
            </a:r>
            <a:r>
              <a:rPr lang="es-ES" dirty="0"/>
              <a:t> </a:t>
            </a:r>
            <a:r>
              <a:rPr lang="es-ES" dirty="0" err="1"/>
              <a:t>aglomerativo</a:t>
            </a:r>
            <a:r>
              <a:rPr lang="es-ES" dirty="0"/>
              <a:t> que difieren principalmente en las medidas de similitud que emplean. Los algoritmos ampliamente estudiados algoritmos de esta categoría son los siguientes: enlace simple (vecino más cercano), enlace completo (diámetro) la media del grupo (enlace medio), la similitud del centroide y el criterio de Ward (varianza mínima). A continuación, también discutiremos algunos de los métodos populares de </a:t>
            </a:r>
            <a:r>
              <a:rPr lang="es-ES" dirty="0" err="1"/>
              <a:t>clustering</a:t>
            </a:r>
            <a:r>
              <a:rPr lang="es-ES" dirty="0"/>
              <a:t> divisivo.</a:t>
            </a:r>
          </a:p>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8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420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14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17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141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42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82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46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0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70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92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Diferencias principales:</a:t>
            </a:r>
          </a:p>
          <a:p>
            <a:pPr marL="628650" lvl="1" indent="-171450">
              <a:buFont typeface="Arial" panose="020B0604020202020204" pitchFamily="34" charset="0"/>
              <a:buChar char="•"/>
            </a:pPr>
            <a:r>
              <a:rPr lang="es-ES" dirty="0"/>
              <a:t>Establecimiento del número de </a:t>
            </a:r>
            <a:r>
              <a:rPr lang="es-ES" dirty="0" err="1"/>
              <a:t>clusters</a:t>
            </a:r>
            <a:r>
              <a:rPr lang="es-ES" dirty="0"/>
              <a:t> previamente a la ejecución. En los no jerárquicos no es necesario pero en los de particionamiento sí.</a:t>
            </a:r>
          </a:p>
          <a:p>
            <a:pPr marL="628650" lvl="1" indent="-171450">
              <a:buFont typeface="Arial" panose="020B0604020202020204" pitchFamily="34" charset="0"/>
              <a:buChar char="•"/>
            </a:pPr>
            <a:r>
              <a:rPr lang="es-ES" dirty="0"/>
              <a:t>Particionamiento + simple</a:t>
            </a:r>
          </a:p>
          <a:p>
            <a:pPr marL="628650" lvl="1" indent="-171450">
              <a:buFont typeface="Arial" panose="020B0604020202020204" pitchFamily="34" charset="0"/>
              <a:buChar char="•"/>
            </a:pPr>
            <a:r>
              <a:rPr lang="es-ES" dirty="0"/>
              <a:t>Jerárquicos -&gt;</a:t>
            </a:r>
            <a:r>
              <a:rPr lang="es-ES" dirty="0" err="1"/>
              <a:t>dendrograma</a:t>
            </a:r>
            <a:r>
              <a:rPr lang="es-ES" dirty="0"/>
              <a:t>; bottom-up top-</a:t>
            </a:r>
            <a:r>
              <a:rPr lang="es-ES" dirty="0" err="1"/>
              <a:t>down</a:t>
            </a:r>
            <a:endParaRPr lang="es-ES" dirty="0"/>
          </a:p>
          <a:p>
            <a:pPr marL="628650" lvl="1" indent="-171450">
              <a:buFont typeface="Arial" panose="020B0604020202020204" pitchFamily="34" charset="0"/>
              <a:buChar char="•"/>
            </a:pPr>
            <a:r>
              <a:rPr lang="es-ES" dirty="0"/>
              <a:t>La métrica distancia: jerárquicos -&gt; puntos base y </a:t>
            </a:r>
            <a:r>
              <a:rPr lang="es-ES" dirty="0" err="1"/>
              <a:t>subclusters</a:t>
            </a:r>
            <a:r>
              <a:rPr lang="es-ES" dirty="0"/>
              <a:t>; particionamiento -&gt; puntos base y puntos virtuales tales como los centroides</a:t>
            </a:r>
          </a:p>
          <a:p>
            <a:pPr marL="628650" lvl="1" indent="-171450">
              <a:buFont typeface="Arial" panose="020B0604020202020204" pitchFamily="34" charset="0"/>
              <a:buChar char="•"/>
            </a:pPr>
            <a:endParaRPr lang="es-ES" dirty="0"/>
          </a:p>
          <a:p>
            <a:r>
              <a:rPr lang="es-ES" dirty="0"/>
              <a:t>- 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 Si un punto dado pertenece a un cúmulo, entonces debe ser redondeado por los puntos 	del mismo 			           cúmulo. </a:t>
            </a:r>
          </a:p>
          <a:p>
            <a:r>
              <a:rPr lang="es-ES" dirty="0"/>
              <a:t>- 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pPr lvl="2"/>
            <a:r>
              <a:rPr lang="es-ES" dirty="0"/>
              <a:t>		- Aglomerado (enfoque de abajo hacia arriba)</a:t>
            </a:r>
          </a:p>
          <a:p>
            <a:pPr lvl="2"/>
            <a:r>
              <a:rPr lang="es-ES" dirty="0"/>
              <a:t>		- Divisivo (enfoque de arriba hacia abajo)</a:t>
            </a:r>
            <a:endParaRPr lang="en-GB" dirty="0"/>
          </a:p>
          <a:p>
            <a:pPr marL="628650" lvl="1" indent="-171450">
              <a:buFont typeface="Arial" panose="020B0604020202020204" pitchFamily="34" charset="0"/>
              <a:buChar char="•"/>
            </a:pPr>
            <a:endParaRPr lang="es-ES" dirty="0"/>
          </a:p>
          <a:p>
            <a:pPr marL="0" lvl="0" indent="0" algn="l" rtl="0">
              <a:spcBef>
                <a:spcPts val="0"/>
              </a:spcBef>
              <a:spcAft>
                <a:spcPts val="0"/>
              </a:spcAft>
              <a:buNone/>
            </a:pPr>
            <a:endParaRPr dirty="0"/>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04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ch09.html#unsupervised_learning_chapt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Machine </a:t>
            </a:r>
            <a:r>
              <a:rPr lang="es-ES" dirty="0" err="1"/>
              <a:t>Learning</a:t>
            </a:r>
            <a:br>
              <a:rPr lang="es-ES" dirty="0"/>
            </a:br>
            <a:r>
              <a:rPr lang="es-ES" sz="4000" dirty="0">
                <a:solidFill>
                  <a:srgbClr val="FF0000"/>
                </a:solidFill>
              </a:rPr>
              <a:t>Aprendizaje no supervisado</a:t>
            </a: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Clustering</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err="1">
                <a:solidFill>
                  <a:srgbClr val="D8D8D8"/>
                </a:solidFill>
              </a:rPr>
              <a:t>Algorítmos</a:t>
            </a:r>
            <a:r>
              <a:rPr lang="es-ES" sz="1800" i="1" dirty="0">
                <a:solidFill>
                  <a:srgbClr val="D8D8D8"/>
                </a:solidFill>
              </a:rPr>
              <a:t> no jerárquicos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0BBE7C5F-9D06-8D6A-E5BD-65341D9CAE5E}"/>
              </a:ext>
            </a:extLst>
          </p:cNvPr>
          <p:cNvSpPr txBox="1"/>
          <p:nvPr/>
        </p:nvSpPr>
        <p:spPr>
          <a:xfrm>
            <a:off x="716902" y="1454210"/>
            <a:ext cx="10513168" cy="2831544"/>
          </a:xfrm>
          <a:prstGeom prst="rect">
            <a:avLst/>
          </a:prstGeom>
          <a:noFill/>
        </p:spPr>
        <p:txBody>
          <a:bodyPr wrap="square" lIns="0" rtlCol="0">
            <a:spAutoFit/>
          </a:bodyPr>
          <a:lstStyle/>
          <a:p>
            <a:pPr marR="0" lvl="0" algn="l" defTabSz="457200" rtl="0" eaLnBrk="1" fontAlgn="auto" latinLnBrk="0" hangingPunct="1">
              <a:lnSpc>
                <a:spcPct val="100000"/>
              </a:lnSpc>
              <a:spcBef>
                <a:spcPts val="0"/>
              </a:spcBef>
              <a:spcAft>
                <a:spcPts val="0"/>
              </a:spcAft>
              <a:buClr>
                <a:srgbClr val="4472C4"/>
              </a:buClr>
              <a:buSzTx/>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Centroides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representantes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de cluster)</a:t>
            </a: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Minimización</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de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distancias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dentro de un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mismo</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grupo</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Maximización</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de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distancias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respecto</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a </a:t>
            </a: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otros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clusters</a:t>
            </a: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
                <a:srgbClr val="FF0000"/>
              </a:buClr>
              <a:buSzTx/>
              <a:buFont typeface="Wingdings" panose="05000000000000000000" pitchFamily="2" charset="2"/>
              <a:buChar char="Ø"/>
              <a:tabLst/>
              <a:defRPr/>
            </a:pPr>
            <a:r>
              <a:rPr kumimoji="0" lang="en-GB" sz="2000" b="0" i="0" u="none" strike="noStrike" kern="1200" cap="none" spc="0" normalizeH="0" baseline="0" noProof="0" dirty="0" err="1">
                <a:ln>
                  <a:noFill/>
                </a:ln>
                <a:solidFill>
                  <a:prstClr val="white"/>
                </a:solidFill>
                <a:effectLst/>
                <a:uLnTx/>
                <a:uFillTx/>
                <a:latin typeface="Calibri" panose="020F0502020204030204"/>
                <a:ea typeface="+mn-ea"/>
                <a:cs typeface="+mn-cs"/>
              </a:rPr>
              <a:t>Ejemplos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285750" marR="0" lvl="0" indent="-285750" algn="l" defTabSz="457200" rtl="0" eaLnBrk="1" fontAlgn="auto" latinLnBrk="0" hangingPunct="1">
              <a:lnSpc>
                <a:spcPct val="100000"/>
              </a:lnSpc>
              <a:spcBef>
                <a:spcPts val="0"/>
              </a:spcBef>
              <a:spcAft>
                <a:spcPts val="0"/>
              </a:spcAft>
              <a:buClr>
                <a:srgbClr val="4472C4"/>
              </a:buClr>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Google Shape;124;p5">
            <a:extLst>
              <a:ext uri="{FF2B5EF4-FFF2-40B4-BE49-F238E27FC236}">
                <a16:creationId xmlns:a16="http://schemas.microsoft.com/office/drawing/2014/main" id="{398E0A1E-91F3-9BCB-A2EB-9C288570EFF2}"/>
              </a:ext>
            </a:extLst>
          </p:cNvPr>
          <p:cNvSpPr txBox="1"/>
          <p:nvPr/>
        </p:nvSpPr>
        <p:spPr>
          <a:xfrm>
            <a:off x="3064172" y="3670241"/>
            <a:ext cx="319405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K-</a:t>
            </a:r>
            <a:r>
              <a:rPr lang="es-ES" sz="1600" b="1" dirty="0" err="1">
                <a:solidFill>
                  <a:schemeClr val="lt1"/>
                </a:solidFill>
                <a:latin typeface="Calibri"/>
                <a:ea typeface="Calibri"/>
                <a:cs typeface="Calibri"/>
                <a:sym typeface="Calibri"/>
              </a:rPr>
              <a:t>Means</a:t>
            </a:r>
            <a:endParaRPr lang="es-ES" sz="1600"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Algoritmo de </a:t>
            </a:r>
            <a:r>
              <a:rPr lang="es-ES" sz="1200" i="1" dirty="0" err="1">
                <a:solidFill>
                  <a:schemeClr val="lt1"/>
                </a:solidFill>
                <a:latin typeface="Calibri"/>
                <a:ea typeface="Calibri"/>
                <a:cs typeface="Calibri"/>
                <a:sym typeface="Calibri"/>
              </a:rPr>
              <a:t>clustering</a:t>
            </a:r>
            <a:r>
              <a:rPr lang="es-ES" sz="1200" i="1" dirty="0">
                <a:solidFill>
                  <a:schemeClr val="lt1"/>
                </a:solidFill>
                <a:latin typeface="Calibri"/>
                <a:ea typeface="Calibri"/>
                <a:cs typeface="Calibri"/>
                <a:sym typeface="Calibri"/>
              </a:rPr>
              <a:t> basado en distancias</a:t>
            </a:r>
          </a:p>
        </p:txBody>
      </p:sp>
      <p:pic>
        <p:nvPicPr>
          <p:cNvPr id="5" name="Picture 4" descr="K-Means Clustering Visualization in R: Step By Step Guide - Datanovia">
            <a:extLst>
              <a:ext uri="{FF2B5EF4-FFF2-40B4-BE49-F238E27FC236}">
                <a16:creationId xmlns:a16="http://schemas.microsoft.com/office/drawing/2014/main" id="{9547D2EF-DDB4-2EB2-C5E7-572A6C8F4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581" y="4285754"/>
            <a:ext cx="2819242" cy="20503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BSCAN - File Exchange - MATLAB Central">
            <a:extLst>
              <a:ext uri="{FF2B5EF4-FFF2-40B4-BE49-F238E27FC236}">
                <a16:creationId xmlns:a16="http://schemas.microsoft.com/office/drawing/2014/main" id="{EF720B42-41A8-2A6C-D8A1-95D50B7F0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728" y="4334990"/>
            <a:ext cx="2819241" cy="211443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4;p5">
            <a:extLst>
              <a:ext uri="{FF2B5EF4-FFF2-40B4-BE49-F238E27FC236}">
                <a16:creationId xmlns:a16="http://schemas.microsoft.com/office/drawing/2014/main" id="{216DEF74-BEE0-0EF3-A99D-F92DA8EF6AEE}"/>
              </a:ext>
            </a:extLst>
          </p:cNvPr>
          <p:cNvSpPr txBox="1"/>
          <p:nvPr/>
        </p:nvSpPr>
        <p:spPr>
          <a:xfrm>
            <a:off x="6859591" y="3577908"/>
            <a:ext cx="319405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DBSCAN</a:t>
            </a: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Define los </a:t>
            </a:r>
            <a:r>
              <a:rPr lang="es-ES" sz="1200" i="1" dirty="0" err="1">
                <a:solidFill>
                  <a:schemeClr val="lt1"/>
                </a:solidFill>
                <a:latin typeface="Calibri"/>
                <a:ea typeface="Calibri"/>
                <a:cs typeface="Calibri"/>
                <a:sym typeface="Calibri"/>
              </a:rPr>
              <a:t>clusters</a:t>
            </a:r>
            <a:r>
              <a:rPr lang="es-ES" sz="1200" i="1" dirty="0">
                <a:solidFill>
                  <a:schemeClr val="lt1"/>
                </a:solidFill>
                <a:latin typeface="Calibri"/>
                <a:ea typeface="Calibri"/>
                <a:cs typeface="Calibri"/>
                <a:sym typeface="Calibri"/>
              </a:rPr>
              <a:t> como regiones continuas de alta densidad de observaciones.</a:t>
            </a:r>
          </a:p>
        </p:txBody>
      </p:sp>
    </p:spTree>
    <p:extLst>
      <p:ext uri="{BB962C8B-B14F-4D97-AF65-F5344CB8AC3E}">
        <p14:creationId xmlns:p14="http://schemas.microsoft.com/office/powerpoint/2010/main" val="368102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Clustering</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err="1">
                <a:solidFill>
                  <a:srgbClr val="D8D8D8"/>
                </a:solidFill>
              </a:rPr>
              <a:t>Algorítmos</a:t>
            </a:r>
            <a:r>
              <a:rPr lang="es-ES" sz="1800" i="1" dirty="0">
                <a:solidFill>
                  <a:srgbClr val="D8D8D8"/>
                </a:solidFill>
              </a:rPr>
              <a:t> jerárquicos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 name="Picture 2" descr="Hierarchical clustering, using it to invest | Quantdare">
            <a:extLst>
              <a:ext uri="{FF2B5EF4-FFF2-40B4-BE49-F238E27FC236}">
                <a16:creationId xmlns:a16="http://schemas.microsoft.com/office/drawing/2014/main" id="{AAC3EA52-668A-73F0-3B89-3C832F56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4144363"/>
            <a:ext cx="4411479" cy="214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4" descr="What is Hierarchical Clustering?">
            <a:extLst>
              <a:ext uri="{FF2B5EF4-FFF2-40B4-BE49-F238E27FC236}">
                <a16:creationId xmlns:a16="http://schemas.microsoft.com/office/drawing/2014/main" id="{7BBDEE24-2904-9336-E738-998D87FDEC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5" t="3059" r="6147" b="2266"/>
          <a:stretch/>
        </p:blipFill>
        <p:spPr bwMode="auto">
          <a:xfrm>
            <a:off x="6644301" y="4084009"/>
            <a:ext cx="3171242" cy="2205436"/>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CA9C5B15-04F8-9A80-FCB7-70B24B3E0A64}"/>
              </a:ext>
            </a:extLst>
          </p:cNvPr>
          <p:cNvSpPr txBox="1"/>
          <p:nvPr/>
        </p:nvSpPr>
        <p:spPr>
          <a:xfrm>
            <a:off x="6912022" y="1522600"/>
            <a:ext cx="4320480" cy="2246769"/>
          </a:xfrm>
          <a:prstGeom prst="rect">
            <a:avLst/>
          </a:prstGeom>
          <a:noFill/>
        </p:spPr>
        <p:txBody>
          <a:bodyPr wrap="square" lIns="0" rtlCol="0">
            <a:spAutoFit/>
          </a:bodyPr>
          <a:lstStyle/>
          <a:p>
            <a:pPr marL="285750" indent="-285750" defTabSz="457200">
              <a:buClr>
                <a:srgbClr val="FF0000"/>
              </a:buClr>
              <a:buFont typeface="Wingdings" panose="05000000000000000000" pitchFamily="2" charset="2"/>
              <a:buChar char="Ø"/>
            </a:pPr>
            <a:r>
              <a:rPr lang="es-ES" sz="2000" kern="1200" dirty="0">
                <a:solidFill>
                  <a:prstClr val="white"/>
                </a:solidFill>
                <a:latin typeface="Calibri" panose="020F0502020204030204"/>
                <a:ea typeface="+mn-ea"/>
                <a:cs typeface="+mn-cs"/>
              </a:rPr>
              <a:t>Single Link (min)</a:t>
            </a:r>
          </a:p>
          <a:p>
            <a:pPr marL="285750" indent="-285750" defTabSz="457200">
              <a:buClr>
                <a:srgbClr val="FF0000"/>
              </a:buClr>
              <a:buFont typeface="Wingdings" panose="05000000000000000000" pitchFamily="2" charset="2"/>
              <a:buChar char="Ø"/>
            </a:pPr>
            <a:endParaRPr lang="es-ES" sz="2000" kern="1200" dirty="0">
              <a:solidFill>
                <a:prstClr val="white"/>
              </a:solidFill>
              <a:latin typeface="Calibri" panose="020F0502020204030204"/>
              <a:ea typeface="+mn-ea"/>
              <a:cs typeface="+mn-cs"/>
            </a:endParaRPr>
          </a:p>
          <a:p>
            <a:pPr marL="285750" indent="-285750" defTabSz="457200">
              <a:buClr>
                <a:srgbClr val="FF0000"/>
              </a:buClr>
              <a:buFont typeface="Wingdings" panose="05000000000000000000" pitchFamily="2" charset="2"/>
              <a:buChar char="Ø"/>
            </a:pPr>
            <a:r>
              <a:rPr lang="es-ES" sz="2000" kern="1200" dirty="0">
                <a:solidFill>
                  <a:prstClr val="white"/>
                </a:solidFill>
                <a:latin typeface="Calibri" panose="020F0502020204030204"/>
                <a:ea typeface="+mn-ea"/>
                <a:cs typeface="+mn-cs"/>
              </a:rPr>
              <a:t>Complete Link (</a:t>
            </a:r>
            <a:r>
              <a:rPr lang="es-ES" sz="2000" kern="1200" dirty="0" err="1">
                <a:solidFill>
                  <a:prstClr val="white"/>
                </a:solidFill>
                <a:latin typeface="Calibri" panose="020F0502020204030204"/>
                <a:ea typeface="+mn-ea"/>
                <a:cs typeface="+mn-cs"/>
              </a:rPr>
              <a:t>max</a:t>
            </a:r>
            <a:r>
              <a:rPr lang="es-ES" sz="2000" kern="1200" dirty="0">
                <a:solidFill>
                  <a:prstClr val="white"/>
                </a:solidFill>
                <a:latin typeface="Calibri" panose="020F0502020204030204"/>
                <a:ea typeface="+mn-ea"/>
                <a:cs typeface="+mn-cs"/>
              </a:rPr>
              <a:t>)</a:t>
            </a:r>
          </a:p>
          <a:p>
            <a:pPr marL="285750" indent="-285750" defTabSz="457200">
              <a:buClr>
                <a:srgbClr val="FF0000"/>
              </a:buClr>
              <a:buFont typeface="Wingdings" panose="05000000000000000000" pitchFamily="2" charset="2"/>
              <a:buChar char="Ø"/>
            </a:pPr>
            <a:endParaRPr lang="es-ES" sz="2000" kern="1200" dirty="0">
              <a:solidFill>
                <a:prstClr val="white"/>
              </a:solidFill>
              <a:latin typeface="Calibri" panose="020F0502020204030204"/>
              <a:ea typeface="+mn-ea"/>
              <a:cs typeface="+mn-cs"/>
            </a:endParaRPr>
          </a:p>
          <a:p>
            <a:pPr marL="285750" indent="-285750" defTabSz="457200">
              <a:buClr>
                <a:srgbClr val="FF0000"/>
              </a:buClr>
              <a:buFont typeface="Wingdings" panose="05000000000000000000" pitchFamily="2" charset="2"/>
              <a:buChar char="Ø"/>
            </a:pPr>
            <a:r>
              <a:rPr lang="es-ES" sz="2000" kern="1200" dirty="0" err="1">
                <a:solidFill>
                  <a:prstClr val="white"/>
                </a:solidFill>
                <a:latin typeface="Calibri" panose="020F0502020204030204"/>
                <a:ea typeface="+mn-ea"/>
                <a:cs typeface="+mn-cs"/>
              </a:rPr>
              <a:t>Average</a:t>
            </a:r>
            <a:r>
              <a:rPr lang="es-ES" sz="2000" kern="1200" dirty="0">
                <a:solidFill>
                  <a:prstClr val="white"/>
                </a:solidFill>
                <a:latin typeface="Calibri" panose="020F0502020204030204"/>
                <a:ea typeface="+mn-ea"/>
                <a:cs typeface="+mn-cs"/>
              </a:rPr>
              <a:t> Link (promedio)</a:t>
            </a:r>
          </a:p>
          <a:p>
            <a:pPr marL="285750" indent="-285750" defTabSz="457200">
              <a:buClr>
                <a:srgbClr val="FF0000"/>
              </a:buClr>
              <a:buFont typeface="Wingdings" panose="05000000000000000000" pitchFamily="2" charset="2"/>
              <a:buChar char="Ø"/>
            </a:pPr>
            <a:endParaRPr lang="es-ES" sz="2000" kern="1200" dirty="0">
              <a:solidFill>
                <a:prstClr val="white"/>
              </a:solidFill>
              <a:latin typeface="Calibri" panose="020F0502020204030204"/>
              <a:ea typeface="+mn-ea"/>
              <a:cs typeface="+mn-cs"/>
            </a:endParaRPr>
          </a:p>
          <a:p>
            <a:pPr marL="285750" indent="-285750" defTabSz="457200">
              <a:buClr>
                <a:srgbClr val="FF0000"/>
              </a:buClr>
              <a:buFont typeface="Wingdings" panose="05000000000000000000" pitchFamily="2" charset="2"/>
              <a:buChar char="Ø"/>
            </a:pPr>
            <a:r>
              <a:rPr lang="es-ES" sz="2000" kern="1200" dirty="0">
                <a:solidFill>
                  <a:prstClr val="white"/>
                </a:solidFill>
                <a:latin typeface="Calibri" panose="020F0502020204030204"/>
                <a:ea typeface="+mn-ea"/>
                <a:cs typeface="+mn-cs"/>
              </a:rPr>
              <a:t>Ward (Varianza)</a:t>
            </a:r>
            <a:endParaRPr lang="en-GB" sz="2000" kern="1200" dirty="0">
              <a:solidFill>
                <a:prstClr val="white"/>
              </a:solidFill>
              <a:latin typeface="Calibri" panose="020F0502020204030204"/>
              <a:ea typeface="+mn-ea"/>
              <a:cs typeface="+mn-cs"/>
            </a:endParaRPr>
          </a:p>
        </p:txBody>
      </p:sp>
      <p:sp>
        <p:nvSpPr>
          <p:cNvPr id="13" name="CuadroTexto 12">
            <a:extLst>
              <a:ext uri="{FF2B5EF4-FFF2-40B4-BE49-F238E27FC236}">
                <a16:creationId xmlns:a16="http://schemas.microsoft.com/office/drawing/2014/main" id="{1D979056-5578-874D-95B0-86D265C1C6F1}"/>
              </a:ext>
            </a:extLst>
          </p:cNvPr>
          <p:cNvSpPr txBox="1"/>
          <p:nvPr/>
        </p:nvSpPr>
        <p:spPr>
          <a:xfrm>
            <a:off x="1362463" y="2159099"/>
            <a:ext cx="4320480" cy="1323439"/>
          </a:xfrm>
          <a:prstGeom prst="rect">
            <a:avLst/>
          </a:prstGeom>
          <a:noFill/>
        </p:spPr>
        <p:txBody>
          <a:bodyPr wrap="square" lIns="0" rtlCol="0">
            <a:spAutoFit/>
          </a:bodyPr>
          <a:lstStyle/>
          <a:p>
            <a:pPr marL="285750" indent="-285750" defTabSz="457200">
              <a:buClr>
                <a:srgbClr val="FF0000"/>
              </a:buClr>
              <a:buFont typeface="Wingdings" panose="05000000000000000000" pitchFamily="2" charset="2"/>
              <a:buChar char="Ø"/>
            </a:pPr>
            <a:r>
              <a:rPr lang="es-ES" sz="2000" kern="1200" dirty="0" err="1">
                <a:solidFill>
                  <a:prstClr val="white"/>
                </a:solidFill>
                <a:latin typeface="Calibri" panose="020F0502020204030204"/>
                <a:ea typeface="+mn-ea"/>
                <a:cs typeface="+mn-cs"/>
              </a:rPr>
              <a:t>Aglomerativos</a:t>
            </a:r>
            <a:r>
              <a:rPr lang="es-ES" sz="2000" kern="1200" dirty="0">
                <a:solidFill>
                  <a:prstClr val="white"/>
                </a:solidFill>
                <a:latin typeface="Calibri" panose="020F0502020204030204"/>
                <a:ea typeface="+mn-ea"/>
                <a:cs typeface="+mn-cs"/>
              </a:rPr>
              <a:t> (Bottom-up)</a:t>
            </a:r>
          </a:p>
          <a:p>
            <a:pPr marL="285750" indent="-285750" defTabSz="457200">
              <a:buClr>
                <a:srgbClr val="FF0000"/>
              </a:buClr>
              <a:buFont typeface="Wingdings" panose="05000000000000000000" pitchFamily="2" charset="2"/>
              <a:buChar char="Ø"/>
            </a:pPr>
            <a:endParaRPr lang="es-ES" sz="2000" kern="1200" dirty="0">
              <a:solidFill>
                <a:prstClr val="white"/>
              </a:solidFill>
              <a:latin typeface="Calibri" panose="020F0502020204030204"/>
              <a:ea typeface="+mn-ea"/>
              <a:cs typeface="+mn-cs"/>
            </a:endParaRPr>
          </a:p>
          <a:p>
            <a:pPr marL="285750" indent="-285750" defTabSz="457200">
              <a:buClr>
                <a:srgbClr val="FF0000"/>
              </a:buClr>
              <a:buFont typeface="Wingdings" panose="05000000000000000000" pitchFamily="2" charset="2"/>
              <a:buChar char="Ø"/>
            </a:pPr>
            <a:r>
              <a:rPr lang="es-ES" sz="2000" kern="1200" dirty="0">
                <a:solidFill>
                  <a:prstClr val="white"/>
                </a:solidFill>
                <a:latin typeface="Calibri" panose="020F0502020204030204"/>
                <a:ea typeface="+mn-ea"/>
                <a:cs typeface="+mn-cs"/>
              </a:rPr>
              <a:t>Divisivos</a:t>
            </a:r>
          </a:p>
          <a:p>
            <a:pPr marL="285750" indent="-285750" defTabSz="457200">
              <a:buClr>
                <a:srgbClr val="FF0000"/>
              </a:buClr>
              <a:buFont typeface="Wingdings" panose="05000000000000000000" pitchFamily="2" charset="2"/>
              <a:buChar char="Ø"/>
            </a:pPr>
            <a:endParaRPr lang="es-ES" sz="2000" kern="1200" dirty="0">
              <a:solidFill>
                <a:prstClr val="white"/>
              </a:solidFill>
              <a:latin typeface="Calibri" panose="020F0502020204030204"/>
              <a:ea typeface="+mn-ea"/>
              <a:cs typeface="+mn-cs"/>
            </a:endParaRPr>
          </a:p>
        </p:txBody>
      </p:sp>
      <p:sp>
        <p:nvSpPr>
          <p:cNvPr id="14" name="CuadroTexto 13">
            <a:extLst>
              <a:ext uri="{FF2B5EF4-FFF2-40B4-BE49-F238E27FC236}">
                <a16:creationId xmlns:a16="http://schemas.microsoft.com/office/drawing/2014/main" id="{E7F799B9-8F16-FDA0-BA0C-D9AFC8FB58ED}"/>
              </a:ext>
            </a:extLst>
          </p:cNvPr>
          <p:cNvSpPr txBox="1"/>
          <p:nvPr/>
        </p:nvSpPr>
        <p:spPr>
          <a:xfrm>
            <a:off x="6644301" y="903615"/>
            <a:ext cx="3908323" cy="461665"/>
          </a:xfrm>
          <a:prstGeom prst="rect">
            <a:avLst/>
          </a:prstGeom>
          <a:noFill/>
        </p:spPr>
        <p:txBody>
          <a:bodyPr wrap="square" rtlCol="0">
            <a:spAutoFit/>
          </a:bodyPr>
          <a:lstStyle/>
          <a:p>
            <a:pPr algn="ctr"/>
            <a:r>
              <a:rPr lang="es-ES" sz="2400" i="1" dirty="0">
                <a:solidFill>
                  <a:schemeClr val="bg1"/>
                </a:solidFill>
              </a:rPr>
              <a:t>LINKAGES</a:t>
            </a:r>
          </a:p>
        </p:txBody>
      </p:sp>
    </p:spTree>
    <p:extLst>
      <p:ext uri="{BB962C8B-B14F-4D97-AF65-F5344CB8AC3E}">
        <p14:creationId xmlns:p14="http://schemas.microsoft.com/office/powerpoint/2010/main" val="364290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err="1"/>
              <a:t>Feature</a:t>
            </a:r>
            <a:r>
              <a:rPr lang="es-ES" dirty="0"/>
              <a:t> </a:t>
            </a:r>
            <a:r>
              <a:rPr lang="es-ES" dirty="0" err="1"/>
              <a:t>Reduction</a:t>
            </a:r>
            <a:endParaRPr dirty="0"/>
          </a:p>
        </p:txBody>
      </p:sp>
    </p:spTree>
    <p:extLst>
      <p:ext uri="{BB962C8B-B14F-4D97-AF65-F5344CB8AC3E}">
        <p14:creationId xmlns:p14="http://schemas.microsoft.com/office/powerpoint/2010/main" val="80309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Curse </a:t>
            </a:r>
            <a:r>
              <a:rPr lang="es-ES" dirty="0" err="1"/>
              <a:t>of</a:t>
            </a:r>
            <a:r>
              <a:rPr lang="es-ES" dirty="0"/>
              <a:t> </a:t>
            </a:r>
            <a:r>
              <a:rPr lang="es-ES" dirty="0" err="1"/>
              <a:t>Dimensionality</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 name="Google Shape;124;p5">
            <a:extLst>
              <a:ext uri="{FF2B5EF4-FFF2-40B4-BE49-F238E27FC236}">
                <a16:creationId xmlns:a16="http://schemas.microsoft.com/office/drawing/2014/main" id="{19449A98-9787-4788-BA30-C1311CDF0133}"/>
              </a:ext>
            </a:extLst>
          </p:cNvPr>
          <p:cNvSpPr txBox="1"/>
          <p:nvPr/>
        </p:nvSpPr>
        <p:spPr>
          <a:xfrm>
            <a:off x="587828" y="1858895"/>
            <a:ext cx="1064467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dirty="0">
                <a:solidFill>
                  <a:schemeClr val="lt1"/>
                </a:solidFill>
                <a:latin typeface="Calibri"/>
                <a:ea typeface="Calibri"/>
                <a:cs typeface="Calibri"/>
                <a:sym typeface="Calibri"/>
              </a:rPr>
              <a:t>El número de muestras que se necesitan para estimar una función arbitraria (un target de ML, por ejemplo) con un cierto nivel de precisión crece exponencialmente con el número de inputs/dimensiones/variables de la función.</a:t>
            </a:r>
          </a:p>
        </p:txBody>
      </p:sp>
      <p:sp>
        <p:nvSpPr>
          <p:cNvPr id="7" name="Google Shape;124;p5">
            <a:extLst>
              <a:ext uri="{FF2B5EF4-FFF2-40B4-BE49-F238E27FC236}">
                <a16:creationId xmlns:a16="http://schemas.microsoft.com/office/drawing/2014/main" id="{4A4BEB43-E8CC-4B65-BA70-A13427F7B272}"/>
              </a:ext>
            </a:extLst>
          </p:cNvPr>
          <p:cNvSpPr txBox="1"/>
          <p:nvPr/>
        </p:nvSpPr>
        <p:spPr>
          <a:xfrm>
            <a:off x="587828" y="2720029"/>
            <a:ext cx="472101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dirty="0">
                <a:solidFill>
                  <a:schemeClr val="lt1"/>
                </a:solidFill>
                <a:latin typeface="Calibri"/>
                <a:ea typeface="Calibri"/>
                <a:cs typeface="Calibri"/>
                <a:sym typeface="Calibri"/>
              </a:rPr>
              <a:t>Este fenómeno afecta mucho a la dispersión y la cercanía de los datos. Según vamos añadiendo dimensiones, se van diferenciando mejor.</a:t>
            </a:r>
          </a:p>
        </p:txBody>
      </p:sp>
      <p:pic>
        <p:nvPicPr>
          <p:cNvPr id="7170" name="Picture 2" descr="Texto alternativo generado por el equipo:&#10;SD . 64 re-V0ns ">
            <a:extLst>
              <a:ext uri="{FF2B5EF4-FFF2-40B4-BE49-F238E27FC236}">
                <a16:creationId xmlns:a16="http://schemas.microsoft.com/office/drawing/2014/main" id="{4249F3ED-5A83-4310-A102-C799CB0C9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72" y="3429000"/>
            <a:ext cx="4562475" cy="168592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24;p5">
            <a:extLst>
              <a:ext uri="{FF2B5EF4-FFF2-40B4-BE49-F238E27FC236}">
                <a16:creationId xmlns:a16="http://schemas.microsoft.com/office/drawing/2014/main" id="{F849D6B2-0D92-4F68-A249-B83D38BF0087}"/>
              </a:ext>
            </a:extLst>
          </p:cNvPr>
          <p:cNvSpPr txBox="1"/>
          <p:nvPr/>
        </p:nvSpPr>
        <p:spPr>
          <a:xfrm>
            <a:off x="6264675" y="2634013"/>
            <a:ext cx="472101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200" dirty="0">
                <a:solidFill>
                  <a:schemeClr val="lt1"/>
                </a:solidFill>
                <a:latin typeface="Calibri"/>
                <a:ea typeface="Calibri"/>
                <a:cs typeface="Calibri"/>
                <a:sym typeface="Calibri"/>
              </a:rPr>
              <a:t>Cuando estamos ante pocas dimensiones, tenemos datos que pueden resultar muy parecidos, pero según vamos añadiendo características y dimensiones nuevas, esto cambia</a:t>
            </a:r>
          </a:p>
        </p:txBody>
      </p:sp>
      <p:pic>
        <p:nvPicPr>
          <p:cNvPr id="3" name="Imagen 2">
            <a:extLst>
              <a:ext uri="{FF2B5EF4-FFF2-40B4-BE49-F238E27FC236}">
                <a16:creationId xmlns:a16="http://schemas.microsoft.com/office/drawing/2014/main" id="{59A72372-0F5D-4B66-82F1-E662068BC958}"/>
              </a:ext>
            </a:extLst>
          </p:cNvPr>
          <p:cNvPicPr>
            <a:picLocks noChangeAspect="1"/>
          </p:cNvPicPr>
          <p:nvPr/>
        </p:nvPicPr>
        <p:blipFill>
          <a:blip r:embed="rId4"/>
          <a:stretch>
            <a:fillRect/>
          </a:stretch>
        </p:blipFill>
        <p:spPr>
          <a:xfrm>
            <a:off x="7283897" y="3294567"/>
            <a:ext cx="2995363" cy="1954790"/>
          </a:xfrm>
          <a:prstGeom prst="rect">
            <a:avLst/>
          </a:prstGeom>
        </p:spPr>
      </p:pic>
      <p:sp>
        <p:nvSpPr>
          <p:cNvPr id="11" name="Google Shape;124;p5">
            <a:extLst>
              <a:ext uri="{FF2B5EF4-FFF2-40B4-BE49-F238E27FC236}">
                <a16:creationId xmlns:a16="http://schemas.microsoft.com/office/drawing/2014/main" id="{3E5348D8-634D-413C-942F-49B47345BCA6}"/>
              </a:ext>
            </a:extLst>
          </p:cNvPr>
          <p:cNvSpPr txBox="1"/>
          <p:nvPr/>
        </p:nvSpPr>
        <p:spPr>
          <a:xfrm>
            <a:off x="587827" y="5633415"/>
            <a:ext cx="1064467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dirty="0" err="1">
                <a:solidFill>
                  <a:schemeClr val="lt1"/>
                </a:solidFill>
                <a:latin typeface="Calibri"/>
                <a:ea typeface="Calibri"/>
                <a:cs typeface="Calibri"/>
                <a:sym typeface="Calibri"/>
              </a:rPr>
              <a:t>Datasets</a:t>
            </a:r>
            <a:r>
              <a:rPr lang="es-ES" sz="1200" dirty="0">
                <a:solidFill>
                  <a:schemeClr val="lt1"/>
                </a:solidFill>
                <a:latin typeface="Calibri"/>
                <a:ea typeface="Calibri"/>
                <a:cs typeface="Calibri"/>
                <a:sym typeface="Calibri"/>
              </a:rPr>
              <a:t> con muchas dimensiones serán muy dispersos y con mucha distancia entre los puntos, lo cual es bueno para clasificar. El problema es que nuevas observaciones estarán también muy lejanas de las originales (</a:t>
            </a:r>
            <a:r>
              <a:rPr lang="es-ES" sz="1200" b="1" dirty="0" err="1">
                <a:solidFill>
                  <a:schemeClr val="lt1"/>
                </a:solidFill>
                <a:latin typeface="Calibri"/>
                <a:ea typeface="Calibri"/>
                <a:cs typeface="Calibri"/>
                <a:sym typeface="Calibri"/>
              </a:rPr>
              <a:t>overfitting</a:t>
            </a:r>
            <a:r>
              <a:rPr lang="es-ES" sz="1200" dirty="0">
                <a:solidFill>
                  <a:schemeClr val="lt1"/>
                </a:solidFill>
                <a:latin typeface="Calibri"/>
                <a:ea typeface="Calibri"/>
                <a:cs typeface="Calibri"/>
                <a:sym typeface="Calibri"/>
              </a:rPr>
              <a:t>), produciendo predicciones menos fiables que </a:t>
            </a:r>
            <a:r>
              <a:rPr lang="es-ES" sz="1200" dirty="0" err="1">
                <a:solidFill>
                  <a:schemeClr val="lt1"/>
                </a:solidFill>
                <a:latin typeface="Calibri"/>
                <a:ea typeface="Calibri"/>
                <a:cs typeface="Calibri"/>
                <a:sym typeface="Calibri"/>
              </a:rPr>
              <a:t>datasets</a:t>
            </a:r>
            <a:r>
              <a:rPr lang="es-ES" sz="1200" dirty="0">
                <a:solidFill>
                  <a:schemeClr val="lt1"/>
                </a:solidFill>
                <a:latin typeface="Calibri"/>
                <a:ea typeface="Calibri"/>
                <a:cs typeface="Calibri"/>
                <a:sym typeface="Calibri"/>
              </a:rPr>
              <a:t> con pocas dimensiones. </a:t>
            </a:r>
            <a:r>
              <a:rPr lang="es-ES" sz="1200" b="1" dirty="0">
                <a:solidFill>
                  <a:schemeClr val="lt1"/>
                </a:solidFill>
                <a:latin typeface="Calibri"/>
                <a:ea typeface="Calibri"/>
                <a:cs typeface="Calibri"/>
                <a:sym typeface="Calibri"/>
              </a:rPr>
              <a:t>La solución sería incrementar el conjunto de </a:t>
            </a:r>
            <a:r>
              <a:rPr lang="es-ES" sz="1200" b="1" dirty="0" err="1">
                <a:solidFill>
                  <a:schemeClr val="lt1"/>
                </a:solidFill>
                <a:latin typeface="Calibri"/>
                <a:ea typeface="Calibri"/>
                <a:cs typeface="Calibri"/>
                <a:sym typeface="Calibri"/>
              </a:rPr>
              <a:t>train</a:t>
            </a:r>
            <a:r>
              <a:rPr lang="es-ES" sz="1200" dirty="0">
                <a:solidFill>
                  <a:schemeClr val="lt1"/>
                </a:solidFill>
                <a:latin typeface="Calibri"/>
                <a:ea typeface="Calibri"/>
                <a:cs typeface="Calibri"/>
                <a:sym typeface="Calibri"/>
              </a:rPr>
              <a:t>.</a:t>
            </a:r>
          </a:p>
        </p:txBody>
      </p:sp>
    </p:spTree>
    <p:extLst>
      <p:ext uri="{BB962C8B-B14F-4D97-AF65-F5344CB8AC3E}">
        <p14:creationId xmlns:p14="http://schemas.microsoft.com/office/powerpoint/2010/main" val="216299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Aumentar vs reducir la dimensionalidad</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17497BB3-78F4-42DD-A232-CBAC81F1F9EA}"/>
              </a:ext>
            </a:extLst>
          </p:cNvPr>
          <p:cNvPicPr>
            <a:picLocks noChangeAspect="1"/>
          </p:cNvPicPr>
          <p:nvPr/>
        </p:nvPicPr>
        <p:blipFill>
          <a:blip r:embed="rId3"/>
          <a:stretch>
            <a:fillRect/>
          </a:stretch>
        </p:blipFill>
        <p:spPr>
          <a:xfrm>
            <a:off x="2932526" y="4227637"/>
            <a:ext cx="6326947" cy="2231990"/>
          </a:xfrm>
          <a:prstGeom prst="rect">
            <a:avLst/>
          </a:prstGeom>
        </p:spPr>
      </p:pic>
      <p:pic>
        <p:nvPicPr>
          <p:cNvPr id="9" name="Picture 4" descr="Kernel Trick &amp; SVM. In most of the machine learning… | by Vaisakh Nambiar |  Medium">
            <a:extLst>
              <a:ext uri="{FF2B5EF4-FFF2-40B4-BE49-F238E27FC236}">
                <a16:creationId xmlns:a16="http://schemas.microsoft.com/office/drawing/2014/main" id="{4F7508C1-2C88-447F-9AEB-D384E551E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527" y="1999654"/>
            <a:ext cx="6326946" cy="189643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01;p3">
            <a:extLst>
              <a:ext uri="{FF2B5EF4-FFF2-40B4-BE49-F238E27FC236}">
                <a16:creationId xmlns:a16="http://schemas.microsoft.com/office/drawing/2014/main" id="{61B2AC0B-AFD1-47A0-B137-C5A1C9825BBE}"/>
              </a:ext>
            </a:extLst>
          </p:cNvPr>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SVM vs </a:t>
            </a:r>
            <a:r>
              <a:rPr lang="es-ES" sz="1800" i="1" dirty="0" err="1">
                <a:solidFill>
                  <a:srgbClr val="D8D8D8"/>
                </a:solidFill>
              </a:rPr>
              <a:t>Feat</a:t>
            </a:r>
            <a:r>
              <a:rPr lang="es-ES" sz="1800" i="1" dirty="0">
                <a:solidFill>
                  <a:srgbClr val="D8D8D8"/>
                </a:solidFill>
              </a:rPr>
              <a:t>. </a:t>
            </a:r>
            <a:r>
              <a:rPr lang="es-ES" sz="1800" i="1" dirty="0" err="1">
                <a:solidFill>
                  <a:srgbClr val="D8D8D8"/>
                </a:solidFill>
              </a:rPr>
              <a:t>Reduction</a:t>
            </a:r>
            <a:endParaRPr dirty="0"/>
          </a:p>
        </p:txBody>
      </p:sp>
    </p:spTree>
    <p:extLst>
      <p:ext uri="{BB962C8B-B14F-4D97-AF65-F5344CB8AC3E}">
        <p14:creationId xmlns:p14="http://schemas.microsoft.com/office/powerpoint/2010/main" val="289643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Feature</a:t>
            </a:r>
            <a:r>
              <a:rPr lang="es-ES" dirty="0"/>
              <a:t> </a:t>
            </a:r>
            <a:r>
              <a:rPr lang="es-ES" dirty="0" err="1"/>
              <a:t>Reduction</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Algoritmos y aplicaciones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124;p5">
            <a:extLst>
              <a:ext uri="{FF2B5EF4-FFF2-40B4-BE49-F238E27FC236}">
                <a16:creationId xmlns:a16="http://schemas.microsoft.com/office/drawing/2014/main" id="{82DF0739-3DB9-45DB-852A-92C8B580E148}"/>
              </a:ext>
            </a:extLst>
          </p:cNvPr>
          <p:cNvSpPr txBox="1"/>
          <p:nvPr/>
        </p:nvSpPr>
        <p:spPr>
          <a:xfrm>
            <a:off x="587828" y="1858895"/>
            <a:ext cx="10644673"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b="1" dirty="0">
                <a:solidFill>
                  <a:schemeClr val="lt1"/>
                </a:solidFill>
                <a:latin typeface="Calibri"/>
                <a:ea typeface="Calibri"/>
                <a:cs typeface="Calibri"/>
                <a:sym typeface="Calibri"/>
              </a:rPr>
              <a:t>Aplicaciones</a:t>
            </a:r>
            <a:endParaRPr lang="es-ES" dirty="0">
              <a:solidFill>
                <a:schemeClr val="lt1"/>
              </a:solidFill>
              <a:latin typeface="Calibri"/>
              <a:ea typeface="Calibri"/>
              <a:cs typeface="Calibri"/>
              <a:sym typeface="Calibri"/>
            </a:endParaRPr>
          </a:p>
          <a:p>
            <a:pPr marL="342900" marR="0" lvl="0" indent="-342900" algn="l" rtl="0">
              <a:spcBef>
                <a:spcPts val="0"/>
              </a:spcBef>
              <a:spcAft>
                <a:spcPts val="0"/>
              </a:spcAft>
              <a:buClr>
                <a:schemeClr val="bg1"/>
              </a:buClr>
              <a:buFont typeface="+mj-lt"/>
              <a:buAutoNum type="arabicPeriod"/>
            </a:pPr>
            <a:r>
              <a:rPr lang="es-ES" sz="1400" dirty="0">
                <a:solidFill>
                  <a:schemeClr val="lt1"/>
                </a:solidFill>
                <a:latin typeface="Calibri"/>
                <a:ea typeface="Calibri"/>
                <a:cs typeface="Calibri"/>
                <a:sym typeface="Calibri"/>
              </a:rPr>
              <a:t>Mejora computacional</a:t>
            </a:r>
          </a:p>
          <a:p>
            <a:pPr marL="342900" marR="0" lvl="0" indent="-342900" algn="l" rtl="0">
              <a:spcBef>
                <a:spcPts val="0"/>
              </a:spcBef>
              <a:spcAft>
                <a:spcPts val="0"/>
              </a:spcAft>
              <a:buClr>
                <a:schemeClr val="bg1"/>
              </a:buClr>
              <a:buFont typeface="+mj-lt"/>
              <a:buAutoNum type="arabicPeriod"/>
            </a:pPr>
            <a:r>
              <a:rPr lang="es-ES" dirty="0">
                <a:solidFill>
                  <a:schemeClr val="lt1"/>
                </a:solidFill>
                <a:latin typeface="Calibri"/>
                <a:ea typeface="Calibri"/>
                <a:cs typeface="Calibri"/>
                <a:sym typeface="Calibri"/>
              </a:rPr>
              <a:t>Detección de </a:t>
            </a:r>
            <a:r>
              <a:rPr lang="es-ES" dirty="0" err="1">
                <a:solidFill>
                  <a:schemeClr val="lt1"/>
                </a:solidFill>
                <a:latin typeface="Calibri"/>
                <a:ea typeface="Calibri"/>
                <a:cs typeface="Calibri"/>
                <a:sym typeface="Calibri"/>
              </a:rPr>
              <a:t>features</a:t>
            </a:r>
            <a:r>
              <a:rPr lang="es-ES" dirty="0">
                <a:solidFill>
                  <a:schemeClr val="lt1"/>
                </a:solidFill>
                <a:latin typeface="Calibri"/>
                <a:ea typeface="Calibri"/>
                <a:cs typeface="Calibri"/>
                <a:sym typeface="Calibri"/>
              </a:rPr>
              <a:t> discriminantes</a:t>
            </a:r>
          </a:p>
          <a:p>
            <a:pPr marL="342900" marR="0" lvl="0" indent="-342900" algn="l" rtl="0">
              <a:spcBef>
                <a:spcPts val="0"/>
              </a:spcBef>
              <a:spcAft>
                <a:spcPts val="0"/>
              </a:spcAft>
              <a:buClr>
                <a:schemeClr val="bg1"/>
              </a:buClr>
              <a:buFont typeface="+mj-lt"/>
              <a:buAutoNum type="arabicPeriod"/>
            </a:pPr>
            <a:r>
              <a:rPr lang="es-ES" sz="1400" dirty="0">
                <a:solidFill>
                  <a:schemeClr val="lt1"/>
                </a:solidFill>
                <a:latin typeface="Calibri"/>
                <a:ea typeface="Calibri"/>
                <a:cs typeface="Calibri"/>
                <a:sym typeface="Calibri"/>
              </a:rPr>
              <a:t>Eliminación de </a:t>
            </a:r>
            <a:r>
              <a:rPr lang="es-ES" sz="1400" dirty="0" err="1">
                <a:solidFill>
                  <a:schemeClr val="lt1"/>
                </a:solidFill>
                <a:latin typeface="Calibri"/>
                <a:ea typeface="Calibri"/>
                <a:cs typeface="Calibri"/>
                <a:sym typeface="Calibri"/>
              </a:rPr>
              <a:t>features</a:t>
            </a:r>
            <a:r>
              <a:rPr lang="es-ES" sz="1400" dirty="0">
                <a:solidFill>
                  <a:schemeClr val="lt1"/>
                </a:solidFill>
                <a:latin typeface="Calibri"/>
                <a:ea typeface="Calibri"/>
                <a:cs typeface="Calibri"/>
                <a:sym typeface="Calibri"/>
              </a:rPr>
              <a:t> irrelevantes</a:t>
            </a:r>
          </a:p>
          <a:p>
            <a:pPr marL="342900" marR="0" lvl="0" indent="-342900" algn="l" rtl="0">
              <a:spcBef>
                <a:spcPts val="0"/>
              </a:spcBef>
              <a:spcAft>
                <a:spcPts val="0"/>
              </a:spcAft>
              <a:buClr>
                <a:schemeClr val="bg1"/>
              </a:buClr>
              <a:buFont typeface="+mj-lt"/>
              <a:buAutoNum type="arabicPeriod"/>
            </a:pPr>
            <a:r>
              <a:rPr lang="es-ES" dirty="0">
                <a:solidFill>
                  <a:schemeClr val="lt1"/>
                </a:solidFill>
                <a:latin typeface="Calibri"/>
                <a:ea typeface="Calibri"/>
                <a:cs typeface="Calibri"/>
                <a:sym typeface="Calibri"/>
              </a:rPr>
              <a:t>Compresión de la información (imágenes)</a:t>
            </a:r>
          </a:p>
          <a:p>
            <a:pPr marL="342900" marR="0" lvl="0" indent="-342900" algn="l" rtl="0">
              <a:spcBef>
                <a:spcPts val="0"/>
              </a:spcBef>
              <a:spcAft>
                <a:spcPts val="0"/>
              </a:spcAft>
              <a:buClr>
                <a:schemeClr val="bg1"/>
              </a:buClr>
              <a:buFont typeface="+mj-lt"/>
              <a:buAutoNum type="arabicPeriod"/>
            </a:pPr>
            <a:r>
              <a:rPr lang="es-ES" sz="1400" dirty="0">
                <a:solidFill>
                  <a:schemeClr val="lt1"/>
                </a:solidFill>
                <a:latin typeface="Calibri"/>
                <a:ea typeface="Calibri"/>
                <a:cs typeface="Calibri"/>
                <a:sym typeface="Calibri"/>
              </a:rPr>
              <a:t>Visualización (PCA)</a:t>
            </a:r>
          </a:p>
          <a:p>
            <a:pPr marL="342900" marR="0" lvl="0" indent="-342900" algn="l" rtl="0">
              <a:spcBef>
                <a:spcPts val="0"/>
              </a:spcBef>
              <a:spcAft>
                <a:spcPts val="0"/>
              </a:spcAft>
              <a:buClr>
                <a:schemeClr val="bg1"/>
              </a:buClr>
              <a:buFont typeface="+mj-lt"/>
              <a:buAutoNum type="arabicPeriod"/>
            </a:pPr>
            <a:endParaRPr lang="es-ES" dirty="0">
              <a:solidFill>
                <a:schemeClr val="lt1"/>
              </a:solidFill>
              <a:latin typeface="Calibri"/>
              <a:ea typeface="Calibri"/>
              <a:cs typeface="Calibri"/>
              <a:sym typeface="Calibri"/>
            </a:endParaRPr>
          </a:p>
          <a:p>
            <a:pPr marL="342900" marR="0" lvl="0" indent="-342900" algn="l" rtl="0">
              <a:spcBef>
                <a:spcPts val="0"/>
              </a:spcBef>
              <a:spcAft>
                <a:spcPts val="0"/>
              </a:spcAft>
              <a:buClr>
                <a:schemeClr val="bg1"/>
              </a:buClr>
              <a:buFont typeface="+mj-lt"/>
              <a:buAutoNum type="arabicPeriod"/>
            </a:pPr>
            <a:endParaRPr lang="es-ES" sz="1400" dirty="0">
              <a:solidFill>
                <a:schemeClr val="lt1"/>
              </a:solidFill>
              <a:latin typeface="Calibri"/>
              <a:ea typeface="Calibri"/>
              <a:cs typeface="Calibri"/>
              <a:sym typeface="Calibri"/>
            </a:endParaRPr>
          </a:p>
          <a:p>
            <a:pPr marR="0" lvl="0" algn="l" rtl="0">
              <a:spcBef>
                <a:spcPts val="0"/>
              </a:spcBef>
              <a:spcAft>
                <a:spcPts val="0"/>
              </a:spcAft>
              <a:buClr>
                <a:schemeClr val="bg1"/>
              </a:buClr>
            </a:pPr>
            <a:endParaRPr lang="es-ES" sz="1400" dirty="0">
              <a:solidFill>
                <a:schemeClr val="lt1"/>
              </a:solidFill>
              <a:latin typeface="Calibri"/>
              <a:ea typeface="Calibri"/>
              <a:cs typeface="Calibri"/>
              <a:sym typeface="Calibri"/>
            </a:endParaRPr>
          </a:p>
        </p:txBody>
      </p:sp>
      <p:sp>
        <p:nvSpPr>
          <p:cNvPr id="2" name="Rectángulo 1">
            <a:extLst>
              <a:ext uri="{FF2B5EF4-FFF2-40B4-BE49-F238E27FC236}">
                <a16:creationId xmlns:a16="http://schemas.microsoft.com/office/drawing/2014/main" id="{6F0FBA48-495F-4352-9940-659B37B6D253}"/>
              </a:ext>
            </a:extLst>
          </p:cNvPr>
          <p:cNvSpPr/>
          <p:nvPr/>
        </p:nvSpPr>
        <p:spPr>
          <a:xfrm>
            <a:off x="2327934" y="3986957"/>
            <a:ext cx="1436199" cy="442655"/>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a:t>Supervisado</a:t>
            </a:r>
          </a:p>
        </p:txBody>
      </p:sp>
      <p:sp>
        <p:nvSpPr>
          <p:cNvPr id="10" name="Rectángulo 9">
            <a:extLst>
              <a:ext uri="{FF2B5EF4-FFF2-40B4-BE49-F238E27FC236}">
                <a16:creationId xmlns:a16="http://schemas.microsoft.com/office/drawing/2014/main" id="{AEEBA18C-EA19-42E0-94C6-1458C678BE58}"/>
              </a:ext>
            </a:extLst>
          </p:cNvPr>
          <p:cNvSpPr/>
          <p:nvPr/>
        </p:nvSpPr>
        <p:spPr>
          <a:xfrm>
            <a:off x="716902" y="4940608"/>
            <a:ext cx="1436199" cy="442655"/>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err="1"/>
              <a:t>Wrapper</a:t>
            </a:r>
            <a:endParaRPr lang="es-ES" sz="1200" dirty="0"/>
          </a:p>
        </p:txBody>
      </p:sp>
      <p:sp>
        <p:nvSpPr>
          <p:cNvPr id="11" name="Rectángulo 10">
            <a:extLst>
              <a:ext uri="{FF2B5EF4-FFF2-40B4-BE49-F238E27FC236}">
                <a16:creationId xmlns:a16="http://schemas.microsoft.com/office/drawing/2014/main" id="{6718FBA7-435E-4EDC-8051-E9F4BA63A83A}"/>
              </a:ext>
            </a:extLst>
          </p:cNvPr>
          <p:cNvSpPr/>
          <p:nvPr/>
        </p:nvSpPr>
        <p:spPr>
          <a:xfrm>
            <a:off x="2327933" y="4940608"/>
            <a:ext cx="1436199" cy="442655"/>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err="1"/>
              <a:t>Filter</a:t>
            </a:r>
            <a:endParaRPr lang="es-ES" sz="1200" dirty="0"/>
          </a:p>
        </p:txBody>
      </p:sp>
      <p:sp>
        <p:nvSpPr>
          <p:cNvPr id="12" name="Rectángulo 11">
            <a:extLst>
              <a:ext uri="{FF2B5EF4-FFF2-40B4-BE49-F238E27FC236}">
                <a16:creationId xmlns:a16="http://schemas.microsoft.com/office/drawing/2014/main" id="{A7C8ACA1-259F-4620-B388-C133374C3E3D}"/>
              </a:ext>
            </a:extLst>
          </p:cNvPr>
          <p:cNvSpPr/>
          <p:nvPr/>
        </p:nvSpPr>
        <p:spPr>
          <a:xfrm>
            <a:off x="3938964" y="4940608"/>
            <a:ext cx="1436199" cy="442655"/>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err="1"/>
              <a:t>Intrinsic</a:t>
            </a:r>
            <a:endParaRPr lang="es-ES" sz="1200" dirty="0"/>
          </a:p>
        </p:txBody>
      </p:sp>
      <p:sp>
        <p:nvSpPr>
          <p:cNvPr id="13" name="Rectángulo 12">
            <a:extLst>
              <a:ext uri="{FF2B5EF4-FFF2-40B4-BE49-F238E27FC236}">
                <a16:creationId xmlns:a16="http://schemas.microsoft.com/office/drawing/2014/main" id="{87DDFF1C-42C5-44D4-8F6F-E334BE1A9B9A}"/>
              </a:ext>
            </a:extLst>
          </p:cNvPr>
          <p:cNvSpPr/>
          <p:nvPr/>
        </p:nvSpPr>
        <p:spPr>
          <a:xfrm>
            <a:off x="5974702" y="3986957"/>
            <a:ext cx="1436199" cy="442655"/>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a:t>No Supervisado</a:t>
            </a:r>
          </a:p>
        </p:txBody>
      </p:sp>
      <p:sp>
        <p:nvSpPr>
          <p:cNvPr id="14" name="Rectángulo 13">
            <a:extLst>
              <a:ext uri="{FF2B5EF4-FFF2-40B4-BE49-F238E27FC236}">
                <a16:creationId xmlns:a16="http://schemas.microsoft.com/office/drawing/2014/main" id="{B0474D9B-5668-4DFB-989F-FCF607144804}"/>
              </a:ext>
            </a:extLst>
          </p:cNvPr>
          <p:cNvSpPr/>
          <p:nvPr/>
        </p:nvSpPr>
        <p:spPr>
          <a:xfrm>
            <a:off x="9145966" y="3986957"/>
            <a:ext cx="1436199" cy="442655"/>
          </a:xfrm>
          <a:prstGeom prst="rect">
            <a:avLst/>
          </a:prstGeom>
          <a:solidFill>
            <a:schemeClr val="accent6">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sz="1200" dirty="0"/>
              <a:t>Reducción de dimensionalidad</a:t>
            </a:r>
          </a:p>
        </p:txBody>
      </p:sp>
      <p:cxnSp>
        <p:nvCxnSpPr>
          <p:cNvPr id="4" name="Conector recto de flecha 3">
            <a:extLst>
              <a:ext uri="{FF2B5EF4-FFF2-40B4-BE49-F238E27FC236}">
                <a16:creationId xmlns:a16="http://schemas.microsoft.com/office/drawing/2014/main" id="{302E17A0-4C48-4789-A04B-FE96D69D0274}"/>
              </a:ext>
            </a:extLst>
          </p:cNvPr>
          <p:cNvCxnSpPr>
            <a:stCxn id="2" idx="2"/>
            <a:endCxn id="10" idx="0"/>
          </p:cNvCxnSpPr>
          <p:nvPr/>
        </p:nvCxnSpPr>
        <p:spPr>
          <a:xfrm flipH="1">
            <a:off x="1435002" y="4429612"/>
            <a:ext cx="1611032" cy="510996"/>
          </a:xfrm>
          <a:prstGeom prst="straightConnector1">
            <a:avLst/>
          </a:prstGeom>
          <a:ln w="28575">
            <a:solidFill>
              <a:srgbClr val="BF9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218785CF-6720-4593-862B-725FC41F5C39}"/>
              </a:ext>
            </a:extLst>
          </p:cNvPr>
          <p:cNvCxnSpPr>
            <a:cxnSpLocks/>
            <a:stCxn id="2" idx="2"/>
            <a:endCxn id="11" idx="0"/>
          </p:cNvCxnSpPr>
          <p:nvPr/>
        </p:nvCxnSpPr>
        <p:spPr>
          <a:xfrm flipH="1">
            <a:off x="3046033" y="4429612"/>
            <a:ext cx="1" cy="510996"/>
          </a:xfrm>
          <a:prstGeom prst="straightConnector1">
            <a:avLst/>
          </a:prstGeom>
          <a:ln w="28575">
            <a:solidFill>
              <a:srgbClr val="BF9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E3A78FF2-0591-4F58-B466-1B525AF8B7CC}"/>
              </a:ext>
            </a:extLst>
          </p:cNvPr>
          <p:cNvCxnSpPr>
            <a:cxnSpLocks/>
            <a:stCxn id="2" idx="2"/>
            <a:endCxn id="12" idx="0"/>
          </p:cNvCxnSpPr>
          <p:nvPr/>
        </p:nvCxnSpPr>
        <p:spPr>
          <a:xfrm>
            <a:off x="3046034" y="4429612"/>
            <a:ext cx="1611030" cy="510996"/>
          </a:xfrm>
          <a:prstGeom prst="straightConnector1">
            <a:avLst/>
          </a:prstGeom>
          <a:ln w="28575">
            <a:solidFill>
              <a:srgbClr val="BF9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124;p5">
            <a:extLst>
              <a:ext uri="{FF2B5EF4-FFF2-40B4-BE49-F238E27FC236}">
                <a16:creationId xmlns:a16="http://schemas.microsoft.com/office/drawing/2014/main" id="{EAFA155F-7528-4D8D-8E91-A197AACA666D}"/>
              </a:ext>
            </a:extLst>
          </p:cNvPr>
          <p:cNvSpPr txBox="1"/>
          <p:nvPr/>
        </p:nvSpPr>
        <p:spPr>
          <a:xfrm>
            <a:off x="716902" y="5480040"/>
            <a:ext cx="1436198" cy="4308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dirty="0" err="1">
                <a:solidFill>
                  <a:schemeClr val="lt1"/>
                </a:solidFill>
                <a:latin typeface="Calibri"/>
                <a:ea typeface="Calibri"/>
                <a:cs typeface="Calibri"/>
                <a:sym typeface="Calibri"/>
              </a:rPr>
              <a:t>sklearn.feature_selection.RFE</a:t>
            </a:r>
            <a:endParaRPr lang="es-ES" sz="1100" dirty="0">
              <a:solidFill>
                <a:schemeClr val="lt1"/>
              </a:solidFill>
              <a:latin typeface="Calibri"/>
              <a:ea typeface="Calibri"/>
              <a:cs typeface="Calibri"/>
              <a:sym typeface="Calibri"/>
            </a:endParaRPr>
          </a:p>
        </p:txBody>
      </p:sp>
      <p:sp>
        <p:nvSpPr>
          <p:cNvPr id="23" name="Google Shape;124;p5">
            <a:extLst>
              <a:ext uri="{FF2B5EF4-FFF2-40B4-BE49-F238E27FC236}">
                <a16:creationId xmlns:a16="http://schemas.microsoft.com/office/drawing/2014/main" id="{9CE89389-AF2E-4B0A-930D-C7FF9C085C71}"/>
              </a:ext>
            </a:extLst>
          </p:cNvPr>
          <p:cNvSpPr txBox="1"/>
          <p:nvPr/>
        </p:nvSpPr>
        <p:spPr>
          <a:xfrm>
            <a:off x="2327932" y="5480040"/>
            <a:ext cx="1538199" cy="4308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dirty="0">
                <a:solidFill>
                  <a:schemeClr val="lt1"/>
                </a:solidFill>
                <a:latin typeface="Calibri"/>
                <a:ea typeface="Calibri"/>
                <a:cs typeface="Calibri"/>
                <a:sym typeface="Calibri"/>
              </a:rPr>
              <a:t>Correlación</a:t>
            </a:r>
          </a:p>
          <a:p>
            <a:pPr marL="0" marR="0" lvl="0" indent="0" algn="l" rtl="0">
              <a:spcBef>
                <a:spcPts val="0"/>
              </a:spcBef>
              <a:spcAft>
                <a:spcPts val="0"/>
              </a:spcAft>
              <a:buNone/>
            </a:pPr>
            <a:r>
              <a:rPr lang="es-ES" sz="1100" dirty="0" err="1">
                <a:solidFill>
                  <a:schemeClr val="lt1"/>
                </a:solidFill>
                <a:latin typeface="Calibri"/>
                <a:ea typeface="Calibri"/>
                <a:cs typeface="Calibri"/>
                <a:sym typeface="Calibri"/>
              </a:rPr>
              <a:t>feature_importances</a:t>
            </a:r>
            <a:r>
              <a:rPr lang="es-ES" sz="1100" dirty="0">
                <a:solidFill>
                  <a:schemeClr val="lt1"/>
                </a:solidFill>
                <a:latin typeface="Calibri"/>
                <a:ea typeface="Calibri"/>
                <a:cs typeface="Calibri"/>
                <a:sym typeface="Calibri"/>
              </a:rPr>
              <a:t>_</a:t>
            </a:r>
          </a:p>
        </p:txBody>
      </p:sp>
      <p:sp>
        <p:nvSpPr>
          <p:cNvPr id="24" name="Google Shape;124;p5">
            <a:extLst>
              <a:ext uri="{FF2B5EF4-FFF2-40B4-BE49-F238E27FC236}">
                <a16:creationId xmlns:a16="http://schemas.microsoft.com/office/drawing/2014/main" id="{05959E6F-10DB-4EAD-B269-CBE66CE25B58}"/>
              </a:ext>
            </a:extLst>
          </p:cNvPr>
          <p:cNvSpPr txBox="1"/>
          <p:nvPr/>
        </p:nvSpPr>
        <p:spPr>
          <a:xfrm>
            <a:off x="3938964" y="5461145"/>
            <a:ext cx="1538199" cy="4308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dirty="0" err="1">
                <a:solidFill>
                  <a:schemeClr val="lt1"/>
                </a:solidFill>
                <a:latin typeface="Calibri"/>
                <a:ea typeface="Calibri"/>
                <a:cs typeface="Calibri"/>
                <a:sym typeface="Calibri"/>
              </a:rPr>
              <a:t>sklearn.feature_selection.SelectFromModel</a:t>
            </a:r>
            <a:endParaRPr lang="es-ES" sz="1100" dirty="0">
              <a:solidFill>
                <a:schemeClr val="lt1"/>
              </a:solidFill>
              <a:latin typeface="Calibri"/>
              <a:ea typeface="Calibri"/>
              <a:cs typeface="Calibri"/>
              <a:sym typeface="Calibri"/>
            </a:endParaRPr>
          </a:p>
        </p:txBody>
      </p:sp>
      <p:sp>
        <p:nvSpPr>
          <p:cNvPr id="27" name="Google Shape;124;p5">
            <a:extLst>
              <a:ext uri="{FF2B5EF4-FFF2-40B4-BE49-F238E27FC236}">
                <a16:creationId xmlns:a16="http://schemas.microsoft.com/office/drawing/2014/main" id="{C5B0F0F6-96FA-4507-8535-52A14B3FC4B1}"/>
              </a:ext>
            </a:extLst>
          </p:cNvPr>
          <p:cNvSpPr txBox="1"/>
          <p:nvPr/>
        </p:nvSpPr>
        <p:spPr>
          <a:xfrm>
            <a:off x="5974702" y="4611821"/>
            <a:ext cx="1538199" cy="4308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err="1">
                <a:solidFill>
                  <a:schemeClr val="lt1"/>
                </a:solidFill>
                <a:latin typeface="Calibri"/>
                <a:ea typeface="Calibri"/>
                <a:cs typeface="Calibri"/>
                <a:sym typeface="Calibri"/>
              </a:rPr>
              <a:t>sklearn.feature_selection.VarianceThreshold</a:t>
            </a:r>
            <a:endParaRPr lang="es-ES" sz="1100" dirty="0">
              <a:solidFill>
                <a:schemeClr val="lt1"/>
              </a:solidFill>
              <a:latin typeface="Calibri"/>
              <a:ea typeface="Calibri"/>
              <a:cs typeface="Calibri"/>
              <a:sym typeface="Calibri"/>
            </a:endParaRPr>
          </a:p>
        </p:txBody>
      </p:sp>
      <p:sp>
        <p:nvSpPr>
          <p:cNvPr id="28" name="Google Shape;124;p5">
            <a:extLst>
              <a:ext uri="{FF2B5EF4-FFF2-40B4-BE49-F238E27FC236}">
                <a16:creationId xmlns:a16="http://schemas.microsoft.com/office/drawing/2014/main" id="{A2ED9CAE-33E6-4BE6-B413-E080A4CBB8DE}"/>
              </a:ext>
            </a:extLst>
          </p:cNvPr>
          <p:cNvSpPr txBox="1"/>
          <p:nvPr/>
        </p:nvSpPr>
        <p:spPr>
          <a:xfrm>
            <a:off x="9145966" y="4623933"/>
            <a:ext cx="153819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lt1"/>
                </a:solidFill>
                <a:latin typeface="Calibri"/>
                <a:ea typeface="Calibri"/>
                <a:cs typeface="Calibri"/>
                <a:sym typeface="Calibri"/>
              </a:rPr>
              <a:t>PCA</a:t>
            </a:r>
            <a:endParaRPr lang="es-ES" sz="1100" dirty="0">
              <a:solidFill>
                <a:schemeClr val="lt1"/>
              </a:solidFill>
              <a:latin typeface="Calibri"/>
              <a:ea typeface="Calibri"/>
              <a:cs typeface="Calibri"/>
              <a:sym typeface="Calibri"/>
            </a:endParaRPr>
          </a:p>
        </p:txBody>
      </p:sp>
      <p:sp>
        <p:nvSpPr>
          <p:cNvPr id="29" name="Google Shape;124;p5">
            <a:extLst>
              <a:ext uri="{FF2B5EF4-FFF2-40B4-BE49-F238E27FC236}">
                <a16:creationId xmlns:a16="http://schemas.microsoft.com/office/drawing/2014/main" id="{EAC6BA03-B727-46BC-9A06-8A6DBBF2C9D9}"/>
              </a:ext>
            </a:extLst>
          </p:cNvPr>
          <p:cNvSpPr txBox="1"/>
          <p:nvPr/>
        </p:nvSpPr>
        <p:spPr>
          <a:xfrm>
            <a:off x="7263572" y="6166406"/>
            <a:ext cx="3968929" cy="2615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dirty="0" err="1">
                <a:solidFill>
                  <a:schemeClr val="lt1"/>
                </a:solidFill>
                <a:latin typeface="Calibri"/>
                <a:ea typeface="Calibri"/>
                <a:cs typeface="Calibri"/>
                <a:sym typeface="Calibri"/>
              </a:rPr>
              <a:t>Detalle</a:t>
            </a:r>
            <a:r>
              <a:rPr lang="en-US" sz="1100" dirty="0">
                <a:solidFill>
                  <a:schemeClr val="lt1"/>
                </a:solidFill>
                <a:latin typeface="Calibri"/>
                <a:ea typeface="Calibri"/>
                <a:cs typeface="Calibri"/>
                <a:sym typeface="Calibri"/>
              </a:rPr>
              <a:t> </a:t>
            </a:r>
            <a:r>
              <a:rPr lang="en-US" sz="1100" dirty="0" err="1">
                <a:solidFill>
                  <a:schemeClr val="lt1"/>
                </a:solidFill>
                <a:latin typeface="Calibri"/>
                <a:ea typeface="Calibri"/>
                <a:cs typeface="Calibri"/>
                <a:sym typeface="Calibri"/>
              </a:rPr>
              <a:t>en</a:t>
            </a:r>
            <a:r>
              <a:rPr lang="en-US" sz="1100" dirty="0">
                <a:solidFill>
                  <a:schemeClr val="lt1"/>
                </a:solidFill>
                <a:latin typeface="Calibri"/>
                <a:ea typeface="Calibri"/>
                <a:cs typeface="Calibri"/>
                <a:sym typeface="Calibri"/>
              </a:rPr>
              <a:t> </a:t>
            </a:r>
            <a:r>
              <a:rPr lang="en-US" sz="1100" dirty="0" err="1">
                <a:solidFill>
                  <a:schemeClr val="lt1"/>
                </a:solidFill>
                <a:latin typeface="Calibri"/>
                <a:ea typeface="Calibri"/>
                <a:cs typeface="Calibri"/>
                <a:sym typeface="Calibri"/>
              </a:rPr>
              <a:t>documento</a:t>
            </a:r>
            <a:r>
              <a:rPr lang="en-US" sz="1100" dirty="0">
                <a:solidFill>
                  <a:schemeClr val="lt1"/>
                </a:solidFill>
                <a:latin typeface="Calibri"/>
                <a:ea typeface="Calibri"/>
                <a:cs typeface="Calibri"/>
                <a:sym typeface="Calibri"/>
              </a:rPr>
              <a:t> “</a:t>
            </a:r>
            <a:r>
              <a:rPr lang="en-US" sz="1100" i="1" dirty="0">
                <a:solidFill>
                  <a:schemeClr val="lt1"/>
                </a:solidFill>
                <a:latin typeface="Calibri"/>
                <a:ea typeface="Calibri"/>
                <a:cs typeface="Calibri"/>
                <a:sym typeface="Calibri"/>
              </a:rPr>
              <a:t>FEATURES SELECTION.pdf”</a:t>
            </a:r>
            <a:endParaRPr lang="es-ES" sz="11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67273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Bibliografía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24;p5">
            <a:extLst>
              <a:ext uri="{FF2B5EF4-FFF2-40B4-BE49-F238E27FC236}">
                <a16:creationId xmlns:a16="http://schemas.microsoft.com/office/drawing/2014/main" id="{C2DBAC5C-9E92-4DB5-ABF9-AB2185D976A9}"/>
              </a:ext>
            </a:extLst>
          </p:cNvPr>
          <p:cNvSpPr txBox="1"/>
          <p:nvPr/>
        </p:nvSpPr>
        <p:spPr>
          <a:xfrm>
            <a:off x="587828" y="1858895"/>
            <a:ext cx="1064467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dirty="0">
                <a:solidFill>
                  <a:schemeClr val="lt1"/>
                </a:solidFill>
                <a:latin typeface="Calibri"/>
                <a:ea typeface="Calibri"/>
                <a:cs typeface="Calibri"/>
                <a:sym typeface="Calibri"/>
                <a:hlinkClick r:id="rId3"/>
              </a:rPr>
              <a:t>https://learning.oreilly.com/library/view/hands-on-machine-learning/9781492032632/ch09.html#unsupervised_learning_chapter</a:t>
            </a:r>
            <a:endParaRPr lang="es-ES" sz="1400" dirty="0">
              <a:solidFill>
                <a:schemeClr val="lt1"/>
              </a:solidFill>
              <a:latin typeface="Calibri"/>
              <a:ea typeface="Calibri"/>
              <a:cs typeface="Calibri"/>
              <a:sym typeface="Calibri"/>
            </a:endParaRPr>
          </a:p>
          <a:p>
            <a:pPr marL="0" marR="0" lvl="0" indent="0" algn="l" rtl="0">
              <a:spcBef>
                <a:spcPts val="0"/>
              </a:spcBef>
              <a:spcAft>
                <a:spcPts val="0"/>
              </a:spcAft>
              <a:buNone/>
            </a:pPr>
            <a:endParaRPr lang="es-ES" sz="1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6813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Definición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Definición</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Aprendizaje no supervisado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p:nvPr/>
        </p:nvSpPr>
        <p:spPr>
          <a:xfrm>
            <a:off x="1373155" y="2407534"/>
            <a:ext cx="9203094"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b="0" i="1" u="none" strike="noStrike" cap="none" dirty="0">
                <a:solidFill>
                  <a:schemeClr val="lt1"/>
                </a:solidFill>
                <a:latin typeface="Calibri"/>
                <a:ea typeface="Calibri"/>
                <a:cs typeface="Calibri"/>
                <a:sym typeface="Calibri"/>
              </a:rPr>
              <a:t>“Aprendizaje no supervisado es un método de Aprendizaje Automático donde un modelo se ajusta a las observaciones. Se distingue del Aprendizaje supervisado por el hecho de que no hay un conocimiento a priori, los datos no están etiquetados”</a:t>
            </a:r>
          </a:p>
        </p:txBody>
      </p:sp>
      <p:sp>
        <p:nvSpPr>
          <p:cNvPr id="13" name="Google Shape;124;p5">
            <a:extLst>
              <a:ext uri="{FF2B5EF4-FFF2-40B4-BE49-F238E27FC236}">
                <a16:creationId xmlns:a16="http://schemas.microsoft.com/office/drawing/2014/main" id="{FE929EFA-9CEE-43FE-8602-7AD0D76AB9B9}"/>
              </a:ext>
            </a:extLst>
          </p:cNvPr>
          <p:cNvSpPr txBox="1"/>
          <p:nvPr/>
        </p:nvSpPr>
        <p:spPr>
          <a:xfrm>
            <a:off x="8168640" y="5791200"/>
            <a:ext cx="2885440" cy="36929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800" b="1" dirty="0">
                <a:solidFill>
                  <a:schemeClr val="lt1"/>
                </a:solidFill>
                <a:latin typeface="Calibri"/>
                <a:ea typeface="Calibri"/>
                <a:cs typeface="Calibri"/>
                <a:sym typeface="Calibri"/>
              </a:rPr>
              <a:t>Wikipedia</a:t>
            </a:r>
            <a:endParaRPr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Ejemplo práctico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124;p5">
            <a:extLst>
              <a:ext uri="{FF2B5EF4-FFF2-40B4-BE49-F238E27FC236}">
                <a16:creationId xmlns:a16="http://schemas.microsoft.com/office/drawing/2014/main" id="{AC4DD8C6-35D5-47A0-9AEE-B9144FF2A9D9}"/>
              </a:ext>
            </a:extLst>
          </p:cNvPr>
          <p:cNvSpPr txBox="1"/>
          <p:nvPr/>
        </p:nvSpPr>
        <p:spPr>
          <a:xfrm>
            <a:off x="587828" y="1858895"/>
            <a:ext cx="1064467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dirty="0">
                <a:solidFill>
                  <a:schemeClr val="lt1"/>
                </a:solidFill>
                <a:latin typeface="Calibri"/>
                <a:ea typeface="Calibri"/>
                <a:cs typeface="Calibri"/>
                <a:sym typeface="Calibri"/>
              </a:rPr>
              <a:t>Imagina que tienes un conjunto de imágenes de una serie de piezas de una línea de producción y quieres montar un modelo de ML que te prediga si la pieza está defectuosa.</a:t>
            </a:r>
          </a:p>
        </p:txBody>
      </p:sp>
      <p:sp>
        <p:nvSpPr>
          <p:cNvPr id="8" name="Google Shape;124;p5">
            <a:extLst>
              <a:ext uri="{FF2B5EF4-FFF2-40B4-BE49-F238E27FC236}">
                <a16:creationId xmlns:a16="http://schemas.microsoft.com/office/drawing/2014/main" id="{BA764C1E-CA5F-4535-B205-03D0D770F3D4}"/>
              </a:ext>
            </a:extLst>
          </p:cNvPr>
          <p:cNvSpPr txBox="1"/>
          <p:nvPr/>
        </p:nvSpPr>
        <p:spPr>
          <a:xfrm>
            <a:off x="587826" y="2710209"/>
            <a:ext cx="5000173"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a:solidFill>
                  <a:schemeClr val="lt1"/>
                </a:solidFill>
                <a:latin typeface="Calibri"/>
                <a:ea typeface="Calibri"/>
                <a:cs typeface="Calibri"/>
              </a:defRPr>
            </a:lvl1pPr>
          </a:lstStyle>
          <a:p>
            <a:r>
              <a:rPr lang="es-ES" dirty="0"/>
              <a:t>Montaremos entonces un modelo automático que las clasifique</a:t>
            </a:r>
            <a:endParaRPr dirty="0"/>
          </a:p>
        </p:txBody>
      </p:sp>
      <p:sp>
        <p:nvSpPr>
          <p:cNvPr id="9" name="Google Shape;124;p5">
            <a:extLst>
              <a:ext uri="{FF2B5EF4-FFF2-40B4-BE49-F238E27FC236}">
                <a16:creationId xmlns:a16="http://schemas.microsoft.com/office/drawing/2014/main" id="{688D9428-FCE3-4AC3-852B-C475DEB935DB}"/>
              </a:ext>
            </a:extLst>
          </p:cNvPr>
          <p:cNvSpPr txBox="1"/>
          <p:nvPr/>
        </p:nvSpPr>
        <p:spPr>
          <a:xfrm>
            <a:off x="587826" y="3336772"/>
            <a:ext cx="5000173" cy="52318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a:solidFill>
                  <a:schemeClr val="lt1"/>
                </a:solidFill>
                <a:latin typeface="Calibri"/>
                <a:ea typeface="Calibri"/>
                <a:cs typeface="Calibri"/>
              </a:defRPr>
            </a:lvl1pPr>
          </a:lstStyle>
          <a:p>
            <a:r>
              <a:rPr lang="es-ES" dirty="0"/>
              <a:t>Recogemos imágenes durante unas semanas y entrenamos un modelo</a:t>
            </a:r>
            <a:endParaRPr dirty="0"/>
          </a:p>
        </p:txBody>
      </p:sp>
      <p:pic>
        <p:nvPicPr>
          <p:cNvPr id="1026" name="Picture 2" descr="Consejos a tener en cuenta para comprar engranajes – Blog CLR">
            <a:extLst>
              <a:ext uri="{FF2B5EF4-FFF2-40B4-BE49-F238E27FC236}">
                <a16:creationId xmlns:a16="http://schemas.microsoft.com/office/drawing/2014/main" id="{633658B7-A10B-4136-9047-8823290B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4067019"/>
            <a:ext cx="2824480" cy="211836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24;p5">
            <a:extLst>
              <a:ext uri="{FF2B5EF4-FFF2-40B4-BE49-F238E27FC236}">
                <a16:creationId xmlns:a16="http://schemas.microsoft.com/office/drawing/2014/main" id="{302B367B-5EDC-4E84-B4A8-125DC59E2BF4}"/>
              </a:ext>
            </a:extLst>
          </p:cNvPr>
          <p:cNvSpPr txBox="1"/>
          <p:nvPr/>
        </p:nvSpPr>
        <p:spPr>
          <a:xfrm>
            <a:off x="6204857" y="3956668"/>
            <a:ext cx="5000173" cy="233906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a:solidFill>
                  <a:schemeClr val="lt1"/>
                </a:solidFill>
                <a:latin typeface="Calibri"/>
                <a:ea typeface="Calibri"/>
                <a:cs typeface="Calibri"/>
              </a:defRPr>
            </a:lvl1pPr>
          </a:lstStyle>
          <a:p>
            <a:r>
              <a:rPr lang="es-ES" sz="2000" b="1" dirty="0"/>
              <a:t>No tenemos los datos etiquetados!! </a:t>
            </a:r>
            <a:r>
              <a:rPr lang="es-ES" dirty="0"/>
              <a:t>Imposible montar un clasificador binario como los que ya conocemos.</a:t>
            </a:r>
          </a:p>
          <a:p>
            <a:endParaRPr lang="es-ES" dirty="0"/>
          </a:p>
          <a:p>
            <a:r>
              <a:rPr lang="es-ES" dirty="0"/>
              <a:t>Podemos juntar un equipo de expertos para que las vaya etiquetando manualmente. El problema es que este proceso es costoso en tiempo y dinero y cada vez que haya cambios en los productos, tendremos que volver a repetirlo</a:t>
            </a:r>
          </a:p>
          <a:p>
            <a:endParaRPr lang="es-ES" dirty="0"/>
          </a:p>
          <a:p>
            <a:r>
              <a:rPr lang="es-ES" dirty="0"/>
              <a:t>Para solucionar esto tenemos los algoritmos de aprendizaje no supervisado</a:t>
            </a:r>
            <a:endParaRPr dirty="0"/>
          </a:p>
        </p:txBody>
      </p:sp>
    </p:spTree>
    <p:extLst>
      <p:ext uri="{BB962C8B-B14F-4D97-AF65-F5344CB8AC3E}">
        <p14:creationId xmlns:p14="http://schemas.microsoft.com/office/powerpoint/2010/main" val="254256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Supervisado vs no supervisado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 name="Picture 2" descr="Aprendizaje Supervisado y No supervisado - Diego Calvo">
            <a:extLst>
              <a:ext uri="{FF2B5EF4-FFF2-40B4-BE49-F238E27FC236}">
                <a16:creationId xmlns:a16="http://schemas.microsoft.com/office/drawing/2014/main" id="{6B5F89EC-556F-4A36-BF83-30C044D18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366" y="2006353"/>
            <a:ext cx="7647268" cy="362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5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err="1"/>
              <a:t>Clustering</a:t>
            </a:r>
            <a:endParaRPr dirty="0"/>
          </a:p>
        </p:txBody>
      </p:sp>
    </p:spTree>
    <p:extLst>
      <p:ext uri="{BB962C8B-B14F-4D97-AF65-F5344CB8AC3E}">
        <p14:creationId xmlns:p14="http://schemas.microsoft.com/office/powerpoint/2010/main" val="133602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Clustering</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124;p5">
            <a:extLst>
              <a:ext uri="{FF2B5EF4-FFF2-40B4-BE49-F238E27FC236}">
                <a16:creationId xmlns:a16="http://schemas.microsoft.com/office/drawing/2014/main" id="{AC4DD8C6-35D5-47A0-9AEE-B9144FF2A9D9}"/>
              </a:ext>
            </a:extLst>
          </p:cNvPr>
          <p:cNvSpPr txBox="1"/>
          <p:nvPr/>
        </p:nvSpPr>
        <p:spPr>
          <a:xfrm>
            <a:off x="587828" y="1858895"/>
            <a:ext cx="1064467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dirty="0">
                <a:solidFill>
                  <a:schemeClr val="lt1"/>
                </a:solidFill>
                <a:latin typeface="Calibri"/>
                <a:ea typeface="Calibri"/>
                <a:cs typeface="Calibri"/>
                <a:sym typeface="Calibri"/>
              </a:rPr>
              <a:t>Mediante las técnicas de </a:t>
            </a:r>
            <a:r>
              <a:rPr lang="es-ES" sz="1400" dirty="0" err="1">
                <a:solidFill>
                  <a:schemeClr val="lt1"/>
                </a:solidFill>
                <a:latin typeface="Calibri"/>
                <a:ea typeface="Calibri"/>
                <a:cs typeface="Calibri"/>
                <a:sym typeface="Calibri"/>
              </a:rPr>
              <a:t>clustering</a:t>
            </a:r>
            <a:r>
              <a:rPr lang="es-ES" sz="1400" dirty="0">
                <a:solidFill>
                  <a:schemeClr val="lt1"/>
                </a:solidFill>
                <a:latin typeface="Calibri"/>
                <a:ea typeface="Calibri"/>
                <a:cs typeface="Calibri"/>
                <a:sym typeface="Calibri"/>
              </a:rPr>
              <a:t> se pretende agrupar los datos </a:t>
            </a:r>
            <a:r>
              <a:rPr lang="es-ES" sz="1400" b="1" dirty="0">
                <a:solidFill>
                  <a:schemeClr val="lt1"/>
                </a:solidFill>
                <a:latin typeface="Calibri"/>
                <a:ea typeface="Calibri"/>
                <a:cs typeface="Calibri"/>
                <a:sym typeface="Calibri"/>
              </a:rPr>
              <a:t>sin etiquetar </a:t>
            </a:r>
            <a:r>
              <a:rPr lang="es-ES" sz="1400" dirty="0">
                <a:solidFill>
                  <a:schemeClr val="lt1"/>
                </a:solidFill>
                <a:latin typeface="Calibri"/>
                <a:ea typeface="Calibri"/>
                <a:cs typeface="Calibri"/>
                <a:sym typeface="Calibri"/>
              </a:rPr>
              <a:t>en diferentes grupos </a:t>
            </a:r>
            <a:r>
              <a:rPr lang="es-ES" sz="1400" b="1" dirty="0">
                <a:solidFill>
                  <a:schemeClr val="lt1"/>
                </a:solidFill>
                <a:latin typeface="Calibri"/>
                <a:ea typeface="Calibri"/>
                <a:cs typeface="Calibri"/>
                <a:sym typeface="Calibri"/>
              </a:rPr>
              <a:t>(o </a:t>
            </a:r>
            <a:r>
              <a:rPr lang="es-ES" sz="1400" b="1" dirty="0" err="1">
                <a:solidFill>
                  <a:schemeClr val="lt1"/>
                </a:solidFill>
                <a:latin typeface="Calibri"/>
                <a:ea typeface="Calibri"/>
                <a:cs typeface="Calibri"/>
                <a:sym typeface="Calibri"/>
              </a:rPr>
              <a:t>clusters</a:t>
            </a:r>
            <a:r>
              <a:rPr lang="es-ES" sz="1400" b="1" dirty="0">
                <a:solidFill>
                  <a:schemeClr val="lt1"/>
                </a:solidFill>
                <a:latin typeface="Calibri"/>
                <a:ea typeface="Calibri"/>
                <a:cs typeface="Calibri"/>
                <a:sym typeface="Calibri"/>
              </a:rPr>
              <a:t>)</a:t>
            </a:r>
            <a:r>
              <a:rPr lang="es-ES" sz="1400" dirty="0">
                <a:solidFill>
                  <a:schemeClr val="lt1"/>
                </a:solidFill>
                <a:latin typeface="Calibri"/>
                <a:ea typeface="Calibri"/>
                <a:cs typeface="Calibri"/>
                <a:sym typeface="Calibri"/>
              </a:rPr>
              <a:t>, de manera automática. Estos algoritmos buscan patrones y similitudes en los datos y los agrupan en k grupos, siendo k un parámetro dado.</a:t>
            </a:r>
            <a:endParaRPr lang="es-ES" sz="1400" b="1" dirty="0">
              <a:solidFill>
                <a:schemeClr val="lt1"/>
              </a:solidFill>
              <a:latin typeface="Calibri"/>
              <a:ea typeface="Calibri"/>
              <a:cs typeface="Calibri"/>
              <a:sym typeface="Calibri"/>
            </a:endParaRPr>
          </a:p>
        </p:txBody>
      </p:sp>
      <p:sp>
        <p:nvSpPr>
          <p:cNvPr id="10" name="Google Shape;124;p5">
            <a:extLst>
              <a:ext uri="{FF2B5EF4-FFF2-40B4-BE49-F238E27FC236}">
                <a16:creationId xmlns:a16="http://schemas.microsoft.com/office/drawing/2014/main" id="{835C33F9-C78C-4136-8BDD-900F787CF99E}"/>
              </a:ext>
            </a:extLst>
          </p:cNvPr>
          <p:cNvSpPr txBox="1"/>
          <p:nvPr/>
        </p:nvSpPr>
        <p:spPr>
          <a:xfrm>
            <a:off x="587828" y="2645149"/>
            <a:ext cx="10644673"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lt1"/>
                </a:solidFill>
                <a:latin typeface="Calibri"/>
                <a:ea typeface="Calibri"/>
                <a:cs typeface="Calibri"/>
                <a:sym typeface="Calibri"/>
              </a:rPr>
              <a:t>Clasificación vs </a:t>
            </a:r>
            <a:r>
              <a:rPr lang="es-ES" sz="1600" b="1" dirty="0" err="1">
                <a:solidFill>
                  <a:schemeClr val="lt1"/>
                </a:solidFill>
                <a:latin typeface="Calibri"/>
                <a:ea typeface="Calibri"/>
                <a:cs typeface="Calibri"/>
                <a:sym typeface="Calibri"/>
              </a:rPr>
              <a:t>Clustering</a:t>
            </a:r>
            <a:endParaRPr lang="es-ES" sz="1600" b="1" dirty="0">
              <a:solidFill>
                <a:schemeClr val="lt1"/>
              </a:solidFill>
              <a:latin typeface="Calibri"/>
              <a:ea typeface="Calibri"/>
              <a:cs typeface="Calibri"/>
              <a:sym typeface="Calibri"/>
            </a:endParaRPr>
          </a:p>
          <a:p>
            <a:pPr marL="0" marR="0" lvl="0" indent="0" algn="l" rtl="0">
              <a:spcBef>
                <a:spcPts val="0"/>
              </a:spcBef>
              <a:spcAft>
                <a:spcPts val="0"/>
              </a:spcAft>
              <a:buNone/>
            </a:pPr>
            <a:r>
              <a:rPr lang="es-ES" sz="1400" dirty="0">
                <a:solidFill>
                  <a:schemeClr val="lt1"/>
                </a:solidFill>
                <a:latin typeface="Calibri"/>
                <a:ea typeface="Calibri"/>
                <a:cs typeface="Calibri"/>
                <a:sym typeface="Calibri"/>
              </a:rPr>
              <a:t>En clasificación tenemos los datos etiquetados y por tanto acudimos a los algoritmos supervisados que ya conocemos (Regresión logística, SVC, </a:t>
            </a:r>
            <a:r>
              <a:rPr lang="es-ES" sz="1400" dirty="0" err="1">
                <a:solidFill>
                  <a:schemeClr val="lt1"/>
                </a:solidFill>
                <a:latin typeface="Calibri"/>
                <a:ea typeface="Calibri"/>
                <a:cs typeface="Calibri"/>
                <a:sym typeface="Calibri"/>
              </a:rPr>
              <a:t>DecisionTree</a:t>
            </a:r>
            <a:r>
              <a:rPr lang="es-ES" sz="1400" dirty="0">
                <a:solidFill>
                  <a:schemeClr val="lt1"/>
                </a:solidFill>
                <a:latin typeface="Calibri"/>
                <a:ea typeface="Calibri"/>
                <a:cs typeface="Calibri"/>
                <a:sym typeface="Calibri"/>
              </a:rPr>
              <a:t>…) para entrenar el modelo y predecir después las clases. En </a:t>
            </a:r>
            <a:r>
              <a:rPr lang="es-ES" sz="1400" dirty="0" err="1">
                <a:solidFill>
                  <a:schemeClr val="lt1"/>
                </a:solidFill>
                <a:latin typeface="Calibri"/>
                <a:ea typeface="Calibri"/>
                <a:cs typeface="Calibri"/>
                <a:sym typeface="Calibri"/>
              </a:rPr>
              <a:t>clustering</a:t>
            </a:r>
            <a:r>
              <a:rPr lang="es-ES" sz="1400" dirty="0">
                <a:solidFill>
                  <a:schemeClr val="lt1"/>
                </a:solidFill>
                <a:latin typeface="Calibri"/>
                <a:ea typeface="Calibri"/>
                <a:cs typeface="Calibri"/>
                <a:sym typeface="Calibri"/>
              </a:rPr>
              <a:t> no tenemos el dato etiquetado, y por tanto es el modelo el que clasifica los datos en k clases. En ningún momento sabe qué es cada clase, pero agrupa los datos según similitudes.</a:t>
            </a:r>
            <a:endParaRPr lang="es-ES" sz="1400" b="1" dirty="0">
              <a:solidFill>
                <a:schemeClr val="lt1"/>
              </a:solidFill>
              <a:latin typeface="Calibri"/>
              <a:ea typeface="Calibri"/>
              <a:cs typeface="Calibri"/>
              <a:sym typeface="Calibri"/>
            </a:endParaRPr>
          </a:p>
        </p:txBody>
      </p:sp>
      <p:pic>
        <p:nvPicPr>
          <p:cNvPr id="5122" name="Picture 2" descr="mls2 0901">
            <a:extLst>
              <a:ext uri="{FF2B5EF4-FFF2-40B4-BE49-F238E27FC236}">
                <a16:creationId xmlns:a16="http://schemas.microsoft.com/office/drawing/2014/main" id="{C3142C5D-07F0-44D1-A430-93802A6C7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440" y="3857122"/>
            <a:ext cx="6163119" cy="222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68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Clustering</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Aplicaciones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124;p5">
            <a:extLst>
              <a:ext uri="{FF2B5EF4-FFF2-40B4-BE49-F238E27FC236}">
                <a16:creationId xmlns:a16="http://schemas.microsoft.com/office/drawing/2014/main" id="{B502AB2D-9A70-404E-B92D-26C59093DD72}"/>
              </a:ext>
            </a:extLst>
          </p:cNvPr>
          <p:cNvSpPr txBox="1"/>
          <p:nvPr/>
        </p:nvSpPr>
        <p:spPr>
          <a:xfrm>
            <a:off x="643344" y="2608645"/>
            <a:ext cx="319405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Segmentación de clientes</a:t>
            </a: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Clasificar clientes en grupos para sistemas </a:t>
            </a:r>
            <a:r>
              <a:rPr lang="es-ES" sz="1200" i="1" dirty="0" err="1">
                <a:solidFill>
                  <a:schemeClr val="lt1"/>
                </a:solidFill>
                <a:latin typeface="Calibri"/>
                <a:ea typeface="Calibri"/>
                <a:cs typeface="Calibri"/>
                <a:sym typeface="Calibri"/>
              </a:rPr>
              <a:t>recomendadores</a:t>
            </a:r>
            <a:r>
              <a:rPr lang="es-ES" sz="1200" i="1" dirty="0">
                <a:solidFill>
                  <a:schemeClr val="lt1"/>
                </a:solidFill>
                <a:latin typeface="Calibri"/>
                <a:ea typeface="Calibri"/>
                <a:cs typeface="Calibri"/>
                <a:sym typeface="Calibri"/>
              </a:rPr>
              <a:t> de productos</a:t>
            </a:r>
          </a:p>
        </p:txBody>
      </p:sp>
      <p:sp>
        <p:nvSpPr>
          <p:cNvPr id="11" name="Google Shape;124;p5">
            <a:extLst>
              <a:ext uri="{FF2B5EF4-FFF2-40B4-BE49-F238E27FC236}">
                <a16:creationId xmlns:a16="http://schemas.microsoft.com/office/drawing/2014/main" id="{BFA3A8B5-6310-4B5E-9B45-B7D62B7F3609}"/>
              </a:ext>
            </a:extLst>
          </p:cNvPr>
          <p:cNvSpPr txBox="1"/>
          <p:nvPr/>
        </p:nvSpPr>
        <p:spPr>
          <a:xfrm>
            <a:off x="4123391" y="2608645"/>
            <a:ext cx="3194059"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Data </a:t>
            </a:r>
            <a:r>
              <a:rPr lang="es-ES" sz="1600" b="1" dirty="0" err="1">
                <a:solidFill>
                  <a:schemeClr val="lt1"/>
                </a:solidFill>
                <a:latin typeface="Calibri"/>
                <a:ea typeface="Calibri"/>
                <a:cs typeface="Calibri"/>
                <a:sym typeface="Calibri"/>
              </a:rPr>
              <a:t>Analysis</a:t>
            </a:r>
            <a:endParaRPr lang="es-ES" sz="1600"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Resulta útil aplicar </a:t>
            </a:r>
            <a:r>
              <a:rPr lang="es-ES" sz="1200" i="1" dirty="0" err="1">
                <a:solidFill>
                  <a:schemeClr val="lt1"/>
                </a:solidFill>
                <a:latin typeface="Calibri"/>
                <a:ea typeface="Calibri"/>
                <a:cs typeface="Calibri"/>
                <a:sym typeface="Calibri"/>
              </a:rPr>
              <a:t>clustering</a:t>
            </a:r>
            <a:r>
              <a:rPr lang="es-ES" sz="1200" i="1" dirty="0">
                <a:solidFill>
                  <a:schemeClr val="lt1"/>
                </a:solidFill>
                <a:latin typeface="Calibri"/>
                <a:ea typeface="Calibri"/>
                <a:cs typeface="Calibri"/>
                <a:sym typeface="Calibri"/>
              </a:rPr>
              <a:t> cuando analicemos un </a:t>
            </a:r>
            <a:r>
              <a:rPr lang="es-ES" sz="1200" i="1" dirty="0" err="1">
                <a:solidFill>
                  <a:schemeClr val="lt1"/>
                </a:solidFill>
                <a:latin typeface="Calibri"/>
                <a:ea typeface="Calibri"/>
                <a:cs typeface="Calibri"/>
                <a:sym typeface="Calibri"/>
              </a:rPr>
              <a:t>dataset</a:t>
            </a:r>
            <a:r>
              <a:rPr lang="es-ES" sz="1200" i="1" dirty="0">
                <a:solidFill>
                  <a:schemeClr val="lt1"/>
                </a:solidFill>
                <a:latin typeface="Calibri"/>
                <a:ea typeface="Calibri"/>
                <a:cs typeface="Calibri"/>
                <a:sym typeface="Calibri"/>
              </a:rPr>
              <a:t> para descubrir posibles agrupaciones en los datos</a:t>
            </a:r>
          </a:p>
        </p:txBody>
      </p:sp>
      <p:sp>
        <p:nvSpPr>
          <p:cNvPr id="12" name="Google Shape;124;p5">
            <a:extLst>
              <a:ext uri="{FF2B5EF4-FFF2-40B4-BE49-F238E27FC236}">
                <a16:creationId xmlns:a16="http://schemas.microsoft.com/office/drawing/2014/main" id="{7C12B9D0-B819-4BB4-B415-A4076AC630EC}"/>
              </a:ext>
            </a:extLst>
          </p:cNvPr>
          <p:cNvSpPr txBox="1"/>
          <p:nvPr/>
        </p:nvSpPr>
        <p:spPr>
          <a:xfrm>
            <a:off x="8038443" y="2608645"/>
            <a:ext cx="3194059"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err="1">
                <a:solidFill>
                  <a:schemeClr val="lt1"/>
                </a:solidFill>
                <a:latin typeface="Calibri"/>
                <a:ea typeface="Calibri"/>
                <a:cs typeface="Calibri"/>
                <a:sym typeface="Calibri"/>
              </a:rPr>
              <a:t>Dimensionality</a:t>
            </a:r>
            <a:r>
              <a:rPr lang="es-ES" sz="1600" b="1" dirty="0">
                <a:solidFill>
                  <a:schemeClr val="lt1"/>
                </a:solidFill>
                <a:latin typeface="Calibri"/>
                <a:ea typeface="Calibri"/>
                <a:cs typeface="Calibri"/>
                <a:sym typeface="Calibri"/>
              </a:rPr>
              <a:t> Reduction</a:t>
            </a: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Después de aplicar </a:t>
            </a:r>
            <a:r>
              <a:rPr lang="es-ES" sz="1200" i="1" dirty="0" err="1">
                <a:solidFill>
                  <a:schemeClr val="lt1"/>
                </a:solidFill>
                <a:latin typeface="Calibri"/>
                <a:ea typeface="Calibri"/>
                <a:cs typeface="Calibri"/>
                <a:sym typeface="Calibri"/>
              </a:rPr>
              <a:t>clustering</a:t>
            </a:r>
            <a:r>
              <a:rPr lang="es-ES" sz="1200" i="1" dirty="0">
                <a:solidFill>
                  <a:schemeClr val="lt1"/>
                </a:solidFill>
                <a:latin typeface="Calibri"/>
                <a:ea typeface="Calibri"/>
                <a:cs typeface="Calibri"/>
                <a:sym typeface="Calibri"/>
              </a:rPr>
              <a:t> podemos ver la afinidad de cada observación con sus grupos y que esas k medidas sean las </a:t>
            </a:r>
            <a:r>
              <a:rPr lang="es-ES" sz="1200" i="1" dirty="0" err="1">
                <a:solidFill>
                  <a:schemeClr val="lt1"/>
                </a:solidFill>
                <a:latin typeface="Calibri"/>
                <a:ea typeface="Calibri"/>
                <a:cs typeface="Calibri"/>
                <a:sym typeface="Calibri"/>
              </a:rPr>
              <a:t>features</a:t>
            </a:r>
            <a:r>
              <a:rPr lang="es-ES" sz="1200" i="1" dirty="0">
                <a:solidFill>
                  <a:schemeClr val="lt1"/>
                </a:solidFill>
                <a:latin typeface="Calibri"/>
                <a:ea typeface="Calibri"/>
                <a:cs typeface="Calibri"/>
                <a:sym typeface="Calibri"/>
              </a:rPr>
              <a:t>.</a:t>
            </a:r>
          </a:p>
        </p:txBody>
      </p:sp>
      <p:sp>
        <p:nvSpPr>
          <p:cNvPr id="13" name="Google Shape;124;p5">
            <a:extLst>
              <a:ext uri="{FF2B5EF4-FFF2-40B4-BE49-F238E27FC236}">
                <a16:creationId xmlns:a16="http://schemas.microsoft.com/office/drawing/2014/main" id="{19283FAA-EA24-4131-B528-8D3DC5F4577A}"/>
              </a:ext>
            </a:extLst>
          </p:cNvPr>
          <p:cNvSpPr txBox="1"/>
          <p:nvPr/>
        </p:nvSpPr>
        <p:spPr>
          <a:xfrm>
            <a:off x="2312347" y="4266865"/>
            <a:ext cx="319405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err="1">
                <a:solidFill>
                  <a:schemeClr val="lt1"/>
                </a:solidFill>
                <a:latin typeface="Calibri"/>
                <a:ea typeface="Calibri"/>
                <a:cs typeface="Calibri"/>
                <a:sym typeface="Calibri"/>
              </a:rPr>
              <a:t>Anomaly</a:t>
            </a:r>
            <a:r>
              <a:rPr lang="es-ES" sz="1600" b="1" dirty="0">
                <a:solidFill>
                  <a:schemeClr val="lt1"/>
                </a:solidFill>
                <a:latin typeface="Calibri"/>
                <a:ea typeface="Calibri"/>
                <a:cs typeface="Calibri"/>
                <a:sym typeface="Calibri"/>
              </a:rPr>
              <a:t> </a:t>
            </a:r>
            <a:r>
              <a:rPr lang="es-ES" sz="1600" b="1" dirty="0" err="1">
                <a:solidFill>
                  <a:schemeClr val="lt1"/>
                </a:solidFill>
                <a:latin typeface="Calibri"/>
                <a:ea typeface="Calibri"/>
                <a:cs typeface="Calibri"/>
                <a:sym typeface="Calibri"/>
              </a:rPr>
              <a:t>Detection</a:t>
            </a:r>
            <a:endParaRPr lang="es-ES" sz="1600"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Toda observación con poca afinidad respecto a su grupo es susceptible de ser una anomalía o un </a:t>
            </a:r>
            <a:r>
              <a:rPr lang="es-ES" sz="1200" i="1" dirty="0" err="1">
                <a:solidFill>
                  <a:schemeClr val="lt1"/>
                </a:solidFill>
                <a:latin typeface="Calibri"/>
                <a:ea typeface="Calibri"/>
                <a:cs typeface="Calibri"/>
                <a:sym typeface="Calibri"/>
              </a:rPr>
              <a:t>outlier</a:t>
            </a:r>
            <a:r>
              <a:rPr lang="es-ES" sz="1200" i="1" dirty="0">
                <a:solidFill>
                  <a:schemeClr val="lt1"/>
                </a:solidFill>
                <a:latin typeface="Calibri"/>
                <a:ea typeface="Calibri"/>
                <a:cs typeface="Calibri"/>
                <a:sym typeface="Calibri"/>
              </a:rPr>
              <a:t>. Detección de comportamientos inusuales de os usuarios</a:t>
            </a:r>
          </a:p>
        </p:txBody>
      </p:sp>
      <p:sp>
        <p:nvSpPr>
          <p:cNvPr id="14" name="Google Shape;124;p5">
            <a:extLst>
              <a:ext uri="{FF2B5EF4-FFF2-40B4-BE49-F238E27FC236}">
                <a16:creationId xmlns:a16="http://schemas.microsoft.com/office/drawing/2014/main" id="{675A044D-DDA2-4674-A9FB-EBB363A0E9BD}"/>
              </a:ext>
            </a:extLst>
          </p:cNvPr>
          <p:cNvSpPr txBox="1"/>
          <p:nvPr/>
        </p:nvSpPr>
        <p:spPr>
          <a:xfrm>
            <a:off x="6441413" y="4451531"/>
            <a:ext cx="3194059"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b="1" dirty="0">
                <a:solidFill>
                  <a:schemeClr val="lt1"/>
                </a:solidFill>
                <a:latin typeface="Calibri"/>
                <a:ea typeface="Calibri"/>
                <a:cs typeface="Calibri"/>
                <a:sym typeface="Calibri"/>
              </a:rPr>
              <a:t>Algoritmos de búsqueda</a:t>
            </a:r>
          </a:p>
          <a:p>
            <a:pPr marL="0" marR="0" lvl="0" indent="0" algn="ctr" rtl="0">
              <a:spcBef>
                <a:spcPts val="0"/>
              </a:spcBef>
              <a:spcAft>
                <a:spcPts val="0"/>
              </a:spcAft>
              <a:buNone/>
            </a:pPr>
            <a:r>
              <a:rPr lang="es-ES" sz="1200" i="1" dirty="0">
                <a:solidFill>
                  <a:schemeClr val="lt1"/>
                </a:solidFill>
                <a:latin typeface="Calibri"/>
                <a:ea typeface="Calibri"/>
                <a:cs typeface="Calibri"/>
                <a:sym typeface="Calibri"/>
              </a:rPr>
              <a:t>Algoritmos de búsqueda de imágenes similares a una referencia. Como si de un sistema de recomendación se tratase.</a:t>
            </a:r>
          </a:p>
        </p:txBody>
      </p:sp>
    </p:spTree>
    <p:extLst>
      <p:ext uri="{BB962C8B-B14F-4D97-AF65-F5344CB8AC3E}">
        <p14:creationId xmlns:p14="http://schemas.microsoft.com/office/powerpoint/2010/main" val="208689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Clustering</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Tipos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Picture 2" descr="PDF] Comparison of Hierarchical and Non-Hierarchical Clustering Algorithms  | Semantic Scholar">
            <a:extLst>
              <a:ext uri="{FF2B5EF4-FFF2-40B4-BE49-F238E27FC236}">
                <a16:creationId xmlns:a16="http://schemas.microsoft.com/office/drawing/2014/main" id="{E684620F-40DF-A73B-A2C3-62C76D7C9E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35"/>
          <a:stretch/>
        </p:blipFill>
        <p:spPr bwMode="auto">
          <a:xfrm>
            <a:off x="870084" y="1762118"/>
            <a:ext cx="5931286" cy="17155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What is Hierarchical Clustering?">
            <a:extLst>
              <a:ext uri="{FF2B5EF4-FFF2-40B4-BE49-F238E27FC236}">
                <a16:creationId xmlns:a16="http://schemas.microsoft.com/office/drawing/2014/main" id="{DE629379-A394-1E24-435E-31558474A8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1" t="3059" r="6147" b="2266"/>
          <a:stretch/>
        </p:blipFill>
        <p:spPr bwMode="auto">
          <a:xfrm>
            <a:off x="870084" y="4222616"/>
            <a:ext cx="2495000" cy="181129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8C47D78-2917-DB08-558C-24EC86463B4A}"/>
              </a:ext>
            </a:extLst>
          </p:cNvPr>
          <p:cNvPicPr>
            <a:picLocks noChangeAspect="1"/>
          </p:cNvPicPr>
          <p:nvPr/>
        </p:nvPicPr>
        <p:blipFill>
          <a:blip r:embed="rId5"/>
          <a:stretch>
            <a:fillRect/>
          </a:stretch>
        </p:blipFill>
        <p:spPr>
          <a:xfrm>
            <a:off x="4187260" y="3832561"/>
            <a:ext cx="2163306" cy="2591401"/>
          </a:xfrm>
          <a:prstGeom prst="rect">
            <a:avLst/>
          </a:prstGeom>
        </p:spPr>
      </p:pic>
      <p:sp>
        <p:nvSpPr>
          <p:cNvPr id="5" name="CuadroTexto 4">
            <a:extLst>
              <a:ext uri="{FF2B5EF4-FFF2-40B4-BE49-F238E27FC236}">
                <a16:creationId xmlns:a16="http://schemas.microsoft.com/office/drawing/2014/main" id="{0C8AF678-402B-0A03-EA71-5D428012DBD2}"/>
              </a:ext>
            </a:extLst>
          </p:cNvPr>
          <p:cNvSpPr txBox="1"/>
          <p:nvPr/>
        </p:nvSpPr>
        <p:spPr>
          <a:xfrm>
            <a:off x="7172742" y="4051667"/>
            <a:ext cx="3362632" cy="523220"/>
          </a:xfrm>
          <a:prstGeom prst="rect">
            <a:avLst/>
          </a:prstGeom>
          <a:noFill/>
        </p:spPr>
        <p:txBody>
          <a:bodyPr wrap="square" rtlCol="0">
            <a:spAutoFit/>
          </a:bodyPr>
          <a:lstStyle/>
          <a:p>
            <a:r>
              <a:rPr lang="es-ES" sz="2800" b="1" dirty="0">
                <a:solidFill>
                  <a:schemeClr val="bg1"/>
                </a:solidFill>
              </a:rPr>
              <a:t>JERÁRQUICOS</a:t>
            </a:r>
          </a:p>
        </p:txBody>
      </p:sp>
      <p:sp>
        <p:nvSpPr>
          <p:cNvPr id="6" name="CuadroTexto 5">
            <a:extLst>
              <a:ext uri="{FF2B5EF4-FFF2-40B4-BE49-F238E27FC236}">
                <a16:creationId xmlns:a16="http://schemas.microsoft.com/office/drawing/2014/main" id="{C9F46DE3-8A82-E658-AFBE-60F1F5656B7A}"/>
              </a:ext>
            </a:extLst>
          </p:cNvPr>
          <p:cNvSpPr txBox="1"/>
          <p:nvPr/>
        </p:nvSpPr>
        <p:spPr>
          <a:xfrm>
            <a:off x="7172742" y="1634705"/>
            <a:ext cx="3917302" cy="523220"/>
          </a:xfrm>
          <a:prstGeom prst="rect">
            <a:avLst/>
          </a:prstGeom>
          <a:noFill/>
        </p:spPr>
        <p:txBody>
          <a:bodyPr wrap="square" rtlCol="0">
            <a:spAutoFit/>
          </a:bodyPr>
          <a:lstStyle/>
          <a:p>
            <a:r>
              <a:rPr lang="es-ES" sz="2800" b="1" dirty="0">
                <a:solidFill>
                  <a:schemeClr val="bg1"/>
                </a:solidFill>
              </a:rPr>
              <a:t>NO JERÁRQUICOS</a:t>
            </a:r>
          </a:p>
        </p:txBody>
      </p:sp>
      <p:sp>
        <p:nvSpPr>
          <p:cNvPr id="8" name="CuadroTexto 7">
            <a:extLst>
              <a:ext uri="{FF2B5EF4-FFF2-40B4-BE49-F238E27FC236}">
                <a16:creationId xmlns:a16="http://schemas.microsoft.com/office/drawing/2014/main" id="{0CB897BD-B2C5-E0DA-D722-FDA7257E06D1}"/>
              </a:ext>
            </a:extLst>
          </p:cNvPr>
          <p:cNvSpPr txBox="1"/>
          <p:nvPr/>
        </p:nvSpPr>
        <p:spPr>
          <a:xfrm>
            <a:off x="6954552" y="2096828"/>
            <a:ext cx="4847303" cy="1754326"/>
          </a:xfrm>
          <a:prstGeom prst="rect">
            <a:avLst/>
          </a:prstGeom>
          <a:noFill/>
        </p:spPr>
        <p:txBody>
          <a:bodyPr wrap="square" rtlCol="0">
            <a:spAutoFit/>
          </a:bodyPr>
          <a:lstStyle/>
          <a:p>
            <a:pPr marL="285750" indent="-285750">
              <a:buFont typeface="Arial" panose="020B0604020202020204" pitchFamily="34" charset="0"/>
              <a:buChar char="•"/>
            </a:pPr>
            <a:r>
              <a:rPr lang="es-ES" sz="1800" dirty="0">
                <a:solidFill>
                  <a:schemeClr val="bg1"/>
                </a:solidFill>
              </a:rPr>
              <a:t>Se optimiza una función de “distancia” a partir de unos “prototipos” </a:t>
            </a:r>
          </a:p>
          <a:p>
            <a:pPr marL="285750" indent="-285750">
              <a:buFont typeface="Arial" panose="020B0604020202020204" pitchFamily="34" charset="0"/>
              <a:buChar char="•"/>
            </a:pPr>
            <a:endParaRPr lang="es-ES" sz="1800" dirty="0">
              <a:solidFill>
                <a:schemeClr val="bg1"/>
              </a:solidFill>
            </a:endParaRPr>
          </a:p>
          <a:p>
            <a:pPr marL="285750" indent="-285750">
              <a:buFont typeface="Arial" panose="020B0604020202020204" pitchFamily="34" charset="0"/>
              <a:buChar char="•"/>
            </a:pPr>
            <a:r>
              <a:rPr lang="es-ES" sz="1800" dirty="0">
                <a:solidFill>
                  <a:schemeClr val="bg1"/>
                </a:solidFill>
              </a:rPr>
              <a:t>El DS establece unos puntos de partida e iterativamente el </a:t>
            </a:r>
            <a:r>
              <a:rPr lang="es-ES" sz="1800" dirty="0" err="1">
                <a:solidFill>
                  <a:schemeClr val="bg1"/>
                </a:solidFill>
              </a:rPr>
              <a:t>algortimo</a:t>
            </a:r>
            <a:r>
              <a:rPr lang="es-ES" sz="1800" dirty="0">
                <a:solidFill>
                  <a:schemeClr val="bg1"/>
                </a:solidFill>
              </a:rPr>
              <a:t> mejor el </a:t>
            </a:r>
            <a:r>
              <a:rPr lang="es-ES" sz="1800" i="1" dirty="0" err="1">
                <a:solidFill>
                  <a:schemeClr val="bg1"/>
                </a:solidFill>
              </a:rPr>
              <a:t>clustering</a:t>
            </a:r>
            <a:endParaRPr lang="es-ES" sz="1800" i="1" dirty="0">
              <a:solidFill>
                <a:schemeClr val="bg1"/>
              </a:solidFill>
            </a:endParaRPr>
          </a:p>
        </p:txBody>
      </p:sp>
      <p:sp>
        <p:nvSpPr>
          <p:cNvPr id="10" name="CuadroTexto 9">
            <a:extLst>
              <a:ext uri="{FF2B5EF4-FFF2-40B4-BE49-F238E27FC236}">
                <a16:creationId xmlns:a16="http://schemas.microsoft.com/office/drawing/2014/main" id="{C1A366C7-3935-9ED3-4A64-99196E586B11}"/>
              </a:ext>
            </a:extLst>
          </p:cNvPr>
          <p:cNvSpPr txBox="1"/>
          <p:nvPr/>
        </p:nvSpPr>
        <p:spPr>
          <a:xfrm>
            <a:off x="6954551" y="4669636"/>
            <a:ext cx="4847303" cy="1477328"/>
          </a:xfrm>
          <a:prstGeom prst="rect">
            <a:avLst/>
          </a:prstGeom>
          <a:noFill/>
        </p:spPr>
        <p:txBody>
          <a:bodyPr wrap="square" rtlCol="0">
            <a:spAutoFit/>
          </a:bodyPr>
          <a:lstStyle/>
          <a:p>
            <a:pPr marL="285750" indent="-285750">
              <a:buFont typeface="Arial" panose="020B0604020202020204" pitchFamily="34" charset="0"/>
              <a:buChar char="•"/>
            </a:pPr>
            <a:r>
              <a:rPr lang="es-ES" sz="1800" dirty="0">
                <a:solidFill>
                  <a:schemeClr val="bg1"/>
                </a:solidFill>
              </a:rPr>
              <a:t>Se construye un </a:t>
            </a:r>
            <a:r>
              <a:rPr lang="es-ES" sz="1800" dirty="0" err="1">
                <a:solidFill>
                  <a:schemeClr val="bg1"/>
                </a:solidFill>
              </a:rPr>
              <a:t>dendrograma</a:t>
            </a:r>
            <a:r>
              <a:rPr lang="es-ES" sz="1800" dirty="0">
                <a:solidFill>
                  <a:schemeClr val="bg1"/>
                </a:solidFill>
              </a:rPr>
              <a:t> (de arriba abajo o de abajo arriba) y se puede poner un punto de corte y generar tantos </a:t>
            </a:r>
            <a:r>
              <a:rPr lang="es-ES" sz="1800" dirty="0" err="1">
                <a:solidFill>
                  <a:schemeClr val="bg1"/>
                </a:solidFill>
              </a:rPr>
              <a:t>clusters</a:t>
            </a:r>
            <a:r>
              <a:rPr lang="es-ES" sz="1800" dirty="0">
                <a:solidFill>
                  <a:schemeClr val="bg1"/>
                </a:solidFill>
              </a:rPr>
              <a:t> como se crea necesario</a:t>
            </a:r>
          </a:p>
          <a:p>
            <a:pPr marL="285750" indent="-285750">
              <a:buFont typeface="Arial" panose="020B0604020202020204" pitchFamily="34" charset="0"/>
              <a:buChar char="•"/>
            </a:pPr>
            <a:endParaRPr lang="es-ES" sz="1800" i="1" dirty="0">
              <a:solidFill>
                <a:schemeClr val="bg1"/>
              </a:solidFill>
            </a:endParaRPr>
          </a:p>
        </p:txBody>
      </p:sp>
    </p:spTree>
    <p:extLst>
      <p:ext uri="{BB962C8B-B14F-4D97-AF65-F5344CB8AC3E}">
        <p14:creationId xmlns:p14="http://schemas.microsoft.com/office/powerpoint/2010/main" val="3047689865"/>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1973</Words>
  <Application>Microsoft Macintosh PowerPoint</Application>
  <PresentationFormat>Panorámica</PresentationFormat>
  <Paragraphs>125</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Office Theme</vt:lpstr>
      <vt:lpstr>Machine Learning Aprendizaje no supervisado</vt:lpstr>
      <vt:lpstr>Definición</vt:lpstr>
      <vt:lpstr>Definición</vt:lpstr>
      <vt:lpstr>Ejemplo práctico</vt:lpstr>
      <vt:lpstr>Supervisado vs no supervisado</vt:lpstr>
      <vt:lpstr>Clustering</vt:lpstr>
      <vt:lpstr>Clustering</vt:lpstr>
      <vt:lpstr>Clustering</vt:lpstr>
      <vt:lpstr>Clustering</vt:lpstr>
      <vt:lpstr>Clustering</vt:lpstr>
      <vt:lpstr>Clustering</vt:lpstr>
      <vt:lpstr>Feature Reduction</vt:lpstr>
      <vt:lpstr>Curse of Dimensionality</vt:lpstr>
      <vt:lpstr>Aumentar vs reducir la dimensionalidad</vt:lpstr>
      <vt:lpstr>Feature Reduction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Conceptos Aprendizaje Supervisado</dc:title>
  <dc:creator>Daniel Ortiz</dc:creator>
  <cp:lastModifiedBy>Jaime Gonzalez Rodriguez</cp:lastModifiedBy>
  <cp:revision>18</cp:revision>
  <dcterms:created xsi:type="dcterms:W3CDTF">2020-10-12T14:09:12Z</dcterms:created>
  <dcterms:modified xsi:type="dcterms:W3CDTF">2023-01-27T22:24:38Z</dcterms:modified>
</cp:coreProperties>
</file>