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gMfVFFvfv8l0J+6T1ZQBf+pL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7f89b02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a67f89b02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0" name="Google Shape;160;ga67f89b02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67f89b0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67f89b02d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1" name="Google Shape;171;ga67f89b02d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67f89b02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67f89b02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7" name="Google Shape;177;ga67f89b02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dd1ca9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a6dd1ca9f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5" name="Google Shape;185;ga6dd1ca9f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eac15f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a1eac15f3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ga1eac15f3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7f89b0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a67f89b02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ga67f89b02d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7f89b0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a67f89b02d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ga67f89b02d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7f89b02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a67f89b02d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ga67f89b02d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7f89b0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a67f89b02d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a67f89b02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67f89b0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a67f89b02d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6" name="Google Shape;146;ga67f89b02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7f89b0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a67f89b02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ga67f89b02d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cikit-learn.org/stable/modules/svm.html#svc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Support Vector Machines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67f89b02d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kernels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3" name="Google Shape;163;ga67f89b02d_0_5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Para el caso del kernel polinómico, podemos obtener el mismo resultado que añadiendo features polinómicas, pero realmente sin que las estemos añadiendo. Esta simulación es lo que se conoce como </a:t>
            </a:r>
            <a:r>
              <a:rPr lang="en-GB" sz="1800" b="1"/>
              <a:t>kernel trick</a:t>
            </a:r>
            <a:r>
              <a:rPr lang="en-GB" sz="1800"/>
              <a:t>. Son funciones que devuelven el product escalar de dos vectores , realizado en un nuevo espacio dimensional.</a:t>
            </a:r>
            <a:endParaRPr sz="2200" b="1"/>
          </a:p>
        </p:txBody>
      </p:sp>
      <p:pic>
        <p:nvPicPr>
          <p:cNvPr id="164" name="Google Shape;164;ga67f89b02d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5710" y="2810500"/>
            <a:ext cx="5861341" cy="22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a67f89b02d_0_54"/>
          <p:cNvSpPr txBox="1">
            <a:spLocks noGrp="1"/>
          </p:cNvSpPr>
          <p:nvPr>
            <p:ph type="body" idx="1"/>
          </p:nvPr>
        </p:nvSpPr>
        <p:spPr>
          <a:xfrm>
            <a:off x="838200" y="2724393"/>
            <a:ext cx="34821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Kernels</a:t>
            </a:r>
            <a:endParaRPr sz="1900" b="1"/>
          </a:p>
        </p:txBody>
      </p:sp>
      <p:pic>
        <p:nvPicPr>
          <p:cNvPr id="166" name="Google Shape;166;ga67f89b02d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669" y="3183531"/>
            <a:ext cx="3267151" cy="11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a67f89b02d_0_54"/>
          <p:cNvSpPr txBox="1">
            <a:spLocks noGrp="1"/>
          </p:cNvSpPr>
          <p:nvPr>
            <p:ph type="body" idx="1"/>
          </p:nvPr>
        </p:nvSpPr>
        <p:spPr>
          <a:xfrm>
            <a:off x="889625" y="5328375"/>
            <a:ext cx="1011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¿Cuándo usar un kernel u otro? Probar siempre primero con el lineal (LinearSVC más rápido que SVC(linear)). Si el set de datos no es muy grande, prueba con Gaussian RBF (Radial Basis Function) y el Polynomial, que dan buenos resultados.</a:t>
            </a:r>
            <a:endParaRPr sz="2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67f89b02d_0_63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67f89b02d_0_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Regression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0" name="Google Shape;180;ga67f89b02d_0_68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Podemos utilizar SVM para algoritmos de regresión. A diferencia de clasificación, el objetivo es el inverso, SVM Regression intenta ajustarse al máximo para que abarque la mayor cantidad de muestras.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La anchura de los márgenes la controlaremos con el hiperparámetro ε, que es la tolerancia, cuanto más bajo, peor generalizará.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También podemos usar kernels para problemas no lineales.</a:t>
            </a:r>
            <a:endParaRPr sz="1800"/>
          </a:p>
        </p:txBody>
      </p:sp>
      <p:pic>
        <p:nvPicPr>
          <p:cNvPr id="181" name="Google Shape;181;ga67f89b02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300" y="3444425"/>
            <a:ext cx="6679014" cy="28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6dd1ca9f6_0_0"/>
          <p:cNvSpPr txBox="1">
            <a:spLocks noGrp="1"/>
          </p:cNvSpPr>
          <p:nvPr>
            <p:ph type="title"/>
          </p:nvPr>
        </p:nvSpPr>
        <p:spPr>
          <a:xfrm>
            <a:off x="838200" y="847825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Ventajas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ga6dd1ca9f6_0_0"/>
          <p:cNvSpPr txBox="1">
            <a:spLocks noGrp="1"/>
          </p:cNvSpPr>
          <p:nvPr>
            <p:ph type="body" idx="1"/>
          </p:nvPr>
        </p:nvSpPr>
        <p:spPr>
          <a:xfrm>
            <a:off x="838200" y="1930550"/>
            <a:ext cx="4339200" cy="4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Efectivo con muchas features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Eficaz computacionalmente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Varios kernels para varios problemas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Clasificación/Regresión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overfitting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Robustos frente outliers</a:t>
            </a:r>
            <a:endParaRPr sz="2200"/>
          </a:p>
        </p:txBody>
      </p:sp>
      <p:sp>
        <p:nvSpPr>
          <p:cNvPr id="189" name="Google Shape;189;ga6dd1ca9f6_0_0"/>
          <p:cNvSpPr txBox="1">
            <a:spLocks noGrp="1"/>
          </p:cNvSpPr>
          <p:nvPr>
            <p:ph type="body" idx="1"/>
          </p:nvPr>
        </p:nvSpPr>
        <p:spPr>
          <a:xfrm>
            <a:off x="6082550" y="1999950"/>
            <a:ext cx="4339200" cy="4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Mal performance si nº features &gt; nº samples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Hay que realizar mucha combinatoria de kerneles e hiperparámetros para conseguir el modelo óptimo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Es caja negra</a:t>
            </a:r>
            <a:endParaRPr sz="2200"/>
          </a:p>
        </p:txBody>
      </p:sp>
      <p:sp>
        <p:nvSpPr>
          <p:cNvPr id="190" name="Google Shape;190;ga6dd1ca9f6_0_0"/>
          <p:cNvSpPr txBox="1">
            <a:spLocks noGrp="1"/>
          </p:cNvSpPr>
          <p:nvPr>
            <p:ph type="title"/>
          </p:nvPr>
        </p:nvSpPr>
        <p:spPr>
          <a:xfrm>
            <a:off x="6082550" y="847700"/>
            <a:ext cx="40254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Desventajas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 dirty="0" err="1"/>
              <a:t>Algoritmo</a:t>
            </a:r>
            <a:r>
              <a:rPr lang="en-GB" sz="2200" dirty="0"/>
              <a:t> </a:t>
            </a:r>
            <a:r>
              <a:rPr lang="en-GB" sz="2200" dirty="0" err="1"/>
              <a:t>supervisado</a:t>
            </a:r>
            <a:r>
              <a:rPr lang="en-GB" sz="2200" dirty="0"/>
              <a:t> de Machine Learning </a:t>
            </a:r>
            <a:r>
              <a:rPr lang="en-GB" sz="2200" dirty="0" err="1"/>
              <a:t>capaz</a:t>
            </a:r>
            <a:r>
              <a:rPr lang="en-GB" sz="2200" dirty="0"/>
              <a:t> de resolver </a:t>
            </a:r>
            <a:r>
              <a:rPr lang="en-GB" sz="2200" dirty="0" err="1"/>
              <a:t>problemas</a:t>
            </a:r>
            <a:r>
              <a:rPr lang="en-GB" sz="2200" dirty="0"/>
              <a:t> </a:t>
            </a:r>
            <a:r>
              <a:rPr lang="en-GB" sz="2200" dirty="0" err="1"/>
              <a:t>lineales</a:t>
            </a:r>
            <a:r>
              <a:rPr lang="en-GB" sz="2200" dirty="0"/>
              <a:t>, no </a:t>
            </a:r>
            <a:r>
              <a:rPr lang="en-GB" sz="2200" dirty="0" err="1"/>
              <a:t>lineales</a:t>
            </a:r>
            <a:r>
              <a:rPr lang="en-GB" sz="2200" dirty="0"/>
              <a:t>, de </a:t>
            </a:r>
            <a:r>
              <a:rPr lang="en-GB" sz="2200" dirty="0" err="1"/>
              <a:t>clasificación</a:t>
            </a:r>
            <a:r>
              <a:rPr lang="en-GB" sz="2200" dirty="0"/>
              <a:t> y </a:t>
            </a:r>
            <a:r>
              <a:rPr lang="en-GB" sz="2200" dirty="0" err="1"/>
              <a:t>regresión</a:t>
            </a:r>
            <a:r>
              <a:rPr lang="en-GB" sz="2200" dirty="0"/>
              <a:t>..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8452"/>
              <a:buNone/>
            </a:pPr>
            <a:r>
              <a:rPr lang="en-GB" sz="2200" dirty="0"/>
              <a:t>Son </a:t>
            </a:r>
            <a:r>
              <a:rPr lang="en-GB" sz="2200" dirty="0" err="1"/>
              <a:t>algoritmos</a:t>
            </a:r>
            <a:r>
              <a:rPr lang="en-GB" sz="2200" dirty="0"/>
              <a:t> </a:t>
            </a:r>
            <a:r>
              <a:rPr lang="en-GB" sz="2200" dirty="0" err="1"/>
              <a:t>sensibles</a:t>
            </a:r>
            <a:r>
              <a:rPr lang="en-GB" sz="2200" dirty="0"/>
              <a:t> al </a:t>
            </a:r>
            <a:r>
              <a:rPr lang="en-GB" sz="2200" dirty="0" err="1"/>
              <a:t>escalado</a:t>
            </a:r>
            <a:r>
              <a:rPr lang="en-GB" sz="2200" dirty="0"/>
              <a:t>, </a:t>
            </a:r>
            <a:r>
              <a:rPr lang="en-GB" sz="2200" dirty="0" err="1"/>
              <a:t>por</a:t>
            </a:r>
            <a:r>
              <a:rPr lang="en-GB" sz="2200" dirty="0"/>
              <a:t> lo que se </a:t>
            </a:r>
            <a:r>
              <a:rPr lang="en-GB" sz="2200" dirty="0" err="1"/>
              <a:t>suelen</a:t>
            </a:r>
            <a:r>
              <a:rPr lang="en-GB" sz="2200" dirty="0"/>
              <a:t> </a:t>
            </a:r>
            <a:r>
              <a:rPr lang="en-GB" sz="2200" dirty="0" err="1"/>
              <a:t>estandarizar</a:t>
            </a:r>
            <a:r>
              <a:rPr lang="en-GB" sz="2200" dirty="0"/>
              <a:t> antes del </a:t>
            </a:r>
            <a:r>
              <a:rPr lang="en-GB" sz="2200" dirty="0" err="1"/>
              <a:t>entrenamiento</a:t>
            </a:r>
            <a:r>
              <a:rPr lang="en-GB" sz="2200" dirty="0"/>
              <a:t>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6424"/>
              <a:buNone/>
            </a:pPr>
            <a:endParaRPr sz="2600" dirty="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8876" y="3828225"/>
            <a:ext cx="3013248" cy="22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1eac15f37_0_14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67f89b02d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" name="Google Shape;110;ga67f89b02d_0_1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Es un subespacio plano y afín (no tiene por qué pasar por el origen), de dimensión p-1, que divide el espacio en dos mitades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pic>
        <p:nvPicPr>
          <p:cNvPr id="111" name="Google Shape;111;ga67f89b02d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776" y="3402425"/>
            <a:ext cx="3013248" cy="228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a67f89b02d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75" y="3391200"/>
            <a:ext cx="3702301" cy="5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67f89b02d_0_1"/>
          <p:cNvSpPr txBox="1">
            <a:spLocks noGrp="1"/>
          </p:cNvSpPr>
          <p:nvPr>
            <p:ph type="body" idx="1"/>
          </p:nvPr>
        </p:nvSpPr>
        <p:spPr>
          <a:xfrm>
            <a:off x="838200" y="2748675"/>
            <a:ext cx="3207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Todos los puntos que caigan en el hiperplano cumplirán: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  <p:pic>
        <p:nvPicPr>
          <p:cNvPr id="114" name="Google Shape;114;ga67f89b02d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576" y="4884225"/>
            <a:ext cx="3440225" cy="10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a67f89b02d_0_1"/>
          <p:cNvSpPr txBox="1">
            <a:spLocks noGrp="1"/>
          </p:cNvSpPr>
          <p:nvPr>
            <p:ph type="body" idx="1"/>
          </p:nvPr>
        </p:nvSpPr>
        <p:spPr>
          <a:xfrm>
            <a:off x="838200" y="4362350"/>
            <a:ext cx="32073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O caerán a un lado u otro del hiperplano: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67f89b02d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Hiperplano óptimo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ga67f89b02d_0_12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Para un problema de clasificación binaria con buena separación de las clases, existen infinitos hiperplanos que los separen, pero solo un hiperplano óptimo que maximiza la distancia entre las observaciones y el hiperplano.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600"/>
          </a:p>
        </p:txBody>
      </p:sp>
      <p:sp>
        <p:nvSpPr>
          <p:cNvPr id="123" name="Google Shape;123;ga67f89b02d_0_12"/>
          <p:cNvSpPr txBox="1">
            <a:spLocks noGrp="1"/>
          </p:cNvSpPr>
          <p:nvPr>
            <p:ph type="body" idx="1"/>
          </p:nvPr>
        </p:nvSpPr>
        <p:spPr>
          <a:xfrm>
            <a:off x="925924" y="2535655"/>
            <a:ext cx="4708800" cy="31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Hiperplano óptimo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Aquel que tenga la mayor distancia mínima de las observaciones al hiperplano, el mayor </a:t>
            </a:r>
            <a:r>
              <a:rPr lang="en-GB" sz="1600" b="1"/>
              <a:t>margen.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b="1" u="sng"/>
              <a:t>Support Vector</a:t>
            </a:r>
            <a:endParaRPr sz="16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Son los vectores que aguantan (</a:t>
            </a:r>
            <a:r>
              <a:rPr lang="en-GB" sz="1600" i="1"/>
              <a:t>soportan</a:t>
            </a:r>
            <a:r>
              <a:rPr lang="en-GB" sz="1600"/>
              <a:t>) al hiperplano óptimo de separación. Si estos cambian, el hiperplano también lo hará. El movimiento del resto de observaciones no tiene impacto.</a:t>
            </a:r>
            <a:endParaRPr sz="1600"/>
          </a:p>
        </p:txBody>
      </p:sp>
      <p:pic>
        <p:nvPicPr>
          <p:cNvPr id="124" name="Google Shape;124;ga67f89b02d_0_12"/>
          <p:cNvPicPr preferRelativeResize="0"/>
          <p:nvPr/>
        </p:nvPicPr>
        <p:blipFill rotWithShape="1">
          <a:blip r:embed="rId3">
            <a:alphaModFix/>
          </a:blip>
          <a:srcRect l="9836" r="3956"/>
          <a:stretch/>
        </p:blipFill>
        <p:spPr>
          <a:xfrm>
            <a:off x="6402706" y="2480437"/>
            <a:ext cx="4245348" cy="36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a67f89b02d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3906" y="4961510"/>
            <a:ext cx="2227853" cy="15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a67f89b02d_0_12"/>
          <p:cNvSpPr txBox="1"/>
          <p:nvPr/>
        </p:nvSpPr>
        <p:spPr>
          <a:xfrm>
            <a:off x="6269724" y="6248673"/>
            <a:ext cx="23459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Optimización Dual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7f89b02d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Hard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ga67f89b02d_0_24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1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Son los clasificadores que utilizan un hiperplano óptimo. Presentan ciertos problemas: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Son sensibles a overfitting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Funcionan si los datos están linealmente separados</a:t>
            </a:r>
            <a:endParaRPr sz="20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Muy sensible a outliers</a:t>
            </a:r>
            <a:endParaRPr sz="20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400"/>
          </a:p>
        </p:txBody>
      </p:sp>
      <p:pic>
        <p:nvPicPr>
          <p:cNvPr id="134" name="Google Shape;134;ga67f89b02d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4275" y="3357775"/>
            <a:ext cx="8384126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7f89b02d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Soft margin classifier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1" name="Google Shape;141;ga67f89b02d_0_33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Hiperplano que no separa perfectamente las clases, permitiendo que algunas observaciones caigan del lado incorrecto.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Ahora los </a:t>
            </a:r>
            <a:r>
              <a:rPr lang="en-GB" sz="1800" b="1"/>
              <a:t>support vectors</a:t>
            </a:r>
            <a:r>
              <a:rPr lang="en-GB" sz="1800"/>
              <a:t> serán tanto los que se encuentren en el margen como los que violen el margen.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Esta flexibilidad se controla mediante C. Cuanto menor es C, más es la flexibilidad/tolerante es mi modelo, y por tanto generalizará mejor. Más robusto, y por tanto, menos overfitting. Bias vs Variance.</a:t>
            </a:r>
            <a:endParaRPr sz="18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  <p:pic>
        <p:nvPicPr>
          <p:cNvPr id="142" name="Google Shape;142;ga67f89b02d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050" y="3777125"/>
            <a:ext cx="8452875" cy="2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67f89b02d_0_4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Support Vector Classifier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67f89b02d_0_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Nonlinear SVC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ga67f89b02d_0_46"/>
          <p:cNvSpPr txBox="1">
            <a:spLocks noGrp="1"/>
          </p:cNvSpPr>
          <p:nvPr>
            <p:ph type="body" idx="1"/>
          </p:nvPr>
        </p:nvSpPr>
        <p:spPr>
          <a:xfrm>
            <a:off x="838200" y="1385725"/>
            <a:ext cx="10110000" cy="22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Los SVC lineales funcionan muy bien, pero para problemas lineales, que en la vida real son problemas poco frecuentes.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Una posible solución es introducir nuevas features polinómicas (feature expansion). El problema es que las regresiones polinómicas no se adaptan bien a datasets complejos, y le añaden demasiada </a:t>
            </a:r>
            <a:r>
              <a:rPr lang="en-GB" sz="1800" b="1"/>
              <a:t>compejidad al modelo, provocando que sea muy lento y podamos caer en overfitting.</a:t>
            </a:r>
            <a:endParaRPr sz="2200" b="1"/>
          </a:p>
        </p:txBody>
      </p:sp>
      <p:pic>
        <p:nvPicPr>
          <p:cNvPr id="156" name="Google Shape;156;ga67f89b02d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276" y="3661825"/>
            <a:ext cx="6544726" cy="2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Machine Learning – Support Vector Machines</vt:lpstr>
      <vt:lpstr>Definición</vt:lpstr>
      <vt:lpstr>Linear Support Vector Classifier</vt:lpstr>
      <vt:lpstr>Hiperplano</vt:lpstr>
      <vt:lpstr>Hiperplano óptimo</vt:lpstr>
      <vt:lpstr>Hard margin classifier</vt:lpstr>
      <vt:lpstr>Soft margin classifier</vt:lpstr>
      <vt:lpstr>Nonlinear Support Vector Classifier</vt:lpstr>
      <vt:lpstr>Nonlinear SVC</vt:lpstr>
      <vt:lpstr>kernels</vt:lpstr>
      <vt:lpstr>Support Vector Regression</vt:lpstr>
      <vt:lpstr>Support Vector Regression</vt:lpstr>
      <vt:lpstr>Ventajas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VT</dc:creator>
  <cp:lastModifiedBy>Jonatan Garcia Salinas</cp:lastModifiedBy>
  <cp:revision>1</cp:revision>
  <dcterms:created xsi:type="dcterms:W3CDTF">2020-05-12T19:48:30Z</dcterms:created>
  <dcterms:modified xsi:type="dcterms:W3CDTF">2024-06-11T10:30:17Z</dcterms:modified>
</cp:coreProperties>
</file>