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37" r:id="rId3"/>
    <p:sldId id="338" r:id="rId4"/>
    <p:sldId id="341" r:id="rId5"/>
    <p:sldId id="342" r:id="rId6"/>
    <p:sldId id="343" r:id="rId7"/>
    <p:sldId id="344" r:id="rId8"/>
    <p:sldId id="345" r:id="rId9"/>
    <p:sldId id="347" r:id="rId10"/>
    <p:sldId id="340" r:id="rId11"/>
    <p:sldId id="346" r:id="rId12"/>
    <p:sldId id="348" r:id="rId13"/>
    <p:sldId id="349" r:id="rId14"/>
    <p:sldId id="350" r:id="rId15"/>
    <p:sldId id="351" r:id="rId16"/>
    <p:sldId id="336" r:id="rId17"/>
    <p:sldId id="335" r:id="rId18"/>
    <p:sldId id="261" r:id="rId19"/>
    <p:sldId id="262" r:id="rId20"/>
    <p:sldId id="260" r:id="rId21"/>
    <p:sldId id="263" r:id="rId22"/>
    <p:sldId id="334" r:id="rId23"/>
    <p:sldId id="257" r:id="rId24"/>
    <p:sldId id="258" r:id="rId25"/>
    <p:sldId id="259" r:id="rId26"/>
    <p:sldId id="264" r:id="rId27"/>
    <p:sldId id="265" r:id="rId28"/>
    <p:sldId id="266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y/g2kzqDHsxUDfSgVEZ3KxTeI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1"/>
    <p:restoredTop sz="94708"/>
  </p:normalViewPr>
  <p:slideViewPr>
    <p:cSldViewPr snapToGrid="0">
      <p:cViewPr>
        <p:scale>
          <a:sx n="122" d="100"/>
          <a:sy n="122" d="100"/>
        </p:scale>
        <p:origin x="124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5ad13b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b05ad13b47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b05ad13b47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420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5ad13b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b05ad13b47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b05ad13b47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738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5ad13b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b05ad13b47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b05ad13b47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5800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5ad13b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b05ad13b47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b05ad13b47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4117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5ad13b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b05ad13b47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b05ad13b47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384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5ad13b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b05ad13b47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b05ad13b47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1800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631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4591d3b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a4591d3b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a4591d3bda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620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5ad13b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b05ad13b47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b05ad13b47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1196812c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b1196812c9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5" name="Google Shape;165;gb1196812c9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5ad13b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b05ad13b47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b05ad13b47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2345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1196812c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b1196812c9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4" name="Google Shape;144;gb1196812c9_0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1196812c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b1196812c9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4" name="Google Shape;174;gb1196812c9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3257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4591d3b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a4591d3b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a4591d3bda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1196812c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b1196812c9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2" name="Google Shape;102;gb1196812c9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05ad13b4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b05ad13b47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gb05ad13b47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4591d3b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a4591d3b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a4591d3bd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05ad13b4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b05ad13b47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b05ad13b47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1196812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b1196812c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9" name="Google Shape;219;gb1196812c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5ad13b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b05ad13b47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b05ad13b47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71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5ad13b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b05ad13b47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b05ad13b47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066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5ad13b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b05ad13b47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b05ad13b47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619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5ad13b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b05ad13b47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b05ad13b47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3609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5ad13b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b05ad13b47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b05ad13b47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5804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5ad13b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b05ad13b47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b05ad13b47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1379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5ad13b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b05ad13b47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b05ad13b47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77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.mozilla.org/es/docs/Web/HTTP/Status" TargetMode="Externa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hebridge.tech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Productización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Industrialización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Una breve intro 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BAE6796-8E4B-A8AF-2B54-6797010AE8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Google Shape;156;gb05ad13b47_0_22"/>
          <p:cNvSpPr txBox="1">
            <a:spLocks noGrp="1"/>
          </p:cNvSpPr>
          <p:nvPr>
            <p:ph type="title"/>
          </p:nvPr>
        </p:nvSpPr>
        <p:spPr>
          <a:xfrm>
            <a:off x="838200" y="3013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otras</a:t>
            </a:r>
            <a:r>
              <a:rPr lang="en-GB" dirty="0">
                <a:solidFill>
                  <a:srgbClr val="FF0000"/>
                </a:solidFill>
              </a:rPr>
              <a:t> palabras…</a:t>
            </a:r>
          </a:p>
        </p:txBody>
      </p:sp>
      <p:pic>
        <p:nvPicPr>
          <p:cNvPr id="4" name="Imagen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846106F-AE30-EFE0-E2DF-D6E00F0D8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144" y="1296731"/>
            <a:ext cx="7967744" cy="525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6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BAE6796-8E4B-A8AF-2B54-6797010AE8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Google Shape;156;gb05ad13b47_0_22"/>
          <p:cNvSpPr txBox="1">
            <a:spLocks noGrp="1"/>
          </p:cNvSpPr>
          <p:nvPr>
            <p:ph type="title"/>
          </p:nvPr>
        </p:nvSpPr>
        <p:spPr>
          <a:xfrm>
            <a:off x="838200" y="3013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Despliegue</a:t>
            </a:r>
            <a:r>
              <a:rPr lang="en-GB" dirty="0">
                <a:solidFill>
                  <a:srgbClr val="FF0000"/>
                </a:solidFill>
              </a:rPr>
              <a:t> y </a:t>
            </a:r>
            <a:r>
              <a:rPr lang="en-GB" dirty="0" err="1">
                <a:solidFill>
                  <a:srgbClr val="FF0000"/>
                </a:solidFill>
              </a:rPr>
              <a:t>Exposición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49709D2-2B3F-D331-3B0B-E04C70DFE950}"/>
              </a:ext>
            </a:extLst>
          </p:cNvPr>
          <p:cNvSpPr txBox="1"/>
          <p:nvPr/>
        </p:nvSpPr>
        <p:spPr>
          <a:xfrm>
            <a:off x="1486293" y="2082157"/>
            <a:ext cx="92194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En el </a:t>
            </a:r>
            <a:r>
              <a:rPr lang="es-ES" sz="1800" dirty="0" err="1"/>
              <a:t>bootcamp</a:t>
            </a:r>
            <a:r>
              <a:rPr lang="es-ES" sz="1800" dirty="0"/>
              <a:t> vamos a tratar aspectos del despliegue y la exposición de nuestros modelos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Para ello primero vamos a revisar muy brevemente algunos conceptos que afectan a ambos y que tienen que ver con el Entorno Productivo</a:t>
            </a:r>
          </a:p>
          <a:p>
            <a:endParaRPr lang="es-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Pero antes: ¿qué es un modelo en producción? No, no es un notebook de </a:t>
            </a:r>
            <a:r>
              <a:rPr lang="es-ES" sz="1800" dirty="0" err="1"/>
              <a:t>Jupyter</a:t>
            </a:r>
            <a:r>
              <a:rPr lang="es-ES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65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BAE6796-8E4B-A8AF-2B54-6797010AE866}"/>
              </a:ext>
            </a:extLst>
          </p:cNvPr>
          <p:cNvSpPr/>
          <p:nvPr/>
        </p:nvSpPr>
        <p:spPr>
          <a:xfrm>
            <a:off x="0" y="-1946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7"/>
            <a:endParaRPr lang="es-ES" sz="1400" dirty="0"/>
          </a:p>
        </p:txBody>
      </p:sp>
      <p:sp>
        <p:nvSpPr>
          <p:cNvPr id="156" name="Google Shape;156;gb05ad13b47_0_22"/>
          <p:cNvSpPr txBox="1">
            <a:spLocks noGrp="1"/>
          </p:cNvSpPr>
          <p:nvPr>
            <p:ph type="title"/>
          </p:nvPr>
        </p:nvSpPr>
        <p:spPr>
          <a:xfrm>
            <a:off x="838200" y="3013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Despliegue</a:t>
            </a:r>
            <a:r>
              <a:rPr lang="en-GB" dirty="0">
                <a:solidFill>
                  <a:srgbClr val="FF0000"/>
                </a:solidFill>
              </a:rPr>
              <a:t>: El </a:t>
            </a:r>
            <a:r>
              <a:rPr lang="en-GB" dirty="0" err="1">
                <a:solidFill>
                  <a:srgbClr val="FF0000"/>
                </a:solidFill>
              </a:rPr>
              <a:t>modelo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49709D2-2B3F-D331-3B0B-E04C70DFE950}"/>
              </a:ext>
            </a:extLst>
          </p:cNvPr>
          <p:cNvSpPr txBox="1"/>
          <p:nvPr/>
        </p:nvSpPr>
        <p:spPr>
          <a:xfrm>
            <a:off x="1244338" y="1314775"/>
            <a:ext cx="921941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En un entorno productivo el “modelo” es ahora un fichero ejecutable en el lenguaje que se haya acordado que se tiene que encargar de leer datos, aplicar el modelo, persistir</a:t>
            </a:r>
            <a:r>
              <a:rPr lang="es-ES" sz="1800" baseline="30000" dirty="0"/>
              <a:t>(*)</a:t>
            </a:r>
            <a:r>
              <a:rPr lang="es-ES" sz="1800" dirty="0"/>
              <a:t> la respuesta y exponerla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En nuestro caso será un fichero Python (texto plano en lenguaje Python) con extensión .</a:t>
            </a:r>
            <a:r>
              <a:rPr lang="es-ES" sz="1800" dirty="0" err="1"/>
              <a:t>py</a:t>
            </a:r>
            <a:r>
              <a:rPr lang="es-ES" sz="1800" dirty="0"/>
              <a:t> con todo lo necesario para cumplir con lo anterior (en el talle de </a:t>
            </a:r>
            <a:r>
              <a:rPr lang="es-ES" sz="1800" dirty="0" err="1"/>
              <a:t>APIs</a:t>
            </a:r>
            <a:r>
              <a:rPr lang="es-ES" sz="1800" dirty="0"/>
              <a:t>, ahondaremos sobre ello utilizando Visual Studio </a:t>
            </a:r>
            <a:r>
              <a:rPr lang="es-ES" sz="1800" dirty="0" err="1"/>
              <a:t>Code</a:t>
            </a:r>
            <a:r>
              <a:rPr lang="es-ES" sz="1800" dirty="0"/>
              <a:t>)… Pero puede ser en cualquier otro lenguaje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En ese fichero tendremos que importar las librerías necesarias, cargar nuestro modelo y definir las funciones adicionales para cargar datos (muchas veces nos las darán nuestros ingenieros de datos), así como las “interfaces” para poder ejecutar los modelos y “devolver” las salidas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D31656-B5F5-DEFD-B13F-3D5099CA0BE2}"/>
              </a:ext>
            </a:extLst>
          </p:cNvPr>
          <p:cNvSpPr txBox="1"/>
          <p:nvPr/>
        </p:nvSpPr>
        <p:spPr>
          <a:xfrm>
            <a:off x="5452620" y="5957740"/>
            <a:ext cx="5901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(*) Persistir es la forma elegante de decir “grabar en disco”, pero es terminología que hay que conocer (porque se puede persistir en otros medios)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F0AA3F-08B9-0A14-A5C4-2B190A562DB3}"/>
              </a:ext>
            </a:extLst>
          </p:cNvPr>
          <p:cNvSpPr txBox="1"/>
          <p:nvPr/>
        </p:nvSpPr>
        <p:spPr>
          <a:xfrm>
            <a:off x="2042475" y="3719286"/>
            <a:ext cx="7865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s-ES" sz="1400" dirty="0"/>
              <a:t>Si utilizamos capacidades distribuidas hardware (</a:t>
            </a:r>
            <a:r>
              <a:rPr lang="es-ES" sz="1400" dirty="0" err="1"/>
              <a:t>i.e</a:t>
            </a:r>
            <a:r>
              <a:rPr lang="es-ES" sz="1400" dirty="0"/>
              <a:t>: </a:t>
            </a:r>
            <a:r>
              <a:rPr lang="es-ES" sz="1400" dirty="0" err="1"/>
              <a:t>Clúteres</a:t>
            </a:r>
            <a:r>
              <a:rPr lang="es-ES" sz="1400" dirty="0"/>
              <a:t>) utilizaremos algún tipo de lenguaje que nos lo permita (</a:t>
            </a:r>
            <a:r>
              <a:rPr lang="es-ES" sz="1400" dirty="0" err="1"/>
              <a:t>pyspark</a:t>
            </a:r>
            <a:r>
              <a:rPr lang="es-ES" sz="1400" dirty="0"/>
              <a:t>, por ejemplo)</a:t>
            </a:r>
          </a:p>
        </p:txBody>
      </p:sp>
    </p:spTree>
    <p:extLst>
      <p:ext uri="{BB962C8B-B14F-4D97-AF65-F5344CB8AC3E}">
        <p14:creationId xmlns:p14="http://schemas.microsoft.com/office/powerpoint/2010/main" val="3421397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BAE6796-8E4B-A8AF-2B54-6797010AE8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7"/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6" name="Google Shape;156;gb05ad13b47_0_22"/>
          <p:cNvSpPr txBox="1">
            <a:spLocks noGrp="1"/>
          </p:cNvSpPr>
          <p:nvPr>
            <p:ph type="title"/>
          </p:nvPr>
        </p:nvSpPr>
        <p:spPr>
          <a:xfrm>
            <a:off x="838200" y="24475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Entorno</a:t>
            </a:r>
            <a:r>
              <a:rPr lang="en-GB" dirty="0">
                <a:solidFill>
                  <a:srgbClr val="FF0000"/>
                </a:solidFill>
              </a:rPr>
              <a:t>(s) de </a:t>
            </a:r>
            <a:r>
              <a:rPr lang="en-GB" dirty="0" err="1">
                <a:solidFill>
                  <a:srgbClr val="FF0000"/>
                </a:solidFill>
              </a:rPr>
              <a:t>Ejecución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Gráfico 5" descr="Base de datos con relleno sólido">
            <a:extLst>
              <a:ext uri="{FF2B5EF4-FFF2-40B4-BE49-F238E27FC236}">
                <a16:creationId xmlns:a16="http://schemas.microsoft.com/office/drawing/2014/main" id="{1A867B67-1104-E34F-C63C-89EDCEE3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8718" y="2939198"/>
            <a:ext cx="615099" cy="615099"/>
          </a:xfrm>
          <a:prstGeom prst="rect">
            <a:avLst/>
          </a:prstGeom>
        </p:spPr>
      </p:pic>
      <p:pic>
        <p:nvPicPr>
          <p:cNvPr id="8" name="Gráfico 7" descr="Ordenador con relleno sólido">
            <a:extLst>
              <a:ext uri="{FF2B5EF4-FFF2-40B4-BE49-F238E27FC236}">
                <a16:creationId xmlns:a16="http://schemas.microsoft.com/office/drawing/2014/main" id="{73C856E3-650E-AD89-6B38-9506D7B30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3817" y="2789548"/>
            <a:ext cx="914400" cy="914400"/>
          </a:xfrm>
          <a:prstGeom prst="rect">
            <a:avLst/>
          </a:prstGeom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C96B527C-E45E-D55E-9A7E-AF9625804F58}"/>
              </a:ext>
            </a:extLst>
          </p:cNvPr>
          <p:cNvGrpSpPr/>
          <p:nvPr/>
        </p:nvGrpSpPr>
        <p:grpSpPr>
          <a:xfrm>
            <a:off x="5027440" y="1717586"/>
            <a:ext cx="1989980" cy="3556041"/>
            <a:chOff x="5320490" y="1815204"/>
            <a:chExt cx="1989980" cy="3556041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FB9DF1FB-F0B8-17DA-2ED5-1EB1451F17F6}"/>
                </a:ext>
              </a:extLst>
            </p:cNvPr>
            <p:cNvGrpSpPr/>
            <p:nvPr/>
          </p:nvGrpSpPr>
          <p:grpSpPr>
            <a:xfrm>
              <a:off x="5926120" y="1815204"/>
              <a:ext cx="1378570" cy="1108389"/>
              <a:chOff x="4586576" y="1750272"/>
              <a:chExt cx="1039085" cy="914400"/>
            </a:xfrm>
          </p:grpSpPr>
          <p:pic>
            <p:nvPicPr>
              <p:cNvPr id="10" name="Gráfico 9" descr="Ordenador con relleno sólido">
                <a:extLst>
                  <a:ext uri="{FF2B5EF4-FFF2-40B4-BE49-F238E27FC236}">
                    <a16:creationId xmlns:a16="http://schemas.microsoft.com/office/drawing/2014/main" id="{59D8E6AD-BC78-C70E-F820-0833429774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586576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12" name="Gráfico 11" descr="Ordenador con relleno sólido">
                <a:extLst>
                  <a:ext uri="{FF2B5EF4-FFF2-40B4-BE49-F238E27FC236}">
                    <a16:creationId xmlns:a16="http://schemas.microsoft.com/office/drawing/2014/main" id="{27D6DB16-3D1E-6CEA-199F-4EE7909F79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949450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13" name="Gráfico 12" descr="Ordenador con relleno sólido">
                <a:extLst>
                  <a:ext uri="{FF2B5EF4-FFF2-40B4-BE49-F238E27FC236}">
                    <a16:creationId xmlns:a16="http://schemas.microsoft.com/office/drawing/2014/main" id="{274A7813-EA4F-D195-7DA0-4CC025DF55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5323882" y="1750272"/>
                <a:ext cx="301779" cy="914400"/>
              </a:xfrm>
              <a:prstGeom prst="rect">
                <a:avLst/>
              </a:prstGeom>
            </p:spPr>
          </p:pic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1A8EEE2-818B-B5B6-A606-307679B808EB}"/>
                </a:ext>
              </a:extLst>
            </p:cNvPr>
            <p:cNvGrpSpPr/>
            <p:nvPr/>
          </p:nvGrpSpPr>
          <p:grpSpPr>
            <a:xfrm>
              <a:off x="5931900" y="2628573"/>
              <a:ext cx="1378570" cy="1108389"/>
              <a:chOff x="4586576" y="1750272"/>
              <a:chExt cx="1039085" cy="914400"/>
            </a:xfrm>
          </p:grpSpPr>
          <p:pic>
            <p:nvPicPr>
              <p:cNvPr id="17" name="Gráfico 16" descr="Ordenador con relleno sólido">
                <a:extLst>
                  <a:ext uri="{FF2B5EF4-FFF2-40B4-BE49-F238E27FC236}">
                    <a16:creationId xmlns:a16="http://schemas.microsoft.com/office/drawing/2014/main" id="{66ABC597-B80B-2EB3-2469-1A8B476153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586576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18" name="Gráfico 17" descr="Ordenador con relleno sólido">
                <a:extLst>
                  <a:ext uri="{FF2B5EF4-FFF2-40B4-BE49-F238E27FC236}">
                    <a16:creationId xmlns:a16="http://schemas.microsoft.com/office/drawing/2014/main" id="{F7215809-35A0-8192-895C-E4D805D701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949450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19" name="Gráfico 18" descr="Ordenador con relleno sólido">
                <a:extLst>
                  <a:ext uri="{FF2B5EF4-FFF2-40B4-BE49-F238E27FC236}">
                    <a16:creationId xmlns:a16="http://schemas.microsoft.com/office/drawing/2014/main" id="{51909484-B503-1630-556D-C336DA1C02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5323882" y="1750272"/>
                <a:ext cx="301779" cy="914400"/>
              </a:xfrm>
              <a:prstGeom prst="rect">
                <a:avLst/>
              </a:prstGeom>
            </p:spPr>
          </p:pic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0D6E3EE4-E095-FBF2-6E0D-93D7E1EFC541}"/>
                </a:ext>
              </a:extLst>
            </p:cNvPr>
            <p:cNvGrpSpPr/>
            <p:nvPr/>
          </p:nvGrpSpPr>
          <p:grpSpPr>
            <a:xfrm>
              <a:off x="5931900" y="3411069"/>
              <a:ext cx="1378570" cy="1108389"/>
              <a:chOff x="4586576" y="1750272"/>
              <a:chExt cx="1039085" cy="914400"/>
            </a:xfrm>
          </p:grpSpPr>
          <p:pic>
            <p:nvPicPr>
              <p:cNvPr id="21" name="Gráfico 20" descr="Ordenador con relleno sólido">
                <a:extLst>
                  <a:ext uri="{FF2B5EF4-FFF2-40B4-BE49-F238E27FC236}">
                    <a16:creationId xmlns:a16="http://schemas.microsoft.com/office/drawing/2014/main" id="{E3169AB8-36C4-7191-BC94-33515CA75D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586576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22" name="Gráfico 21" descr="Ordenador con relleno sólido">
                <a:extLst>
                  <a:ext uri="{FF2B5EF4-FFF2-40B4-BE49-F238E27FC236}">
                    <a16:creationId xmlns:a16="http://schemas.microsoft.com/office/drawing/2014/main" id="{0364889E-1E6F-537B-905F-9B91C84E21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949450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23" name="Gráfico 22" descr="Ordenador con relleno sólido">
                <a:extLst>
                  <a:ext uri="{FF2B5EF4-FFF2-40B4-BE49-F238E27FC236}">
                    <a16:creationId xmlns:a16="http://schemas.microsoft.com/office/drawing/2014/main" id="{158D2013-EE9C-AEBA-8108-5F6A79D86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5323882" y="1750272"/>
                <a:ext cx="301779" cy="914400"/>
              </a:xfrm>
              <a:prstGeom prst="rect">
                <a:avLst/>
              </a:prstGeom>
            </p:spPr>
          </p:pic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96724DF7-E51B-8166-84EB-EAA83DAEA84B}"/>
                </a:ext>
              </a:extLst>
            </p:cNvPr>
            <p:cNvGrpSpPr/>
            <p:nvPr/>
          </p:nvGrpSpPr>
          <p:grpSpPr>
            <a:xfrm>
              <a:off x="5931900" y="4262856"/>
              <a:ext cx="1378570" cy="1108389"/>
              <a:chOff x="4586576" y="1750272"/>
              <a:chExt cx="1039085" cy="914400"/>
            </a:xfrm>
          </p:grpSpPr>
          <p:pic>
            <p:nvPicPr>
              <p:cNvPr id="25" name="Gráfico 24" descr="Ordenador con relleno sólido">
                <a:extLst>
                  <a:ext uri="{FF2B5EF4-FFF2-40B4-BE49-F238E27FC236}">
                    <a16:creationId xmlns:a16="http://schemas.microsoft.com/office/drawing/2014/main" id="{DDBD1438-6B66-67DD-3C09-B20C96B272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586576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26" name="Gráfico 25" descr="Ordenador con relleno sólido">
                <a:extLst>
                  <a:ext uri="{FF2B5EF4-FFF2-40B4-BE49-F238E27FC236}">
                    <a16:creationId xmlns:a16="http://schemas.microsoft.com/office/drawing/2014/main" id="{B892A59C-73A1-6341-7E68-BC2D5D5541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949450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27" name="Gráfico 26" descr="Ordenador con relleno sólido">
                <a:extLst>
                  <a:ext uri="{FF2B5EF4-FFF2-40B4-BE49-F238E27FC236}">
                    <a16:creationId xmlns:a16="http://schemas.microsoft.com/office/drawing/2014/main" id="{F6D85FB8-D76C-25A2-CF37-575F7D32B8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5323882" y="1750272"/>
                <a:ext cx="301779" cy="914400"/>
              </a:xfrm>
              <a:prstGeom prst="rect">
                <a:avLst/>
              </a:prstGeom>
            </p:spPr>
          </p:pic>
        </p:grpSp>
        <p:pic>
          <p:nvPicPr>
            <p:cNvPr id="28" name="Gráfico 27" descr="Base de datos con relleno sólido">
              <a:extLst>
                <a:ext uri="{FF2B5EF4-FFF2-40B4-BE49-F238E27FC236}">
                  <a16:creationId xmlns:a16="http://schemas.microsoft.com/office/drawing/2014/main" id="{2CBE5FFC-BF69-E205-92E9-5CBC37F40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20490" y="2190075"/>
              <a:ext cx="613119" cy="613119"/>
            </a:xfrm>
            <a:prstGeom prst="rect">
              <a:avLst/>
            </a:prstGeom>
          </p:spPr>
        </p:pic>
        <p:pic>
          <p:nvPicPr>
            <p:cNvPr id="29" name="Gráfico 28" descr="Base de datos con relleno sólido">
              <a:extLst>
                <a:ext uri="{FF2B5EF4-FFF2-40B4-BE49-F238E27FC236}">
                  <a16:creationId xmlns:a16="http://schemas.microsoft.com/office/drawing/2014/main" id="{6B183EBB-7D0C-F640-178F-2AF4594F1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20490" y="2981708"/>
              <a:ext cx="613119" cy="613119"/>
            </a:xfrm>
            <a:prstGeom prst="rect">
              <a:avLst/>
            </a:prstGeom>
          </p:spPr>
        </p:pic>
        <p:pic>
          <p:nvPicPr>
            <p:cNvPr id="30" name="Gráfico 29" descr="Base de datos con relleno sólido">
              <a:extLst>
                <a:ext uri="{FF2B5EF4-FFF2-40B4-BE49-F238E27FC236}">
                  <a16:creationId xmlns:a16="http://schemas.microsoft.com/office/drawing/2014/main" id="{B7CF3ABF-4738-A327-C346-06F203B77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20490" y="3680205"/>
              <a:ext cx="613119" cy="613119"/>
            </a:xfrm>
            <a:prstGeom prst="rect">
              <a:avLst/>
            </a:prstGeom>
          </p:spPr>
        </p:pic>
        <p:pic>
          <p:nvPicPr>
            <p:cNvPr id="31" name="Gráfico 30" descr="Base de datos con relleno sólido">
              <a:extLst>
                <a:ext uri="{FF2B5EF4-FFF2-40B4-BE49-F238E27FC236}">
                  <a16:creationId xmlns:a16="http://schemas.microsoft.com/office/drawing/2014/main" id="{74768321-3603-5D82-9AFD-DC2D9D735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20490" y="4584154"/>
              <a:ext cx="613119" cy="613119"/>
            </a:xfrm>
            <a:prstGeom prst="rect">
              <a:avLst/>
            </a:prstGeom>
          </p:spPr>
        </p:pic>
      </p:grpSp>
      <p:pic>
        <p:nvPicPr>
          <p:cNvPr id="34" name="Gráfico 33" descr="Nube contorno">
            <a:extLst>
              <a:ext uri="{FF2B5EF4-FFF2-40B4-BE49-F238E27FC236}">
                <a16:creationId xmlns:a16="http://schemas.microsoft.com/office/drawing/2014/main" id="{FD7ABA81-6FBE-AAFB-9AB6-E547FA786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24740" y="1833223"/>
            <a:ext cx="2709667" cy="2709667"/>
          </a:xfrm>
          <a:prstGeom prst="rect">
            <a:avLst/>
          </a:prstGeom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746D0DC7-A298-C4F6-6B82-490E7DFCA050}"/>
              </a:ext>
            </a:extLst>
          </p:cNvPr>
          <p:cNvGrpSpPr/>
          <p:nvPr/>
        </p:nvGrpSpPr>
        <p:grpSpPr>
          <a:xfrm>
            <a:off x="9030344" y="2965102"/>
            <a:ext cx="1490759" cy="832749"/>
            <a:chOff x="8569669" y="2759256"/>
            <a:chExt cx="1984200" cy="1108389"/>
          </a:xfrm>
        </p:grpSpPr>
        <p:pic>
          <p:nvPicPr>
            <p:cNvPr id="35" name="Gráfico 34" descr="Ordenador con relleno sólido">
              <a:extLst>
                <a:ext uri="{FF2B5EF4-FFF2-40B4-BE49-F238E27FC236}">
                  <a16:creationId xmlns:a16="http://schemas.microsoft.com/office/drawing/2014/main" id="{2447D4BA-17DD-34A6-B567-E60F366B6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6998"/>
            <a:stretch/>
          </p:blipFill>
          <p:spPr>
            <a:xfrm>
              <a:off x="9175299" y="2759256"/>
              <a:ext cx="400375" cy="1108389"/>
            </a:xfrm>
            <a:prstGeom prst="rect">
              <a:avLst/>
            </a:prstGeom>
          </p:spPr>
        </p:pic>
        <p:pic>
          <p:nvPicPr>
            <p:cNvPr id="36" name="Gráfico 35" descr="Ordenador con relleno sólido">
              <a:extLst>
                <a:ext uri="{FF2B5EF4-FFF2-40B4-BE49-F238E27FC236}">
                  <a16:creationId xmlns:a16="http://schemas.microsoft.com/office/drawing/2014/main" id="{ADD3238C-85DF-0A12-1E6D-E2B89F5D3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6998"/>
            <a:stretch/>
          </p:blipFill>
          <p:spPr>
            <a:xfrm>
              <a:off x="9656729" y="2759256"/>
              <a:ext cx="400375" cy="1108389"/>
            </a:xfrm>
            <a:prstGeom prst="rect">
              <a:avLst/>
            </a:prstGeom>
          </p:spPr>
        </p:pic>
        <p:pic>
          <p:nvPicPr>
            <p:cNvPr id="37" name="Gráfico 36" descr="Ordenador con relleno sólido">
              <a:extLst>
                <a:ext uri="{FF2B5EF4-FFF2-40B4-BE49-F238E27FC236}">
                  <a16:creationId xmlns:a16="http://schemas.microsoft.com/office/drawing/2014/main" id="{F84E6597-6D71-EBF2-3D45-06B2601F9B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6998"/>
            <a:stretch/>
          </p:blipFill>
          <p:spPr>
            <a:xfrm>
              <a:off x="10153494" y="2759256"/>
              <a:ext cx="400375" cy="1108389"/>
            </a:xfrm>
            <a:prstGeom prst="rect">
              <a:avLst/>
            </a:prstGeom>
          </p:spPr>
        </p:pic>
        <p:pic>
          <p:nvPicPr>
            <p:cNvPr id="38" name="Gráfico 37" descr="Base de datos con relleno sólido">
              <a:extLst>
                <a:ext uri="{FF2B5EF4-FFF2-40B4-BE49-F238E27FC236}">
                  <a16:creationId xmlns:a16="http://schemas.microsoft.com/office/drawing/2014/main" id="{B47A8B78-ECB4-6690-205D-AAEAFEF55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69669" y="3134127"/>
              <a:ext cx="613119" cy="613119"/>
            </a:xfrm>
            <a:prstGeom prst="rect">
              <a:avLst/>
            </a:prstGeom>
          </p:spPr>
        </p:pic>
      </p:grp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AE2AEB0D-A809-20DD-57D9-99AA2FA231CF}"/>
              </a:ext>
            </a:extLst>
          </p:cNvPr>
          <p:cNvCxnSpPr/>
          <p:nvPr/>
        </p:nvCxnSpPr>
        <p:spPr>
          <a:xfrm>
            <a:off x="3962400" y="1717586"/>
            <a:ext cx="0" cy="38634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BD6EB11F-AB78-EC27-35AE-3FC2BEB33612}"/>
              </a:ext>
            </a:extLst>
          </p:cNvPr>
          <p:cNvCxnSpPr/>
          <p:nvPr/>
        </p:nvCxnSpPr>
        <p:spPr>
          <a:xfrm>
            <a:off x="7982609" y="1676462"/>
            <a:ext cx="0" cy="38634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4BBC7-D50B-70DB-5118-3457C2B797E9}"/>
              </a:ext>
            </a:extLst>
          </p:cNvPr>
          <p:cNvSpPr txBox="1"/>
          <p:nvPr/>
        </p:nvSpPr>
        <p:spPr>
          <a:xfrm>
            <a:off x="1058038" y="5201911"/>
            <a:ext cx="2291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 DEDICADO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0B570E1-5BFF-E6C1-0335-69BA3BBB26A7}"/>
              </a:ext>
            </a:extLst>
          </p:cNvPr>
          <p:cNvSpPr txBox="1"/>
          <p:nvPr/>
        </p:nvSpPr>
        <p:spPr>
          <a:xfrm>
            <a:off x="5027440" y="5214218"/>
            <a:ext cx="2291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GRANJA/CLUSTER</a:t>
            </a:r>
          </a:p>
          <a:p>
            <a:pPr algn="ctr"/>
            <a:r>
              <a:rPr lang="es-ES" dirty="0"/>
              <a:t>(también CPD)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5648751-3A72-DD75-5D36-B03A284EAD41}"/>
              </a:ext>
            </a:extLst>
          </p:cNvPr>
          <p:cNvSpPr txBox="1"/>
          <p:nvPr/>
        </p:nvSpPr>
        <p:spPr>
          <a:xfrm>
            <a:off x="8592343" y="5151549"/>
            <a:ext cx="311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879242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BAE6796-8E4B-A8AF-2B54-6797010AE8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7"/>
            <a:endParaRPr lang="es-ES" sz="1400" dirty="0">
              <a:solidFill>
                <a:schemeClr val="tx1"/>
              </a:solidFill>
            </a:endParaRPr>
          </a:p>
        </p:txBody>
      </p:sp>
      <p:pic>
        <p:nvPicPr>
          <p:cNvPr id="6" name="Gráfico 5" descr="Base de datos con relleno sólido">
            <a:extLst>
              <a:ext uri="{FF2B5EF4-FFF2-40B4-BE49-F238E27FC236}">
                <a16:creationId xmlns:a16="http://schemas.microsoft.com/office/drawing/2014/main" id="{1A867B67-1104-E34F-C63C-89EDCEE3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8718" y="2939198"/>
            <a:ext cx="615099" cy="615099"/>
          </a:xfrm>
          <a:prstGeom prst="rect">
            <a:avLst/>
          </a:prstGeom>
        </p:spPr>
      </p:pic>
      <p:pic>
        <p:nvPicPr>
          <p:cNvPr id="8" name="Gráfico 7" descr="Ordenador con relleno sólido">
            <a:extLst>
              <a:ext uri="{FF2B5EF4-FFF2-40B4-BE49-F238E27FC236}">
                <a16:creationId xmlns:a16="http://schemas.microsoft.com/office/drawing/2014/main" id="{73C856E3-650E-AD89-6B38-9506D7B30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3817" y="2789548"/>
            <a:ext cx="914400" cy="914400"/>
          </a:xfrm>
          <a:prstGeom prst="rect">
            <a:avLst/>
          </a:prstGeom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C96B527C-E45E-D55E-9A7E-AF9625804F58}"/>
              </a:ext>
            </a:extLst>
          </p:cNvPr>
          <p:cNvGrpSpPr/>
          <p:nvPr/>
        </p:nvGrpSpPr>
        <p:grpSpPr>
          <a:xfrm>
            <a:off x="5027440" y="1717586"/>
            <a:ext cx="1989980" cy="3556041"/>
            <a:chOff x="5320490" y="1815204"/>
            <a:chExt cx="1989980" cy="3556041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FB9DF1FB-F0B8-17DA-2ED5-1EB1451F17F6}"/>
                </a:ext>
              </a:extLst>
            </p:cNvPr>
            <p:cNvGrpSpPr/>
            <p:nvPr/>
          </p:nvGrpSpPr>
          <p:grpSpPr>
            <a:xfrm>
              <a:off x="5926120" y="1815204"/>
              <a:ext cx="1378570" cy="1108389"/>
              <a:chOff x="4586576" y="1750272"/>
              <a:chExt cx="1039085" cy="914400"/>
            </a:xfrm>
          </p:grpSpPr>
          <p:pic>
            <p:nvPicPr>
              <p:cNvPr id="10" name="Gráfico 9" descr="Ordenador con relleno sólido">
                <a:extLst>
                  <a:ext uri="{FF2B5EF4-FFF2-40B4-BE49-F238E27FC236}">
                    <a16:creationId xmlns:a16="http://schemas.microsoft.com/office/drawing/2014/main" id="{59D8E6AD-BC78-C70E-F820-0833429774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586576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12" name="Gráfico 11" descr="Ordenador con relleno sólido">
                <a:extLst>
                  <a:ext uri="{FF2B5EF4-FFF2-40B4-BE49-F238E27FC236}">
                    <a16:creationId xmlns:a16="http://schemas.microsoft.com/office/drawing/2014/main" id="{27D6DB16-3D1E-6CEA-199F-4EE7909F79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949450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13" name="Gráfico 12" descr="Ordenador con relleno sólido">
                <a:extLst>
                  <a:ext uri="{FF2B5EF4-FFF2-40B4-BE49-F238E27FC236}">
                    <a16:creationId xmlns:a16="http://schemas.microsoft.com/office/drawing/2014/main" id="{274A7813-EA4F-D195-7DA0-4CC025DF55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5323882" y="1750272"/>
                <a:ext cx="301779" cy="914400"/>
              </a:xfrm>
              <a:prstGeom prst="rect">
                <a:avLst/>
              </a:prstGeom>
            </p:spPr>
          </p:pic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1A8EEE2-818B-B5B6-A606-307679B808EB}"/>
                </a:ext>
              </a:extLst>
            </p:cNvPr>
            <p:cNvGrpSpPr/>
            <p:nvPr/>
          </p:nvGrpSpPr>
          <p:grpSpPr>
            <a:xfrm>
              <a:off x="5931900" y="2628573"/>
              <a:ext cx="1378570" cy="1108389"/>
              <a:chOff x="4586576" y="1750272"/>
              <a:chExt cx="1039085" cy="914400"/>
            </a:xfrm>
          </p:grpSpPr>
          <p:pic>
            <p:nvPicPr>
              <p:cNvPr id="17" name="Gráfico 16" descr="Ordenador con relleno sólido">
                <a:extLst>
                  <a:ext uri="{FF2B5EF4-FFF2-40B4-BE49-F238E27FC236}">
                    <a16:creationId xmlns:a16="http://schemas.microsoft.com/office/drawing/2014/main" id="{66ABC597-B80B-2EB3-2469-1A8B476153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586576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18" name="Gráfico 17" descr="Ordenador con relleno sólido">
                <a:extLst>
                  <a:ext uri="{FF2B5EF4-FFF2-40B4-BE49-F238E27FC236}">
                    <a16:creationId xmlns:a16="http://schemas.microsoft.com/office/drawing/2014/main" id="{F7215809-35A0-8192-895C-E4D805D701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949450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19" name="Gráfico 18" descr="Ordenador con relleno sólido">
                <a:extLst>
                  <a:ext uri="{FF2B5EF4-FFF2-40B4-BE49-F238E27FC236}">
                    <a16:creationId xmlns:a16="http://schemas.microsoft.com/office/drawing/2014/main" id="{51909484-B503-1630-556D-C336DA1C02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5323882" y="1750272"/>
                <a:ext cx="301779" cy="914400"/>
              </a:xfrm>
              <a:prstGeom prst="rect">
                <a:avLst/>
              </a:prstGeom>
            </p:spPr>
          </p:pic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0D6E3EE4-E095-FBF2-6E0D-93D7E1EFC541}"/>
                </a:ext>
              </a:extLst>
            </p:cNvPr>
            <p:cNvGrpSpPr/>
            <p:nvPr/>
          </p:nvGrpSpPr>
          <p:grpSpPr>
            <a:xfrm>
              <a:off x="5931900" y="3411069"/>
              <a:ext cx="1378570" cy="1108389"/>
              <a:chOff x="4586576" y="1750272"/>
              <a:chExt cx="1039085" cy="914400"/>
            </a:xfrm>
          </p:grpSpPr>
          <p:pic>
            <p:nvPicPr>
              <p:cNvPr id="21" name="Gráfico 20" descr="Ordenador con relleno sólido">
                <a:extLst>
                  <a:ext uri="{FF2B5EF4-FFF2-40B4-BE49-F238E27FC236}">
                    <a16:creationId xmlns:a16="http://schemas.microsoft.com/office/drawing/2014/main" id="{E3169AB8-36C4-7191-BC94-33515CA75D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586576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22" name="Gráfico 21" descr="Ordenador con relleno sólido">
                <a:extLst>
                  <a:ext uri="{FF2B5EF4-FFF2-40B4-BE49-F238E27FC236}">
                    <a16:creationId xmlns:a16="http://schemas.microsoft.com/office/drawing/2014/main" id="{0364889E-1E6F-537B-905F-9B91C84E21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949450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23" name="Gráfico 22" descr="Ordenador con relleno sólido">
                <a:extLst>
                  <a:ext uri="{FF2B5EF4-FFF2-40B4-BE49-F238E27FC236}">
                    <a16:creationId xmlns:a16="http://schemas.microsoft.com/office/drawing/2014/main" id="{158D2013-EE9C-AEBA-8108-5F6A79D86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5323882" y="1750272"/>
                <a:ext cx="301779" cy="914400"/>
              </a:xfrm>
              <a:prstGeom prst="rect">
                <a:avLst/>
              </a:prstGeom>
            </p:spPr>
          </p:pic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96724DF7-E51B-8166-84EB-EAA83DAEA84B}"/>
                </a:ext>
              </a:extLst>
            </p:cNvPr>
            <p:cNvGrpSpPr/>
            <p:nvPr/>
          </p:nvGrpSpPr>
          <p:grpSpPr>
            <a:xfrm>
              <a:off x="5931900" y="4262856"/>
              <a:ext cx="1378570" cy="1108389"/>
              <a:chOff x="4586576" y="1750272"/>
              <a:chExt cx="1039085" cy="914400"/>
            </a:xfrm>
          </p:grpSpPr>
          <p:pic>
            <p:nvPicPr>
              <p:cNvPr id="25" name="Gráfico 24" descr="Ordenador con relleno sólido">
                <a:extLst>
                  <a:ext uri="{FF2B5EF4-FFF2-40B4-BE49-F238E27FC236}">
                    <a16:creationId xmlns:a16="http://schemas.microsoft.com/office/drawing/2014/main" id="{DDBD1438-6B66-67DD-3C09-B20C96B272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586576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26" name="Gráfico 25" descr="Ordenador con relleno sólido">
                <a:extLst>
                  <a:ext uri="{FF2B5EF4-FFF2-40B4-BE49-F238E27FC236}">
                    <a16:creationId xmlns:a16="http://schemas.microsoft.com/office/drawing/2014/main" id="{B892A59C-73A1-6341-7E68-BC2D5D5541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949450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27" name="Gráfico 26" descr="Ordenador con relleno sólido">
                <a:extLst>
                  <a:ext uri="{FF2B5EF4-FFF2-40B4-BE49-F238E27FC236}">
                    <a16:creationId xmlns:a16="http://schemas.microsoft.com/office/drawing/2014/main" id="{F6D85FB8-D76C-25A2-CF37-575F7D32B8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5323882" y="1750272"/>
                <a:ext cx="301779" cy="914400"/>
              </a:xfrm>
              <a:prstGeom prst="rect">
                <a:avLst/>
              </a:prstGeom>
            </p:spPr>
          </p:pic>
        </p:grpSp>
        <p:pic>
          <p:nvPicPr>
            <p:cNvPr id="28" name="Gráfico 27" descr="Base de datos con relleno sólido">
              <a:extLst>
                <a:ext uri="{FF2B5EF4-FFF2-40B4-BE49-F238E27FC236}">
                  <a16:creationId xmlns:a16="http://schemas.microsoft.com/office/drawing/2014/main" id="{2CBE5FFC-BF69-E205-92E9-5CBC37F40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20490" y="2190075"/>
              <a:ext cx="613119" cy="613119"/>
            </a:xfrm>
            <a:prstGeom prst="rect">
              <a:avLst/>
            </a:prstGeom>
          </p:spPr>
        </p:pic>
        <p:pic>
          <p:nvPicPr>
            <p:cNvPr id="29" name="Gráfico 28" descr="Base de datos con relleno sólido">
              <a:extLst>
                <a:ext uri="{FF2B5EF4-FFF2-40B4-BE49-F238E27FC236}">
                  <a16:creationId xmlns:a16="http://schemas.microsoft.com/office/drawing/2014/main" id="{6B183EBB-7D0C-F640-178F-2AF4594F1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20490" y="2981708"/>
              <a:ext cx="613119" cy="613119"/>
            </a:xfrm>
            <a:prstGeom prst="rect">
              <a:avLst/>
            </a:prstGeom>
          </p:spPr>
        </p:pic>
        <p:pic>
          <p:nvPicPr>
            <p:cNvPr id="30" name="Gráfico 29" descr="Base de datos con relleno sólido">
              <a:extLst>
                <a:ext uri="{FF2B5EF4-FFF2-40B4-BE49-F238E27FC236}">
                  <a16:creationId xmlns:a16="http://schemas.microsoft.com/office/drawing/2014/main" id="{B7CF3ABF-4738-A327-C346-06F203B77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20490" y="3680205"/>
              <a:ext cx="613119" cy="613119"/>
            </a:xfrm>
            <a:prstGeom prst="rect">
              <a:avLst/>
            </a:prstGeom>
          </p:spPr>
        </p:pic>
        <p:pic>
          <p:nvPicPr>
            <p:cNvPr id="31" name="Gráfico 30" descr="Base de datos con relleno sólido">
              <a:extLst>
                <a:ext uri="{FF2B5EF4-FFF2-40B4-BE49-F238E27FC236}">
                  <a16:creationId xmlns:a16="http://schemas.microsoft.com/office/drawing/2014/main" id="{74768321-3603-5D82-9AFD-DC2D9D735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20490" y="4584154"/>
              <a:ext cx="613119" cy="613119"/>
            </a:xfrm>
            <a:prstGeom prst="rect">
              <a:avLst/>
            </a:prstGeom>
          </p:spPr>
        </p:pic>
      </p:grpSp>
      <p:pic>
        <p:nvPicPr>
          <p:cNvPr id="34" name="Gráfico 33" descr="Nube contorno">
            <a:extLst>
              <a:ext uri="{FF2B5EF4-FFF2-40B4-BE49-F238E27FC236}">
                <a16:creationId xmlns:a16="http://schemas.microsoft.com/office/drawing/2014/main" id="{FD7ABA81-6FBE-AAFB-9AB6-E547FA786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24740" y="1833223"/>
            <a:ext cx="2709667" cy="2709667"/>
          </a:xfrm>
          <a:prstGeom prst="rect">
            <a:avLst/>
          </a:prstGeom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746D0DC7-A298-C4F6-6B82-490E7DFCA050}"/>
              </a:ext>
            </a:extLst>
          </p:cNvPr>
          <p:cNvGrpSpPr/>
          <p:nvPr/>
        </p:nvGrpSpPr>
        <p:grpSpPr>
          <a:xfrm>
            <a:off x="9030344" y="2965102"/>
            <a:ext cx="1490759" cy="832749"/>
            <a:chOff x="8569669" y="2759256"/>
            <a:chExt cx="1984200" cy="1108389"/>
          </a:xfrm>
        </p:grpSpPr>
        <p:pic>
          <p:nvPicPr>
            <p:cNvPr id="35" name="Gráfico 34" descr="Ordenador con relleno sólido">
              <a:extLst>
                <a:ext uri="{FF2B5EF4-FFF2-40B4-BE49-F238E27FC236}">
                  <a16:creationId xmlns:a16="http://schemas.microsoft.com/office/drawing/2014/main" id="{2447D4BA-17DD-34A6-B567-E60F366B6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6998"/>
            <a:stretch/>
          </p:blipFill>
          <p:spPr>
            <a:xfrm>
              <a:off x="9175299" y="2759256"/>
              <a:ext cx="400375" cy="1108389"/>
            </a:xfrm>
            <a:prstGeom prst="rect">
              <a:avLst/>
            </a:prstGeom>
          </p:spPr>
        </p:pic>
        <p:pic>
          <p:nvPicPr>
            <p:cNvPr id="36" name="Gráfico 35" descr="Ordenador con relleno sólido">
              <a:extLst>
                <a:ext uri="{FF2B5EF4-FFF2-40B4-BE49-F238E27FC236}">
                  <a16:creationId xmlns:a16="http://schemas.microsoft.com/office/drawing/2014/main" id="{ADD3238C-85DF-0A12-1E6D-E2B89F5D3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6998"/>
            <a:stretch/>
          </p:blipFill>
          <p:spPr>
            <a:xfrm>
              <a:off x="9656729" y="2759256"/>
              <a:ext cx="400375" cy="1108389"/>
            </a:xfrm>
            <a:prstGeom prst="rect">
              <a:avLst/>
            </a:prstGeom>
          </p:spPr>
        </p:pic>
        <p:pic>
          <p:nvPicPr>
            <p:cNvPr id="37" name="Gráfico 36" descr="Ordenador con relleno sólido">
              <a:extLst>
                <a:ext uri="{FF2B5EF4-FFF2-40B4-BE49-F238E27FC236}">
                  <a16:creationId xmlns:a16="http://schemas.microsoft.com/office/drawing/2014/main" id="{F84E6597-6D71-EBF2-3D45-06B2601F9B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6998"/>
            <a:stretch/>
          </p:blipFill>
          <p:spPr>
            <a:xfrm>
              <a:off x="10153494" y="2759256"/>
              <a:ext cx="400375" cy="1108389"/>
            </a:xfrm>
            <a:prstGeom prst="rect">
              <a:avLst/>
            </a:prstGeom>
          </p:spPr>
        </p:pic>
        <p:pic>
          <p:nvPicPr>
            <p:cNvPr id="38" name="Gráfico 37" descr="Base de datos con relleno sólido">
              <a:extLst>
                <a:ext uri="{FF2B5EF4-FFF2-40B4-BE49-F238E27FC236}">
                  <a16:creationId xmlns:a16="http://schemas.microsoft.com/office/drawing/2014/main" id="{B47A8B78-ECB4-6690-205D-AAEAFEF55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69669" y="3134127"/>
              <a:ext cx="613119" cy="613119"/>
            </a:xfrm>
            <a:prstGeom prst="rect">
              <a:avLst/>
            </a:prstGeom>
          </p:spPr>
        </p:pic>
      </p:grp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AE2AEB0D-A809-20DD-57D9-99AA2FA231CF}"/>
              </a:ext>
            </a:extLst>
          </p:cNvPr>
          <p:cNvCxnSpPr/>
          <p:nvPr/>
        </p:nvCxnSpPr>
        <p:spPr>
          <a:xfrm>
            <a:off x="3962400" y="1717586"/>
            <a:ext cx="0" cy="38634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BD6EB11F-AB78-EC27-35AE-3FC2BEB33612}"/>
              </a:ext>
            </a:extLst>
          </p:cNvPr>
          <p:cNvCxnSpPr/>
          <p:nvPr/>
        </p:nvCxnSpPr>
        <p:spPr>
          <a:xfrm>
            <a:off x="7982609" y="1676462"/>
            <a:ext cx="0" cy="38634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4BBC7-D50B-70DB-5118-3457C2B797E9}"/>
              </a:ext>
            </a:extLst>
          </p:cNvPr>
          <p:cNvSpPr txBox="1"/>
          <p:nvPr/>
        </p:nvSpPr>
        <p:spPr>
          <a:xfrm>
            <a:off x="977568" y="1717586"/>
            <a:ext cx="2291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 DEDICADO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0B570E1-5BFF-E6C1-0335-69BA3BBB26A7}"/>
              </a:ext>
            </a:extLst>
          </p:cNvPr>
          <p:cNvSpPr txBox="1"/>
          <p:nvPr/>
        </p:nvSpPr>
        <p:spPr>
          <a:xfrm>
            <a:off x="4858411" y="1366957"/>
            <a:ext cx="2291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GRANJA/CLUSTER</a:t>
            </a:r>
          </a:p>
          <a:p>
            <a:pPr algn="ctr"/>
            <a:r>
              <a:rPr lang="es-ES" dirty="0"/>
              <a:t>(también CPD)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5648751-3A72-DD75-5D36-B03A284EAD41}"/>
              </a:ext>
            </a:extLst>
          </p:cNvPr>
          <p:cNvSpPr txBox="1"/>
          <p:nvPr/>
        </p:nvSpPr>
        <p:spPr>
          <a:xfrm>
            <a:off x="8311748" y="1570452"/>
            <a:ext cx="311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CLOUD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D57BFD0-5687-7DFF-B129-9ABAD80B8742}"/>
              </a:ext>
            </a:extLst>
          </p:cNvPr>
          <p:cNvSpPr/>
          <p:nvPr/>
        </p:nvSpPr>
        <p:spPr>
          <a:xfrm>
            <a:off x="318884" y="4145062"/>
            <a:ext cx="677077" cy="78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C7B7D9-B6AB-CEA1-93D6-1547ECDD8D16}"/>
              </a:ext>
            </a:extLst>
          </p:cNvPr>
          <p:cNvSpPr txBox="1"/>
          <p:nvPr/>
        </p:nvSpPr>
        <p:spPr>
          <a:xfrm>
            <a:off x="318884" y="5181538"/>
            <a:ext cx="2539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1. DATOS llegan con una periodicidad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B8FCF6E-38A0-6194-6251-6605D6CBC29A}"/>
              </a:ext>
            </a:extLst>
          </p:cNvPr>
          <p:cNvCxnSpPr/>
          <p:nvPr/>
        </p:nvCxnSpPr>
        <p:spPr>
          <a:xfrm flipV="1">
            <a:off x="995961" y="3703948"/>
            <a:ext cx="1043046" cy="8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EECB9-982A-5493-443E-089D6B531DBA}"/>
              </a:ext>
            </a:extLst>
          </p:cNvPr>
          <p:cNvSpPr txBox="1"/>
          <p:nvPr/>
        </p:nvSpPr>
        <p:spPr>
          <a:xfrm>
            <a:off x="1267534" y="2187774"/>
            <a:ext cx="2095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 Ejecutamos el modelo sobre esos datos (offline -&gt; </a:t>
            </a:r>
            <a:r>
              <a:rPr lang="es-ES" dirty="0" err="1"/>
              <a:t>Batch</a:t>
            </a:r>
            <a:r>
              <a:rPr lang="es-ES" dirty="0"/>
              <a:t>)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FF9BD46-B7F3-AEE2-7B79-B06E59AFFB74}"/>
              </a:ext>
            </a:extLst>
          </p:cNvPr>
          <p:cNvCxnSpPr>
            <a:cxnSpLocks/>
          </p:cNvCxnSpPr>
          <p:nvPr/>
        </p:nvCxnSpPr>
        <p:spPr>
          <a:xfrm>
            <a:off x="2285951" y="3649289"/>
            <a:ext cx="931646" cy="213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9D598746-ACFC-9B54-DDB8-CC01A412F18E}"/>
              </a:ext>
            </a:extLst>
          </p:cNvPr>
          <p:cNvSpPr/>
          <p:nvPr/>
        </p:nvSpPr>
        <p:spPr>
          <a:xfrm>
            <a:off x="3329393" y="5273627"/>
            <a:ext cx="361766" cy="7656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B0E58D3-C4E6-849B-AA30-5DA691D0CC39}"/>
              </a:ext>
            </a:extLst>
          </p:cNvPr>
          <p:cNvSpPr txBox="1"/>
          <p:nvPr/>
        </p:nvSpPr>
        <p:spPr>
          <a:xfrm>
            <a:off x="3832551" y="5811315"/>
            <a:ext cx="53390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 El resultado se persiste y la exposición suele ser offline también es decir se dejan en un disco, directorio, ruta y el sistema que los necesite los lee de ahí</a:t>
            </a:r>
          </a:p>
        </p:txBody>
      </p:sp>
      <p:sp>
        <p:nvSpPr>
          <p:cNvPr id="48" name="Rectángulo redondeado 47">
            <a:extLst>
              <a:ext uri="{FF2B5EF4-FFF2-40B4-BE49-F238E27FC236}">
                <a16:creationId xmlns:a16="http://schemas.microsoft.com/office/drawing/2014/main" id="{A714C7C4-D2AA-DD1F-28D1-89A75571D23B}"/>
              </a:ext>
            </a:extLst>
          </p:cNvPr>
          <p:cNvSpPr/>
          <p:nvPr/>
        </p:nvSpPr>
        <p:spPr>
          <a:xfrm>
            <a:off x="6581590" y="583737"/>
            <a:ext cx="1334304" cy="602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Google Shape;156;gb05ad13b47_0_22"/>
          <p:cNvSpPr txBox="1">
            <a:spLocks noGrp="1"/>
          </p:cNvSpPr>
          <p:nvPr>
            <p:ph type="title"/>
          </p:nvPr>
        </p:nvSpPr>
        <p:spPr>
          <a:xfrm>
            <a:off x="838200" y="24475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Entorno</a:t>
            </a:r>
            <a:r>
              <a:rPr lang="en-GB" dirty="0">
                <a:solidFill>
                  <a:srgbClr val="FF0000"/>
                </a:solidFill>
              </a:rPr>
              <a:t>(s) de </a:t>
            </a:r>
            <a:r>
              <a:rPr lang="en-GB" dirty="0" err="1">
                <a:solidFill>
                  <a:srgbClr val="FF0000"/>
                </a:solidFill>
              </a:rPr>
              <a:t>Ejecución</a:t>
            </a:r>
            <a:r>
              <a:rPr lang="en-GB" dirty="0">
                <a:solidFill>
                  <a:srgbClr val="FF0000"/>
                </a:solidFill>
              </a:rPr>
              <a:t>: Batch vs Online</a:t>
            </a:r>
          </a:p>
        </p:txBody>
      </p:sp>
    </p:spTree>
    <p:extLst>
      <p:ext uri="{BB962C8B-B14F-4D97-AF65-F5344CB8AC3E}">
        <p14:creationId xmlns:p14="http://schemas.microsoft.com/office/powerpoint/2010/main" val="2021260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BAE6796-8E4B-A8AF-2B54-6797010AE8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7"/>
            <a:endParaRPr lang="es-ES" sz="1400" dirty="0">
              <a:solidFill>
                <a:schemeClr val="tx1"/>
              </a:solidFill>
            </a:endParaRPr>
          </a:p>
        </p:txBody>
      </p:sp>
      <p:pic>
        <p:nvPicPr>
          <p:cNvPr id="6" name="Gráfico 5" descr="Base de datos con relleno sólido">
            <a:extLst>
              <a:ext uri="{FF2B5EF4-FFF2-40B4-BE49-F238E27FC236}">
                <a16:creationId xmlns:a16="http://schemas.microsoft.com/office/drawing/2014/main" id="{1A867B67-1104-E34F-C63C-89EDCEE3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8718" y="2939198"/>
            <a:ext cx="615099" cy="615099"/>
          </a:xfrm>
          <a:prstGeom prst="rect">
            <a:avLst/>
          </a:prstGeom>
        </p:spPr>
      </p:pic>
      <p:pic>
        <p:nvPicPr>
          <p:cNvPr id="8" name="Gráfico 7" descr="Ordenador con relleno sólido">
            <a:extLst>
              <a:ext uri="{FF2B5EF4-FFF2-40B4-BE49-F238E27FC236}">
                <a16:creationId xmlns:a16="http://schemas.microsoft.com/office/drawing/2014/main" id="{73C856E3-650E-AD89-6B38-9506D7B30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3817" y="2789548"/>
            <a:ext cx="914400" cy="914400"/>
          </a:xfrm>
          <a:prstGeom prst="rect">
            <a:avLst/>
          </a:prstGeom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C96B527C-E45E-D55E-9A7E-AF9625804F58}"/>
              </a:ext>
            </a:extLst>
          </p:cNvPr>
          <p:cNvGrpSpPr/>
          <p:nvPr/>
        </p:nvGrpSpPr>
        <p:grpSpPr>
          <a:xfrm>
            <a:off x="5027440" y="1717586"/>
            <a:ext cx="1989980" cy="3556041"/>
            <a:chOff x="5320490" y="1815204"/>
            <a:chExt cx="1989980" cy="3556041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FB9DF1FB-F0B8-17DA-2ED5-1EB1451F17F6}"/>
                </a:ext>
              </a:extLst>
            </p:cNvPr>
            <p:cNvGrpSpPr/>
            <p:nvPr/>
          </p:nvGrpSpPr>
          <p:grpSpPr>
            <a:xfrm>
              <a:off x="5926120" y="1815204"/>
              <a:ext cx="1378570" cy="1108389"/>
              <a:chOff x="4586576" y="1750272"/>
              <a:chExt cx="1039085" cy="914400"/>
            </a:xfrm>
          </p:grpSpPr>
          <p:pic>
            <p:nvPicPr>
              <p:cNvPr id="10" name="Gráfico 9" descr="Ordenador con relleno sólido">
                <a:extLst>
                  <a:ext uri="{FF2B5EF4-FFF2-40B4-BE49-F238E27FC236}">
                    <a16:creationId xmlns:a16="http://schemas.microsoft.com/office/drawing/2014/main" id="{59D8E6AD-BC78-C70E-F820-0833429774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586576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12" name="Gráfico 11" descr="Ordenador con relleno sólido">
                <a:extLst>
                  <a:ext uri="{FF2B5EF4-FFF2-40B4-BE49-F238E27FC236}">
                    <a16:creationId xmlns:a16="http://schemas.microsoft.com/office/drawing/2014/main" id="{27D6DB16-3D1E-6CEA-199F-4EE7909F79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949450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13" name="Gráfico 12" descr="Ordenador con relleno sólido">
                <a:extLst>
                  <a:ext uri="{FF2B5EF4-FFF2-40B4-BE49-F238E27FC236}">
                    <a16:creationId xmlns:a16="http://schemas.microsoft.com/office/drawing/2014/main" id="{274A7813-EA4F-D195-7DA0-4CC025DF55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5323882" y="1750272"/>
                <a:ext cx="301779" cy="914400"/>
              </a:xfrm>
              <a:prstGeom prst="rect">
                <a:avLst/>
              </a:prstGeom>
            </p:spPr>
          </p:pic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1A8EEE2-818B-B5B6-A606-307679B808EB}"/>
                </a:ext>
              </a:extLst>
            </p:cNvPr>
            <p:cNvGrpSpPr/>
            <p:nvPr/>
          </p:nvGrpSpPr>
          <p:grpSpPr>
            <a:xfrm>
              <a:off x="5931900" y="2628573"/>
              <a:ext cx="1378570" cy="1108389"/>
              <a:chOff x="4586576" y="1750272"/>
              <a:chExt cx="1039085" cy="914400"/>
            </a:xfrm>
          </p:grpSpPr>
          <p:pic>
            <p:nvPicPr>
              <p:cNvPr id="17" name="Gráfico 16" descr="Ordenador con relleno sólido">
                <a:extLst>
                  <a:ext uri="{FF2B5EF4-FFF2-40B4-BE49-F238E27FC236}">
                    <a16:creationId xmlns:a16="http://schemas.microsoft.com/office/drawing/2014/main" id="{66ABC597-B80B-2EB3-2469-1A8B476153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586576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18" name="Gráfico 17" descr="Ordenador con relleno sólido">
                <a:extLst>
                  <a:ext uri="{FF2B5EF4-FFF2-40B4-BE49-F238E27FC236}">
                    <a16:creationId xmlns:a16="http://schemas.microsoft.com/office/drawing/2014/main" id="{F7215809-35A0-8192-895C-E4D805D701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949450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19" name="Gráfico 18" descr="Ordenador con relleno sólido">
                <a:extLst>
                  <a:ext uri="{FF2B5EF4-FFF2-40B4-BE49-F238E27FC236}">
                    <a16:creationId xmlns:a16="http://schemas.microsoft.com/office/drawing/2014/main" id="{51909484-B503-1630-556D-C336DA1C02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5323882" y="1750272"/>
                <a:ext cx="301779" cy="914400"/>
              </a:xfrm>
              <a:prstGeom prst="rect">
                <a:avLst/>
              </a:prstGeom>
            </p:spPr>
          </p:pic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0D6E3EE4-E095-FBF2-6E0D-93D7E1EFC541}"/>
                </a:ext>
              </a:extLst>
            </p:cNvPr>
            <p:cNvGrpSpPr/>
            <p:nvPr/>
          </p:nvGrpSpPr>
          <p:grpSpPr>
            <a:xfrm>
              <a:off x="5931900" y="3411069"/>
              <a:ext cx="1378570" cy="1108389"/>
              <a:chOff x="4586576" y="1750272"/>
              <a:chExt cx="1039085" cy="914400"/>
            </a:xfrm>
          </p:grpSpPr>
          <p:pic>
            <p:nvPicPr>
              <p:cNvPr id="21" name="Gráfico 20" descr="Ordenador con relleno sólido">
                <a:extLst>
                  <a:ext uri="{FF2B5EF4-FFF2-40B4-BE49-F238E27FC236}">
                    <a16:creationId xmlns:a16="http://schemas.microsoft.com/office/drawing/2014/main" id="{E3169AB8-36C4-7191-BC94-33515CA75D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586576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22" name="Gráfico 21" descr="Ordenador con relleno sólido">
                <a:extLst>
                  <a:ext uri="{FF2B5EF4-FFF2-40B4-BE49-F238E27FC236}">
                    <a16:creationId xmlns:a16="http://schemas.microsoft.com/office/drawing/2014/main" id="{0364889E-1E6F-537B-905F-9B91C84E21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949450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23" name="Gráfico 22" descr="Ordenador con relleno sólido">
                <a:extLst>
                  <a:ext uri="{FF2B5EF4-FFF2-40B4-BE49-F238E27FC236}">
                    <a16:creationId xmlns:a16="http://schemas.microsoft.com/office/drawing/2014/main" id="{158D2013-EE9C-AEBA-8108-5F6A79D86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5323882" y="1750272"/>
                <a:ext cx="301779" cy="914400"/>
              </a:xfrm>
              <a:prstGeom prst="rect">
                <a:avLst/>
              </a:prstGeom>
            </p:spPr>
          </p:pic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96724DF7-E51B-8166-84EB-EAA83DAEA84B}"/>
                </a:ext>
              </a:extLst>
            </p:cNvPr>
            <p:cNvGrpSpPr/>
            <p:nvPr/>
          </p:nvGrpSpPr>
          <p:grpSpPr>
            <a:xfrm>
              <a:off x="5931900" y="4262856"/>
              <a:ext cx="1378570" cy="1108389"/>
              <a:chOff x="4586576" y="1750272"/>
              <a:chExt cx="1039085" cy="914400"/>
            </a:xfrm>
          </p:grpSpPr>
          <p:pic>
            <p:nvPicPr>
              <p:cNvPr id="25" name="Gráfico 24" descr="Ordenador con relleno sólido">
                <a:extLst>
                  <a:ext uri="{FF2B5EF4-FFF2-40B4-BE49-F238E27FC236}">
                    <a16:creationId xmlns:a16="http://schemas.microsoft.com/office/drawing/2014/main" id="{DDBD1438-6B66-67DD-3C09-B20C96B272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586576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26" name="Gráfico 25" descr="Ordenador con relleno sólido">
                <a:extLst>
                  <a:ext uri="{FF2B5EF4-FFF2-40B4-BE49-F238E27FC236}">
                    <a16:creationId xmlns:a16="http://schemas.microsoft.com/office/drawing/2014/main" id="{B892A59C-73A1-6341-7E68-BC2D5D5541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4949450" y="1750272"/>
                <a:ext cx="301779" cy="914400"/>
              </a:xfrm>
              <a:prstGeom prst="rect">
                <a:avLst/>
              </a:prstGeom>
            </p:spPr>
          </p:pic>
          <p:pic>
            <p:nvPicPr>
              <p:cNvPr id="27" name="Gráfico 26" descr="Ordenador con relleno sólido">
                <a:extLst>
                  <a:ext uri="{FF2B5EF4-FFF2-40B4-BE49-F238E27FC236}">
                    <a16:creationId xmlns:a16="http://schemas.microsoft.com/office/drawing/2014/main" id="{F6D85FB8-D76C-25A2-CF37-575F7D32B8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66998"/>
              <a:stretch/>
            </p:blipFill>
            <p:spPr>
              <a:xfrm>
                <a:off x="5323882" y="1750272"/>
                <a:ext cx="301779" cy="914400"/>
              </a:xfrm>
              <a:prstGeom prst="rect">
                <a:avLst/>
              </a:prstGeom>
            </p:spPr>
          </p:pic>
        </p:grpSp>
        <p:pic>
          <p:nvPicPr>
            <p:cNvPr id="28" name="Gráfico 27" descr="Base de datos con relleno sólido">
              <a:extLst>
                <a:ext uri="{FF2B5EF4-FFF2-40B4-BE49-F238E27FC236}">
                  <a16:creationId xmlns:a16="http://schemas.microsoft.com/office/drawing/2014/main" id="{2CBE5FFC-BF69-E205-92E9-5CBC37F40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20490" y="2190075"/>
              <a:ext cx="613119" cy="613119"/>
            </a:xfrm>
            <a:prstGeom prst="rect">
              <a:avLst/>
            </a:prstGeom>
          </p:spPr>
        </p:pic>
        <p:pic>
          <p:nvPicPr>
            <p:cNvPr id="29" name="Gráfico 28" descr="Base de datos con relleno sólido">
              <a:extLst>
                <a:ext uri="{FF2B5EF4-FFF2-40B4-BE49-F238E27FC236}">
                  <a16:creationId xmlns:a16="http://schemas.microsoft.com/office/drawing/2014/main" id="{6B183EBB-7D0C-F640-178F-2AF4594F1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20490" y="2981708"/>
              <a:ext cx="613119" cy="613119"/>
            </a:xfrm>
            <a:prstGeom prst="rect">
              <a:avLst/>
            </a:prstGeom>
          </p:spPr>
        </p:pic>
        <p:pic>
          <p:nvPicPr>
            <p:cNvPr id="30" name="Gráfico 29" descr="Base de datos con relleno sólido">
              <a:extLst>
                <a:ext uri="{FF2B5EF4-FFF2-40B4-BE49-F238E27FC236}">
                  <a16:creationId xmlns:a16="http://schemas.microsoft.com/office/drawing/2014/main" id="{B7CF3ABF-4738-A327-C346-06F203B77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20490" y="3680205"/>
              <a:ext cx="613119" cy="613119"/>
            </a:xfrm>
            <a:prstGeom prst="rect">
              <a:avLst/>
            </a:prstGeom>
          </p:spPr>
        </p:pic>
        <p:pic>
          <p:nvPicPr>
            <p:cNvPr id="31" name="Gráfico 30" descr="Base de datos con relleno sólido">
              <a:extLst>
                <a:ext uri="{FF2B5EF4-FFF2-40B4-BE49-F238E27FC236}">
                  <a16:creationId xmlns:a16="http://schemas.microsoft.com/office/drawing/2014/main" id="{74768321-3603-5D82-9AFD-DC2D9D735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20490" y="4584154"/>
              <a:ext cx="613119" cy="613119"/>
            </a:xfrm>
            <a:prstGeom prst="rect">
              <a:avLst/>
            </a:prstGeom>
          </p:spPr>
        </p:pic>
      </p:grpSp>
      <p:pic>
        <p:nvPicPr>
          <p:cNvPr id="34" name="Gráfico 33" descr="Nube contorno">
            <a:extLst>
              <a:ext uri="{FF2B5EF4-FFF2-40B4-BE49-F238E27FC236}">
                <a16:creationId xmlns:a16="http://schemas.microsoft.com/office/drawing/2014/main" id="{FD7ABA81-6FBE-AAFB-9AB6-E547FA786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24740" y="1833223"/>
            <a:ext cx="2709667" cy="2709667"/>
          </a:xfrm>
          <a:prstGeom prst="rect">
            <a:avLst/>
          </a:prstGeom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746D0DC7-A298-C4F6-6B82-490E7DFCA050}"/>
              </a:ext>
            </a:extLst>
          </p:cNvPr>
          <p:cNvGrpSpPr/>
          <p:nvPr/>
        </p:nvGrpSpPr>
        <p:grpSpPr>
          <a:xfrm>
            <a:off x="9030344" y="2965102"/>
            <a:ext cx="1490759" cy="832749"/>
            <a:chOff x="8569669" y="2759256"/>
            <a:chExt cx="1984200" cy="1108389"/>
          </a:xfrm>
        </p:grpSpPr>
        <p:pic>
          <p:nvPicPr>
            <p:cNvPr id="35" name="Gráfico 34" descr="Ordenador con relleno sólido">
              <a:extLst>
                <a:ext uri="{FF2B5EF4-FFF2-40B4-BE49-F238E27FC236}">
                  <a16:creationId xmlns:a16="http://schemas.microsoft.com/office/drawing/2014/main" id="{2447D4BA-17DD-34A6-B567-E60F366B6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6998"/>
            <a:stretch/>
          </p:blipFill>
          <p:spPr>
            <a:xfrm>
              <a:off x="9175299" y="2759256"/>
              <a:ext cx="400375" cy="1108389"/>
            </a:xfrm>
            <a:prstGeom prst="rect">
              <a:avLst/>
            </a:prstGeom>
          </p:spPr>
        </p:pic>
        <p:pic>
          <p:nvPicPr>
            <p:cNvPr id="36" name="Gráfico 35" descr="Ordenador con relleno sólido">
              <a:extLst>
                <a:ext uri="{FF2B5EF4-FFF2-40B4-BE49-F238E27FC236}">
                  <a16:creationId xmlns:a16="http://schemas.microsoft.com/office/drawing/2014/main" id="{ADD3238C-85DF-0A12-1E6D-E2B89F5D3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6998"/>
            <a:stretch/>
          </p:blipFill>
          <p:spPr>
            <a:xfrm>
              <a:off x="9656729" y="2759256"/>
              <a:ext cx="400375" cy="1108389"/>
            </a:xfrm>
            <a:prstGeom prst="rect">
              <a:avLst/>
            </a:prstGeom>
          </p:spPr>
        </p:pic>
        <p:pic>
          <p:nvPicPr>
            <p:cNvPr id="37" name="Gráfico 36" descr="Ordenador con relleno sólido">
              <a:extLst>
                <a:ext uri="{FF2B5EF4-FFF2-40B4-BE49-F238E27FC236}">
                  <a16:creationId xmlns:a16="http://schemas.microsoft.com/office/drawing/2014/main" id="{F84E6597-6D71-EBF2-3D45-06B2601F9B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6998"/>
            <a:stretch/>
          </p:blipFill>
          <p:spPr>
            <a:xfrm>
              <a:off x="10153494" y="2759256"/>
              <a:ext cx="400375" cy="1108389"/>
            </a:xfrm>
            <a:prstGeom prst="rect">
              <a:avLst/>
            </a:prstGeom>
          </p:spPr>
        </p:pic>
        <p:pic>
          <p:nvPicPr>
            <p:cNvPr id="38" name="Gráfico 37" descr="Base de datos con relleno sólido">
              <a:extLst>
                <a:ext uri="{FF2B5EF4-FFF2-40B4-BE49-F238E27FC236}">
                  <a16:creationId xmlns:a16="http://schemas.microsoft.com/office/drawing/2014/main" id="{B47A8B78-ECB4-6690-205D-AAEAFEF55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69669" y="3134127"/>
              <a:ext cx="613119" cy="613119"/>
            </a:xfrm>
            <a:prstGeom prst="rect">
              <a:avLst/>
            </a:prstGeom>
          </p:spPr>
        </p:pic>
      </p:grp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AE2AEB0D-A809-20DD-57D9-99AA2FA231CF}"/>
              </a:ext>
            </a:extLst>
          </p:cNvPr>
          <p:cNvCxnSpPr/>
          <p:nvPr/>
        </p:nvCxnSpPr>
        <p:spPr>
          <a:xfrm>
            <a:off x="3962400" y="1717586"/>
            <a:ext cx="0" cy="38634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BD6EB11F-AB78-EC27-35AE-3FC2BEB33612}"/>
              </a:ext>
            </a:extLst>
          </p:cNvPr>
          <p:cNvCxnSpPr/>
          <p:nvPr/>
        </p:nvCxnSpPr>
        <p:spPr>
          <a:xfrm>
            <a:off x="7982609" y="1676462"/>
            <a:ext cx="0" cy="38634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4BBC7-D50B-70DB-5118-3457C2B797E9}"/>
              </a:ext>
            </a:extLst>
          </p:cNvPr>
          <p:cNvSpPr txBox="1"/>
          <p:nvPr/>
        </p:nvSpPr>
        <p:spPr>
          <a:xfrm>
            <a:off x="977568" y="1717586"/>
            <a:ext cx="2291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 DEDICADO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0B570E1-5BFF-E6C1-0335-69BA3BBB26A7}"/>
              </a:ext>
            </a:extLst>
          </p:cNvPr>
          <p:cNvSpPr txBox="1"/>
          <p:nvPr/>
        </p:nvSpPr>
        <p:spPr>
          <a:xfrm>
            <a:off x="4858411" y="1366957"/>
            <a:ext cx="2291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GRANJA/CLUSTER</a:t>
            </a:r>
          </a:p>
          <a:p>
            <a:pPr algn="ctr"/>
            <a:r>
              <a:rPr lang="es-ES" dirty="0"/>
              <a:t>(también CPD)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5648751-3A72-DD75-5D36-B03A284EAD41}"/>
              </a:ext>
            </a:extLst>
          </p:cNvPr>
          <p:cNvSpPr txBox="1"/>
          <p:nvPr/>
        </p:nvSpPr>
        <p:spPr>
          <a:xfrm>
            <a:off x="8311748" y="1570452"/>
            <a:ext cx="311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CLOUD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C7B7D9-B6AB-CEA1-93D6-1547ECDD8D16}"/>
              </a:ext>
            </a:extLst>
          </p:cNvPr>
          <p:cNvSpPr txBox="1"/>
          <p:nvPr/>
        </p:nvSpPr>
        <p:spPr>
          <a:xfrm>
            <a:off x="5278713" y="5645879"/>
            <a:ext cx="3981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1. Se nos proporcionan los datos en una petición (sin periodicidad definida, puede ser en tiempo real, consultas desde otro sistema o a través de una web, </a:t>
            </a:r>
            <a:r>
              <a:rPr lang="es-ES" dirty="0" err="1"/>
              <a:t>etc</a:t>
            </a:r>
            <a:r>
              <a:rPr lang="es-ES" dirty="0"/>
              <a:t>)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B8FCF6E-38A0-6194-6251-6605D6CBC29A}"/>
              </a:ext>
            </a:extLst>
          </p:cNvPr>
          <p:cNvCxnSpPr>
            <a:cxnSpLocks/>
          </p:cNvCxnSpPr>
          <p:nvPr/>
        </p:nvCxnSpPr>
        <p:spPr>
          <a:xfrm flipV="1">
            <a:off x="8242520" y="3703948"/>
            <a:ext cx="1091965" cy="190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EECB9-982A-5493-443E-089D6B531DBA}"/>
              </a:ext>
            </a:extLst>
          </p:cNvPr>
          <p:cNvSpPr txBox="1"/>
          <p:nvPr/>
        </p:nvSpPr>
        <p:spPr>
          <a:xfrm>
            <a:off x="8788502" y="1996526"/>
            <a:ext cx="302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 Ejecutamos el modelo sobre esos datos </a:t>
            </a:r>
            <a:r>
              <a:rPr lang="es-ES" baseline="30000" dirty="0"/>
              <a:t>(*)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B0E58D3-C4E6-849B-AA30-5DA691D0CC39}"/>
              </a:ext>
            </a:extLst>
          </p:cNvPr>
          <p:cNvSpPr txBox="1"/>
          <p:nvPr/>
        </p:nvSpPr>
        <p:spPr>
          <a:xfrm>
            <a:off x="9336957" y="4612721"/>
            <a:ext cx="27096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 El resultado se expone/envía al programa/sistema que nos lo haya pedido (se utilizan mecanismos de interconexión como </a:t>
            </a:r>
            <a:r>
              <a:rPr lang="es-ES" dirty="0" err="1"/>
              <a:t>APIs</a:t>
            </a:r>
            <a:r>
              <a:rPr lang="es-ES" dirty="0"/>
              <a:t>, sockets, </a:t>
            </a:r>
            <a:r>
              <a:rPr lang="es-ES" dirty="0" err="1"/>
              <a:t>etc</a:t>
            </a:r>
            <a:r>
              <a:rPr lang="es-ES" dirty="0"/>
              <a:t>… Nosotros vamos a ver </a:t>
            </a:r>
            <a:r>
              <a:rPr lang="es-ES" dirty="0" err="1"/>
              <a:t>APIs</a:t>
            </a:r>
            <a:r>
              <a:rPr lang="es-ES" dirty="0"/>
              <a:t>)</a:t>
            </a:r>
          </a:p>
        </p:txBody>
      </p:sp>
      <p:sp>
        <p:nvSpPr>
          <p:cNvPr id="48" name="Rectángulo redondeado 47">
            <a:extLst>
              <a:ext uri="{FF2B5EF4-FFF2-40B4-BE49-F238E27FC236}">
                <a16:creationId xmlns:a16="http://schemas.microsoft.com/office/drawing/2014/main" id="{A714C7C4-D2AA-DD1F-28D1-89A75571D23B}"/>
              </a:ext>
            </a:extLst>
          </p:cNvPr>
          <p:cNvSpPr/>
          <p:nvPr/>
        </p:nvSpPr>
        <p:spPr>
          <a:xfrm>
            <a:off x="8521095" y="606111"/>
            <a:ext cx="1626781" cy="602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Google Shape;156;gb05ad13b47_0_22"/>
          <p:cNvSpPr txBox="1">
            <a:spLocks noGrp="1"/>
          </p:cNvSpPr>
          <p:nvPr>
            <p:ph type="title"/>
          </p:nvPr>
        </p:nvSpPr>
        <p:spPr>
          <a:xfrm>
            <a:off x="838200" y="24475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Entorno</a:t>
            </a:r>
            <a:r>
              <a:rPr lang="en-GB" dirty="0">
                <a:solidFill>
                  <a:srgbClr val="FF0000"/>
                </a:solidFill>
              </a:rPr>
              <a:t>(s) de </a:t>
            </a:r>
            <a:r>
              <a:rPr lang="en-GB" dirty="0" err="1">
                <a:solidFill>
                  <a:srgbClr val="FF0000"/>
                </a:solidFill>
              </a:rPr>
              <a:t>Ejecución</a:t>
            </a:r>
            <a:r>
              <a:rPr lang="en-GB" dirty="0">
                <a:solidFill>
                  <a:srgbClr val="FF0000"/>
                </a:solidFill>
              </a:rPr>
              <a:t>: Batch vs Online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031732C-D9C6-2B55-6EF3-AF46B8FC496C}"/>
              </a:ext>
            </a:extLst>
          </p:cNvPr>
          <p:cNvCxnSpPr>
            <a:cxnSpLocks/>
          </p:cNvCxnSpPr>
          <p:nvPr/>
        </p:nvCxnSpPr>
        <p:spPr>
          <a:xfrm>
            <a:off x="10634914" y="3260399"/>
            <a:ext cx="465823" cy="137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BEBB484-33FB-0D94-928A-858919E16F5C}"/>
              </a:ext>
            </a:extLst>
          </p:cNvPr>
          <p:cNvSpPr txBox="1"/>
          <p:nvPr/>
        </p:nvSpPr>
        <p:spPr>
          <a:xfrm>
            <a:off x="272278" y="5930988"/>
            <a:ext cx="450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/>
              <a:t>(*) Es habitual tener las “salidas” </a:t>
            </a:r>
            <a:r>
              <a:rPr lang="es-ES" sz="1200" i="1" dirty="0" err="1"/>
              <a:t>precalculadas</a:t>
            </a:r>
            <a:r>
              <a:rPr lang="es-ES" sz="1200" i="1" dirty="0"/>
              <a:t> mediante una ejecución </a:t>
            </a:r>
            <a:r>
              <a:rPr lang="es-ES" sz="1200" i="1" dirty="0" err="1"/>
              <a:t>batch</a:t>
            </a:r>
            <a:r>
              <a:rPr lang="es-ES" sz="1200" i="1" dirty="0"/>
              <a:t> y que aquí nuestro sistema simplemente “la busque” en el fichero de salida del modelo</a:t>
            </a:r>
          </a:p>
        </p:txBody>
      </p:sp>
    </p:spTree>
    <p:extLst>
      <p:ext uri="{BB962C8B-B14F-4D97-AF65-F5344CB8AC3E}">
        <p14:creationId xmlns:p14="http://schemas.microsoft.com/office/powerpoint/2010/main" val="575669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APIs - </a:t>
            </a:r>
            <a:r>
              <a:rPr lang="en-GB" dirty="0">
                <a:solidFill>
                  <a:schemeClr val="bg1"/>
                </a:solidFill>
              </a:rPr>
              <a:t>Flask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50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591d3bda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comunican</a:t>
            </a:r>
            <a:r>
              <a:rPr lang="en-GB" dirty="0">
                <a:solidFill>
                  <a:srgbClr val="FF0000"/>
                </a:solidFill>
              </a:rPr>
              <a:t> dos </a:t>
            </a:r>
            <a:r>
              <a:rPr lang="en-GB" dirty="0" err="1">
                <a:solidFill>
                  <a:srgbClr val="FF0000"/>
                </a:solidFill>
              </a:rPr>
              <a:t>servicios</a:t>
            </a:r>
            <a:r>
              <a:rPr lang="en-GB" dirty="0">
                <a:solidFill>
                  <a:srgbClr val="FF0000"/>
                </a:solidFill>
              </a:rPr>
              <a:t> via Internet?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6" name="Google Shape;96;ga4591d3bda_0_5"/>
          <p:cNvSpPr txBox="1">
            <a:spLocks noGrp="1"/>
          </p:cNvSpPr>
          <p:nvPr>
            <p:ph type="body" idx="1"/>
          </p:nvPr>
        </p:nvSpPr>
        <p:spPr>
          <a:xfrm>
            <a:off x="570550" y="1690825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8CF94D8-337D-4E51-8360-12F2DDC6E8E2}"/>
              </a:ext>
            </a:extLst>
          </p:cNvPr>
          <p:cNvSpPr/>
          <p:nvPr/>
        </p:nvSpPr>
        <p:spPr>
          <a:xfrm>
            <a:off x="2681290" y="4733072"/>
            <a:ext cx="2222497" cy="544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Maquina física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5FA690-8283-40EC-AF2E-7B90306BE31A}"/>
              </a:ext>
            </a:extLst>
          </p:cNvPr>
          <p:cNvSpPr/>
          <p:nvPr/>
        </p:nvSpPr>
        <p:spPr>
          <a:xfrm>
            <a:off x="7100890" y="4733072"/>
            <a:ext cx="2222497" cy="544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Maquina física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C029FA9-CEF3-44D6-872B-6737C1061694}"/>
              </a:ext>
            </a:extLst>
          </p:cNvPr>
          <p:cNvSpPr/>
          <p:nvPr/>
        </p:nvSpPr>
        <p:spPr>
          <a:xfrm>
            <a:off x="2681290" y="4100094"/>
            <a:ext cx="2222497" cy="5445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Linux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224566E-B561-4C72-A97C-F842D8700E73}"/>
              </a:ext>
            </a:extLst>
          </p:cNvPr>
          <p:cNvSpPr/>
          <p:nvPr/>
        </p:nvSpPr>
        <p:spPr>
          <a:xfrm>
            <a:off x="7100890" y="4100094"/>
            <a:ext cx="2222497" cy="5445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Windows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E7F6148-EE54-4353-B4AF-058A000ED005}"/>
              </a:ext>
            </a:extLst>
          </p:cNvPr>
          <p:cNvSpPr/>
          <p:nvPr/>
        </p:nvSpPr>
        <p:spPr>
          <a:xfrm>
            <a:off x="2681290" y="3458485"/>
            <a:ext cx="2222497" cy="5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Java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9E37F96-19FF-44BB-915C-3AD5A100BF2B}"/>
              </a:ext>
            </a:extLst>
          </p:cNvPr>
          <p:cNvSpPr/>
          <p:nvPr/>
        </p:nvSpPr>
        <p:spPr>
          <a:xfrm>
            <a:off x="7100890" y="3458485"/>
            <a:ext cx="2222497" cy="5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Python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31AFB8-649B-4BB4-A229-963BED454F16}"/>
              </a:ext>
            </a:extLst>
          </p:cNvPr>
          <p:cNvSpPr/>
          <p:nvPr/>
        </p:nvSpPr>
        <p:spPr>
          <a:xfrm>
            <a:off x="2681289" y="2744227"/>
            <a:ext cx="6642098" cy="5445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80942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5ad13b47_0_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Protocolo HTTP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7" name="Google Shape;157;gb05ad13b47_0_22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58" name="Google Shape;158;gb05ad13b47_0_2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Protocolo de aplicación diseñado en los 90s. Se usa para transmisión de datos, documentos, imágenes o vídeos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b05ad13b47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874" y="2887565"/>
            <a:ext cx="2792154" cy="134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b05ad13b47_0_22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1699" y="2887565"/>
            <a:ext cx="3948864" cy="328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b05ad13b47_0_22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345" y="4378687"/>
            <a:ext cx="2821329" cy="183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Modelo TCP / IP - El Taller del Bit">
            <a:extLst>
              <a:ext uri="{FF2B5EF4-FFF2-40B4-BE49-F238E27FC236}">
                <a16:creationId xmlns:a16="http://schemas.microsoft.com/office/drawing/2014/main" id="{1EF07E64-20D2-42BE-B4F5-862B2695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4797" y="2938022"/>
            <a:ext cx="3309262" cy="301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1196812c9_0_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Protocolo respuesta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68" name="Google Shape;168;gb1196812c9_0_6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00" y="2326412"/>
            <a:ext cx="6409124" cy="310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b1196812c9_0_63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2326412"/>
            <a:ext cx="3911534" cy="308768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b1196812c9_0_63"/>
          <p:cNvSpPr txBox="1"/>
          <p:nvPr/>
        </p:nvSpPr>
        <p:spPr>
          <a:xfrm>
            <a:off x="721450" y="5858425"/>
            <a:ext cx="57018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Información sobre cada código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https://developer.mozilla.org/es/docs/Web/HTTP/Status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BAE6796-8E4B-A8AF-2B54-6797010AE866}"/>
              </a:ext>
            </a:extLst>
          </p:cNvPr>
          <p:cNvSpPr/>
          <p:nvPr/>
        </p:nvSpPr>
        <p:spPr>
          <a:xfrm>
            <a:off x="0" y="9359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Google Shape;156;gb05ad13b47_0_22"/>
          <p:cNvSpPr txBox="1">
            <a:spLocks noGrp="1"/>
          </p:cNvSpPr>
          <p:nvPr>
            <p:ph type="title"/>
          </p:nvPr>
        </p:nvSpPr>
        <p:spPr>
          <a:xfrm>
            <a:off x="838200" y="3013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El </a:t>
            </a:r>
            <a:r>
              <a:rPr lang="en-GB" dirty="0" err="1">
                <a:solidFill>
                  <a:srgbClr val="FF0000"/>
                </a:solidFill>
              </a:rPr>
              <a:t>contexto</a:t>
            </a:r>
            <a:r>
              <a:rPr lang="en-GB" dirty="0">
                <a:solidFill>
                  <a:srgbClr val="FF0000"/>
                </a:solidFill>
              </a:rPr>
              <a:t>: The big picture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5BD88EB-2BCE-09B3-6319-A0A1FB54E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" name="Imagen 9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7CFB995D-5F50-47B6-9A12-4AF9E9F74F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0616" y="1428333"/>
            <a:ext cx="9210768" cy="514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48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1196812c9_0_107"/>
          <p:cNvSpPr/>
          <p:nvPr/>
        </p:nvSpPr>
        <p:spPr>
          <a:xfrm>
            <a:off x="6831955" y="5346696"/>
            <a:ext cx="5360045" cy="1511304"/>
          </a:xfrm>
          <a:custGeom>
            <a:avLst/>
            <a:gdLst/>
            <a:ahLst/>
            <a:cxnLst/>
            <a:rect l="l" t="t" r="r" b="b"/>
            <a:pathLst>
              <a:path w="5360045" h="1511304" extrusionOk="0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b1196812c9_0_107"/>
          <p:cNvSpPr/>
          <p:nvPr/>
        </p:nvSpPr>
        <p:spPr>
          <a:xfrm>
            <a:off x="0" y="5346694"/>
            <a:ext cx="7346605" cy="1511306"/>
          </a:xfrm>
          <a:custGeom>
            <a:avLst/>
            <a:gdLst/>
            <a:ahLst/>
            <a:cxnLst/>
            <a:rect l="l" t="t" r="r" b="b"/>
            <a:pathLst>
              <a:path w="7346605" h="1511306" extrusionOk="0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b1196812c9_0_107"/>
          <p:cNvSpPr txBox="1"/>
          <p:nvPr/>
        </p:nvSpPr>
        <p:spPr>
          <a:xfrm>
            <a:off x="841247" y="5529884"/>
            <a:ext cx="58065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b1196812c9_0_107" descr="Use URL Query Strings to Add Properties – Mixpanel Help Cen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247" y="2037117"/>
            <a:ext cx="6049942" cy="18452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b1196812c9_0_107"/>
          <p:cNvSpPr txBox="1"/>
          <p:nvPr/>
        </p:nvSpPr>
        <p:spPr>
          <a:xfrm>
            <a:off x="7534655" y="965199"/>
            <a:ext cx="4008000" cy="4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URL no solo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sirve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identificar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protocolo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con el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y la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dirección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sino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también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permite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establecer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ciertos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parámetros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consultas</a:t>
            </a: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50;gb1196812c9_0_107">
            <a:extLst>
              <a:ext uri="{FF2B5EF4-FFF2-40B4-BE49-F238E27FC236}">
                <a16:creationId xmlns:a16="http://schemas.microsoft.com/office/drawing/2014/main" id="{92EFF9C8-722F-4645-AEBF-79BD23559BE5}"/>
              </a:ext>
            </a:extLst>
          </p:cNvPr>
          <p:cNvSpPr txBox="1"/>
          <p:nvPr/>
        </p:nvSpPr>
        <p:spPr>
          <a:xfrm>
            <a:off x="1123695" y="2387600"/>
            <a:ext cx="1467105" cy="15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1196812c9_0_75"/>
          <p:cNvSpPr/>
          <p:nvPr/>
        </p:nvSpPr>
        <p:spPr>
          <a:xfrm>
            <a:off x="-1" y="0"/>
            <a:ext cx="121932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gb1196812c9_0_75"/>
          <p:cNvGrpSpPr/>
          <p:nvPr/>
        </p:nvGrpSpPr>
        <p:grpSpPr>
          <a:xfrm>
            <a:off x="-329674" y="-59376"/>
            <a:ext cx="12515851" cy="6923799"/>
            <a:chOff x="-329674" y="-51881"/>
            <a:chExt cx="12515851" cy="6923799"/>
          </a:xfrm>
        </p:grpSpPr>
        <p:sp>
          <p:nvSpPr>
            <p:cNvPr id="178" name="Google Shape;178;gb1196812c9_0_75"/>
            <p:cNvSpPr/>
            <p:nvPr/>
          </p:nvSpPr>
          <p:spPr>
            <a:xfrm>
              <a:off x="-329674" y="1298404"/>
              <a:ext cx="9702801" cy="5573511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gb1196812c9_0_75"/>
            <p:cNvSpPr/>
            <p:nvPr/>
          </p:nvSpPr>
          <p:spPr>
            <a:xfrm>
              <a:off x="670451" y="2018236"/>
              <a:ext cx="7373937" cy="4848891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gb1196812c9_0_75"/>
            <p:cNvSpPr/>
            <p:nvPr/>
          </p:nvSpPr>
          <p:spPr>
            <a:xfrm>
              <a:off x="251351" y="1788400"/>
              <a:ext cx="8035927" cy="5083517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gb1196812c9_0_75"/>
            <p:cNvSpPr/>
            <p:nvPr/>
          </p:nvSpPr>
          <p:spPr>
            <a:xfrm>
              <a:off x="-1061" y="549842"/>
              <a:ext cx="10334622" cy="6322076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gb1196812c9_0_75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gb1196812c9_0_75"/>
            <p:cNvSpPr/>
            <p:nvPr/>
          </p:nvSpPr>
          <p:spPr>
            <a:xfrm>
              <a:off x="-1061" y="-51881"/>
              <a:ext cx="11091860" cy="6923797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gb1196812c9_0_75"/>
            <p:cNvSpPr/>
            <p:nvPr/>
          </p:nvSpPr>
          <p:spPr>
            <a:xfrm>
              <a:off x="5426601" y="5579"/>
              <a:ext cx="5788026" cy="6847185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gb1196812c9_0_75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gb1196812c9_0_75"/>
            <p:cNvSpPr/>
            <p:nvPr/>
          </p:nvSpPr>
          <p:spPr>
            <a:xfrm>
              <a:off x="5821889" y="5579"/>
              <a:ext cx="5587999" cy="6866338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gb1196812c9_0_75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gb1196812c9_0_75"/>
            <p:cNvSpPr/>
            <p:nvPr/>
          </p:nvSpPr>
          <p:spPr>
            <a:xfrm>
              <a:off x="6012389" y="5579"/>
              <a:ext cx="5497514" cy="6866338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FFFFFF">
                  <a:alpha val="34900"/>
                </a:srgb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gb1196812c9_0_75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rgbClr val="FFFFFF">
                  <a:alpha val="34900"/>
                </a:srgb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gb1196812c9_0_75"/>
            <p:cNvSpPr/>
            <p:nvPr/>
          </p:nvSpPr>
          <p:spPr>
            <a:xfrm>
              <a:off x="6210826" y="790"/>
              <a:ext cx="5522914" cy="6871128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gb1196812c9_0_75"/>
            <p:cNvSpPr/>
            <p:nvPr/>
          </p:nvSpPr>
          <p:spPr>
            <a:xfrm>
              <a:off x="6463239" y="5579"/>
              <a:ext cx="5413376" cy="6866338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gb1196812c9_0_75"/>
            <p:cNvSpPr/>
            <p:nvPr/>
          </p:nvSpPr>
          <p:spPr>
            <a:xfrm>
              <a:off x="6877576" y="5579"/>
              <a:ext cx="5037138" cy="6861551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gb1196812c9_0_75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gb1196812c9_0_75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gb1196812c9_0_75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gb1196812c9_0_75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gb1196812c9_0_75"/>
          <p:cNvSpPr txBox="1"/>
          <p:nvPr/>
        </p:nvSpPr>
        <p:spPr>
          <a:xfrm>
            <a:off x="888631" y="4760132"/>
            <a:ext cx="3947400" cy="17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Peticiones HTTP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b1196812c9_0_75"/>
          <p:cNvSpPr/>
          <p:nvPr/>
        </p:nvSpPr>
        <p:spPr>
          <a:xfrm>
            <a:off x="0" y="0"/>
            <a:ext cx="12192000" cy="4537825"/>
          </a:xfrm>
          <a:custGeom>
            <a:avLst/>
            <a:gdLst/>
            <a:ahLst/>
            <a:cxnLst/>
            <a:rect l="l" t="t" r="r" b="b"/>
            <a:pathLst>
              <a:path w="12192000" h="4537825" extrusionOk="0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b1196812c9_0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467" y="823537"/>
            <a:ext cx="10914060" cy="305593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b1196812c9_0_75"/>
          <p:cNvSpPr txBox="1"/>
          <p:nvPr/>
        </p:nvSpPr>
        <p:spPr>
          <a:xfrm>
            <a:off x="5118447" y="4767660"/>
            <a:ext cx="6282000" cy="17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Dependiendo de la acción que se quiera realizar sobre el servidor, habrá un tipo de petición diferente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AEBDEB0-6262-4F36-A8CF-CC31E72006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4146" y="1096798"/>
            <a:ext cx="3990952" cy="20328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17731DE-44B3-4D6B-B8FB-27DDD7BF0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9" y="3385520"/>
            <a:ext cx="925285" cy="92528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6623339-1C27-4AA3-9F15-4BB3CBA80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361" y="3385519"/>
            <a:ext cx="925285" cy="925285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4C755814-CE5D-457D-8A5F-D77B3D63D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5238" y="3390961"/>
            <a:ext cx="925285" cy="925285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F31F3745-70F4-4637-AE59-3DB31808DE7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5238" y="5289785"/>
            <a:ext cx="731382" cy="731382"/>
          </a:xfrm>
          <a:prstGeom prst="rect">
            <a:avLst/>
          </a:prstGeom>
        </p:spPr>
      </p:pic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62EDA01E-7C6E-4592-B720-E89F276A6AF3}"/>
              </a:ext>
            </a:extLst>
          </p:cNvPr>
          <p:cNvCxnSpPr>
            <a:stCxn id="42" idx="1"/>
            <a:endCxn id="16" idx="2"/>
          </p:cNvCxnSpPr>
          <p:nvPr/>
        </p:nvCxnSpPr>
        <p:spPr>
          <a:xfrm rot="10800000">
            <a:off x="1050472" y="4310806"/>
            <a:ext cx="3564766" cy="1344671"/>
          </a:xfrm>
          <a:prstGeom prst="bentConnector2">
            <a:avLst/>
          </a:prstGeom>
          <a:ln w="317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BB061E78-046F-4053-9B83-CDA7D6D1C185}"/>
              </a:ext>
            </a:extLst>
          </p:cNvPr>
          <p:cNvCxnSpPr>
            <a:cxnSpLocks/>
          </p:cNvCxnSpPr>
          <p:nvPr/>
        </p:nvCxnSpPr>
        <p:spPr>
          <a:xfrm flipV="1">
            <a:off x="1513114" y="3848160"/>
            <a:ext cx="1048247" cy="1"/>
          </a:xfrm>
          <a:prstGeom prst="straightConnector1">
            <a:avLst/>
          </a:prstGeom>
          <a:ln w="31750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D289C0D8-0F7D-4F8E-A1F3-07C4BAE50646}"/>
              </a:ext>
            </a:extLst>
          </p:cNvPr>
          <p:cNvCxnSpPr>
            <a:cxnSpLocks/>
            <a:stCxn id="40" idx="3"/>
            <a:endCxn id="75" idx="1"/>
          </p:cNvCxnSpPr>
          <p:nvPr/>
        </p:nvCxnSpPr>
        <p:spPr>
          <a:xfrm>
            <a:off x="5540523" y="3853604"/>
            <a:ext cx="3409649" cy="6316"/>
          </a:xfrm>
          <a:prstGeom prst="straightConnector1">
            <a:avLst/>
          </a:prstGeom>
          <a:ln w="31750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DA58986-D219-4A78-A8DA-2AA88045AD0D}"/>
              </a:ext>
            </a:extLst>
          </p:cNvPr>
          <p:cNvSpPr txBox="1"/>
          <p:nvPr/>
        </p:nvSpPr>
        <p:spPr>
          <a:xfrm>
            <a:off x="330733" y="2732807"/>
            <a:ext cx="137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Desarrollo modelo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20D27CE-ED00-41C9-8FC1-5D3FE9FCC255}"/>
              </a:ext>
            </a:extLst>
          </p:cNvPr>
          <p:cNvSpPr txBox="1"/>
          <p:nvPr/>
        </p:nvSpPr>
        <p:spPr>
          <a:xfrm>
            <a:off x="2336677" y="2732807"/>
            <a:ext cx="137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Versión productiva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485EC75-BC7F-4372-8F7C-3ADA52125F5F}"/>
              </a:ext>
            </a:extLst>
          </p:cNvPr>
          <p:cNvSpPr txBox="1"/>
          <p:nvPr/>
        </p:nvSpPr>
        <p:spPr>
          <a:xfrm>
            <a:off x="4293603" y="6187037"/>
            <a:ext cx="137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SQL datos empresa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B1AB7E99-78C0-4626-B92B-C5E77AF35C93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3486646" y="3848162"/>
            <a:ext cx="1128592" cy="5442"/>
          </a:xfrm>
          <a:prstGeom prst="straightConnector1">
            <a:avLst/>
          </a:prstGeom>
          <a:ln w="31750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7EAEABD-D275-4BD4-93A8-EAF5D8D15681}"/>
              </a:ext>
            </a:extLst>
          </p:cNvPr>
          <p:cNvSpPr txBox="1"/>
          <p:nvPr/>
        </p:nvSpPr>
        <p:spPr>
          <a:xfrm>
            <a:off x="3992828" y="2577939"/>
            <a:ext cx="1976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API que consume otro servidor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Flask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5" name="Imagen 74">
            <a:extLst>
              <a:ext uri="{FF2B5EF4-FFF2-40B4-BE49-F238E27FC236}">
                <a16:creationId xmlns:a16="http://schemas.microsoft.com/office/drawing/2014/main" id="{29EE6956-7002-4592-AB57-7C7CFF47B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0172" y="3397277"/>
            <a:ext cx="925285" cy="925285"/>
          </a:xfrm>
          <a:prstGeom prst="rect">
            <a:avLst/>
          </a:prstGeom>
        </p:spPr>
      </p:pic>
      <p:sp>
        <p:nvSpPr>
          <p:cNvPr id="80" name="CuadroTexto 79">
            <a:extLst>
              <a:ext uri="{FF2B5EF4-FFF2-40B4-BE49-F238E27FC236}">
                <a16:creationId xmlns:a16="http://schemas.microsoft.com/office/drawing/2014/main" id="{869DC2B2-08CA-49D1-AB2A-1D38B1D64E54}"/>
              </a:ext>
            </a:extLst>
          </p:cNvPr>
          <p:cNvSpPr txBox="1"/>
          <p:nvPr/>
        </p:nvSpPr>
        <p:spPr>
          <a:xfrm>
            <a:off x="8424713" y="4500258"/>
            <a:ext cx="197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Servidor con Web en JavaScript</a:t>
            </a:r>
          </a:p>
        </p:txBody>
      </p:sp>
      <p:sp>
        <p:nvSpPr>
          <p:cNvPr id="24" name="Google Shape;104;gb1196812c9_0_8">
            <a:extLst>
              <a:ext uri="{FF2B5EF4-FFF2-40B4-BE49-F238E27FC236}">
                <a16:creationId xmlns:a16="http://schemas.microsoft.com/office/drawing/2014/main" id="{6CF12AA2-588E-4A09-A889-15AAEB97F0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775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Arquitectura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67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591d3bda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¿Qué es una API?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ga4591d3bda_0_5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97" name="Google Shape;97;ga4591d3bda_0_5"/>
          <p:cNvSpPr txBox="1"/>
          <p:nvPr/>
        </p:nvSpPr>
        <p:spPr>
          <a:xfrm>
            <a:off x="838200" y="1770325"/>
            <a:ext cx="4807800" cy="4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Programming Interfaces</a:t>
            </a:r>
            <a:endParaRPr sz="19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de: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Punto de acceso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Interfaz de comunicación entre dos piezas de software completamente diferentes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 es posible ya que se desarrolla sobre HTTP, que es el protocolo de comunicación utilizado en Internet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a4591d3bda_0_5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9907" y="1963576"/>
            <a:ext cx="5063619" cy="38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1196812c9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775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Ejemplo</a:t>
            </a:r>
            <a:r>
              <a:rPr lang="en-GB" dirty="0">
                <a:solidFill>
                  <a:srgbClr val="FF0000"/>
                </a:solidFill>
              </a:rPr>
              <a:t> de API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5" name="Google Shape;105;gb1196812c9_0_8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106" name="Google Shape;106;gb1196812c9_0_8" descr="Visión General Cliente-Servidor - Aprende sobre desarrollo web | MDN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799"/>
          <a:stretch/>
        </p:blipFill>
        <p:spPr>
          <a:xfrm>
            <a:off x="1952775" y="1931274"/>
            <a:ext cx="8509700" cy="42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b1196812c9_0_8"/>
          <p:cNvSpPr txBox="1"/>
          <p:nvPr/>
        </p:nvSpPr>
        <p:spPr>
          <a:xfrm>
            <a:off x="5518300" y="1931275"/>
            <a:ext cx="18501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GB" sz="2400" b="1" dirty="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dirty="0" err="1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físico</a:t>
            </a:r>
            <a:endParaRPr sz="2400" b="1" dirty="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b1196812c9_0_8"/>
          <p:cNvSpPr txBox="1"/>
          <p:nvPr/>
        </p:nvSpPr>
        <p:spPr>
          <a:xfrm>
            <a:off x="3955325" y="4609225"/>
            <a:ext cx="1850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endParaRPr sz="2500" b="1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b1196812c9_0_8"/>
          <p:cNvSpPr txBox="1"/>
          <p:nvPr/>
        </p:nvSpPr>
        <p:spPr>
          <a:xfrm>
            <a:off x="6429138" y="4595310"/>
            <a:ext cx="2135741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Devuelve</a:t>
            </a:r>
            <a:r>
              <a:rPr lang="en-GB" sz="2400" b="1" dirty="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 HTML y CSS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DOCUMENTOS</a:t>
            </a:r>
            <a:endParaRPr sz="2400" b="1" dirty="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b1196812c9_0_8"/>
          <p:cNvSpPr txBox="1"/>
          <p:nvPr/>
        </p:nvSpPr>
        <p:spPr>
          <a:xfrm>
            <a:off x="7742400" y="829525"/>
            <a:ext cx="44496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https://www.thebridge.tech/</a:t>
            </a:r>
            <a:endParaRPr sz="1900" b="1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El Navegador(Cliente) pide recursos (la web a renderizar)</a:t>
            </a:r>
            <a:endParaRPr sz="1900" b="1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05ad13b47_0_8"/>
          <p:cNvSpPr txBox="1"/>
          <p:nvPr/>
        </p:nvSpPr>
        <p:spPr>
          <a:xfrm>
            <a:off x="4473150" y="2547025"/>
            <a:ext cx="27672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Algoritmo de ML</a:t>
            </a:r>
            <a:endParaRPr sz="17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Despliegue en producción para nuevas predicciones</a:t>
            </a:r>
            <a:endParaRPr sz="16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b05ad13b47_0_8"/>
          <p:cNvSpPr txBox="1"/>
          <p:nvPr/>
        </p:nvSpPr>
        <p:spPr>
          <a:xfrm>
            <a:off x="734425" y="2547025"/>
            <a:ext cx="2767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Servicio de datos</a:t>
            </a:r>
            <a:endParaRPr sz="17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Google Maps, Idealista, Tripadvisor...</a:t>
            </a:r>
            <a:endParaRPr sz="16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b05ad13b47_0_8"/>
          <p:cNvSpPr txBox="1"/>
          <p:nvPr/>
        </p:nvSpPr>
        <p:spPr>
          <a:xfrm>
            <a:off x="8291625" y="2547025"/>
            <a:ext cx="27255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endParaRPr sz="17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Servicio de normalización de direcciones</a:t>
            </a:r>
            <a:endParaRPr sz="16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b05ad13b47_0_8"/>
          <p:cNvSpPr txBox="1"/>
          <p:nvPr/>
        </p:nvSpPr>
        <p:spPr>
          <a:xfrm>
            <a:off x="4637325" y="5899600"/>
            <a:ext cx="36543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Arquitectura de microservicios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b05ad13b47_0_8"/>
          <p:cNvSpPr txBox="1"/>
          <p:nvPr/>
        </p:nvSpPr>
        <p:spPr>
          <a:xfrm>
            <a:off x="1172825" y="5826650"/>
            <a:ext cx="20415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Autoservicio de datos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b05ad13b47_0_8"/>
          <p:cNvSpPr txBox="1">
            <a:spLocks noGrp="1"/>
          </p:cNvSpPr>
          <p:nvPr>
            <p:ph type="title"/>
          </p:nvPr>
        </p:nvSpPr>
        <p:spPr>
          <a:xfrm>
            <a:off x="675150" y="612150"/>
            <a:ext cx="6817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3400">
                <a:solidFill>
                  <a:srgbClr val="CC0000"/>
                </a:solidFill>
              </a:rPr>
              <a:t>Casos de uso</a:t>
            </a:r>
            <a:endParaRPr sz="3400">
              <a:solidFill>
                <a:srgbClr val="CC0000"/>
              </a:solidFill>
            </a:endParaRPr>
          </a:p>
        </p:txBody>
      </p:sp>
      <p:sp>
        <p:nvSpPr>
          <p:cNvPr id="122" name="Google Shape;122;gb05ad13b47_0_8"/>
          <p:cNvSpPr txBox="1">
            <a:spLocks noGrp="1"/>
          </p:cNvSpPr>
          <p:nvPr>
            <p:ph type="title"/>
          </p:nvPr>
        </p:nvSpPr>
        <p:spPr>
          <a:xfrm>
            <a:off x="839325" y="4131025"/>
            <a:ext cx="6817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3400">
                <a:solidFill>
                  <a:srgbClr val="CC0000"/>
                </a:solidFill>
              </a:rPr>
              <a:t>Tipo de arquitectura</a:t>
            </a:r>
            <a:endParaRPr sz="3400">
              <a:solidFill>
                <a:srgbClr val="CC0000"/>
              </a:solidFill>
            </a:endParaRPr>
          </a:p>
        </p:txBody>
      </p:sp>
      <p:pic>
        <p:nvPicPr>
          <p:cNvPr id="123" name="Google Shape;123;gb05ad13b47_0_8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5900" y="1427401"/>
            <a:ext cx="1864250" cy="10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b05ad13b47_0_8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1875" y="1579575"/>
            <a:ext cx="749700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b05ad13b47_0_8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3950" y="1579575"/>
            <a:ext cx="749700" cy="74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gb05ad13b47_0_8"/>
          <p:cNvCxnSpPr>
            <a:stCxn id="124" idx="3"/>
            <a:endCxn id="125" idx="1"/>
          </p:cNvCxnSpPr>
          <p:nvPr/>
        </p:nvCxnSpPr>
        <p:spPr>
          <a:xfrm>
            <a:off x="8961575" y="1954425"/>
            <a:ext cx="16125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27" name="Google Shape;127;gb05ad13b47_0_8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6550" y="1579587"/>
            <a:ext cx="749700" cy="74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gb05ad13b47_0_8"/>
          <p:cNvCxnSpPr>
            <a:stCxn id="127" idx="3"/>
          </p:cNvCxnSpPr>
          <p:nvPr/>
        </p:nvCxnSpPr>
        <p:spPr>
          <a:xfrm>
            <a:off x="5006250" y="1954438"/>
            <a:ext cx="16125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29" name="Google Shape;129;gb05ad13b47_0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8738" y="1509663"/>
            <a:ext cx="889550" cy="8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b05ad13b47_0_8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100" y="5046422"/>
            <a:ext cx="636568" cy="6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b05ad13b47_0_8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6732" y="5046422"/>
            <a:ext cx="636568" cy="61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gb05ad13b47_0_8"/>
          <p:cNvCxnSpPr>
            <a:stCxn id="130" idx="3"/>
            <a:endCxn id="131" idx="1"/>
          </p:cNvCxnSpPr>
          <p:nvPr/>
        </p:nvCxnSpPr>
        <p:spPr>
          <a:xfrm>
            <a:off x="1597668" y="5353684"/>
            <a:ext cx="13692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33" name="Google Shape;133;gb05ad13b47_0_8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9825" y="5082897"/>
            <a:ext cx="636568" cy="6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b05ad13b47_0_8"/>
          <p:cNvSpPr txBox="1"/>
          <p:nvPr/>
        </p:nvSpPr>
        <p:spPr>
          <a:xfrm>
            <a:off x="5627175" y="4688900"/>
            <a:ext cx="1065000" cy="3777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 API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b05ad13b47_0_8"/>
          <p:cNvSpPr txBox="1"/>
          <p:nvPr/>
        </p:nvSpPr>
        <p:spPr>
          <a:xfrm>
            <a:off x="7069350" y="5082900"/>
            <a:ext cx="1065000" cy="3777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BBDD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b05ad13b47_0_8"/>
          <p:cNvSpPr txBox="1"/>
          <p:nvPr/>
        </p:nvSpPr>
        <p:spPr>
          <a:xfrm>
            <a:off x="5717925" y="5528800"/>
            <a:ext cx="1065000" cy="3777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API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gb05ad13b47_0_8"/>
          <p:cNvCxnSpPr>
            <a:stCxn id="133" idx="3"/>
            <a:endCxn id="134" idx="1"/>
          </p:cNvCxnSpPr>
          <p:nvPr/>
        </p:nvCxnSpPr>
        <p:spPr>
          <a:xfrm rot="10800000" flipH="1">
            <a:off x="5336393" y="4877759"/>
            <a:ext cx="290700" cy="5124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8" name="Google Shape;138;gb05ad13b47_0_8"/>
          <p:cNvCxnSpPr>
            <a:stCxn id="135" idx="0"/>
            <a:endCxn id="134" idx="3"/>
          </p:cNvCxnSpPr>
          <p:nvPr/>
        </p:nvCxnSpPr>
        <p:spPr>
          <a:xfrm rot="10800000">
            <a:off x="6692250" y="4877700"/>
            <a:ext cx="909600" cy="2052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9" name="Google Shape;139;gb05ad13b47_0_8"/>
          <p:cNvCxnSpPr>
            <a:stCxn id="136" idx="0"/>
            <a:endCxn id="134" idx="2"/>
          </p:cNvCxnSpPr>
          <p:nvPr/>
        </p:nvCxnSpPr>
        <p:spPr>
          <a:xfrm rot="10800000">
            <a:off x="6159825" y="5066500"/>
            <a:ext cx="90600" cy="4623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0" name="Google Shape;140;gb05ad13b47_0_8"/>
          <p:cNvCxnSpPr>
            <a:stCxn id="135" idx="2"/>
            <a:endCxn id="136" idx="3"/>
          </p:cNvCxnSpPr>
          <p:nvPr/>
        </p:nvCxnSpPr>
        <p:spPr>
          <a:xfrm flipH="1">
            <a:off x="6782850" y="5460600"/>
            <a:ext cx="819000" cy="2571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4591d3bda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Creación de APIs con Flask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05ad13b47_0_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Flask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3" name="Google Shape;213;gb05ad13b47_0_29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214" name="Google Shape;214;gb05ad13b47_0_29"/>
          <p:cNvSpPr txBox="1"/>
          <p:nvPr/>
        </p:nvSpPr>
        <p:spPr>
          <a:xfrm>
            <a:off x="838200" y="2004790"/>
            <a:ext cx="3379787" cy="427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 web para Python que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provee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las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herramientas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necesarias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montar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servicio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web,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sea una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web, o un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servicio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API. Este framework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incluye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manejo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peticiones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HTTP, por lo que no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necesario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montarlas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pip install flask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Viene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instalado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Anaconda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gb05ad13b47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280" y="393442"/>
            <a:ext cx="3954480" cy="23762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E91B331-6A28-447E-A1AE-F2166437E0E8}"/>
              </a:ext>
            </a:extLst>
          </p:cNvPr>
          <p:cNvSpPr/>
          <p:nvPr/>
        </p:nvSpPr>
        <p:spPr>
          <a:xfrm>
            <a:off x="4897124" y="5417845"/>
            <a:ext cx="2222497" cy="544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Maquina física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C11F049-9034-4409-8E9A-3D4934BA6F78}"/>
              </a:ext>
            </a:extLst>
          </p:cNvPr>
          <p:cNvSpPr/>
          <p:nvPr/>
        </p:nvSpPr>
        <p:spPr>
          <a:xfrm>
            <a:off x="9316724" y="5417845"/>
            <a:ext cx="2222497" cy="544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Maquina física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097DB75-993A-4829-B55D-E0F5034EB1AA}"/>
              </a:ext>
            </a:extLst>
          </p:cNvPr>
          <p:cNvSpPr/>
          <p:nvPr/>
        </p:nvSpPr>
        <p:spPr>
          <a:xfrm>
            <a:off x="4897124" y="4784867"/>
            <a:ext cx="2222497" cy="5445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Linux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60FFE0-83C8-47D6-B11E-DDC7722BF8B2}"/>
              </a:ext>
            </a:extLst>
          </p:cNvPr>
          <p:cNvSpPr/>
          <p:nvPr/>
        </p:nvSpPr>
        <p:spPr>
          <a:xfrm>
            <a:off x="9316724" y="4784867"/>
            <a:ext cx="2222497" cy="5445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Windows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EB14E58-809D-4915-852A-D73A2D47042C}"/>
              </a:ext>
            </a:extLst>
          </p:cNvPr>
          <p:cNvSpPr/>
          <p:nvPr/>
        </p:nvSpPr>
        <p:spPr>
          <a:xfrm>
            <a:off x="4897124" y="4143258"/>
            <a:ext cx="2222497" cy="5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Java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862AC2C-226C-4CCC-B1C4-B6416BD85CAE}"/>
              </a:ext>
            </a:extLst>
          </p:cNvPr>
          <p:cNvSpPr/>
          <p:nvPr/>
        </p:nvSpPr>
        <p:spPr>
          <a:xfrm>
            <a:off x="9316724" y="4143258"/>
            <a:ext cx="2222497" cy="5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Python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4FC0669-4171-4E68-9A0A-991369666D7F}"/>
              </a:ext>
            </a:extLst>
          </p:cNvPr>
          <p:cNvSpPr/>
          <p:nvPr/>
        </p:nvSpPr>
        <p:spPr>
          <a:xfrm>
            <a:off x="4897123" y="3429000"/>
            <a:ext cx="6642098" cy="5445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HTTP</a:t>
            </a:r>
          </a:p>
        </p:txBody>
      </p:sp>
      <p:pic>
        <p:nvPicPr>
          <p:cNvPr id="1026" name="Picture 2" descr="Flask, entornos virtuales VENV y Apache en Centos7 – Tira que libras …">
            <a:extLst>
              <a:ext uri="{FF2B5EF4-FFF2-40B4-BE49-F238E27FC236}">
                <a16:creationId xmlns:a16="http://schemas.microsoft.com/office/drawing/2014/main" id="{6BBD985C-9A09-4881-985A-0F86AC0B2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78169" y="3766095"/>
            <a:ext cx="1151255" cy="6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1196812c9_0_0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222" name="Google Shape;222;gb1196812c9_0_0"/>
          <p:cNvSpPr txBox="1"/>
          <p:nvPr/>
        </p:nvSpPr>
        <p:spPr>
          <a:xfrm>
            <a:off x="838200" y="1477225"/>
            <a:ext cx="10203900" cy="3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Taller </a:t>
            </a:r>
            <a:r>
              <a:rPr lang="es-ES" sz="43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Flask</a:t>
            </a:r>
            <a:r>
              <a:rPr lang="es-ES" sz="4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-API Local</a:t>
            </a:r>
            <a:endParaRPr sz="4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BAE6796-8E4B-A8AF-2B54-6797010AE8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Google Shape;156;gb05ad13b47_0_22"/>
          <p:cNvSpPr txBox="1">
            <a:spLocks noGrp="1"/>
          </p:cNvSpPr>
          <p:nvPr>
            <p:ph type="title"/>
          </p:nvPr>
        </p:nvSpPr>
        <p:spPr>
          <a:xfrm>
            <a:off x="838200" y="3013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Productizar</a:t>
            </a:r>
            <a:r>
              <a:rPr lang="en-GB" dirty="0">
                <a:solidFill>
                  <a:srgbClr val="FF0000"/>
                </a:solidFill>
              </a:rPr>
              <a:t> (</a:t>
            </a:r>
            <a:r>
              <a:rPr lang="en-GB" dirty="0" err="1">
                <a:solidFill>
                  <a:srgbClr val="FF0000"/>
                </a:solidFill>
              </a:rPr>
              <a:t>aggghh</a:t>
            </a:r>
            <a:r>
              <a:rPr lang="en-GB" dirty="0">
                <a:solidFill>
                  <a:srgbClr val="FF0000"/>
                </a:solidFill>
              </a:rPr>
              <a:t>) -&gt; </a:t>
            </a:r>
            <a:r>
              <a:rPr lang="en-GB" dirty="0" err="1">
                <a:solidFill>
                  <a:srgbClr val="FF0000"/>
                </a:solidFill>
              </a:rPr>
              <a:t>Industrialización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5BD88EB-2BCE-09B3-6319-A0A1FB54E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" name="Imagen 9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7CFB995D-5F50-47B6-9A12-4AF9E9F74F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0616" y="1428333"/>
            <a:ext cx="9210768" cy="5145921"/>
          </a:xfrm>
          <a:prstGeom prst="rect">
            <a:avLst/>
          </a:prstGeom>
        </p:spPr>
      </p:pic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C1D9042C-D82E-6ACB-2D3C-70CB130C33ED}"/>
              </a:ext>
            </a:extLst>
          </p:cNvPr>
          <p:cNvSpPr/>
          <p:nvPr/>
        </p:nvSpPr>
        <p:spPr>
          <a:xfrm>
            <a:off x="3499945" y="2375338"/>
            <a:ext cx="5580993" cy="2325414"/>
          </a:xfrm>
          <a:prstGeom prst="roundRect">
            <a:avLst>
              <a:gd name="adj" fmla="val 10201"/>
            </a:avLst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CFDD624-3675-B041-D5D5-618E3B9EB53F}"/>
              </a:ext>
            </a:extLst>
          </p:cNvPr>
          <p:cNvSpPr/>
          <p:nvPr/>
        </p:nvSpPr>
        <p:spPr>
          <a:xfrm>
            <a:off x="1616895" y="5992454"/>
            <a:ext cx="1677971" cy="468117"/>
          </a:xfrm>
          <a:prstGeom prst="round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Provisión de datos</a:t>
            </a:r>
          </a:p>
        </p:txBody>
      </p:sp>
    </p:spTree>
    <p:extLst>
      <p:ext uri="{BB962C8B-B14F-4D97-AF65-F5344CB8AC3E}">
        <p14:creationId xmlns:p14="http://schemas.microsoft.com/office/powerpoint/2010/main" val="145403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BAE6796-8E4B-A8AF-2B54-6797010AE8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Google Shape;156;gb05ad13b47_0_22"/>
          <p:cNvSpPr txBox="1">
            <a:spLocks noGrp="1"/>
          </p:cNvSpPr>
          <p:nvPr>
            <p:ph type="title"/>
          </p:nvPr>
        </p:nvSpPr>
        <p:spPr>
          <a:xfrm>
            <a:off x="838200" y="3013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Productizar</a:t>
            </a:r>
            <a:r>
              <a:rPr lang="en-GB" dirty="0">
                <a:solidFill>
                  <a:srgbClr val="FF0000"/>
                </a:solidFill>
              </a:rPr>
              <a:t> (</a:t>
            </a:r>
            <a:r>
              <a:rPr lang="en-GB" dirty="0" err="1">
                <a:solidFill>
                  <a:srgbClr val="FF0000"/>
                </a:solidFill>
              </a:rPr>
              <a:t>aggghh</a:t>
            </a:r>
            <a:r>
              <a:rPr lang="en-GB" dirty="0">
                <a:solidFill>
                  <a:srgbClr val="FF0000"/>
                </a:solidFill>
              </a:rPr>
              <a:t>) -&gt; </a:t>
            </a:r>
            <a:r>
              <a:rPr lang="en-GB" dirty="0" err="1">
                <a:solidFill>
                  <a:srgbClr val="FF0000"/>
                </a:solidFill>
              </a:rPr>
              <a:t>Industrialización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5BD88EB-2BCE-09B3-6319-A0A1FB54E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" name="Imagen 9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7CFB995D-5F50-47B6-9A12-4AF9E9F74F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0616" y="1428333"/>
            <a:ext cx="9210768" cy="5145921"/>
          </a:xfrm>
          <a:prstGeom prst="rect">
            <a:avLst/>
          </a:prstGeom>
        </p:spPr>
      </p:pic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C1D9042C-D82E-6ACB-2D3C-70CB130C33ED}"/>
              </a:ext>
            </a:extLst>
          </p:cNvPr>
          <p:cNvSpPr/>
          <p:nvPr/>
        </p:nvSpPr>
        <p:spPr>
          <a:xfrm>
            <a:off x="3499945" y="2375338"/>
            <a:ext cx="5580993" cy="2325414"/>
          </a:xfrm>
          <a:prstGeom prst="roundRect">
            <a:avLst>
              <a:gd name="adj" fmla="val 10201"/>
            </a:avLst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CFDD624-3675-B041-D5D5-618E3B9EB53F}"/>
              </a:ext>
            </a:extLst>
          </p:cNvPr>
          <p:cNvSpPr/>
          <p:nvPr/>
        </p:nvSpPr>
        <p:spPr>
          <a:xfrm>
            <a:off x="1616895" y="5992454"/>
            <a:ext cx="1677971" cy="468117"/>
          </a:xfrm>
          <a:prstGeom prst="roundRect">
            <a:avLst/>
          </a:prstGeom>
          <a:solidFill>
            <a:srgbClr val="FFFFFF">
              <a:alpha val="6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Provisión de datos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6CE313B9-9E63-4623-9EF1-EDEAB28A249B}"/>
              </a:ext>
            </a:extLst>
          </p:cNvPr>
          <p:cNvSpPr/>
          <p:nvPr/>
        </p:nvSpPr>
        <p:spPr>
          <a:xfrm>
            <a:off x="4949874" y="4573153"/>
            <a:ext cx="1677971" cy="468117"/>
          </a:xfrm>
          <a:prstGeom prst="round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Despliegue del “Modelo”</a:t>
            </a:r>
          </a:p>
        </p:txBody>
      </p:sp>
    </p:spTree>
    <p:extLst>
      <p:ext uri="{BB962C8B-B14F-4D97-AF65-F5344CB8AC3E}">
        <p14:creationId xmlns:p14="http://schemas.microsoft.com/office/powerpoint/2010/main" val="365446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BAE6796-8E4B-A8AF-2B54-6797010AE8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Google Shape;156;gb05ad13b47_0_22"/>
          <p:cNvSpPr txBox="1">
            <a:spLocks noGrp="1"/>
          </p:cNvSpPr>
          <p:nvPr>
            <p:ph type="title"/>
          </p:nvPr>
        </p:nvSpPr>
        <p:spPr>
          <a:xfrm>
            <a:off x="838200" y="3013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Productizar</a:t>
            </a:r>
            <a:r>
              <a:rPr lang="en-GB" dirty="0">
                <a:solidFill>
                  <a:srgbClr val="FF0000"/>
                </a:solidFill>
              </a:rPr>
              <a:t> (</a:t>
            </a:r>
            <a:r>
              <a:rPr lang="en-GB" dirty="0" err="1">
                <a:solidFill>
                  <a:srgbClr val="FF0000"/>
                </a:solidFill>
              </a:rPr>
              <a:t>aggghh</a:t>
            </a:r>
            <a:r>
              <a:rPr lang="en-GB" dirty="0">
                <a:solidFill>
                  <a:srgbClr val="FF0000"/>
                </a:solidFill>
              </a:rPr>
              <a:t>) -&gt; </a:t>
            </a:r>
            <a:r>
              <a:rPr lang="en-GB" dirty="0" err="1">
                <a:solidFill>
                  <a:srgbClr val="FF0000"/>
                </a:solidFill>
              </a:rPr>
              <a:t>Industrialización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5BD88EB-2BCE-09B3-6319-A0A1FB54E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" name="Imagen 9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7CFB995D-5F50-47B6-9A12-4AF9E9F74F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0616" y="1428333"/>
            <a:ext cx="9210768" cy="5145921"/>
          </a:xfrm>
          <a:prstGeom prst="rect">
            <a:avLst/>
          </a:prstGeom>
        </p:spPr>
      </p:pic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C1D9042C-D82E-6ACB-2D3C-70CB130C33ED}"/>
              </a:ext>
            </a:extLst>
          </p:cNvPr>
          <p:cNvSpPr/>
          <p:nvPr/>
        </p:nvSpPr>
        <p:spPr>
          <a:xfrm>
            <a:off x="3499945" y="2375338"/>
            <a:ext cx="5580993" cy="2325414"/>
          </a:xfrm>
          <a:prstGeom prst="roundRect">
            <a:avLst>
              <a:gd name="adj" fmla="val 10201"/>
            </a:avLst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CFDD624-3675-B041-D5D5-618E3B9EB53F}"/>
              </a:ext>
            </a:extLst>
          </p:cNvPr>
          <p:cNvSpPr/>
          <p:nvPr/>
        </p:nvSpPr>
        <p:spPr>
          <a:xfrm>
            <a:off x="1616895" y="5992454"/>
            <a:ext cx="1677971" cy="468117"/>
          </a:xfrm>
          <a:prstGeom prst="roundRect">
            <a:avLst/>
          </a:prstGeom>
          <a:solidFill>
            <a:srgbClr val="FFFFFF">
              <a:alpha val="6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Provisión de datos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6CE313B9-9E63-4623-9EF1-EDEAB28A249B}"/>
              </a:ext>
            </a:extLst>
          </p:cNvPr>
          <p:cNvSpPr/>
          <p:nvPr/>
        </p:nvSpPr>
        <p:spPr>
          <a:xfrm>
            <a:off x="4949874" y="4573153"/>
            <a:ext cx="1677971" cy="468117"/>
          </a:xfrm>
          <a:prstGeom prst="roundRect">
            <a:avLst/>
          </a:prstGeom>
          <a:solidFill>
            <a:srgbClr val="FFFFFF">
              <a:alpha val="6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Despliegue del “Modelo”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1C0ACFD0-13F5-29B5-8B49-FFE7FD1D3343}"/>
              </a:ext>
            </a:extLst>
          </p:cNvPr>
          <p:cNvSpPr/>
          <p:nvPr/>
        </p:nvSpPr>
        <p:spPr>
          <a:xfrm>
            <a:off x="7206102" y="6106137"/>
            <a:ext cx="1677971" cy="468117"/>
          </a:xfrm>
          <a:prstGeom prst="round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Exposición del “Modelo”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93126AC-78FE-DDD7-D4F3-21F5538EB9A9}"/>
              </a:ext>
            </a:extLst>
          </p:cNvPr>
          <p:cNvCxnSpPr>
            <a:cxnSpLocks/>
          </p:cNvCxnSpPr>
          <p:nvPr/>
        </p:nvCxnSpPr>
        <p:spPr>
          <a:xfrm flipH="1" flipV="1">
            <a:off x="6627845" y="5578639"/>
            <a:ext cx="555380" cy="765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603A4F6A-E476-18EA-DA5C-5957016EE95E}"/>
              </a:ext>
            </a:extLst>
          </p:cNvPr>
          <p:cNvSpPr/>
          <p:nvPr/>
        </p:nvSpPr>
        <p:spPr>
          <a:xfrm>
            <a:off x="6438507" y="5297864"/>
            <a:ext cx="395926" cy="377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96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BAE6796-8E4B-A8AF-2B54-6797010AE8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Google Shape;156;gb05ad13b47_0_22"/>
          <p:cNvSpPr txBox="1">
            <a:spLocks noGrp="1"/>
          </p:cNvSpPr>
          <p:nvPr>
            <p:ph type="title"/>
          </p:nvPr>
        </p:nvSpPr>
        <p:spPr>
          <a:xfrm>
            <a:off x="838200" y="3013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Productizar</a:t>
            </a:r>
            <a:r>
              <a:rPr lang="en-GB" dirty="0">
                <a:solidFill>
                  <a:srgbClr val="FF0000"/>
                </a:solidFill>
              </a:rPr>
              <a:t> (</a:t>
            </a:r>
            <a:r>
              <a:rPr lang="en-GB" dirty="0" err="1">
                <a:solidFill>
                  <a:srgbClr val="FF0000"/>
                </a:solidFill>
              </a:rPr>
              <a:t>aggghh</a:t>
            </a:r>
            <a:r>
              <a:rPr lang="en-GB" dirty="0">
                <a:solidFill>
                  <a:srgbClr val="FF0000"/>
                </a:solidFill>
              </a:rPr>
              <a:t>) -&gt; </a:t>
            </a:r>
            <a:r>
              <a:rPr lang="en-GB" dirty="0" err="1">
                <a:solidFill>
                  <a:srgbClr val="FF0000"/>
                </a:solidFill>
              </a:rPr>
              <a:t>Industrialización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5BD88EB-2BCE-09B3-6319-A0A1FB54E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" name="Imagen 9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7CFB995D-5F50-47B6-9A12-4AF9E9F74F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0616" y="1428333"/>
            <a:ext cx="9210768" cy="5145921"/>
          </a:xfrm>
          <a:prstGeom prst="rect">
            <a:avLst/>
          </a:prstGeom>
        </p:spPr>
      </p:pic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C1D9042C-D82E-6ACB-2D3C-70CB130C33ED}"/>
              </a:ext>
            </a:extLst>
          </p:cNvPr>
          <p:cNvSpPr/>
          <p:nvPr/>
        </p:nvSpPr>
        <p:spPr>
          <a:xfrm>
            <a:off x="3499945" y="2375338"/>
            <a:ext cx="5580993" cy="2325414"/>
          </a:xfrm>
          <a:prstGeom prst="roundRect">
            <a:avLst>
              <a:gd name="adj" fmla="val 10201"/>
            </a:avLst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CFDD624-3675-B041-D5D5-618E3B9EB53F}"/>
              </a:ext>
            </a:extLst>
          </p:cNvPr>
          <p:cNvSpPr/>
          <p:nvPr/>
        </p:nvSpPr>
        <p:spPr>
          <a:xfrm>
            <a:off x="1616895" y="5992454"/>
            <a:ext cx="1677971" cy="468117"/>
          </a:xfrm>
          <a:prstGeom prst="roundRect">
            <a:avLst/>
          </a:prstGeom>
          <a:solidFill>
            <a:srgbClr val="FFFFFF">
              <a:alpha val="6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Provisión de datos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6CE313B9-9E63-4623-9EF1-EDEAB28A249B}"/>
              </a:ext>
            </a:extLst>
          </p:cNvPr>
          <p:cNvSpPr/>
          <p:nvPr/>
        </p:nvSpPr>
        <p:spPr>
          <a:xfrm>
            <a:off x="4949874" y="4573153"/>
            <a:ext cx="1677971" cy="468117"/>
          </a:xfrm>
          <a:prstGeom prst="roundRect">
            <a:avLst/>
          </a:prstGeom>
          <a:solidFill>
            <a:srgbClr val="FFFFFF">
              <a:alpha val="6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Despliegue del “Modelo”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1C0ACFD0-13F5-29B5-8B49-FFE7FD1D3343}"/>
              </a:ext>
            </a:extLst>
          </p:cNvPr>
          <p:cNvSpPr/>
          <p:nvPr/>
        </p:nvSpPr>
        <p:spPr>
          <a:xfrm>
            <a:off x="7206102" y="6106137"/>
            <a:ext cx="1677971" cy="468117"/>
          </a:xfrm>
          <a:prstGeom prst="roundRect">
            <a:avLst/>
          </a:prstGeom>
          <a:solidFill>
            <a:srgbClr val="FFFFFF">
              <a:alpha val="6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Exposición del “Modelo”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93126AC-78FE-DDD7-D4F3-21F5538EB9A9}"/>
              </a:ext>
            </a:extLst>
          </p:cNvPr>
          <p:cNvCxnSpPr>
            <a:cxnSpLocks/>
          </p:cNvCxnSpPr>
          <p:nvPr/>
        </p:nvCxnSpPr>
        <p:spPr>
          <a:xfrm flipH="1" flipV="1">
            <a:off x="6627845" y="5578639"/>
            <a:ext cx="555380" cy="765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603A4F6A-E476-18EA-DA5C-5957016EE95E}"/>
              </a:ext>
            </a:extLst>
          </p:cNvPr>
          <p:cNvSpPr/>
          <p:nvPr/>
        </p:nvSpPr>
        <p:spPr>
          <a:xfrm>
            <a:off x="6438507" y="5297864"/>
            <a:ext cx="395926" cy="377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762F337F-50A2-4789-674A-DFE12F40AC98}"/>
              </a:ext>
            </a:extLst>
          </p:cNvPr>
          <p:cNvSpPr/>
          <p:nvPr/>
        </p:nvSpPr>
        <p:spPr>
          <a:xfrm>
            <a:off x="4110888" y="6141550"/>
            <a:ext cx="1677971" cy="468117"/>
          </a:xfrm>
          <a:prstGeom prst="round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Integración/</a:t>
            </a:r>
            <a:br>
              <a:rPr lang="es-ES" dirty="0">
                <a:solidFill>
                  <a:sysClr val="windowText" lastClr="000000"/>
                </a:solidFill>
              </a:rPr>
            </a:br>
            <a:r>
              <a:rPr lang="es-ES" dirty="0">
                <a:solidFill>
                  <a:sysClr val="windowText" lastClr="000000"/>
                </a:solidFill>
              </a:rPr>
              <a:t>Orquestación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E0F183A-ACDF-0C75-0308-B4C80F7A308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788859" y="6375575"/>
            <a:ext cx="1394366" cy="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6A8BAB-9C3E-52C5-EAF5-D5625E02D3C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949874" y="5041270"/>
            <a:ext cx="838986" cy="1100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9E8BE0F-2F1D-3B7F-66C3-804C39B45ED2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flipH="1" flipV="1">
            <a:off x="3294866" y="6226513"/>
            <a:ext cx="816022" cy="149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84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BAE6796-8E4B-A8AF-2B54-6797010AE8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Google Shape;156;gb05ad13b47_0_22"/>
          <p:cNvSpPr txBox="1">
            <a:spLocks noGrp="1"/>
          </p:cNvSpPr>
          <p:nvPr>
            <p:ph type="title"/>
          </p:nvPr>
        </p:nvSpPr>
        <p:spPr>
          <a:xfrm>
            <a:off x="838200" y="3013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Productizar</a:t>
            </a:r>
            <a:r>
              <a:rPr lang="en-GB" dirty="0">
                <a:solidFill>
                  <a:srgbClr val="FF0000"/>
                </a:solidFill>
              </a:rPr>
              <a:t> (</a:t>
            </a:r>
            <a:r>
              <a:rPr lang="en-GB" dirty="0" err="1">
                <a:solidFill>
                  <a:srgbClr val="FF0000"/>
                </a:solidFill>
              </a:rPr>
              <a:t>aggghh</a:t>
            </a:r>
            <a:r>
              <a:rPr lang="en-GB" dirty="0">
                <a:solidFill>
                  <a:srgbClr val="FF0000"/>
                </a:solidFill>
              </a:rPr>
              <a:t>) -&gt; </a:t>
            </a:r>
            <a:r>
              <a:rPr lang="en-GB" dirty="0" err="1">
                <a:solidFill>
                  <a:srgbClr val="FF0000"/>
                </a:solidFill>
              </a:rPr>
              <a:t>Industrialización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5BD88EB-2BCE-09B3-6319-A0A1FB54E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" name="Imagen 9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7CFB995D-5F50-47B6-9A12-4AF9E9F74F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0616" y="1428333"/>
            <a:ext cx="9210768" cy="5145921"/>
          </a:xfrm>
          <a:prstGeom prst="rect">
            <a:avLst/>
          </a:prstGeom>
        </p:spPr>
      </p:pic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C1D9042C-D82E-6ACB-2D3C-70CB130C33ED}"/>
              </a:ext>
            </a:extLst>
          </p:cNvPr>
          <p:cNvSpPr/>
          <p:nvPr/>
        </p:nvSpPr>
        <p:spPr>
          <a:xfrm>
            <a:off x="3499945" y="2375338"/>
            <a:ext cx="5580993" cy="2325414"/>
          </a:xfrm>
          <a:prstGeom prst="roundRect">
            <a:avLst>
              <a:gd name="adj" fmla="val 10201"/>
            </a:avLst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CFDD624-3675-B041-D5D5-618E3B9EB53F}"/>
              </a:ext>
            </a:extLst>
          </p:cNvPr>
          <p:cNvSpPr/>
          <p:nvPr/>
        </p:nvSpPr>
        <p:spPr>
          <a:xfrm>
            <a:off x="1616895" y="5992454"/>
            <a:ext cx="1677971" cy="468117"/>
          </a:xfrm>
          <a:prstGeom prst="roundRect">
            <a:avLst/>
          </a:prstGeom>
          <a:solidFill>
            <a:srgbClr val="FFFFFF">
              <a:alpha val="6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Provisión de datos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6CE313B9-9E63-4623-9EF1-EDEAB28A249B}"/>
              </a:ext>
            </a:extLst>
          </p:cNvPr>
          <p:cNvSpPr/>
          <p:nvPr/>
        </p:nvSpPr>
        <p:spPr>
          <a:xfrm>
            <a:off x="4949874" y="4573153"/>
            <a:ext cx="1677971" cy="468117"/>
          </a:xfrm>
          <a:prstGeom prst="roundRect">
            <a:avLst/>
          </a:prstGeom>
          <a:solidFill>
            <a:srgbClr val="FFFFFF">
              <a:alpha val="6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Despliegue del “Modelo”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1C0ACFD0-13F5-29B5-8B49-FFE7FD1D3343}"/>
              </a:ext>
            </a:extLst>
          </p:cNvPr>
          <p:cNvSpPr/>
          <p:nvPr/>
        </p:nvSpPr>
        <p:spPr>
          <a:xfrm>
            <a:off x="7206102" y="6106137"/>
            <a:ext cx="1677971" cy="468117"/>
          </a:xfrm>
          <a:prstGeom prst="roundRect">
            <a:avLst/>
          </a:prstGeom>
          <a:solidFill>
            <a:srgbClr val="FFFFFF">
              <a:alpha val="6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Exposición del “Modelo”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762F337F-50A2-4789-674A-DFE12F40AC98}"/>
              </a:ext>
            </a:extLst>
          </p:cNvPr>
          <p:cNvSpPr/>
          <p:nvPr/>
        </p:nvSpPr>
        <p:spPr>
          <a:xfrm>
            <a:off x="9531209" y="4268164"/>
            <a:ext cx="2270733" cy="609978"/>
          </a:xfrm>
          <a:prstGeom prst="roundRect">
            <a:avLst/>
          </a:prstGeom>
          <a:solidFill>
            <a:srgbClr val="FFFFFF">
              <a:alpha val="6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Integración/Orquestación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7D0A18CA-3BB1-ECD4-3DB5-86158C8ED7E7}"/>
              </a:ext>
            </a:extLst>
          </p:cNvPr>
          <p:cNvSpPr/>
          <p:nvPr/>
        </p:nvSpPr>
        <p:spPr>
          <a:xfrm>
            <a:off x="3983432" y="6170634"/>
            <a:ext cx="2068161" cy="468117"/>
          </a:xfrm>
          <a:prstGeom prst="round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SOPORTE/</a:t>
            </a:r>
            <a:br>
              <a:rPr lang="es-ES" dirty="0">
                <a:solidFill>
                  <a:sysClr val="windowText" lastClr="000000"/>
                </a:solidFill>
              </a:rPr>
            </a:br>
            <a:r>
              <a:rPr lang="es-ES" dirty="0">
                <a:solidFill>
                  <a:sysClr val="windowText" lastClr="000000"/>
                </a:solidFill>
              </a:rPr>
              <a:t>MANTENIMIENTO</a:t>
            </a:r>
          </a:p>
        </p:txBody>
      </p:sp>
    </p:spTree>
    <p:extLst>
      <p:ext uri="{BB962C8B-B14F-4D97-AF65-F5344CB8AC3E}">
        <p14:creationId xmlns:p14="http://schemas.microsoft.com/office/powerpoint/2010/main" val="212311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BAE6796-8E4B-A8AF-2B54-6797010AE8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Google Shape;156;gb05ad13b47_0_22"/>
          <p:cNvSpPr txBox="1">
            <a:spLocks noGrp="1"/>
          </p:cNvSpPr>
          <p:nvPr>
            <p:ph type="title"/>
          </p:nvPr>
        </p:nvSpPr>
        <p:spPr>
          <a:xfrm>
            <a:off x="838200" y="3013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Productizar</a:t>
            </a:r>
            <a:r>
              <a:rPr lang="en-GB" dirty="0">
                <a:solidFill>
                  <a:srgbClr val="FF0000"/>
                </a:solidFill>
              </a:rPr>
              <a:t> (</a:t>
            </a:r>
            <a:r>
              <a:rPr lang="en-GB" dirty="0" err="1">
                <a:solidFill>
                  <a:srgbClr val="FF0000"/>
                </a:solidFill>
              </a:rPr>
              <a:t>aggghh</a:t>
            </a:r>
            <a:r>
              <a:rPr lang="en-GB" dirty="0">
                <a:solidFill>
                  <a:srgbClr val="FF0000"/>
                </a:solidFill>
              </a:rPr>
              <a:t>) -&gt; </a:t>
            </a:r>
            <a:r>
              <a:rPr lang="en-GB" dirty="0" err="1">
                <a:solidFill>
                  <a:srgbClr val="FF0000"/>
                </a:solidFill>
              </a:rPr>
              <a:t>Industrialización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5BD88EB-2BCE-09B3-6319-A0A1FB54E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" name="Imagen 9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7CFB995D-5F50-47B6-9A12-4AF9E9F74F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0616" y="1428333"/>
            <a:ext cx="9210768" cy="5145921"/>
          </a:xfrm>
          <a:prstGeom prst="rect">
            <a:avLst/>
          </a:prstGeom>
        </p:spPr>
      </p:pic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C1D9042C-D82E-6ACB-2D3C-70CB130C33ED}"/>
              </a:ext>
            </a:extLst>
          </p:cNvPr>
          <p:cNvSpPr/>
          <p:nvPr/>
        </p:nvSpPr>
        <p:spPr>
          <a:xfrm>
            <a:off x="3499945" y="2375338"/>
            <a:ext cx="5580993" cy="2325414"/>
          </a:xfrm>
          <a:prstGeom prst="roundRect">
            <a:avLst>
              <a:gd name="adj" fmla="val 10201"/>
            </a:avLst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CFDD624-3675-B041-D5D5-618E3B9EB53F}"/>
              </a:ext>
            </a:extLst>
          </p:cNvPr>
          <p:cNvSpPr/>
          <p:nvPr/>
        </p:nvSpPr>
        <p:spPr>
          <a:xfrm>
            <a:off x="1616895" y="5992454"/>
            <a:ext cx="1677971" cy="468117"/>
          </a:xfrm>
          <a:prstGeom prst="roundRect">
            <a:avLst/>
          </a:prstGeom>
          <a:solidFill>
            <a:srgbClr val="FFFFFF">
              <a:alpha val="6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Provisión de datos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6CE313B9-9E63-4623-9EF1-EDEAB28A249B}"/>
              </a:ext>
            </a:extLst>
          </p:cNvPr>
          <p:cNvSpPr/>
          <p:nvPr/>
        </p:nvSpPr>
        <p:spPr>
          <a:xfrm>
            <a:off x="4949874" y="4573153"/>
            <a:ext cx="1677971" cy="468117"/>
          </a:xfrm>
          <a:prstGeom prst="roundRect">
            <a:avLst/>
          </a:prstGeom>
          <a:solidFill>
            <a:srgbClr val="FFFFFF">
              <a:alpha val="6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Despliegue del “Modelo”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1C0ACFD0-13F5-29B5-8B49-FFE7FD1D3343}"/>
              </a:ext>
            </a:extLst>
          </p:cNvPr>
          <p:cNvSpPr/>
          <p:nvPr/>
        </p:nvSpPr>
        <p:spPr>
          <a:xfrm>
            <a:off x="7206102" y="6106137"/>
            <a:ext cx="1677971" cy="468117"/>
          </a:xfrm>
          <a:prstGeom prst="roundRect">
            <a:avLst/>
          </a:prstGeom>
          <a:solidFill>
            <a:srgbClr val="FFFFFF">
              <a:alpha val="6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Exposición del “Modelo”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762F337F-50A2-4789-674A-DFE12F40AC98}"/>
              </a:ext>
            </a:extLst>
          </p:cNvPr>
          <p:cNvSpPr/>
          <p:nvPr/>
        </p:nvSpPr>
        <p:spPr>
          <a:xfrm>
            <a:off x="9531209" y="4268164"/>
            <a:ext cx="2270733" cy="609978"/>
          </a:xfrm>
          <a:prstGeom prst="roundRect">
            <a:avLst/>
          </a:prstGeom>
          <a:solidFill>
            <a:srgbClr val="FFFFFF">
              <a:alpha val="6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Integración/Orquestación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7D0A18CA-3BB1-ECD4-3DB5-86158C8ED7E7}"/>
              </a:ext>
            </a:extLst>
          </p:cNvPr>
          <p:cNvSpPr/>
          <p:nvPr/>
        </p:nvSpPr>
        <p:spPr>
          <a:xfrm>
            <a:off x="3983432" y="6170634"/>
            <a:ext cx="2068161" cy="468117"/>
          </a:xfrm>
          <a:prstGeom prst="roundRect">
            <a:avLst/>
          </a:prstGeom>
          <a:solidFill>
            <a:srgbClr val="FFFFFF">
              <a:alpha val="6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SOPORTE/</a:t>
            </a:r>
            <a:br>
              <a:rPr lang="es-ES" dirty="0">
                <a:solidFill>
                  <a:sysClr val="windowText" lastClr="000000"/>
                </a:solidFill>
              </a:rPr>
            </a:br>
            <a:r>
              <a:rPr lang="es-ES" dirty="0">
                <a:solidFill>
                  <a:sysClr val="windowText" lastClr="000000"/>
                </a:solidFill>
              </a:rPr>
              <a:t>MANTENIMIENTO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9F3E4327-2B84-7BA2-B5C5-0E5DFB8309E3}"/>
              </a:ext>
            </a:extLst>
          </p:cNvPr>
          <p:cNvSpPr/>
          <p:nvPr/>
        </p:nvSpPr>
        <p:spPr>
          <a:xfrm>
            <a:off x="3221582" y="4537740"/>
            <a:ext cx="1278022" cy="468117"/>
          </a:xfrm>
          <a:prstGeom prst="round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Evaluación/</a:t>
            </a:r>
            <a:br>
              <a:rPr lang="es-ES" dirty="0">
                <a:solidFill>
                  <a:sysClr val="windowText" lastClr="000000"/>
                </a:solidFill>
              </a:rPr>
            </a:br>
            <a:r>
              <a:rPr lang="es-ES" dirty="0">
                <a:solidFill>
                  <a:sysClr val="windowText" lastClr="000000"/>
                </a:solidFill>
              </a:rPr>
              <a:t>Recalibrado</a:t>
            </a:r>
          </a:p>
        </p:txBody>
      </p:sp>
    </p:spTree>
    <p:extLst>
      <p:ext uri="{BB962C8B-B14F-4D97-AF65-F5344CB8AC3E}">
        <p14:creationId xmlns:p14="http://schemas.microsoft.com/office/powerpoint/2010/main" val="406779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BAE6796-8E4B-A8AF-2B54-6797010AE8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Google Shape;156;gb05ad13b47_0_22"/>
          <p:cNvSpPr txBox="1">
            <a:spLocks noGrp="1"/>
          </p:cNvSpPr>
          <p:nvPr>
            <p:ph type="title"/>
          </p:nvPr>
        </p:nvSpPr>
        <p:spPr>
          <a:xfrm>
            <a:off x="838200" y="3013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Productizar</a:t>
            </a:r>
            <a:r>
              <a:rPr lang="en-GB" dirty="0">
                <a:solidFill>
                  <a:srgbClr val="FF0000"/>
                </a:solidFill>
              </a:rPr>
              <a:t> (</a:t>
            </a:r>
            <a:r>
              <a:rPr lang="en-GB" dirty="0" err="1">
                <a:solidFill>
                  <a:srgbClr val="FF0000"/>
                </a:solidFill>
              </a:rPr>
              <a:t>aggghh</a:t>
            </a:r>
            <a:r>
              <a:rPr lang="en-GB" dirty="0">
                <a:solidFill>
                  <a:srgbClr val="FF0000"/>
                </a:solidFill>
              </a:rPr>
              <a:t>) -&gt; </a:t>
            </a:r>
            <a:r>
              <a:rPr lang="en-GB" dirty="0" err="1">
                <a:solidFill>
                  <a:srgbClr val="FF0000"/>
                </a:solidFill>
              </a:rPr>
              <a:t>Industrialización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5BD88EB-2BCE-09B3-6319-A0A1FB54E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" name="Imagen 9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7CFB995D-5F50-47B6-9A12-4AF9E9F74F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0616" y="1428333"/>
            <a:ext cx="9210768" cy="5145921"/>
          </a:xfrm>
          <a:prstGeom prst="rect">
            <a:avLst/>
          </a:prstGeom>
        </p:spPr>
      </p:pic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C1D9042C-D82E-6ACB-2D3C-70CB130C33ED}"/>
              </a:ext>
            </a:extLst>
          </p:cNvPr>
          <p:cNvSpPr/>
          <p:nvPr/>
        </p:nvSpPr>
        <p:spPr>
          <a:xfrm>
            <a:off x="3499945" y="2375338"/>
            <a:ext cx="5580993" cy="2325414"/>
          </a:xfrm>
          <a:prstGeom prst="roundRect">
            <a:avLst>
              <a:gd name="adj" fmla="val 10201"/>
            </a:avLst>
          </a:prstGeom>
          <a:solidFill>
            <a:srgbClr val="FFFF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CFDD624-3675-B041-D5D5-618E3B9EB53F}"/>
              </a:ext>
            </a:extLst>
          </p:cNvPr>
          <p:cNvSpPr/>
          <p:nvPr/>
        </p:nvSpPr>
        <p:spPr>
          <a:xfrm>
            <a:off x="1616895" y="5992454"/>
            <a:ext cx="1677971" cy="468117"/>
          </a:xfrm>
          <a:prstGeom prst="roundRect">
            <a:avLst/>
          </a:prstGeom>
          <a:solidFill>
            <a:srgbClr val="FFFFFF">
              <a:alpha val="6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Provisión de datos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6CE313B9-9E63-4623-9EF1-EDEAB28A249B}"/>
              </a:ext>
            </a:extLst>
          </p:cNvPr>
          <p:cNvSpPr/>
          <p:nvPr/>
        </p:nvSpPr>
        <p:spPr>
          <a:xfrm>
            <a:off x="4949874" y="4573153"/>
            <a:ext cx="1677971" cy="468117"/>
          </a:xfrm>
          <a:prstGeom prst="roundRect">
            <a:avLst/>
          </a:prstGeom>
          <a:solidFill>
            <a:srgbClr val="FFFFFF">
              <a:alpha val="6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Despliegue del “Modelo”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1C0ACFD0-13F5-29B5-8B49-FFE7FD1D3343}"/>
              </a:ext>
            </a:extLst>
          </p:cNvPr>
          <p:cNvSpPr/>
          <p:nvPr/>
        </p:nvSpPr>
        <p:spPr>
          <a:xfrm>
            <a:off x="7206102" y="6106137"/>
            <a:ext cx="1677971" cy="468117"/>
          </a:xfrm>
          <a:prstGeom prst="roundRect">
            <a:avLst/>
          </a:prstGeom>
          <a:solidFill>
            <a:srgbClr val="FFFFFF">
              <a:alpha val="6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Exposición del “Modelo”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762F337F-50A2-4789-674A-DFE12F40AC98}"/>
              </a:ext>
            </a:extLst>
          </p:cNvPr>
          <p:cNvSpPr/>
          <p:nvPr/>
        </p:nvSpPr>
        <p:spPr>
          <a:xfrm>
            <a:off x="9531209" y="4268164"/>
            <a:ext cx="2270733" cy="609978"/>
          </a:xfrm>
          <a:prstGeom prst="roundRect">
            <a:avLst/>
          </a:prstGeom>
          <a:solidFill>
            <a:srgbClr val="FFFFFF">
              <a:alpha val="6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Integración/Orquestación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7D0A18CA-3BB1-ECD4-3DB5-86158C8ED7E7}"/>
              </a:ext>
            </a:extLst>
          </p:cNvPr>
          <p:cNvSpPr/>
          <p:nvPr/>
        </p:nvSpPr>
        <p:spPr>
          <a:xfrm>
            <a:off x="3983432" y="6170634"/>
            <a:ext cx="2068161" cy="468117"/>
          </a:xfrm>
          <a:prstGeom prst="roundRect">
            <a:avLst/>
          </a:prstGeom>
          <a:solidFill>
            <a:srgbClr val="FFFFFF">
              <a:alpha val="6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SOPORTE/</a:t>
            </a:r>
            <a:br>
              <a:rPr lang="es-ES" dirty="0">
                <a:solidFill>
                  <a:sysClr val="windowText" lastClr="000000"/>
                </a:solidFill>
              </a:rPr>
            </a:br>
            <a:r>
              <a:rPr lang="es-ES" dirty="0">
                <a:solidFill>
                  <a:sysClr val="windowText" lastClr="000000"/>
                </a:solidFill>
              </a:rPr>
              <a:t>MANTENIMIENTO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9F3E4327-2B84-7BA2-B5C5-0E5DFB8309E3}"/>
              </a:ext>
            </a:extLst>
          </p:cNvPr>
          <p:cNvSpPr/>
          <p:nvPr/>
        </p:nvSpPr>
        <p:spPr>
          <a:xfrm>
            <a:off x="3221582" y="4537740"/>
            <a:ext cx="1278022" cy="468117"/>
          </a:xfrm>
          <a:prstGeom prst="roundRect">
            <a:avLst/>
          </a:prstGeom>
          <a:solidFill>
            <a:srgbClr val="FFFFFF">
              <a:alpha val="6588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Evaluación/</a:t>
            </a:r>
            <a:br>
              <a:rPr lang="es-ES" dirty="0">
                <a:solidFill>
                  <a:sysClr val="windowText" lastClr="000000"/>
                </a:solidFill>
              </a:rPr>
            </a:br>
            <a:r>
              <a:rPr lang="es-ES" dirty="0">
                <a:solidFill>
                  <a:sysClr val="windowText" lastClr="000000"/>
                </a:solidFill>
              </a:rPr>
              <a:t>Recalibrado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41A9C405-77CC-C8F5-C1D9-1A5CBA1A1B32}"/>
              </a:ext>
            </a:extLst>
          </p:cNvPr>
          <p:cNvSpPr/>
          <p:nvPr/>
        </p:nvSpPr>
        <p:spPr>
          <a:xfrm>
            <a:off x="7165591" y="4410025"/>
            <a:ext cx="1870858" cy="468117"/>
          </a:xfrm>
          <a:prstGeom prst="round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Desarrollo/</a:t>
            </a:r>
            <a:br>
              <a:rPr lang="es-ES" dirty="0">
                <a:solidFill>
                  <a:sysClr val="windowText" lastClr="000000"/>
                </a:solidFill>
              </a:rPr>
            </a:br>
            <a:r>
              <a:rPr lang="es-ES" dirty="0">
                <a:solidFill>
                  <a:sysClr val="windowText" lastClr="000000"/>
                </a:solidFill>
              </a:rPr>
              <a:t>Mantenimiento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44E412E-FAAA-AC24-5446-6510C015CC4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00041" y="4878142"/>
            <a:ext cx="700979" cy="391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85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1010</Words>
  <Application>Microsoft Macintosh PowerPoint</Application>
  <PresentationFormat>Panorámica</PresentationFormat>
  <Paragraphs>175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Productización/Industrialización Una breve intro </vt:lpstr>
      <vt:lpstr>El contexto: The big picture</vt:lpstr>
      <vt:lpstr>Productizar (aggghh) -&gt; Industrialización</vt:lpstr>
      <vt:lpstr>Productizar (aggghh) -&gt; Industrialización</vt:lpstr>
      <vt:lpstr>Productizar (aggghh) -&gt; Industrialización</vt:lpstr>
      <vt:lpstr>Productizar (aggghh) -&gt; Industrialización</vt:lpstr>
      <vt:lpstr>Productizar (aggghh) -&gt; Industrialización</vt:lpstr>
      <vt:lpstr>Productizar (aggghh) -&gt; Industrialización</vt:lpstr>
      <vt:lpstr>Productizar (aggghh) -&gt; Industrialización</vt:lpstr>
      <vt:lpstr>En otras palabras…</vt:lpstr>
      <vt:lpstr>Despliegue y Exposición</vt:lpstr>
      <vt:lpstr>Despliegue: El modelo</vt:lpstr>
      <vt:lpstr>Entorno(s) de Ejecución</vt:lpstr>
      <vt:lpstr>Entorno(s) de Ejecución: Batch vs Online</vt:lpstr>
      <vt:lpstr>Entorno(s) de Ejecución: Batch vs Online</vt:lpstr>
      <vt:lpstr>APIs - Flask</vt:lpstr>
      <vt:lpstr>¿Cómo se comunican dos servicios via Internet?</vt:lpstr>
      <vt:lpstr>Protocolo HTTP</vt:lpstr>
      <vt:lpstr>Protocolo respuesta</vt:lpstr>
      <vt:lpstr>Presentación de PowerPoint</vt:lpstr>
      <vt:lpstr>Presentación de PowerPoint</vt:lpstr>
      <vt:lpstr>Arquitectura</vt:lpstr>
      <vt:lpstr>¿Qué es una API?</vt:lpstr>
      <vt:lpstr>Ejemplo de API</vt:lpstr>
      <vt:lpstr>Casos de uso</vt:lpstr>
      <vt:lpstr>Creación de APIs con Flask</vt:lpstr>
      <vt:lpstr>Flask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 - Flask</dc:title>
  <dc:creator>Gabriel VT</dc:creator>
  <cp:lastModifiedBy>Jaime Gonzalez Rodriguez</cp:lastModifiedBy>
  <cp:revision>9</cp:revision>
  <dcterms:created xsi:type="dcterms:W3CDTF">2020-05-12T19:48:30Z</dcterms:created>
  <dcterms:modified xsi:type="dcterms:W3CDTF">2023-02-13T13:17:40Z</dcterms:modified>
</cp:coreProperties>
</file>