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4" r:id="rId9"/>
    <p:sldId id="265" r:id="rId10"/>
    <p:sldId id="266" r:id="rId11"/>
    <p:sldId id="267" r:id="rId12"/>
    <p:sldId id="288" r:id="rId13"/>
    <p:sldId id="268" r:id="rId14"/>
    <p:sldId id="269" r:id="rId15"/>
    <p:sldId id="270" r:id="rId16"/>
    <p:sldId id="271" r:id="rId17"/>
    <p:sldId id="286" r:id="rId18"/>
    <p:sldId id="272" r:id="rId19"/>
    <p:sldId id="285" r:id="rId20"/>
    <p:sldId id="287" r:id="rId21"/>
    <p:sldId id="273" r:id="rId22"/>
    <p:sldId id="275" r:id="rId23"/>
    <p:sldId id="274" r:id="rId24"/>
    <p:sldId id="276" r:id="rId25"/>
    <p:sldId id="277" r:id="rId26"/>
    <p:sldId id="278" r:id="rId27"/>
    <p:sldId id="279" r:id="rId28"/>
    <p:sldId id="280" r:id="rId29"/>
    <p:sldId id="282" r:id="rId30"/>
    <p:sldId id="283" r:id="rId31"/>
    <p:sldId id="284"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qPt/uV4Lmp9OLQ3BfV/fKJvuV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7"/>
    <p:restoredTop sz="94694"/>
  </p:normalViewPr>
  <p:slideViewPr>
    <p:cSldViewPr snapToGrid="0">
      <p:cViewPr varScale="1">
        <p:scale>
          <a:sx n="121" d="100"/>
          <a:sy n="121"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8b485b1ff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a8b485b1ff_0_2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Smoothing is a statistical method we can use to create an approximation function to remove irregularities in data and attempt to capture significant patterns. Robert Goodell Brown was the father of exponential smoothing, and in 1956 he published “Exponential Smoothing for Predicting Demand”</a:t>
            </a:r>
            <a:endParaRPr dirty="0"/>
          </a:p>
        </p:txBody>
      </p:sp>
      <p:sp>
        <p:nvSpPr>
          <p:cNvPr id="182" name="Google Shape;182;ga8b485b1ff_0_2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8b485b1ff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a8b485b1ff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8" name="Google Shape;188;ga8b485b1ff_0_1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8b485b1ff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a8b485b1ff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8" name="Google Shape;188;ga8b485b1ff_0_1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extLst>
      <p:ext uri="{BB962C8B-B14F-4D97-AF65-F5344CB8AC3E}">
        <p14:creationId xmlns:p14="http://schemas.microsoft.com/office/powerpoint/2010/main" val="20957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8b485b1ff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8b485b1ff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ga8b485b1ff_0_1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8b485b1ff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a8b485b1ff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2" name="Google Shape;202;ga8b485b1ff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8b485b1ff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a8b485b1ff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4" name="Google Shape;214;ga8b485b1ff_0_1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8b485b1ff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a8b485b1ff_0_1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8" name="Google Shape;228;ga8b485b1ff_0_1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8b485b1ff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8b485b1ff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ga8b485b1ff_0_1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extLst>
      <p:ext uri="{BB962C8B-B14F-4D97-AF65-F5344CB8AC3E}">
        <p14:creationId xmlns:p14="http://schemas.microsoft.com/office/powerpoint/2010/main" val="3534139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8b485b1ff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a8b485b1ff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0" name="Google Shape;240;ga8b485b1ff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8b485b1ff_0_2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a8b485b1ff_0_2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09" name="Google Shape;309;ga8b485b1ff_0_2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19</a:t>
            </a:fld>
            <a:endParaRPr/>
          </a:p>
        </p:txBody>
      </p:sp>
    </p:spTree>
    <p:extLst>
      <p:ext uri="{BB962C8B-B14F-4D97-AF65-F5344CB8AC3E}">
        <p14:creationId xmlns:p14="http://schemas.microsoft.com/office/powerpoint/2010/main" val="70728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8b485b1ff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a8b485b1ff_0_2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3" name="Google Shape;93;ga8b485b1ff_0_2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8b485b1ff_0_2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a8b485b1ff_0_2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09" name="Google Shape;309;ga8b485b1ff_0_2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20</a:t>
            </a:fld>
            <a:endParaRPr/>
          </a:p>
        </p:txBody>
      </p:sp>
    </p:spTree>
    <p:extLst>
      <p:ext uri="{BB962C8B-B14F-4D97-AF65-F5344CB8AC3E}">
        <p14:creationId xmlns:p14="http://schemas.microsoft.com/office/powerpoint/2010/main" val="42324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a8b485b1ff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a8b485b1ff_0_1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9" name="Google Shape;249;ga8b485b1ff_0_1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8b485b1ff_0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a8b485b1ff_0_2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4" name="Google Shape;264;ga8b485b1ff_0_2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8b485b1ff_0_2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a8b485b1ff_0_2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6" name="Google Shape;256;ga8b485b1ff_0_2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8b485b1ff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a8b485b1ff_0_2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2" name="Google Shape;272;ga8b485b1ff_0_2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d1a4756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ad1a4756b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0" name="Google Shape;280;gad1a4756b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8b485b1ff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a8b485b1ff_0_2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6" name="Google Shape;286;ga8b485b1ff_0_2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8b485b1ff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a8b485b1ff_0_2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97" name="Google Shape;297;ga8b485b1ff_0_2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8b485b1ff_0_2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a8b485b1ff_0_2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09" name="Google Shape;309;ga8b485b1ff_0_2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8b485b1ff_0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a8b485b1ff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27" name="Google Shape;327;ga8b485b1ff_0_3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9" name="Google Shape;99;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231b88e58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ga231b88e58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37" name="Google Shape;337;ga231b88e58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a2c25b0cc8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a2c25b0cc8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45" name="Google Shape;345;ga2c25b0cc8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8b485b1ff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a8b485b1ff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7" name="Google Shape;107;ga8b485b1ff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8b485b1ff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a8b485b1ff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5" name="Google Shape;115;ga8b485b1ff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8b485b1ff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a8b485b1ff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6" name="Google Shape;136;ga8b485b1ff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8b485b1ff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a8b485b1ff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2" name="Google Shape;142;ga8b485b1ff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8b485b1f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a8b485b1f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4" name="Google Shape;164;ga8b485b1f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8b485b1ff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a8b485b1ff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2" name="Google Shape;172;ga8b485b1ff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Time Series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a8b485b1ff_0_200"/>
          <p:cNvSpPr txBox="1">
            <a:spLocks noGrp="1"/>
          </p:cNvSpPr>
          <p:nvPr>
            <p:ph type="title"/>
          </p:nvPr>
        </p:nvSpPr>
        <p:spPr>
          <a:xfrm>
            <a:off x="789500" y="1875050"/>
            <a:ext cx="10515600" cy="254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Smoothing</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a8b485b1ff_0_1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Smoothing</a:t>
            </a:r>
            <a:endParaRPr/>
          </a:p>
        </p:txBody>
      </p:sp>
      <p:sp>
        <p:nvSpPr>
          <p:cNvPr id="191" name="Google Shape;191;ga8b485b1ff_0_112"/>
          <p:cNvSpPr txBox="1"/>
          <p:nvPr/>
        </p:nvSpPr>
        <p:spPr>
          <a:xfrm>
            <a:off x="838200" y="2583700"/>
            <a:ext cx="4178700" cy="38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Método estadístico con el que creamos una función de aproximación para eliminar irregularidades en los datos, con el objetivo de obtener patrones significativos.</a:t>
            </a:r>
            <a:endParaRPr sz="16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6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Se utiliza en modelos de predicción a corto plazo, para datos que no tienen una variación grande a lo largo del tiempo.</a:t>
            </a:r>
            <a:endParaRPr sz="16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100">
              <a:solidFill>
                <a:schemeClr val="lt1"/>
              </a:solidFill>
              <a:latin typeface="Calibri"/>
              <a:ea typeface="Calibri"/>
              <a:cs typeface="Calibri"/>
              <a:sym typeface="Calibri"/>
            </a:endParaRPr>
          </a:p>
        </p:txBody>
      </p:sp>
      <p:pic>
        <p:nvPicPr>
          <p:cNvPr id="192" name="Google Shape;192;ga8b485b1ff_0_11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07700" y="2457548"/>
            <a:ext cx="5846375" cy="266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a8b485b1ff_0_1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dirty="0">
                <a:solidFill>
                  <a:srgbClr val="FF0000"/>
                </a:solidFill>
              </a:rPr>
              <a:t>Smoothing </a:t>
            </a:r>
            <a:r>
              <a:rPr lang="en-GB" dirty="0" err="1">
                <a:solidFill>
                  <a:srgbClr val="FF0000"/>
                </a:solidFill>
              </a:rPr>
              <a:t>como</a:t>
            </a:r>
            <a:r>
              <a:rPr lang="en-GB" dirty="0">
                <a:solidFill>
                  <a:srgbClr val="FF0000"/>
                </a:solidFill>
              </a:rPr>
              <a:t> </a:t>
            </a:r>
            <a:r>
              <a:rPr lang="en-GB" dirty="0" err="1">
                <a:solidFill>
                  <a:srgbClr val="FF0000"/>
                </a:solidFill>
              </a:rPr>
              <a:t>ayuda</a:t>
            </a:r>
            <a:r>
              <a:rPr lang="en-GB" dirty="0">
                <a:solidFill>
                  <a:srgbClr val="FF0000"/>
                </a:solidFill>
              </a:rPr>
              <a:t> visual </a:t>
            </a:r>
            <a:endParaRPr dirty="0"/>
          </a:p>
        </p:txBody>
      </p:sp>
      <p:pic>
        <p:nvPicPr>
          <p:cNvPr id="3" name="Imagen 2">
            <a:extLst>
              <a:ext uri="{FF2B5EF4-FFF2-40B4-BE49-F238E27FC236}">
                <a16:creationId xmlns:a16="http://schemas.microsoft.com/office/drawing/2014/main" id="{B013B559-BB2C-292C-6AF2-309BA402AFC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33767" y="1555532"/>
            <a:ext cx="4721957" cy="4852299"/>
          </a:xfrm>
          <a:prstGeom prst="rect">
            <a:avLst/>
          </a:prstGeom>
        </p:spPr>
      </p:pic>
    </p:spTree>
    <p:extLst>
      <p:ext uri="{BB962C8B-B14F-4D97-AF65-F5344CB8AC3E}">
        <p14:creationId xmlns:p14="http://schemas.microsoft.com/office/powerpoint/2010/main" val="198152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8b485b1ff_0_177"/>
          <p:cNvSpPr txBox="1">
            <a:spLocks noGrp="1"/>
          </p:cNvSpPr>
          <p:nvPr>
            <p:ph type="title"/>
          </p:nvPr>
        </p:nvSpPr>
        <p:spPr>
          <a:xfrm>
            <a:off x="789500" y="1875050"/>
            <a:ext cx="10515600" cy="254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Modelos de smoothing</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a8b485b1ff_0_1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Simple Exponential Smoothing (SES)</a:t>
            </a:r>
            <a:endParaRPr/>
          </a:p>
        </p:txBody>
      </p:sp>
      <p:sp>
        <p:nvSpPr>
          <p:cNvPr id="205" name="Google Shape;205;ga8b485b1ff_0_120"/>
          <p:cNvSpPr txBox="1"/>
          <p:nvPr/>
        </p:nvSpPr>
        <p:spPr>
          <a:xfrm>
            <a:off x="838200" y="1690825"/>
            <a:ext cx="10432800" cy="97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Se emplea sobre datos que no tienen una tendencia o estacionalidad muy clara. Se compone de un parámetro llamado alpha (0-1), que determina cuánto suaviza la serie temporal.</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100">
              <a:solidFill>
                <a:schemeClr val="lt1"/>
              </a:solidFill>
              <a:latin typeface="Calibri"/>
              <a:ea typeface="Calibri"/>
              <a:cs typeface="Calibri"/>
              <a:sym typeface="Calibri"/>
            </a:endParaRPr>
          </a:p>
        </p:txBody>
      </p:sp>
      <p:pic>
        <p:nvPicPr>
          <p:cNvPr id="206" name="Google Shape;206;ga8b485b1ff_0_120"/>
          <p:cNvPicPr preferRelativeResize="0"/>
          <p:nvPr/>
        </p:nvPicPr>
        <p:blipFill>
          <a:blip r:embed="rId3">
            <a:alphaModFix/>
          </a:blip>
          <a:stretch>
            <a:fillRect/>
          </a:stretch>
        </p:blipFill>
        <p:spPr>
          <a:xfrm>
            <a:off x="4448425" y="2440475"/>
            <a:ext cx="2095500" cy="504825"/>
          </a:xfrm>
          <a:prstGeom prst="rect">
            <a:avLst/>
          </a:prstGeom>
          <a:noFill/>
          <a:ln>
            <a:noFill/>
          </a:ln>
        </p:spPr>
      </p:pic>
      <p:sp>
        <p:nvSpPr>
          <p:cNvPr id="207" name="Google Shape;207;ga8b485b1ff_0_120"/>
          <p:cNvSpPr txBox="1"/>
          <p:nvPr/>
        </p:nvSpPr>
        <p:spPr>
          <a:xfrm>
            <a:off x="879600" y="3095425"/>
            <a:ext cx="10432800" cy="97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Siendo L el nivel calculado por SES, e Y el de la propia serie temporal.</a:t>
            </a:r>
            <a:endParaRPr sz="16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Cuanto mayor es alpha, más se asemeja a la serie original.</a:t>
            </a:r>
            <a:endParaRPr sz="16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100">
              <a:solidFill>
                <a:schemeClr val="lt1"/>
              </a:solidFill>
              <a:latin typeface="Calibri"/>
              <a:ea typeface="Calibri"/>
              <a:cs typeface="Calibri"/>
              <a:sym typeface="Calibri"/>
            </a:endParaRPr>
          </a:p>
        </p:txBody>
      </p:sp>
      <p:pic>
        <p:nvPicPr>
          <p:cNvPr id="208" name="Google Shape;208;ga8b485b1ff_0_1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79601" y="4074325"/>
            <a:ext cx="2007600" cy="2187449"/>
          </a:xfrm>
          <a:prstGeom prst="rect">
            <a:avLst/>
          </a:prstGeom>
          <a:noFill/>
          <a:ln>
            <a:noFill/>
          </a:ln>
        </p:spPr>
      </p:pic>
      <p:pic>
        <p:nvPicPr>
          <p:cNvPr id="209" name="Google Shape;209;ga8b485b1ff_0_1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8200" y="2195550"/>
            <a:ext cx="2699425" cy="1286100"/>
          </a:xfrm>
          <a:prstGeom prst="rect">
            <a:avLst/>
          </a:prstGeom>
          <a:noFill/>
          <a:ln>
            <a:noFill/>
          </a:ln>
        </p:spPr>
      </p:pic>
      <p:pic>
        <p:nvPicPr>
          <p:cNvPr id="210" name="Google Shape;210;ga8b485b1ff_0_1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171682" y="4074325"/>
            <a:ext cx="4978693" cy="218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a8b485b1ff_0_1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Double Exponential Smoothing (DES)</a:t>
            </a:r>
            <a:endParaRPr/>
          </a:p>
        </p:txBody>
      </p:sp>
      <p:sp>
        <p:nvSpPr>
          <p:cNvPr id="217" name="Google Shape;217;ga8b485b1ff_0_134"/>
          <p:cNvSpPr txBox="1"/>
          <p:nvPr/>
        </p:nvSpPr>
        <p:spPr>
          <a:xfrm>
            <a:off x="838200" y="1690825"/>
            <a:ext cx="10432800" cy="97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Simple Exponential Smoothing no funciona muy bien con tendencias en los Time Series. Double Exponential Smoothing maneja mejor datos con tendencia y sin seasonality, en comparación con otros métodos. Ahora, además de depender de alpha, dependerá también de beta.</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100">
              <a:solidFill>
                <a:schemeClr val="lt1"/>
              </a:solidFill>
              <a:latin typeface="Calibri"/>
              <a:ea typeface="Calibri"/>
              <a:cs typeface="Calibri"/>
              <a:sym typeface="Calibri"/>
            </a:endParaRPr>
          </a:p>
        </p:txBody>
      </p:sp>
      <p:sp>
        <p:nvSpPr>
          <p:cNvPr id="218" name="Google Shape;218;ga8b485b1ff_0_134"/>
          <p:cNvSpPr txBox="1"/>
          <p:nvPr/>
        </p:nvSpPr>
        <p:spPr>
          <a:xfrm>
            <a:off x="838200" y="3513500"/>
            <a:ext cx="3309300" cy="44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K es el numero de puntos a predecir</a:t>
            </a:r>
            <a:endParaRPr sz="16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100">
              <a:solidFill>
                <a:schemeClr val="lt1"/>
              </a:solidFill>
              <a:latin typeface="Calibri"/>
              <a:ea typeface="Calibri"/>
              <a:cs typeface="Calibri"/>
              <a:sym typeface="Calibri"/>
            </a:endParaRPr>
          </a:p>
        </p:txBody>
      </p:sp>
      <p:pic>
        <p:nvPicPr>
          <p:cNvPr id="219" name="Google Shape;219;ga8b485b1ff_0_134"/>
          <p:cNvPicPr preferRelativeResize="0"/>
          <p:nvPr/>
        </p:nvPicPr>
        <p:blipFill>
          <a:blip r:embed="rId3">
            <a:alphaModFix/>
          </a:blip>
          <a:stretch>
            <a:fillRect/>
          </a:stretch>
        </p:blipFill>
        <p:spPr>
          <a:xfrm>
            <a:off x="5227725" y="2932750"/>
            <a:ext cx="1466850" cy="485775"/>
          </a:xfrm>
          <a:prstGeom prst="rect">
            <a:avLst/>
          </a:prstGeom>
          <a:noFill/>
          <a:ln>
            <a:noFill/>
          </a:ln>
        </p:spPr>
      </p:pic>
      <p:pic>
        <p:nvPicPr>
          <p:cNvPr id="220" name="Google Shape;220;ga8b485b1ff_0_1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51513" y="2404500"/>
            <a:ext cx="2019275" cy="395375"/>
          </a:xfrm>
          <a:prstGeom prst="rect">
            <a:avLst/>
          </a:prstGeom>
          <a:noFill/>
          <a:ln>
            <a:noFill/>
          </a:ln>
        </p:spPr>
      </p:pic>
      <p:pic>
        <p:nvPicPr>
          <p:cNvPr id="221" name="Google Shape;221;ga8b485b1ff_0_1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03650" y="3513550"/>
            <a:ext cx="2019275" cy="441497"/>
          </a:xfrm>
          <a:prstGeom prst="rect">
            <a:avLst/>
          </a:prstGeom>
          <a:noFill/>
          <a:ln>
            <a:noFill/>
          </a:ln>
        </p:spPr>
      </p:pic>
      <p:sp>
        <p:nvSpPr>
          <p:cNvPr id="222" name="Google Shape;222;ga8b485b1ff_0_134"/>
          <p:cNvSpPr/>
          <p:nvPr/>
        </p:nvSpPr>
        <p:spPr>
          <a:xfrm>
            <a:off x="5796200" y="2689250"/>
            <a:ext cx="156000" cy="341100"/>
          </a:xfrm>
          <a:prstGeom prst="upArrow">
            <a:avLst>
              <a:gd name="adj1" fmla="val 50000"/>
              <a:gd name="adj2" fmla="val 50000"/>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ga8b485b1ff_0_134"/>
          <p:cNvSpPr/>
          <p:nvPr/>
        </p:nvSpPr>
        <p:spPr>
          <a:xfrm rot="10793389">
            <a:off x="6318758" y="3320910"/>
            <a:ext cx="156000" cy="341100"/>
          </a:xfrm>
          <a:prstGeom prst="upArrow">
            <a:avLst>
              <a:gd name="adj1" fmla="val 50000"/>
              <a:gd name="adj2" fmla="val 50000"/>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 name="Google Shape;224;ga8b485b1ff_0_1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872100" y="4050072"/>
            <a:ext cx="6282369" cy="25981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a8b485b1ff_0_1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Triple Exponential Smoothing (TES)</a:t>
            </a:r>
            <a:endParaRPr/>
          </a:p>
        </p:txBody>
      </p:sp>
      <p:sp>
        <p:nvSpPr>
          <p:cNvPr id="231" name="Google Shape;231;ga8b485b1ff_0_151"/>
          <p:cNvSpPr txBox="1"/>
          <p:nvPr/>
        </p:nvSpPr>
        <p:spPr>
          <a:xfrm>
            <a:off x="838200" y="1690825"/>
            <a:ext cx="10432800" cy="97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600">
                <a:solidFill>
                  <a:schemeClr val="lt1"/>
                </a:solidFill>
                <a:latin typeface="Calibri"/>
                <a:ea typeface="Calibri"/>
                <a:cs typeface="Calibri"/>
                <a:sym typeface="Calibri"/>
              </a:rPr>
              <a:t>Solo nos falta un componente de los Time Series que no hemos podido modelar bien, y es seasonality. Triple Exponential Smoothing incluye un parámetro para poder modelar la periodicidad de los datos a lo largo del tiempo.</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100">
              <a:solidFill>
                <a:schemeClr val="lt1"/>
              </a:solidFill>
              <a:latin typeface="Calibri"/>
              <a:ea typeface="Calibri"/>
              <a:cs typeface="Calibri"/>
              <a:sym typeface="Calibri"/>
            </a:endParaRPr>
          </a:p>
        </p:txBody>
      </p:sp>
      <p:pic>
        <p:nvPicPr>
          <p:cNvPr id="232" name="Google Shape;232;ga8b485b1ff_0_151"/>
          <p:cNvPicPr preferRelativeResize="0"/>
          <p:nvPr/>
        </p:nvPicPr>
        <p:blipFill>
          <a:blip r:embed="rId3">
            <a:alphaModFix/>
          </a:blip>
          <a:stretch>
            <a:fillRect/>
          </a:stretch>
        </p:blipFill>
        <p:spPr>
          <a:xfrm>
            <a:off x="4565275" y="2669725"/>
            <a:ext cx="2171700" cy="504825"/>
          </a:xfrm>
          <a:prstGeom prst="rect">
            <a:avLst/>
          </a:prstGeom>
          <a:noFill/>
          <a:ln>
            <a:noFill/>
          </a:ln>
        </p:spPr>
      </p:pic>
      <p:pic>
        <p:nvPicPr>
          <p:cNvPr id="233" name="Google Shape;233;ga8b485b1ff_0_15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38200" y="3416175"/>
            <a:ext cx="2928845" cy="441600"/>
          </a:xfrm>
          <a:prstGeom prst="rect">
            <a:avLst/>
          </a:prstGeom>
          <a:noFill/>
          <a:ln>
            <a:noFill/>
          </a:ln>
        </p:spPr>
      </p:pic>
      <p:pic>
        <p:nvPicPr>
          <p:cNvPr id="234" name="Google Shape;234;ga8b485b1ff_0_15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852275" y="3454502"/>
            <a:ext cx="3309300" cy="364935"/>
          </a:xfrm>
          <a:prstGeom prst="rect">
            <a:avLst/>
          </a:prstGeom>
          <a:noFill/>
          <a:ln>
            <a:noFill/>
          </a:ln>
        </p:spPr>
      </p:pic>
      <p:pic>
        <p:nvPicPr>
          <p:cNvPr id="235" name="Google Shape;235;ga8b485b1ff_0_15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235186" y="3454500"/>
            <a:ext cx="3195639" cy="364950"/>
          </a:xfrm>
          <a:prstGeom prst="rect">
            <a:avLst/>
          </a:prstGeom>
          <a:noFill/>
          <a:ln>
            <a:noFill/>
          </a:ln>
        </p:spPr>
      </p:pic>
      <p:pic>
        <p:nvPicPr>
          <p:cNvPr id="236" name="Google Shape;236;ga8b485b1ff_0_15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886872" y="4428450"/>
            <a:ext cx="4220925" cy="2053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8b485b1ff_0_177"/>
          <p:cNvSpPr txBox="1">
            <a:spLocks noGrp="1"/>
          </p:cNvSpPr>
          <p:nvPr>
            <p:ph type="title"/>
          </p:nvPr>
        </p:nvSpPr>
        <p:spPr>
          <a:xfrm>
            <a:off x="789500" y="1875050"/>
            <a:ext cx="10515600" cy="254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dirty="0">
                <a:solidFill>
                  <a:srgbClr val="FF0000"/>
                </a:solidFill>
              </a:rPr>
              <a:t>Stationary &amp; Correlation</a:t>
            </a:r>
            <a:endParaRPr dirty="0">
              <a:solidFill>
                <a:srgbClr val="FFFFFF"/>
              </a:solidFill>
            </a:endParaRPr>
          </a:p>
        </p:txBody>
      </p:sp>
    </p:spTree>
    <p:extLst>
      <p:ext uri="{BB962C8B-B14F-4D97-AF65-F5344CB8AC3E}">
        <p14:creationId xmlns:p14="http://schemas.microsoft.com/office/powerpoint/2010/main" val="347992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a8b485b1ff_0_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Stationary</a:t>
            </a:r>
            <a:endParaRPr/>
          </a:p>
        </p:txBody>
      </p:sp>
      <p:sp>
        <p:nvSpPr>
          <p:cNvPr id="243" name="Google Shape;243;ga8b485b1ff_0_12"/>
          <p:cNvSpPr txBox="1"/>
          <p:nvPr/>
        </p:nvSpPr>
        <p:spPr>
          <a:xfrm>
            <a:off x="906400" y="1608850"/>
            <a:ext cx="5289300" cy="452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700" dirty="0">
                <a:solidFill>
                  <a:schemeClr val="lt1"/>
                </a:solidFill>
                <a:latin typeface="Calibri"/>
                <a:ea typeface="Calibri"/>
                <a:cs typeface="Calibri"/>
                <a:sym typeface="Calibri"/>
              </a:rPr>
              <a:t>Una </a:t>
            </a:r>
            <a:r>
              <a:rPr lang="en-GB" sz="1700" dirty="0" err="1">
                <a:solidFill>
                  <a:schemeClr val="lt1"/>
                </a:solidFill>
                <a:latin typeface="Calibri"/>
                <a:ea typeface="Calibri"/>
                <a:cs typeface="Calibri"/>
                <a:sym typeface="Calibri"/>
              </a:rPr>
              <a:t>serie</a:t>
            </a:r>
            <a:r>
              <a:rPr lang="en-GB" sz="1700" dirty="0">
                <a:solidFill>
                  <a:schemeClr val="lt1"/>
                </a:solidFill>
                <a:latin typeface="Calibri"/>
                <a:ea typeface="Calibri"/>
                <a:cs typeface="Calibri"/>
                <a:sym typeface="Calibri"/>
              </a:rPr>
              <a:t> es stationary (</a:t>
            </a:r>
            <a:r>
              <a:rPr lang="en-GB" sz="1700" dirty="0" err="1">
                <a:solidFill>
                  <a:schemeClr val="lt1"/>
                </a:solidFill>
                <a:latin typeface="Calibri"/>
                <a:ea typeface="Calibri"/>
                <a:cs typeface="Calibri"/>
                <a:sym typeface="Calibri"/>
              </a:rPr>
              <a:t>estacionaria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cuando</a:t>
            </a:r>
            <a:r>
              <a:rPr lang="en-GB" sz="1700" dirty="0">
                <a:solidFill>
                  <a:schemeClr val="lt1"/>
                </a:solidFill>
                <a:latin typeface="Calibri"/>
                <a:ea typeface="Calibri"/>
                <a:cs typeface="Calibri"/>
                <a:sym typeface="Calibri"/>
              </a:rPr>
              <a:t> sus </a:t>
            </a:r>
            <a:r>
              <a:rPr lang="en-GB" sz="1700" dirty="0" err="1">
                <a:solidFill>
                  <a:schemeClr val="lt1"/>
                </a:solidFill>
                <a:latin typeface="Calibri"/>
                <a:ea typeface="Calibri"/>
                <a:cs typeface="Calibri"/>
                <a:sym typeface="Calibri"/>
              </a:rPr>
              <a:t>propiedades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estadísticas</a:t>
            </a:r>
            <a:r>
              <a:rPr lang="en-GB" sz="1700" dirty="0">
                <a:solidFill>
                  <a:schemeClr val="lt1"/>
                </a:solidFill>
                <a:latin typeface="Calibri"/>
                <a:ea typeface="Calibri"/>
                <a:cs typeface="Calibri"/>
                <a:sym typeface="Calibri"/>
              </a:rPr>
              <a:t> no </a:t>
            </a:r>
            <a:r>
              <a:rPr lang="en-GB" sz="1700" dirty="0" err="1">
                <a:solidFill>
                  <a:schemeClr val="lt1"/>
                </a:solidFill>
                <a:latin typeface="Calibri"/>
                <a:ea typeface="Calibri"/>
                <a:cs typeface="Calibri"/>
                <a:sym typeface="Calibri"/>
              </a:rPr>
              <a:t>varían</a:t>
            </a:r>
            <a:r>
              <a:rPr lang="en-GB" sz="1700" dirty="0">
                <a:solidFill>
                  <a:schemeClr val="lt1"/>
                </a:solidFill>
                <a:latin typeface="Calibri"/>
                <a:ea typeface="Calibri"/>
                <a:cs typeface="Calibri"/>
                <a:sym typeface="Calibri"/>
              </a:rPr>
              <a:t> con el </a:t>
            </a:r>
            <a:r>
              <a:rPr lang="en-GB" sz="1700" dirty="0" err="1">
                <a:solidFill>
                  <a:schemeClr val="lt1"/>
                </a:solidFill>
                <a:latin typeface="Calibri"/>
                <a:ea typeface="Calibri"/>
                <a:cs typeface="Calibri"/>
                <a:sym typeface="Calibri"/>
              </a:rPr>
              <a:t>tiempo</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7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700" dirty="0">
                <a:solidFill>
                  <a:schemeClr val="lt1"/>
                </a:solidFill>
                <a:latin typeface="Calibri"/>
                <a:ea typeface="Calibri"/>
                <a:cs typeface="Calibri"/>
                <a:sym typeface="Calibri"/>
              </a:rPr>
              <a:t>Una </a:t>
            </a:r>
            <a:r>
              <a:rPr lang="en-GB" sz="1700" dirty="0" err="1">
                <a:solidFill>
                  <a:schemeClr val="lt1"/>
                </a:solidFill>
                <a:latin typeface="Calibri"/>
                <a:ea typeface="Calibri"/>
                <a:cs typeface="Calibri"/>
                <a:sym typeface="Calibri"/>
              </a:rPr>
              <a:t>serie</a:t>
            </a:r>
            <a:r>
              <a:rPr lang="en-GB" sz="1700" dirty="0">
                <a:solidFill>
                  <a:schemeClr val="lt1"/>
                </a:solidFill>
                <a:latin typeface="Calibri"/>
                <a:ea typeface="Calibri"/>
                <a:cs typeface="Calibri"/>
                <a:sym typeface="Calibri"/>
              </a:rPr>
              <a:t> NO es </a:t>
            </a:r>
            <a:r>
              <a:rPr lang="en-GB" sz="1700" dirty="0" err="1">
                <a:solidFill>
                  <a:schemeClr val="lt1"/>
                </a:solidFill>
                <a:latin typeface="Calibri"/>
                <a:ea typeface="Calibri"/>
                <a:cs typeface="Calibri"/>
                <a:sym typeface="Calibri"/>
              </a:rPr>
              <a:t>estacionaria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su</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tendencia</a:t>
            </a:r>
            <a:r>
              <a:rPr lang="en-GB" sz="1700" dirty="0">
                <a:solidFill>
                  <a:schemeClr val="lt1"/>
                </a:solidFill>
                <a:latin typeface="Calibri"/>
                <a:ea typeface="Calibri"/>
                <a:cs typeface="Calibri"/>
                <a:sym typeface="Calibri"/>
              </a:rPr>
              <a:t> cambia con el </a:t>
            </a:r>
            <a:r>
              <a:rPr lang="en-GB" sz="1700" dirty="0" err="1">
                <a:solidFill>
                  <a:schemeClr val="lt1"/>
                </a:solidFill>
                <a:latin typeface="Calibri"/>
                <a:ea typeface="Calibri"/>
                <a:cs typeface="Calibri"/>
                <a:sym typeface="Calibri"/>
              </a:rPr>
              <a:t>tiempo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su</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varianza</a:t>
            </a:r>
            <a:r>
              <a:rPr lang="en-GB" sz="1700" dirty="0">
                <a:solidFill>
                  <a:schemeClr val="lt1"/>
                </a:solidFill>
                <a:latin typeface="Calibri"/>
                <a:ea typeface="Calibri"/>
                <a:cs typeface="Calibri"/>
                <a:sym typeface="Calibri"/>
              </a:rPr>
              <a:t>, o </a:t>
            </a:r>
            <a:r>
              <a:rPr lang="en-GB" sz="1700" dirty="0" err="1">
                <a:solidFill>
                  <a:schemeClr val="lt1"/>
                </a:solidFill>
                <a:latin typeface="Calibri"/>
                <a:ea typeface="Calibri"/>
                <a:cs typeface="Calibri"/>
                <a:sym typeface="Calibri"/>
              </a:rPr>
              <a:t>tiene</a:t>
            </a:r>
            <a:r>
              <a:rPr lang="en-GB" sz="1700" dirty="0">
                <a:solidFill>
                  <a:schemeClr val="lt1"/>
                </a:solidFill>
                <a:latin typeface="Calibri"/>
                <a:ea typeface="Calibri"/>
                <a:cs typeface="Calibri"/>
                <a:sym typeface="Calibri"/>
              </a:rPr>
              <a:t> seasonality (</a:t>
            </a:r>
            <a:r>
              <a:rPr lang="en-GB" sz="1700" dirty="0" err="1">
                <a:solidFill>
                  <a:schemeClr val="lt1"/>
                </a:solidFill>
                <a:latin typeface="Calibri"/>
                <a:ea typeface="Calibri"/>
                <a:cs typeface="Calibri"/>
                <a:sym typeface="Calibri"/>
              </a:rPr>
              <a:t>patrones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periódicos</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7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7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700" b="1" dirty="0">
                <a:solidFill>
                  <a:srgbClr val="FF0000"/>
                </a:solidFill>
                <a:latin typeface="Calibri"/>
                <a:ea typeface="Calibri"/>
                <a:cs typeface="Calibri"/>
                <a:sym typeface="Calibri"/>
              </a:rPr>
              <a:t>¿Por </a:t>
            </a:r>
            <a:r>
              <a:rPr lang="en-GB" sz="1700" b="1" dirty="0" err="1">
                <a:solidFill>
                  <a:srgbClr val="FF0000"/>
                </a:solidFill>
                <a:latin typeface="Calibri"/>
                <a:ea typeface="Calibri"/>
                <a:cs typeface="Calibri"/>
                <a:sym typeface="Calibri"/>
              </a:rPr>
              <a:t>qué</a:t>
            </a:r>
            <a:r>
              <a:rPr lang="en-GB" sz="1700" b="1" dirty="0">
                <a:solidFill>
                  <a:srgbClr val="FF0000"/>
                </a:solidFill>
                <a:latin typeface="Calibri"/>
                <a:ea typeface="Calibri"/>
                <a:cs typeface="Calibri"/>
                <a:sym typeface="Calibri"/>
              </a:rPr>
              <a:t> es </a:t>
            </a:r>
            <a:r>
              <a:rPr lang="en-GB" sz="1700" b="1" dirty="0" err="1">
                <a:solidFill>
                  <a:srgbClr val="FF0000"/>
                </a:solidFill>
                <a:latin typeface="Calibri"/>
                <a:ea typeface="Calibri"/>
                <a:cs typeface="Calibri"/>
                <a:sym typeface="Calibri"/>
              </a:rPr>
              <a:t>importante</a:t>
            </a:r>
            <a:r>
              <a:rPr lang="en-GB" sz="1700" b="1" dirty="0">
                <a:solidFill>
                  <a:srgbClr val="FF0000"/>
                </a:solidFill>
                <a:latin typeface="Calibri"/>
                <a:ea typeface="Calibri"/>
                <a:cs typeface="Calibri"/>
                <a:sym typeface="Calibri"/>
              </a:rPr>
              <a:t> </a:t>
            </a:r>
            <a:r>
              <a:rPr lang="en-GB" sz="1700" b="1" dirty="0" err="1">
                <a:solidFill>
                  <a:srgbClr val="FF0000"/>
                </a:solidFill>
                <a:latin typeface="Calibri"/>
                <a:ea typeface="Calibri"/>
                <a:cs typeface="Calibri"/>
                <a:sym typeface="Calibri"/>
              </a:rPr>
              <a:t>este</a:t>
            </a:r>
            <a:r>
              <a:rPr lang="en-GB" sz="1700" b="1" dirty="0">
                <a:solidFill>
                  <a:srgbClr val="FF0000"/>
                </a:solidFill>
                <a:latin typeface="Calibri"/>
                <a:ea typeface="Calibri"/>
                <a:cs typeface="Calibri"/>
                <a:sym typeface="Calibri"/>
              </a:rPr>
              <a:t> </a:t>
            </a:r>
            <a:r>
              <a:rPr lang="en-GB" sz="1700" b="1" dirty="0" err="1">
                <a:solidFill>
                  <a:srgbClr val="FF0000"/>
                </a:solidFill>
                <a:latin typeface="Calibri"/>
                <a:ea typeface="Calibri"/>
                <a:cs typeface="Calibri"/>
                <a:sym typeface="Calibri"/>
              </a:rPr>
              <a:t>concepto</a:t>
            </a:r>
            <a:r>
              <a:rPr lang="en-GB" sz="1700" b="1" dirty="0">
                <a:solidFill>
                  <a:srgbClr val="FF0000"/>
                </a:solidFill>
                <a:latin typeface="Calibri"/>
                <a:ea typeface="Calibri"/>
                <a:cs typeface="Calibri"/>
                <a:sym typeface="Calibri"/>
              </a:rPr>
              <a:t>?</a:t>
            </a:r>
            <a:endParaRPr sz="1700" b="1"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700" dirty="0">
                <a:solidFill>
                  <a:schemeClr val="lt1"/>
                </a:solidFill>
                <a:latin typeface="Calibri"/>
                <a:ea typeface="Calibri"/>
                <a:cs typeface="Calibri"/>
                <a:sym typeface="Calibri"/>
              </a:rPr>
              <a:t>La </a:t>
            </a:r>
            <a:r>
              <a:rPr lang="en-GB" sz="1700" dirty="0" err="1">
                <a:solidFill>
                  <a:schemeClr val="lt1"/>
                </a:solidFill>
                <a:latin typeface="Calibri"/>
                <a:ea typeface="Calibri"/>
                <a:cs typeface="Calibri"/>
                <a:sym typeface="Calibri"/>
              </a:rPr>
              <a:t>mayoría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trabajan</a:t>
            </a:r>
            <a:r>
              <a:rPr lang="en-GB" sz="1700" dirty="0">
                <a:solidFill>
                  <a:schemeClr val="lt1"/>
                </a:solidFill>
                <a:latin typeface="Calibri"/>
                <a:ea typeface="Calibri"/>
                <a:cs typeface="Calibri"/>
                <a:sym typeface="Calibri"/>
              </a:rPr>
              <a:t> con series </a:t>
            </a:r>
            <a:r>
              <a:rPr lang="en-GB" sz="1700" dirty="0" err="1">
                <a:solidFill>
                  <a:schemeClr val="lt1"/>
                </a:solidFill>
                <a:latin typeface="Calibri"/>
                <a:ea typeface="Calibri"/>
                <a:cs typeface="Calibri"/>
                <a:sym typeface="Calibri"/>
              </a:rPr>
              <a:t>estacionarias</a:t>
            </a:r>
            <a:r>
              <a:rPr lang="en-GB" sz="1700" dirty="0">
                <a:solidFill>
                  <a:schemeClr val="lt1"/>
                </a:solidFill>
                <a:latin typeface="Calibri"/>
                <a:ea typeface="Calibri"/>
                <a:cs typeface="Calibri"/>
                <a:sym typeface="Calibri"/>
              </a:rPr>
              <a:t>. Hay que </a:t>
            </a:r>
            <a:r>
              <a:rPr lang="en-GB" sz="1700" dirty="0" err="1">
                <a:solidFill>
                  <a:schemeClr val="lt1"/>
                </a:solidFill>
                <a:latin typeface="Calibri"/>
                <a:ea typeface="Calibri"/>
                <a:cs typeface="Calibri"/>
                <a:sym typeface="Calibri"/>
              </a:rPr>
              <a:t>convertirlas</a:t>
            </a:r>
            <a:r>
              <a:rPr lang="en-GB" sz="1700" dirty="0">
                <a:solidFill>
                  <a:schemeClr val="lt1"/>
                </a:solidFill>
                <a:latin typeface="Calibri"/>
                <a:ea typeface="Calibri"/>
                <a:cs typeface="Calibri"/>
                <a:sym typeface="Calibri"/>
              </a:rPr>
              <a:t> para </a:t>
            </a:r>
            <a:r>
              <a:rPr lang="en-GB" sz="1700" dirty="0" err="1">
                <a:solidFill>
                  <a:schemeClr val="lt1"/>
                </a:solidFill>
                <a:latin typeface="Calibri"/>
                <a:ea typeface="Calibri"/>
                <a:cs typeface="Calibri"/>
                <a:sym typeface="Calibri"/>
              </a:rPr>
              <a:t>poder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modelar</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datos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Tendrán</a:t>
            </a:r>
            <a:r>
              <a:rPr lang="en-GB" sz="1700" dirty="0">
                <a:solidFill>
                  <a:schemeClr val="lt1"/>
                </a:solidFill>
                <a:latin typeface="Calibri"/>
                <a:ea typeface="Calibri"/>
                <a:cs typeface="Calibri"/>
                <a:sym typeface="Calibri"/>
              </a:rPr>
              <a:t> una media, </a:t>
            </a:r>
            <a:r>
              <a:rPr lang="en-GB" sz="1700" dirty="0" err="1">
                <a:solidFill>
                  <a:schemeClr val="lt1"/>
                </a:solidFill>
                <a:latin typeface="Calibri"/>
                <a:ea typeface="Calibri"/>
                <a:cs typeface="Calibri"/>
                <a:sym typeface="Calibri"/>
              </a:rPr>
              <a:t>varianza</a:t>
            </a:r>
            <a:r>
              <a:rPr lang="en-GB" sz="1700" dirty="0">
                <a:solidFill>
                  <a:schemeClr val="lt1"/>
                </a:solidFill>
                <a:latin typeface="Calibri"/>
                <a:ea typeface="Calibri"/>
                <a:cs typeface="Calibri"/>
                <a:sym typeface="Calibri"/>
              </a:rPr>
              <a:t> y </a:t>
            </a:r>
            <a:r>
              <a:rPr lang="en-GB" sz="1700" dirty="0" err="1">
                <a:solidFill>
                  <a:schemeClr val="lt1"/>
                </a:solidFill>
                <a:latin typeface="Calibri"/>
                <a:ea typeface="Calibri"/>
                <a:cs typeface="Calibri"/>
                <a:sym typeface="Calibri"/>
              </a:rPr>
              <a:t>autocorrelación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constantes</a:t>
            </a:r>
            <a:r>
              <a:rPr lang="en-GB" sz="1700" dirty="0">
                <a:solidFill>
                  <a:schemeClr val="lt1"/>
                </a:solidFill>
                <a:latin typeface="Calibri"/>
                <a:ea typeface="Calibri"/>
                <a:cs typeface="Calibri"/>
                <a:sym typeface="Calibri"/>
              </a:rPr>
              <a:t> y </a:t>
            </a:r>
            <a:r>
              <a:rPr lang="en-GB" sz="1700" dirty="0" err="1">
                <a:solidFill>
                  <a:schemeClr val="lt1"/>
                </a:solidFill>
                <a:latin typeface="Calibri"/>
                <a:ea typeface="Calibri"/>
                <a:cs typeface="Calibri"/>
                <a:sym typeface="Calibri"/>
              </a:rPr>
              <a:t>podremos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aplicar</a:t>
            </a:r>
            <a:r>
              <a:rPr lang="en-GB" sz="1700" dirty="0">
                <a:solidFill>
                  <a:schemeClr val="lt1"/>
                </a:solidFill>
                <a:latin typeface="Calibri"/>
                <a:ea typeface="Calibri"/>
                <a:cs typeface="Calibri"/>
                <a:sym typeface="Calibri"/>
              </a:rPr>
              <a:t> la </a:t>
            </a:r>
            <a:r>
              <a:rPr lang="en-GB" sz="1700" dirty="0" err="1">
                <a:solidFill>
                  <a:schemeClr val="lt1"/>
                </a:solidFill>
                <a:latin typeface="Calibri"/>
                <a:ea typeface="Calibri"/>
                <a:cs typeface="Calibri"/>
                <a:sym typeface="Calibri"/>
              </a:rPr>
              <a:t>mayoría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conceptos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estadísticos</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p:txBody>
      </p:sp>
      <p:pic>
        <p:nvPicPr>
          <p:cNvPr id="244" name="Google Shape;244;ga8b485b1ff_0_1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83329" y="1221521"/>
            <a:ext cx="5369700" cy="3532936"/>
          </a:xfrm>
          <a:prstGeom prst="rect">
            <a:avLst/>
          </a:prstGeom>
          <a:noFill/>
          <a:ln>
            <a:noFill/>
          </a:ln>
        </p:spPr>
      </p:pic>
      <p:sp>
        <p:nvSpPr>
          <p:cNvPr id="245" name="Google Shape;245;ga8b485b1ff_0_12"/>
          <p:cNvSpPr txBox="1"/>
          <p:nvPr/>
        </p:nvSpPr>
        <p:spPr>
          <a:xfrm>
            <a:off x="906400" y="5495700"/>
            <a:ext cx="10689000" cy="119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700" dirty="0">
                <a:solidFill>
                  <a:schemeClr val="lt1"/>
                </a:solidFill>
                <a:latin typeface="Calibri"/>
                <a:ea typeface="Calibri"/>
                <a:cs typeface="Calibri"/>
                <a:sym typeface="Calibri"/>
              </a:rPr>
              <a:t>Las </a:t>
            </a:r>
            <a:r>
              <a:rPr lang="en-GB" sz="1700" dirty="0" err="1">
                <a:solidFill>
                  <a:schemeClr val="lt1"/>
                </a:solidFill>
                <a:latin typeface="Calibri"/>
                <a:ea typeface="Calibri"/>
                <a:cs typeface="Calibri"/>
                <a:sym typeface="Calibri"/>
              </a:rPr>
              <a:t>técnicas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autoregresivas</a:t>
            </a:r>
            <a:r>
              <a:rPr lang="en-GB" sz="1700" dirty="0">
                <a:solidFill>
                  <a:schemeClr val="lt1"/>
                </a:solidFill>
                <a:latin typeface="Calibri"/>
                <a:ea typeface="Calibri"/>
                <a:cs typeface="Calibri"/>
                <a:sym typeface="Calibri"/>
              </a:rPr>
              <a:t> son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lineales</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dependen</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instantes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anteriores</a:t>
            </a:r>
            <a:r>
              <a:rPr lang="en-GB" sz="1700" dirty="0">
                <a:solidFill>
                  <a:schemeClr val="lt1"/>
                </a:solidFill>
                <a:latin typeface="Calibri"/>
                <a:ea typeface="Calibri"/>
                <a:cs typeface="Calibri"/>
                <a:sym typeface="Calibri"/>
              </a:rPr>
              <a:t> del Time Series. </a:t>
            </a:r>
            <a:r>
              <a:rPr lang="en-GB" sz="1700" dirty="0" err="1">
                <a:solidFill>
                  <a:schemeClr val="lt1"/>
                </a:solidFill>
                <a:latin typeface="Calibri"/>
                <a:ea typeface="Calibri"/>
                <a:cs typeface="Calibri"/>
                <a:sym typeface="Calibri"/>
              </a:rPr>
              <a:t>Necesitamos</a:t>
            </a:r>
            <a:r>
              <a:rPr lang="en-GB" sz="1700" dirty="0">
                <a:solidFill>
                  <a:schemeClr val="lt1"/>
                </a:solidFill>
                <a:latin typeface="Calibri"/>
                <a:ea typeface="Calibri"/>
                <a:cs typeface="Calibri"/>
                <a:sym typeface="Calibri"/>
              </a:rPr>
              <a:t> que las features </a:t>
            </a:r>
            <a:r>
              <a:rPr lang="en-GB" sz="1700" dirty="0" err="1">
                <a:solidFill>
                  <a:schemeClr val="lt1"/>
                </a:solidFill>
                <a:latin typeface="Calibri"/>
                <a:ea typeface="Calibri"/>
                <a:cs typeface="Calibri"/>
                <a:sym typeface="Calibri"/>
              </a:rPr>
              <a:t>sean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independientes</a:t>
            </a:r>
            <a:r>
              <a:rPr lang="en-GB" sz="1700" dirty="0">
                <a:solidFill>
                  <a:schemeClr val="lt1"/>
                </a:solidFill>
                <a:latin typeface="Calibri"/>
                <a:ea typeface="Calibri"/>
                <a:cs typeface="Calibri"/>
                <a:sym typeface="Calibri"/>
              </a:rPr>
              <a:t> y no </a:t>
            </a:r>
            <a:r>
              <a:rPr lang="en-GB" sz="1700" dirty="0" err="1">
                <a:solidFill>
                  <a:schemeClr val="lt1"/>
                </a:solidFill>
                <a:latin typeface="Calibri"/>
                <a:ea typeface="Calibri"/>
                <a:cs typeface="Calibri"/>
                <a:sym typeface="Calibri"/>
              </a:rPr>
              <a:t>estén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correlacionadas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unas</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otras</a:t>
            </a:r>
            <a:r>
              <a:rPr lang="en-GB" sz="1700" dirty="0">
                <a:solidFill>
                  <a:schemeClr val="lt1"/>
                </a:solidFill>
                <a:latin typeface="Calibri"/>
                <a:ea typeface="Calibri"/>
                <a:cs typeface="Calibri"/>
                <a:sym typeface="Calibri"/>
              </a:rPr>
              <a:t>. Por </a:t>
            </a:r>
            <a:r>
              <a:rPr lang="en-GB" sz="1700" dirty="0" err="1">
                <a:solidFill>
                  <a:schemeClr val="lt1"/>
                </a:solidFill>
                <a:latin typeface="Calibri"/>
                <a:ea typeface="Calibri"/>
                <a:cs typeface="Calibri"/>
                <a:sym typeface="Calibri"/>
              </a:rPr>
              <a:t>eso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quitamos</a:t>
            </a:r>
            <a:r>
              <a:rPr lang="en-GB" sz="1700" dirty="0">
                <a:solidFill>
                  <a:schemeClr val="lt1"/>
                </a:solidFill>
                <a:latin typeface="Calibri"/>
                <a:ea typeface="Calibri"/>
                <a:cs typeface="Calibri"/>
                <a:sym typeface="Calibri"/>
              </a:rPr>
              <a:t> la seasonality, para que no </a:t>
            </a:r>
            <a:r>
              <a:rPr lang="en-GB" sz="1700" dirty="0" err="1">
                <a:solidFill>
                  <a:schemeClr val="lt1"/>
                </a:solidFill>
                <a:latin typeface="Calibri"/>
                <a:ea typeface="Calibri"/>
                <a:cs typeface="Calibri"/>
                <a:sym typeface="Calibri"/>
              </a:rPr>
              <a:t>exista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correlación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alta.</a:t>
            </a:r>
            <a:r>
              <a:rPr lang="en-GB" sz="1700" dirty="0">
                <a:solidFill>
                  <a:schemeClr val="lt1"/>
                </a:solidFill>
                <a:latin typeface="Calibri"/>
                <a:ea typeface="Calibri"/>
                <a:cs typeface="Calibri"/>
                <a:sym typeface="Calibri"/>
              </a:rPr>
              <a:t> Las features </a:t>
            </a:r>
            <a:r>
              <a:rPr lang="en-GB" sz="1700" dirty="0" err="1">
                <a:solidFill>
                  <a:schemeClr val="lt1"/>
                </a:solidFill>
                <a:latin typeface="Calibri"/>
                <a:ea typeface="Calibri"/>
                <a:cs typeface="Calibri"/>
                <a:sym typeface="Calibri"/>
              </a:rPr>
              <a:t>tienen</a:t>
            </a:r>
            <a:r>
              <a:rPr lang="en-GB" sz="1700" dirty="0">
                <a:solidFill>
                  <a:schemeClr val="lt1"/>
                </a:solidFill>
                <a:latin typeface="Calibri"/>
                <a:ea typeface="Calibri"/>
                <a:cs typeface="Calibri"/>
                <a:sym typeface="Calibri"/>
              </a:rPr>
              <a:t> que ser </a:t>
            </a:r>
            <a:r>
              <a:rPr lang="en-GB" sz="1700" dirty="0" err="1">
                <a:solidFill>
                  <a:schemeClr val="lt1"/>
                </a:solidFill>
                <a:latin typeface="Calibri"/>
                <a:ea typeface="Calibri"/>
                <a:cs typeface="Calibri"/>
                <a:sym typeface="Calibri"/>
              </a:rPr>
              <a:t>totalmente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independientes</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a8b485b1ff_0_278"/>
          <p:cNvSpPr txBox="1"/>
          <p:nvPr/>
        </p:nvSpPr>
        <p:spPr>
          <a:xfrm>
            <a:off x="637449" y="1543988"/>
            <a:ext cx="5026751" cy="2227912"/>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chemeClr val="bg1"/>
              </a:buClr>
              <a:buFont typeface="Arial" panose="020B0604020202020204" pitchFamily="34" charset="0"/>
              <a:buChar char="•"/>
            </a:pPr>
            <a:r>
              <a:rPr lang="es-ES" dirty="0">
                <a:solidFill>
                  <a:schemeClr val="lt1"/>
                </a:solidFill>
                <a:latin typeface="Calibri"/>
                <a:ea typeface="Calibri"/>
                <a:cs typeface="Calibri"/>
                <a:sym typeface="Calibri"/>
              </a:rPr>
              <a:t>Gráfica que mide la correlación de un instante vs sus instantes anteriores.</a:t>
            </a:r>
          </a:p>
          <a:p>
            <a:pPr marL="285750" marR="0" lvl="0" indent="-285750" algn="l" rtl="0">
              <a:lnSpc>
                <a:spcPct val="100000"/>
              </a:lnSpc>
              <a:spcBef>
                <a:spcPts val="0"/>
              </a:spcBef>
              <a:spcAft>
                <a:spcPts val="0"/>
              </a:spcAft>
              <a:buClr>
                <a:schemeClr val="bg1"/>
              </a:buClr>
              <a:buFont typeface="Arial" panose="020B0604020202020204" pitchFamily="34" charset="0"/>
              <a:buChar char="•"/>
            </a:pPr>
            <a:r>
              <a:rPr lang="es-ES" dirty="0">
                <a:solidFill>
                  <a:schemeClr val="lt1"/>
                </a:solidFill>
                <a:latin typeface="Calibri"/>
                <a:ea typeface="Calibri"/>
                <a:cs typeface="Calibri"/>
                <a:sym typeface="Calibri"/>
              </a:rPr>
              <a:t>La autocorrelación va de -1 a 1</a:t>
            </a:r>
          </a:p>
          <a:p>
            <a:pPr marL="285750" marR="0" lvl="0" indent="-285750" algn="l" rtl="0">
              <a:lnSpc>
                <a:spcPct val="100000"/>
              </a:lnSpc>
              <a:spcBef>
                <a:spcPts val="0"/>
              </a:spcBef>
              <a:spcAft>
                <a:spcPts val="0"/>
              </a:spcAft>
              <a:buClr>
                <a:schemeClr val="bg1"/>
              </a:buClr>
              <a:buFont typeface="Arial" panose="020B0604020202020204" pitchFamily="34" charset="0"/>
              <a:buChar char="•"/>
            </a:pPr>
            <a:r>
              <a:rPr lang="es-ES" dirty="0">
                <a:solidFill>
                  <a:schemeClr val="lt1"/>
                </a:solidFill>
                <a:latin typeface="Calibri"/>
                <a:ea typeface="Calibri"/>
                <a:cs typeface="Calibri"/>
                <a:sym typeface="Calibri"/>
              </a:rPr>
              <a:t>Es habitual que cada instante tenga correlación alta con los mas próximos y baja con los mas lejanos</a:t>
            </a:r>
            <a:endParaRPr dirty="0">
              <a:solidFill>
                <a:schemeClr val="lt1"/>
              </a:solidFill>
              <a:latin typeface="Calibri"/>
              <a:ea typeface="Calibri"/>
              <a:cs typeface="Calibri"/>
              <a:sym typeface="Calibri"/>
            </a:endParaRPr>
          </a:p>
        </p:txBody>
      </p:sp>
      <p:sp>
        <p:nvSpPr>
          <p:cNvPr id="312" name="Google Shape;312;ga8b485b1ff_0_278"/>
          <p:cNvSpPr txBox="1">
            <a:spLocks noGrp="1"/>
          </p:cNvSpPr>
          <p:nvPr>
            <p:ph type="title"/>
          </p:nvPr>
        </p:nvSpPr>
        <p:spPr>
          <a:xfrm>
            <a:off x="492625" y="319550"/>
            <a:ext cx="10515600" cy="1044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700" dirty="0">
                <a:solidFill>
                  <a:srgbClr val="FF0000"/>
                </a:solidFill>
              </a:rPr>
              <a:t>Autocorrelation plot</a:t>
            </a:r>
            <a:endParaRPr sz="3700" dirty="0"/>
          </a:p>
        </p:txBody>
      </p:sp>
      <p:pic>
        <p:nvPicPr>
          <p:cNvPr id="1026" name="Picture 2" descr="A Gentle Introduction to Autocorrelation and Partial Autocorrelation">
            <a:extLst>
              <a:ext uri="{FF2B5EF4-FFF2-40B4-BE49-F238E27FC236}">
                <a16:creationId xmlns:a16="http://schemas.microsoft.com/office/drawing/2014/main" id="{6F5B002C-A6EF-4019-8BA8-A2CCE07FDD7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65628" y="2534826"/>
            <a:ext cx="4749800" cy="3562350"/>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268;ga8b485b1ff_0_216">
            <a:extLst>
              <a:ext uri="{FF2B5EF4-FFF2-40B4-BE49-F238E27FC236}">
                <a16:creationId xmlns:a16="http://schemas.microsoft.com/office/drawing/2014/main" id="{88BA44EF-C93F-4562-A90B-EEC93CA765D7}"/>
              </a:ext>
            </a:extLst>
          </p:cNvPr>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38877" y="3276600"/>
            <a:ext cx="4407823" cy="2820576"/>
          </a:xfrm>
          <a:prstGeom prst="rect">
            <a:avLst/>
          </a:prstGeom>
          <a:noFill/>
          <a:ln>
            <a:noFill/>
          </a:ln>
        </p:spPr>
      </p:pic>
    </p:spTree>
    <p:extLst>
      <p:ext uri="{BB962C8B-B14F-4D97-AF65-F5344CB8AC3E}">
        <p14:creationId xmlns:p14="http://schemas.microsoft.com/office/powerpoint/2010/main" val="13925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a8b485b1ff_0_256"/>
          <p:cNvSpPr txBox="1">
            <a:spLocks noGrp="1"/>
          </p:cNvSpPr>
          <p:nvPr>
            <p:ph type="title"/>
          </p:nvPr>
        </p:nvSpPr>
        <p:spPr>
          <a:xfrm>
            <a:off x="789500" y="1875050"/>
            <a:ext cx="10515600" cy="254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Time Series</a:t>
            </a:r>
            <a:endParaRPr>
              <a:solidFill>
                <a:srgbClr val="FF0000"/>
              </a:solidFill>
            </a:endParaRPr>
          </a:p>
          <a:p>
            <a:pPr marL="0" lvl="0" indent="0" algn="ctr" rtl="0">
              <a:lnSpc>
                <a:spcPct val="90000"/>
              </a:lnSpc>
              <a:spcBef>
                <a:spcPts val="0"/>
              </a:spcBef>
              <a:spcAft>
                <a:spcPts val="0"/>
              </a:spcAft>
              <a:buClr>
                <a:srgbClr val="FF0000"/>
              </a:buClr>
              <a:buSzPts val="4400"/>
              <a:buFont typeface="Calibri"/>
              <a:buNone/>
            </a:pPr>
            <a:r>
              <a:rPr lang="en-GB">
                <a:solidFill>
                  <a:srgbClr val="FFFFFF"/>
                </a:solidFill>
              </a:rPr>
              <a:t>Analítica</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a8b485b1ff_0_278"/>
          <p:cNvSpPr txBox="1"/>
          <p:nvPr/>
        </p:nvSpPr>
        <p:spPr>
          <a:xfrm>
            <a:off x="637449" y="1543988"/>
            <a:ext cx="5367111" cy="4877132"/>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Una hipótesis es una pregunta que acepta si/no como respuesta</a:t>
            </a:r>
          </a:p>
          <a:p>
            <a:pPr marR="0" lvl="0" algn="l" rtl="0">
              <a:lnSpc>
                <a:spcPct val="100000"/>
              </a:lnSpc>
              <a:spcBef>
                <a:spcPts val="0"/>
              </a:spcBef>
              <a:spcAft>
                <a:spcPts val="0"/>
              </a:spcAft>
              <a:buClr>
                <a:schemeClr val="bg1"/>
              </a:buClr>
            </a:pPr>
            <a:endParaRPr lang="es-ES" sz="1600" dirty="0">
              <a:solidFill>
                <a:schemeClr val="lt1"/>
              </a:solidFill>
              <a:latin typeface="Calibri"/>
              <a:ea typeface="Calibri"/>
              <a:cs typeface="Calibri"/>
              <a:sym typeface="Calibri"/>
            </a:endParaRPr>
          </a:p>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¿El salario medio de España es igual que el europeo?</a:t>
            </a:r>
          </a:p>
          <a:p>
            <a:pPr marR="0" lvl="0" algn="l" rtl="0">
              <a:lnSpc>
                <a:spcPct val="100000"/>
              </a:lnSpc>
              <a:spcBef>
                <a:spcPts val="0"/>
              </a:spcBef>
              <a:spcAft>
                <a:spcPts val="0"/>
              </a:spcAft>
              <a:buClr>
                <a:schemeClr val="bg1"/>
              </a:buClr>
            </a:pPr>
            <a:endParaRPr lang="es-ES" sz="1600" dirty="0">
              <a:solidFill>
                <a:schemeClr val="lt1"/>
              </a:solidFill>
              <a:latin typeface="Calibri"/>
              <a:ea typeface="Calibri"/>
              <a:cs typeface="Calibri"/>
              <a:sym typeface="Calibri"/>
            </a:endParaRPr>
          </a:p>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H0: hipótesis nula</a:t>
            </a:r>
          </a:p>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H1: hipótesis alternativa</a:t>
            </a:r>
          </a:p>
          <a:p>
            <a:pPr marR="0" lvl="0" algn="l" rtl="0">
              <a:lnSpc>
                <a:spcPct val="100000"/>
              </a:lnSpc>
              <a:spcBef>
                <a:spcPts val="0"/>
              </a:spcBef>
              <a:spcAft>
                <a:spcPts val="0"/>
              </a:spcAft>
              <a:buClr>
                <a:schemeClr val="bg1"/>
              </a:buClr>
            </a:pPr>
            <a:endParaRPr lang="es-ES" sz="1600" dirty="0">
              <a:solidFill>
                <a:schemeClr val="lt1"/>
              </a:solidFill>
              <a:latin typeface="Calibri"/>
              <a:ea typeface="Calibri"/>
              <a:cs typeface="Calibri"/>
              <a:sym typeface="Calibri"/>
            </a:endParaRPr>
          </a:p>
          <a:p>
            <a:pPr>
              <a:buClr>
                <a:schemeClr val="bg1"/>
              </a:buClr>
            </a:pPr>
            <a:r>
              <a:rPr lang="es-ES" sz="1600" dirty="0">
                <a:solidFill>
                  <a:schemeClr val="lt1"/>
                </a:solidFill>
                <a:latin typeface="Calibri"/>
                <a:ea typeface="Calibri"/>
                <a:cs typeface="Calibri"/>
                <a:sym typeface="Calibri"/>
              </a:rPr>
              <a:t>H0: El salario medio España &lt;&gt; Salario medio europeo</a:t>
            </a:r>
          </a:p>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H1: El salario medio España = Salario medio europeo</a:t>
            </a:r>
          </a:p>
          <a:p>
            <a:pPr marR="0" lvl="0" algn="l" rtl="0">
              <a:lnSpc>
                <a:spcPct val="100000"/>
              </a:lnSpc>
              <a:spcBef>
                <a:spcPts val="0"/>
              </a:spcBef>
              <a:spcAft>
                <a:spcPts val="0"/>
              </a:spcAft>
              <a:buClr>
                <a:schemeClr val="bg1"/>
              </a:buClr>
            </a:pPr>
            <a:endParaRPr lang="es-ES" sz="1600" dirty="0">
              <a:solidFill>
                <a:schemeClr val="lt1"/>
              </a:solidFill>
              <a:latin typeface="Calibri"/>
              <a:ea typeface="Calibri"/>
              <a:cs typeface="Calibri"/>
              <a:sym typeface="Calibri"/>
            </a:endParaRPr>
          </a:p>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Un p-value es la probabilidad de error de aceptar H1 como cierta, cuando en realidad es falsa.</a:t>
            </a:r>
          </a:p>
          <a:p>
            <a:pPr marR="0" lvl="0" algn="l" rtl="0">
              <a:lnSpc>
                <a:spcPct val="100000"/>
              </a:lnSpc>
              <a:spcBef>
                <a:spcPts val="0"/>
              </a:spcBef>
              <a:spcAft>
                <a:spcPts val="0"/>
              </a:spcAft>
              <a:buClr>
                <a:schemeClr val="bg1"/>
              </a:buClr>
            </a:pPr>
            <a:endParaRPr lang="es-ES" sz="1600" dirty="0">
              <a:solidFill>
                <a:schemeClr val="lt1"/>
              </a:solidFill>
              <a:latin typeface="Calibri"/>
              <a:ea typeface="Calibri"/>
              <a:cs typeface="Calibri"/>
              <a:sym typeface="Calibri"/>
            </a:endParaRPr>
          </a:p>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P-value = 10%, significa que 10 de cada 100 muestras me voy a equivoca en mi hipótesis.</a:t>
            </a:r>
          </a:p>
          <a:p>
            <a:pPr marR="0" lvl="0" algn="l" rtl="0">
              <a:lnSpc>
                <a:spcPct val="100000"/>
              </a:lnSpc>
              <a:spcBef>
                <a:spcPts val="0"/>
              </a:spcBef>
              <a:spcAft>
                <a:spcPts val="0"/>
              </a:spcAft>
              <a:buClr>
                <a:schemeClr val="bg1"/>
              </a:buClr>
            </a:pPr>
            <a:endParaRPr lang="es-ES" sz="1600" dirty="0">
              <a:solidFill>
                <a:schemeClr val="lt1"/>
              </a:solidFill>
              <a:latin typeface="Calibri"/>
              <a:ea typeface="Calibri"/>
              <a:cs typeface="Calibri"/>
              <a:sym typeface="Calibri"/>
            </a:endParaRPr>
          </a:p>
          <a:p>
            <a:pPr marR="0" lvl="0" algn="l" rtl="0">
              <a:lnSpc>
                <a:spcPct val="100000"/>
              </a:lnSpc>
              <a:spcBef>
                <a:spcPts val="0"/>
              </a:spcBef>
              <a:spcAft>
                <a:spcPts val="0"/>
              </a:spcAft>
              <a:buClr>
                <a:schemeClr val="bg1"/>
              </a:buClr>
            </a:pPr>
            <a:r>
              <a:rPr lang="es-ES" sz="1600" dirty="0">
                <a:solidFill>
                  <a:schemeClr val="lt1"/>
                </a:solidFill>
                <a:latin typeface="Calibri"/>
                <a:ea typeface="Calibri"/>
                <a:cs typeface="Calibri"/>
                <a:sym typeface="Calibri"/>
              </a:rPr>
              <a:t>Con Alpha, o nivel de significación, elijo H1 o H0</a:t>
            </a:r>
            <a:endParaRPr sz="1600" dirty="0">
              <a:solidFill>
                <a:schemeClr val="lt1"/>
              </a:solidFill>
              <a:latin typeface="Calibri"/>
              <a:ea typeface="Calibri"/>
              <a:cs typeface="Calibri"/>
              <a:sym typeface="Calibri"/>
            </a:endParaRPr>
          </a:p>
        </p:txBody>
      </p:sp>
      <p:sp>
        <p:nvSpPr>
          <p:cNvPr id="312" name="Google Shape;312;ga8b485b1ff_0_278"/>
          <p:cNvSpPr txBox="1">
            <a:spLocks noGrp="1"/>
          </p:cNvSpPr>
          <p:nvPr>
            <p:ph type="title"/>
          </p:nvPr>
        </p:nvSpPr>
        <p:spPr>
          <a:xfrm>
            <a:off x="492625" y="319550"/>
            <a:ext cx="10515600" cy="1044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700" dirty="0">
                <a:solidFill>
                  <a:srgbClr val="FF0000"/>
                </a:solidFill>
              </a:rPr>
              <a:t>Test de </a:t>
            </a:r>
            <a:r>
              <a:rPr lang="en-GB" sz="3700" dirty="0" err="1">
                <a:solidFill>
                  <a:srgbClr val="FF0000"/>
                </a:solidFill>
              </a:rPr>
              <a:t>hipotesis</a:t>
            </a:r>
            <a:endParaRPr sz="3700" dirty="0"/>
          </a:p>
        </p:txBody>
      </p:sp>
      <p:pic>
        <p:nvPicPr>
          <p:cNvPr id="3" name="Imagen 2">
            <a:extLst>
              <a:ext uri="{FF2B5EF4-FFF2-40B4-BE49-F238E27FC236}">
                <a16:creationId xmlns:a16="http://schemas.microsoft.com/office/drawing/2014/main" id="{BDDA2293-F43D-476F-BDA3-10578A165623}"/>
              </a:ext>
            </a:extLst>
          </p:cNvPr>
          <p:cNvPicPr>
            <a:picLocks noChangeAspect="1"/>
          </p:cNvPicPr>
          <p:nvPr/>
        </p:nvPicPr>
        <p:blipFill>
          <a:blip r:embed="rId3"/>
          <a:stretch>
            <a:fillRect/>
          </a:stretch>
        </p:blipFill>
        <p:spPr>
          <a:xfrm>
            <a:off x="6466522" y="1466215"/>
            <a:ext cx="5172075" cy="4819650"/>
          </a:xfrm>
          <a:prstGeom prst="rect">
            <a:avLst/>
          </a:prstGeom>
        </p:spPr>
      </p:pic>
    </p:spTree>
    <p:extLst>
      <p:ext uri="{BB962C8B-B14F-4D97-AF65-F5344CB8AC3E}">
        <p14:creationId xmlns:p14="http://schemas.microsoft.com/office/powerpoint/2010/main" val="4231620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a8b485b1ff_0_184"/>
          <p:cNvSpPr txBox="1">
            <a:spLocks noGrp="1"/>
          </p:cNvSpPr>
          <p:nvPr>
            <p:ph type="title"/>
          </p:nvPr>
        </p:nvSpPr>
        <p:spPr>
          <a:xfrm>
            <a:off x="441960" y="1619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000" dirty="0">
                <a:solidFill>
                  <a:srgbClr val="FF0000"/>
                </a:solidFill>
              </a:rPr>
              <a:t>¿</a:t>
            </a:r>
            <a:r>
              <a:rPr lang="en-GB" sz="4000" dirty="0" err="1">
                <a:solidFill>
                  <a:srgbClr val="FF0000"/>
                </a:solidFill>
              </a:rPr>
              <a:t>Cómo</a:t>
            </a:r>
            <a:r>
              <a:rPr lang="en-GB" sz="4000" dirty="0">
                <a:solidFill>
                  <a:srgbClr val="FF0000"/>
                </a:solidFill>
              </a:rPr>
              <a:t> </a:t>
            </a:r>
            <a:r>
              <a:rPr lang="en-GB" sz="4000" dirty="0" err="1">
                <a:solidFill>
                  <a:srgbClr val="FF0000"/>
                </a:solidFill>
              </a:rPr>
              <a:t>compruebo</a:t>
            </a:r>
            <a:r>
              <a:rPr lang="en-GB" sz="4000" dirty="0">
                <a:solidFill>
                  <a:srgbClr val="FF0000"/>
                </a:solidFill>
              </a:rPr>
              <a:t> </a:t>
            </a:r>
            <a:r>
              <a:rPr lang="en-GB" sz="4000" dirty="0" err="1">
                <a:solidFill>
                  <a:srgbClr val="FF0000"/>
                </a:solidFill>
              </a:rPr>
              <a:t>si</a:t>
            </a:r>
            <a:r>
              <a:rPr lang="en-GB" sz="4000" dirty="0">
                <a:solidFill>
                  <a:srgbClr val="FF0000"/>
                </a:solidFill>
              </a:rPr>
              <a:t> una </a:t>
            </a:r>
            <a:r>
              <a:rPr lang="en-GB" sz="4000" dirty="0" err="1">
                <a:solidFill>
                  <a:srgbClr val="FF0000"/>
                </a:solidFill>
              </a:rPr>
              <a:t>serie</a:t>
            </a:r>
            <a:r>
              <a:rPr lang="en-GB" sz="4000" dirty="0">
                <a:solidFill>
                  <a:srgbClr val="FF0000"/>
                </a:solidFill>
              </a:rPr>
              <a:t> es Stationary?</a:t>
            </a:r>
            <a:endParaRPr sz="4000" dirty="0"/>
          </a:p>
        </p:txBody>
      </p:sp>
      <p:sp>
        <p:nvSpPr>
          <p:cNvPr id="252" name="Google Shape;252;ga8b485b1ff_0_184"/>
          <p:cNvSpPr txBox="1"/>
          <p:nvPr/>
        </p:nvSpPr>
        <p:spPr>
          <a:xfrm>
            <a:off x="441960" y="1366410"/>
            <a:ext cx="10160100" cy="284999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err="1">
                <a:solidFill>
                  <a:schemeClr val="lt1"/>
                </a:solidFill>
                <a:latin typeface="Calibri"/>
                <a:ea typeface="Calibri"/>
                <a:cs typeface="Calibri"/>
                <a:sym typeface="Calibri"/>
              </a:rPr>
              <a:t>Representando</a:t>
            </a:r>
            <a:r>
              <a:rPr lang="en-GB" sz="1600" b="1" dirty="0">
                <a:solidFill>
                  <a:schemeClr val="lt1"/>
                </a:solidFill>
                <a:latin typeface="Calibri"/>
                <a:ea typeface="Calibri"/>
                <a:cs typeface="Calibri"/>
                <a:sym typeface="Calibri"/>
              </a:rPr>
              <a:t> la </a:t>
            </a:r>
            <a:r>
              <a:rPr lang="en-GB" sz="1600" b="1" dirty="0" err="1">
                <a:solidFill>
                  <a:schemeClr val="lt1"/>
                </a:solidFill>
                <a:latin typeface="Calibri"/>
                <a:ea typeface="Calibri"/>
                <a:cs typeface="Calibri"/>
                <a:sym typeface="Calibri"/>
              </a:rPr>
              <a:t>serie</a:t>
            </a:r>
            <a:r>
              <a:rPr lang="en-GB" sz="1600" dirty="0">
                <a:solidFill>
                  <a:schemeClr val="lt1"/>
                </a:solidFill>
                <a:latin typeface="Calibri"/>
                <a:ea typeface="Calibri"/>
                <a:cs typeface="Calibri"/>
                <a:sym typeface="Calibri"/>
              </a:rPr>
              <a:t>: que no </a:t>
            </a:r>
            <a:r>
              <a:rPr lang="en-GB" sz="1600" dirty="0" err="1">
                <a:solidFill>
                  <a:schemeClr val="lt1"/>
                </a:solidFill>
                <a:latin typeface="Calibri"/>
                <a:ea typeface="Calibri"/>
                <a:cs typeface="Calibri"/>
                <a:sym typeface="Calibri"/>
              </a:rPr>
              <a:t>crezca</a:t>
            </a:r>
            <a:r>
              <a:rPr lang="en-GB" sz="1600" dirty="0">
                <a:solidFill>
                  <a:schemeClr val="lt1"/>
                </a:solidFill>
                <a:latin typeface="Calibri"/>
                <a:ea typeface="Calibri"/>
                <a:cs typeface="Calibri"/>
                <a:sym typeface="Calibri"/>
              </a:rPr>
              <a:t>/</a:t>
            </a:r>
            <a:r>
              <a:rPr lang="en-GB" sz="1600" dirty="0" err="1">
                <a:solidFill>
                  <a:schemeClr val="lt1"/>
                </a:solidFill>
                <a:latin typeface="Calibri"/>
                <a:ea typeface="Calibri"/>
                <a:cs typeface="Calibri"/>
                <a:sym typeface="Calibri"/>
              </a:rPr>
              <a:t>decrezca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tenga</a:t>
            </a:r>
            <a:r>
              <a:rPr lang="en-GB" sz="1600" dirty="0">
                <a:solidFill>
                  <a:schemeClr val="lt1"/>
                </a:solidFill>
                <a:latin typeface="Calibri"/>
                <a:ea typeface="Calibri"/>
                <a:cs typeface="Calibri"/>
                <a:sym typeface="Calibri"/>
              </a:rPr>
              <a:t> una </a:t>
            </a:r>
            <a:r>
              <a:rPr lang="en-GB" sz="1600" dirty="0" err="1">
                <a:solidFill>
                  <a:schemeClr val="lt1"/>
                </a:solidFill>
                <a:latin typeface="Calibri"/>
                <a:ea typeface="Calibri"/>
                <a:cs typeface="Calibri"/>
                <a:sym typeface="Calibri"/>
              </a:rPr>
              <a:t>tendencia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constante</a:t>
            </a:r>
            <a:r>
              <a:rPr lang="en-GB" sz="1600" dirty="0">
                <a:solidFill>
                  <a:schemeClr val="lt1"/>
                </a:solidFill>
                <a:latin typeface="Calibri"/>
                <a:ea typeface="Calibri"/>
                <a:cs typeface="Calibri"/>
                <a:sym typeface="Calibri"/>
              </a:rPr>
              <a:t>.</a:t>
            </a:r>
          </a:p>
          <a:p>
            <a:pPr marL="457200" indent="-317500">
              <a:buClr>
                <a:schemeClr val="lt1"/>
              </a:buClr>
              <a:buSzPts val="1400"/>
              <a:buFont typeface="Calibri"/>
              <a:buAutoNum type="arabicPeriod"/>
            </a:pPr>
            <a:r>
              <a:rPr lang="es-ES" sz="1600" b="1" dirty="0" err="1">
                <a:solidFill>
                  <a:schemeClr val="lt1"/>
                </a:solidFill>
                <a:latin typeface="Calibri"/>
                <a:ea typeface="Calibri"/>
                <a:cs typeface="Calibri"/>
                <a:sym typeface="Calibri"/>
              </a:rPr>
              <a:t>Seasonality</a:t>
            </a:r>
            <a:r>
              <a:rPr lang="es-ES" sz="1600" dirty="0">
                <a:solidFill>
                  <a:schemeClr val="lt1"/>
                </a:solidFill>
                <a:latin typeface="Calibri"/>
                <a:ea typeface="Calibri"/>
                <a:cs typeface="Calibri"/>
                <a:sym typeface="Calibri"/>
              </a:rPr>
              <a:t>: se comprueba fácilmente de manera gráfica</a:t>
            </a:r>
            <a:endParaRPr sz="1600"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err="1">
                <a:solidFill>
                  <a:schemeClr val="lt1"/>
                </a:solidFill>
                <a:latin typeface="Calibri"/>
                <a:ea typeface="Calibri"/>
                <a:cs typeface="Calibri"/>
                <a:sym typeface="Calibri"/>
              </a:rPr>
              <a:t>Estadísticos</a:t>
            </a:r>
            <a:r>
              <a:rPr lang="en-GB" sz="1600" dirty="0">
                <a:solidFill>
                  <a:schemeClr val="lt1"/>
                </a:solidFill>
                <a:latin typeface="Calibri"/>
                <a:ea typeface="Calibri"/>
                <a:cs typeface="Calibri"/>
                <a:sym typeface="Calibri"/>
              </a:rPr>
              <a:t>: divide el Time Series </a:t>
            </a:r>
            <a:r>
              <a:rPr lang="en-GB" sz="1600" dirty="0" err="1">
                <a:solidFill>
                  <a:schemeClr val="lt1"/>
                </a:solidFill>
                <a:latin typeface="Calibri"/>
                <a:ea typeface="Calibri"/>
                <a:cs typeface="Calibri"/>
                <a:sym typeface="Calibri"/>
              </a:rPr>
              <a:t>en</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varias</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ventanas</a:t>
            </a:r>
            <a:r>
              <a:rPr lang="en-GB" sz="1600" dirty="0">
                <a:solidFill>
                  <a:schemeClr val="lt1"/>
                </a:solidFill>
                <a:latin typeface="Calibri"/>
                <a:ea typeface="Calibri"/>
                <a:cs typeface="Calibri"/>
                <a:sym typeface="Calibri"/>
              </a:rPr>
              <a:t> y </a:t>
            </a:r>
            <a:r>
              <a:rPr lang="en-GB" sz="1600" dirty="0" err="1">
                <a:solidFill>
                  <a:schemeClr val="lt1"/>
                </a:solidFill>
                <a:latin typeface="Calibri"/>
                <a:ea typeface="Calibri"/>
                <a:cs typeface="Calibri"/>
                <a:sym typeface="Calibri"/>
              </a:rPr>
              <a:t>calcula</a:t>
            </a:r>
            <a:r>
              <a:rPr lang="en-GB" sz="1600" dirty="0">
                <a:solidFill>
                  <a:schemeClr val="lt1"/>
                </a:solidFill>
                <a:latin typeface="Calibri"/>
                <a:ea typeface="Calibri"/>
                <a:cs typeface="Calibri"/>
                <a:sym typeface="Calibri"/>
              </a:rPr>
              <a:t> los </a:t>
            </a:r>
            <a:r>
              <a:rPr lang="en-GB" sz="1600" dirty="0" err="1">
                <a:solidFill>
                  <a:schemeClr val="lt1"/>
                </a:solidFill>
                <a:latin typeface="Calibri"/>
                <a:ea typeface="Calibri"/>
                <a:cs typeface="Calibri"/>
                <a:sym typeface="Calibri"/>
              </a:rPr>
              <a:t>estadísticos</a:t>
            </a:r>
            <a:r>
              <a:rPr lang="en-GB" sz="1600" dirty="0">
                <a:solidFill>
                  <a:schemeClr val="lt1"/>
                </a:solidFill>
                <a:latin typeface="Calibri"/>
                <a:ea typeface="Calibri"/>
                <a:cs typeface="Calibri"/>
                <a:sym typeface="Calibri"/>
              </a:rPr>
              <a:t> para </a:t>
            </a:r>
            <a:r>
              <a:rPr lang="en-GB" sz="1600" dirty="0" err="1">
                <a:solidFill>
                  <a:schemeClr val="lt1"/>
                </a:solidFill>
                <a:latin typeface="Calibri"/>
                <a:ea typeface="Calibri"/>
                <a:cs typeface="Calibri"/>
                <a:sym typeface="Calibri"/>
              </a:rPr>
              <a:t>cada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ventana</a:t>
            </a:r>
            <a:r>
              <a:rPr lang="en-GB" sz="1600" dirty="0">
                <a:solidFill>
                  <a:schemeClr val="lt1"/>
                </a:solidFill>
                <a:latin typeface="Calibri"/>
                <a:ea typeface="Calibri"/>
                <a:cs typeface="Calibri"/>
                <a:sym typeface="Calibri"/>
              </a:rPr>
              <a:t>.</a:t>
            </a:r>
            <a:endParaRPr sz="1600"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a:solidFill>
                  <a:schemeClr val="lt1"/>
                </a:solidFill>
                <a:latin typeface="Calibri"/>
                <a:ea typeface="Calibri"/>
                <a:cs typeface="Calibri"/>
                <a:sym typeface="Calibri"/>
              </a:rPr>
              <a:t>Unit Root Tests</a:t>
            </a:r>
            <a:r>
              <a:rPr lang="en-GB" sz="1600" dirty="0">
                <a:solidFill>
                  <a:schemeClr val="lt1"/>
                </a:solidFill>
                <a:latin typeface="Calibri"/>
                <a:ea typeface="Calibri"/>
                <a:cs typeface="Calibri"/>
                <a:sym typeface="Calibri"/>
              </a:rPr>
              <a:t>: se </a:t>
            </a:r>
            <a:r>
              <a:rPr lang="en-GB" sz="1600" dirty="0" err="1">
                <a:solidFill>
                  <a:schemeClr val="lt1"/>
                </a:solidFill>
                <a:latin typeface="Calibri"/>
                <a:ea typeface="Calibri"/>
                <a:cs typeface="Calibri"/>
                <a:sym typeface="Calibri"/>
              </a:rPr>
              <a:t>plantea</a:t>
            </a:r>
            <a:r>
              <a:rPr lang="en-GB" sz="1600" dirty="0">
                <a:solidFill>
                  <a:schemeClr val="lt1"/>
                </a:solidFill>
                <a:latin typeface="Calibri"/>
                <a:ea typeface="Calibri"/>
                <a:cs typeface="Calibri"/>
                <a:sym typeface="Calibri"/>
              </a:rPr>
              <a:t> la </a:t>
            </a:r>
            <a:r>
              <a:rPr lang="en-GB" sz="1600" dirty="0" err="1">
                <a:solidFill>
                  <a:schemeClr val="lt1"/>
                </a:solidFill>
                <a:latin typeface="Calibri"/>
                <a:ea typeface="Calibri"/>
                <a:cs typeface="Calibri"/>
                <a:sym typeface="Calibri"/>
              </a:rPr>
              <a:t>hipótesis</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nula</a:t>
            </a:r>
            <a:r>
              <a:rPr lang="en-GB" sz="1600" dirty="0">
                <a:solidFill>
                  <a:schemeClr val="lt1"/>
                </a:solidFill>
                <a:latin typeface="Calibri"/>
                <a:ea typeface="Calibri"/>
                <a:cs typeface="Calibri"/>
                <a:sym typeface="Calibri"/>
              </a:rPr>
              <a:t> de que los </a:t>
            </a:r>
            <a:r>
              <a:rPr lang="en-GB" sz="1600" dirty="0" err="1">
                <a:solidFill>
                  <a:schemeClr val="lt1"/>
                </a:solidFill>
                <a:latin typeface="Calibri"/>
                <a:ea typeface="Calibri"/>
                <a:cs typeface="Calibri"/>
                <a:sym typeface="Calibri"/>
              </a:rPr>
              <a:t>estadísticos</a:t>
            </a:r>
            <a:r>
              <a:rPr lang="en-GB" sz="1600" dirty="0">
                <a:solidFill>
                  <a:schemeClr val="lt1"/>
                </a:solidFill>
                <a:latin typeface="Calibri"/>
                <a:ea typeface="Calibri"/>
                <a:cs typeface="Calibri"/>
                <a:sym typeface="Calibri"/>
              </a:rPr>
              <a:t> no son </a:t>
            </a:r>
            <a:r>
              <a:rPr lang="en-GB" sz="1600" dirty="0" err="1">
                <a:solidFill>
                  <a:schemeClr val="lt1"/>
                </a:solidFill>
                <a:latin typeface="Calibri"/>
                <a:ea typeface="Calibri"/>
                <a:cs typeface="Calibri"/>
                <a:sym typeface="Calibri"/>
              </a:rPr>
              <a:t>constantes</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en</a:t>
            </a:r>
            <a:r>
              <a:rPr lang="en-GB" sz="1600" dirty="0">
                <a:solidFill>
                  <a:schemeClr val="lt1"/>
                </a:solidFill>
                <a:latin typeface="Calibri"/>
                <a:ea typeface="Calibri"/>
                <a:cs typeface="Calibri"/>
                <a:sym typeface="Calibri"/>
              </a:rPr>
              <a:t> el </a:t>
            </a:r>
            <a:r>
              <a:rPr lang="en-GB" sz="1600" dirty="0" err="1">
                <a:solidFill>
                  <a:schemeClr val="lt1"/>
                </a:solidFill>
                <a:latin typeface="Calibri"/>
                <a:ea typeface="Calibri"/>
                <a:cs typeface="Calibri"/>
                <a:sym typeface="Calibri"/>
              </a:rPr>
              <a:t>tiempo</a:t>
            </a:r>
            <a:r>
              <a:rPr lang="en-GB" sz="1600" dirty="0">
                <a:solidFill>
                  <a:schemeClr val="lt1"/>
                </a:solidFill>
                <a:latin typeface="Calibri"/>
                <a:ea typeface="Calibri"/>
                <a:cs typeface="Calibri"/>
                <a:sym typeface="Calibri"/>
              </a:rPr>
              <a:t>. El </a:t>
            </a:r>
            <a:r>
              <a:rPr lang="en-GB" sz="1600" dirty="0" err="1">
                <a:solidFill>
                  <a:schemeClr val="lt1"/>
                </a:solidFill>
                <a:latin typeface="Calibri"/>
                <a:ea typeface="Calibri"/>
                <a:cs typeface="Calibri"/>
                <a:sym typeface="Calibri"/>
              </a:rPr>
              <a:t>objetivo</a:t>
            </a:r>
            <a:r>
              <a:rPr lang="en-GB" sz="1600" dirty="0">
                <a:solidFill>
                  <a:schemeClr val="lt1"/>
                </a:solidFill>
                <a:latin typeface="Calibri"/>
                <a:ea typeface="Calibri"/>
                <a:cs typeface="Calibri"/>
                <a:sym typeface="Calibri"/>
              </a:rPr>
              <a:t> es </a:t>
            </a:r>
            <a:r>
              <a:rPr lang="en-GB" sz="1600" dirty="0" err="1">
                <a:solidFill>
                  <a:schemeClr val="lt1"/>
                </a:solidFill>
                <a:latin typeface="Calibri"/>
                <a:ea typeface="Calibri"/>
                <a:cs typeface="Calibri"/>
                <a:sym typeface="Calibri"/>
              </a:rPr>
              <a:t>rechazar</a:t>
            </a:r>
            <a:r>
              <a:rPr lang="en-GB" sz="1600" dirty="0">
                <a:solidFill>
                  <a:schemeClr val="lt1"/>
                </a:solidFill>
                <a:latin typeface="Calibri"/>
                <a:ea typeface="Calibri"/>
                <a:cs typeface="Calibri"/>
                <a:sym typeface="Calibri"/>
              </a:rPr>
              <a:t> la </a:t>
            </a:r>
            <a:r>
              <a:rPr lang="en-GB" sz="1600" dirty="0" err="1">
                <a:solidFill>
                  <a:schemeClr val="lt1"/>
                </a:solidFill>
                <a:latin typeface="Calibri"/>
                <a:ea typeface="Calibri"/>
                <a:cs typeface="Calibri"/>
                <a:sym typeface="Calibri"/>
              </a:rPr>
              <a:t>hipótesis</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nula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Rechazaremos</a:t>
            </a:r>
            <a:r>
              <a:rPr lang="en-GB" sz="1600" dirty="0">
                <a:solidFill>
                  <a:schemeClr val="lt1"/>
                </a:solidFill>
                <a:latin typeface="Calibri"/>
                <a:ea typeface="Calibri"/>
                <a:cs typeface="Calibri"/>
                <a:sym typeface="Calibri"/>
              </a:rPr>
              <a:t> la </a:t>
            </a:r>
            <a:r>
              <a:rPr lang="en-GB" sz="1600" dirty="0" err="1">
                <a:solidFill>
                  <a:schemeClr val="lt1"/>
                </a:solidFill>
                <a:latin typeface="Calibri"/>
                <a:ea typeface="Calibri"/>
                <a:cs typeface="Calibri"/>
                <a:sym typeface="Calibri"/>
              </a:rPr>
              <a:t>hipótesis</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nula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si</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su</a:t>
            </a:r>
            <a:r>
              <a:rPr lang="en-GB" sz="1600" dirty="0">
                <a:solidFill>
                  <a:schemeClr val="lt1"/>
                </a:solidFill>
                <a:latin typeface="Calibri"/>
                <a:ea typeface="Calibri"/>
                <a:cs typeface="Calibri"/>
                <a:sym typeface="Calibri"/>
              </a:rPr>
              <a:t> p-value es inferior a </a:t>
            </a:r>
            <a:r>
              <a:rPr lang="en-GB" sz="1600" dirty="0" err="1">
                <a:solidFill>
                  <a:schemeClr val="lt1"/>
                </a:solidFill>
                <a:latin typeface="Calibri"/>
                <a:ea typeface="Calibri"/>
                <a:cs typeface="Calibri"/>
                <a:sym typeface="Calibri"/>
              </a:rPr>
              <a:t>su</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nivel</a:t>
            </a:r>
            <a:r>
              <a:rPr lang="en-GB" sz="1600" dirty="0">
                <a:solidFill>
                  <a:schemeClr val="lt1"/>
                </a:solidFill>
                <a:latin typeface="Calibri"/>
                <a:ea typeface="Calibri"/>
                <a:cs typeface="Calibri"/>
                <a:sym typeface="Calibri"/>
              </a:rPr>
              <a:t> de </a:t>
            </a:r>
            <a:r>
              <a:rPr lang="en-GB" sz="1600" dirty="0" err="1">
                <a:solidFill>
                  <a:schemeClr val="lt1"/>
                </a:solidFill>
                <a:latin typeface="Calibri"/>
                <a:ea typeface="Calibri"/>
                <a:cs typeface="Calibri"/>
                <a:sym typeface="Calibri"/>
              </a:rPr>
              <a:t>significación</a:t>
            </a:r>
            <a:r>
              <a:rPr lang="en-GB" sz="1600" dirty="0">
                <a:solidFill>
                  <a:schemeClr val="lt1"/>
                </a:solidFill>
                <a:latin typeface="Calibri"/>
                <a:ea typeface="Calibri"/>
                <a:cs typeface="Calibri"/>
                <a:sym typeface="Calibri"/>
              </a:rPr>
              <a:t> (0.05).</a:t>
            </a:r>
            <a:endParaRPr sz="1600" dirty="0">
              <a:solidFill>
                <a:schemeClr val="lt1"/>
              </a:solidFill>
              <a:latin typeface="Calibri"/>
              <a:ea typeface="Calibri"/>
              <a:cs typeface="Calibri"/>
              <a:sym typeface="Calibri"/>
            </a:endParaRPr>
          </a:p>
          <a:p>
            <a:pPr marL="914400" lvl="1" indent="-336550" algn="l" rtl="0">
              <a:spcBef>
                <a:spcPts val="0"/>
              </a:spcBef>
              <a:spcAft>
                <a:spcPts val="0"/>
              </a:spcAft>
              <a:buClr>
                <a:schemeClr val="lt1"/>
              </a:buClr>
              <a:buSzPts val="1700"/>
              <a:buFont typeface="Calibri"/>
              <a:buAutoNum type="alphaLcPeriod"/>
            </a:pPr>
            <a:r>
              <a:rPr lang="en-GB" sz="1600" b="1" dirty="0">
                <a:solidFill>
                  <a:schemeClr val="lt1"/>
                </a:solidFill>
                <a:latin typeface="Calibri"/>
                <a:ea typeface="Calibri"/>
                <a:cs typeface="Calibri"/>
                <a:sym typeface="Calibri"/>
              </a:rPr>
              <a:t>Augmented Dickey Fuller test (ADH Test)</a:t>
            </a:r>
            <a:endParaRPr sz="1600" b="1" dirty="0">
              <a:solidFill>
                <a:schemeClr val="lt1"/>
              </a:solidFill>
              <a:latin typeface="Calibri"/>
              <a:ea typeface="Calibri"/>
              <a:cs typeface="Calibri"/>
              <a:sym typeface="Calibri"/>
            </a:endParaRPr>
          </a:p>
          <a:p>
            <a:pPr marL="914400" lvl="1" indent="-336550" algn="l" rtl="0">
              <a:spcBef>
                <a:spcPts val="0"/>
              </a:spcBef>
              <a:spcAft>
                <a:spcPts val="0"/>
              </a:spcAft>
              <a:buClr>
                <a:schemeClr val="lt1"/>
              </a:buClr>
              <a:buSzPts val="1700"/>
              <a:buFont typeface="Calibri"/>
              <a:buAutoNum type="alphaLcPeriod"/>
            </a:pPr>
            <a:r>
              <a:rPr lang="en-GB" sz="1600" dirty="0">
                <a:solidFill>
                  <a:schemeClr val="lt1"/>
                </a:solidFill>
                <a:latin typeface="Calibri"/>
                <a:ea typeface="Calibri"/>
                <a:cs typeface="Calibri"/>
                <a:sym typeface="Calibri"/>
              </a:rPr>
              <a:t>Kwiatkowski-Phillips-Schmidt-Shin – KPSS test: </a:t>
            </a:r>
            <a:r>
              <a:rPr lang="en-GB" sz="1600" dirty="0" err="1">
                <a:solidFill>
                  <a:schemeClr val="lt1"/>
                </a:solidFill>
                <a:latin typeface="Calibri"/>
                <a:ea typeface="Calibri"/>
                <a:cs typeface="Calibri"/>
                <a:sym typeface="Calibri"/>
              </a:rPr>
              <a:t>tendencia</a:t>
            </a:r>
            <a:endParaRPr sz="1600" dirty="0">
              <a:solidFill>
                <a:schemeClr val="lt1"/>
              </a:solidFill>
              <a:latin typeface="Calibri"/>
              <a:ea typeface="Calibri"/>
              <a:cs typeface="Calibri"/>
              <a:sym typeface="Calibri"/>
            </a:endParaRPr>
          </a:p>
          <a:p>
            <a:pPr marL="914400" lvl="1" indent="-336550" algn="l" rtl="0">
              <a:spcBef>
                <a:spcPts val="0"/>
              </a:spcBef>
              <a:spcAft>
                <a:spcPts val="0"/>
              </a:spcAft>
              <a:buClr>
                <a:schemeClr val="lt1"/>
              </a:buClr>
              <a:buSzPts val="1700"/>
              <a:buFont typeface="Calibri"/>
              <a:buAutoNum type="alphaLcPeriod"/>
            </a:pPr>
            <a:r>
              <a:rPr lang="en-GB" sz="1600" dirty="0">
                <a:solidFill>
                  <a:schemeClr val="lt1"/>
                </a:solidFill>
                <a:latin typeface="Calibri"/>
                <a:ea typeface="Calibri"/>
                <a:cs typeface="Calibri"/>
                <a:sym typeface="Calibri"/>
              </a:rPr>
              <a:t>Philips Perron test</a:t>
            </a:r>
            <a:endParaRPr sz="1600"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600" dirty="0">
              <a:solidFill>
                <a:schemeClr val="lt1"/>
              </a:solidFill>
              <a:latin typeface="Calibri"/>
              <a:ea typeface="Calibri"/>
              <a:cs typeface="Calibri"/>
              <a:sym typeface="Calibri"/>
            </a:endParaRPr>
          </a:p>
        </p:txBody>
      </p:sp>
      <p:sp>
        <p:nvSpPr>
          <p:cNvPr id="4" name="Google Shape;251;ga8b485b1ff_0_184">
            <a:extLst>
              <a:ext uri="{FF2B5EF4-FFF2-40B4-BE49-F238E27FC236}">
                <a16:creationId xmlns:a16="http://schemas.microsoft.com/office/drawing/2014/main" id="{29E6CF3A-6C65-48A9-AA7D-F2B9BAB3636A}"/>
              </a:ext>
            </a:extLst>
          </p:cNvPr>
          <p:cNvSpPr txBox="1">
            <a:spLocks/>
          </p:cNvSpPr>
          <p:nvPr/>
        </p:nvSpPr>
        <p:spPr>
          <a:xfrm>
            <a:off x="441960" y="387794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s-ES" sz="4000" dirty="0">
                <a:solidFill>
                  <a:srgbClr val="FF0000"/>
                </a:solidFill>
              </a:rPr>
              <a:t>¿Qué hago para hacerla </a:t>
            </a:r>
            <a:r>
              <a:rPr lang="es-ES" sz="4000" dirty="0" err="1">
                <a:solidFill>
                  <a:srgbClr val="FF0000"/>
                </a:solidFill>
              </a:rPr>
              <a:t>Stationary</a:t>
            </a:r>
            <a:r>
              <a:rPr lang="es-ES" sz="4000" dirty="0">
                <a:solidFill>
                  <a:srgbClr val="FF0000"/>
                </a:solidFill>
              </a:rPr>
              <a:t>?</a:t>
            </a:r>
            <a:endParaRPr lang="es-ES" sz="4000" dirty="0"/>
          </a:p>
        </p:txBody>
      </p:sp>
      <p:sp>
        <p:nvSpPr>
          <p:cNvPr id="5" name="Google Shape;252;ga8b485b1ff_0_184">
            <a:extLst>
              <a:ext uri="{FF2B5EF4-FFF2-40B4-BE49-F238E27FC236}">
                <a16:creationId xmlns:a16="http://schemas.microsoft.com/office/drawing/2014/main" id="{AF317B1E-6000-4B49-A4C8-A8EF3A375701}"/>
              </a:ext>
            </a:extLst>
          </p:cNvPr>
          <p:cNvSpPr txBox="1"/>
          <p:nvPr/>
        </p:nvSpPr>
        <p:spPr>
          <a:xfrm>
            <a:off x="441960" y="4858275"/>
            <a:ext cx="10160100" cy="284999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a:solidFill>
                  <a:schemeClr val="lt1"/>
                </a:solidFill>
                <a:latin typeface="Calibri"/>
                <a:ea typeface="Calibri"/>
                <a:cs typeface="Calibri"/>
                <a:sym typeface="Calibri"/>
              </a:rPr>
              <a:t>Seasonality</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habrá</a:t>
            </a:r>
            <a:r>
              <a:rPr lang="en-GB" sz="1600" dirty="0">
                <a:solidFill>
                  <a:schemeClr val="lt1"/>
                </a:solidFill>
                <a:latin typeface="Calibri"/>
                <a:ea typeface="Calibri"/>
                <a:cs typeface="Calibri"/>
                <a:sym typeface="Calibri"/>
              </a:rPr>
              <a:t> que </a:t>
            </a:r>
            <a:r>
              <a:rPr lang="en-GB" sz="1600" dirty="0" err="1">
                <a:solidFill>
                  <a:schemeClr val="lt1"/>
                </a:solidFill>
                <a:latin typeface="Calibri"/>
                <a:ea typeface="Calibri"/>
                <a:cs typeface="Calibri"/>
                <a:sym typeface="Calibri"/>
              </a:rPr>
              <a:t>quitar</a:t>
            </a:r>
            <a:r>
              <a:rPr lang="en-GB" sz="1600" dirty="0">
                <a:solidFill>
                  <a:schemeClr val="lt1"/>
                </a:solidFill>
                <a:latin typeface="Calibri"/>
                <a:ea typeface="Calibri"/>
                <a:cs typeface="Calibri"/>
                <a:sym typeface="Calibri"/>
              </a:rPr>
              <a:t> la </a:t>
            </a:r>
            <a:r>
              <a:rPr lang="en-GB" sz="1600" dirty="0" err="1">
                <a:solidFill>
                  <a:schemeClr val="lt1"/>
                </a:solidFill>
                <a:latin typeface="Calibri"/>
                <a:ea typeface="Calibri"/>
                <a:cs typeface="Calibri"/>
                <a:sym typeface="Calibri"/>
              </a:rPr>
              <a:t>componente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estacional</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Diferenciando</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siguiente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diapo</a:t>
            </a:r>
            <a:r>
              <a:rPr lang="en-GB" sz="1600" dirty="0">
                <a:solidFill>
                  <a:schemeClr val="lt1"/>
                </a:solidFill>
                <a:latin typeface="Calibri"/>
                <a:ea typeface="Calibri"/>
                <a:cs typeface="Calibri"/>
                <a:sym typeface="Calibri"/>
              </a:rPr>
              <a:t>) o </a:t>
            </a:r>
            <a:r>
              <a:rPr lang="en-GB" sz="1600" dirty="0" err="1">
                <a:solidFill>
                  <a:schemeClr val="lt1"/>
                </a:solidFill>
                <a:latin typeface="Calibri"/>
                <a:ea typeface="Calibri"/>
                <a:cs typeface="Calibri"/>
                <a:sym typeface="Calibri"/>
              </a:rPr>
              <a:t>utilizando</a:t>
            </a:r>
            <a:r>
              <a:rPr lang="en-GB" sz="1600" dirty="0">
                <a:solidFill>
                  <a:schemeClr val="lt1"/>
                </a:solidFill>
                <a:latin typeface="Calibri"/>
                <a:ea typeface="Calibri"/>
                <a:cs typeface="Calibri"/>
                <a:sym typeface="Calibri"/>
              </a:rPr>
              <a:t> un SARIMA, que </a:t>
            </a:r>
            <a:r>
              <a:rPr lang="en-GB" sz="1600" dirty="0" err="1">
                <a:solidFill>
                  <a:schemeClr val="lt1"/>
                </a:solidFill>
                <a:latin typeface="Calibri"/>
                <a:ea typeface="Calibri"/>
                <a:cs typeface="Calibri"/>
                <a:sym typeface="Calibri"/>
              </a:rPr>
              <a:t>tiene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en</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cuenta</a:t>
            </a:r>
            <a:r>
              <a:rPr lang="en-GB" sz="1600" dirty="0">
                <a:solidFill>
                  <a:schemeClr val="lt1"/>
                </a:solidFill>
                <a:latin typeface="Calibri"/>
                <a:ea typeface="Calibri"/>
                <a:cs typeface="Calibri"/>
                <a:sym typeface="Calibri"/>
              </a:rPr>
              <a:t> la seasonality.</a:t>
            </a:r>
          </a:p>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err="1">
                <a:solidFill>
                  <a:schemeClr val="lt1"/>
                </a:solidFill>
                <a:latin typeface="Calibri"/>
                <a:ea typeface="Calibri"/>
                <a:cs typeface="Calibri"/>
                <a:sym typeface="Calibri"/>
              </a:rPr>
              <a:t>Tendencia</a:t>
            </a:r>
            <a:r>
              <a:rPr lang="en-GB" sz="1600" dirty="0">
                <a:solidFill>
                  <a:schemeClr val="lt1"/>
                </a:solidFill>
                <a:latin typeface="Calibri"/>
                <a:ea typeface="Calibri"/>
                <a:cs typeface="Calibri"/>
                <a:sym typeface="Calibri"/>
              </a:rPr>
              <a:t>: hay que </a:t>
            </a:r>
            <a:r>
              <a:rPr lang="en-GB" sz="1600" dirty="0" err="1">
                <a:solidFill>
                  <a:schemeClr val="lt1"/>
                </a:solidFill>
                <a:latin typeface="Calibri"/>
                <a:ea typeface="Calibri"/>
                <a:cs typeface="Calibri"/>
                <a:sym typeface="Calibri"/>
              </a:rPr>
              <a:t>quitarla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Puede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servir</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restar</a:t>
            </a:r>
            <a:r>
              <a:rPr lang="en-GB" sz="1600" dirty="0">
                <a:solidFill>
                  <a:schemeClr val="lt1"/>
                </a:solidFill>
                <a:latin typeface="Calibri"/>
                <a:ea typeface="Calibri"/>
                <a:cs typeface="Calibri"/>
                <a:sym typeface="Calibri"/>
              </a:rPr>
              <a:t> la media del TS, </a:t>
            </a:r>
            <a:r>
              <a:rPr lang="en-GB" sz="1600" dirty="0" err="1">
                <a:solidFill>
                  <a:schemeClr val="lt1"/>
                </a:solidFill>
                <a:latin typeface="Calibri"/>
                <a:ea typeface="Calibri"/>
                <a:cs typeface="Calibri"/>
                <a:sym typeface="Calibri"/>
              </a:rPr>
              <a:t>restar</a:t>
            </a:r>
            <a:r>
              <a:rPr lang="en-GB" sz="1600" dirty="0">
                <a:solidFill>
                  <a:schemeClr val="lt1"/>
                </a:solidFill>
                <a:latin typeface="Calibri"/>
                <a:ea typeface="Calibri"/>
                <a:cs typeface="Calibri"/>
                <a:sym typeface="Calibri"/>
              </a:rPr>
              <a:t> la </a:t>
            </a:r>
            <a:r>
              <a:rPr lang="en-GB" sz="1600" dirty="0" err="1">
                <a:solidFill>
                  <a:schemeClr val="lt1"/>
                </a:solidFill>
                <a:latin typeface="Calibri"/>
                <a:ea typeface="Calibri"/>
                <a:cs typeface="Calibri"/>
                <a:sym typeface="Calibri"/>
              </a:rPr>
              <a:t>componente</a:t>
            </a:r>
            <a:r>
              <a:rPr lang="en-GB" sz="1600" dirty="0">
                <a:solidFill>
                  <a:schemeClr val="lt1"/>
                </a:solidFill>
                <a:latin typeface="Calibri"/>
                <a:ea typeface="Calibri"/>
                <a:cs typeface="Calibri"/>
                <a:sym typeface="Calibri"/>
              </a:rPr>
              <a:t> de la </a:t>
            </a:r>
            <a:r>
              <a:rPr lang="en-GB" sz="1600" dirty="0" err="1">
                <a:solidFill>
                  <a:schemeClr val="lt1"/>
                </a:solidFill>
                <a:latin typeface="Calibri"/>
                <a:ea typeface="Calibri"/>
                <a:cs typeface="Calibri"/>
                <a:sym typeface="Calibri"/>
              </a:rPr>
              <a:t>tendencia</a:t>
            </a:r>
            <a:r>
              <a:rPr lang="en-GB" sz="1600" dirty="0">
                <a:solidFill>
                  <a:schemeClr val="lt1"/>
                </a:solidFill>
                <a:latin typeface="Calibri"/>
                <a:ea typeface="Calibri"/>
                <a:cs typeface="Calibri"/>
                <a:sym typeface="Calibri"/>
              </a:rPr>
              <a:t> del </a:t>
            </a:r>
            <a:r>
              <a:rPr lang="en-GB" sz="1600" dirty="0" err="1">
                <a:solidFill>
                  <a:schemeClr val="lt1"/>
                </a:solidFill>
                <a:latin typeface="Calibri"/>
                <a:ea typeface="Calibri"/>
                <a:cs typeface="Calibri"/>
                <a:sym typeface="Calibri"/>
              </a:rPr>
              <a:t>modelo</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aditivo</a:t>
            </a:r>
            <a:r>
              <a:rPr lang="en-GB" sz="1600" dirty="0">
                <a:solidFill>
                  <a:schemeClr val="lt1"/>
                </a:solidFill>
                <a:latin typeface="Calibri"/>
                <a:ea typeface="Calibri"/>
                <a:cs typeface="Calibri"/>
                <a:sym typeface="Calibri"/>
              </a:rPr>
              <a:t> o </a:t>
            </a:r>
            <a:r>
              <a:rPr lang="en-GB" sz="1600" dirty="0" err="1">
                <a:solidFill>
                  <a:schemeClr val="lt1"/>
                </a:solidFill>
                <a:latin typeface="Calibri"/>
                <a:ea typeface="Calibri"/>
                <a:cs typeface="Calibri"/>
                <a:sym typeface="Calibri"/>
              </a:rPr>
              <a:t>diferenciar</a:t>
            </a:r>
            <a:r>
              <a:rPr lang="en-GB" sz="1600" dirty="0">
                <a:solidFill>
                  <a:schemeClr val="lt1"/>
                </a:solidFill>
                <a:latin typeface="Calibri"/>
                <a:ea typeface="Calibri"/>
                <a:cs typeface="Calibri"/>
                <a:sym typeface="Calibri"/>
              </a:rPr>
              <a:t> con un lag</a:t>
            </a:r>
          </a:p>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err="1">
                <a:solidFill>
                  <a:schemeClr val="lt1"/>
                </a:solidFill>
                <a:latin typeface="Calibri"/>
                <a:ea typeface="Calibri"/>
                <a:cs typeface="Calibri"/>
                <a:sym typeface="Calibri"/>
              </a:rPr>
              <a:t>Autocorrelación</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diferenciar</a:t>
            </a:r>
            <a:r>
              <a:rPr lang="en-GB" sz="1600" dirty="0">
                <a:solidFill>
                  <a:schemeClr val="lt1"/>
                </a:solidFill>
                <a:latin typeface="Calibri"/>
                <a:ea typeface="Calibri"/>
                <a:cs typeface="Calibri"/>
                <a:sym typeface="Calibri"/>
              </a:rPr>
              <a:t> primero por un lag y </a:t>
            </a:r>
            <a:r>
              <a:rPr lang="en-GB" sz="1600" dirty="0" err="1">
                <a:solidFill>
                  <a:schemeClr val="lt1"/>
                </a:solidFill>
                <a:latin typeface="Calibri"/>
                <a:ea typeface="Calibri"/>
                <a:cs typeface="Calibri"/>
                <a:sym typeface="Calibri"/>
              </a:rPr>
              <a:t>luego</a:t>
            </a:r>
            <a:r>
              <a:rPr lang="en-GB" sz="1600" dirty="0">
                <a:solidFill>
                  <a:schemeClr val="lt1"/>
                </a:solidFill>
                <a:latin typeface="Calibri"/>
                <a:ea typeface="Calibri"/>
                <a:cs typeface="Calibri"/>
                <a:sym typeface="Calibri"/>
              </a:rPr>
              <a:t> de nuevo </a:t>
            </a:r>
            <a:r>
              <a:rPr lang="en-GB" sz="1600" dirty="0" err="1">
                <a:solidFill>
                  <a:schemeClr val="lt1"/>
                </a:solidFill>
                <a:latin typeface="Calibri"/>
                <a:ea typeface="Calibri"/>
                <a:cs typeface="Calibri"/>
                <a:sym typeface="Calibri"/>
              </a:rPr>
              <a:t>si</a:t>
            </a:r>
            <a:r>
              <a:rPr lang="en-GB" sz="1600" dirty="0">
                <a:solidFill>
                  <a:schemeClr val="lt1"/>
                </a:solidFill>
                <a:latin typeface="Calibri"/>
                <a:ea typeface="Calibri"/>
                <a:cs typeface="Calibri"/>
                <a:sym typeface="Calibri"/>
              </a:rPr>
              <a:t> es </a:t>
            </a:r>
            <a:r>
              <a:rPr lang="en-GB" sz="1600" dirty="0" err="1">
                <a:solidFill>
                  <a:schemeClr val="lt1"/>
                </a:solidFill>
                <a:latin typeface="Calibri"/>
                <a:ea typeface="Calibri"/>
                <a:cs typeface="Calibri"/>
                <a:sym typeface="Calibri"/>
              </a:rPr>
              <a:t>necesario</a:t>
            </a:r>
            <a:r>
              <a:rPr lang="en-GB" sz="1600" dirty="0">
                <a:solidFill>
                  <a:schemeClr val="lt1"/>
                </a:solidFill>
                <a:latin typeface="Calibri"/>
                <a:ea typeface="Calibri"/>
                <a:cs typeface="Calibri"/>
                <a:sym typeface="Calibri"/>
              </a:rPr>
              <a:t> para </a:t>
            </a:r>
            <a:r>
              <a:rPr lang="en-GB" sz="1600" dirty="0" err="1">
                <a:solidFill>
                  <a:schemeClr val="lt1"/>
                </a:solidFill>
                <a:latin typeface="Calibri"/>
                <a:ea typeface="Calibri"/>
                <a:cs typeface="Calibri"/>
                <a:sym typeface="Calibri"/>
              </a:rPr>
              <a:t>eliminar</a:t>
            </a:r>
            <a:r>
              <a:rPr lang="en-GB" sz="1600" dirty="0">
                <a:solidFill>
                  <a:schemeClr val="lt1"/>
                </a:solidFill>
                <a:latin typeface="Calibri"/>
                <a:ea typeface="Calibri"/>
                <a:cs typeface="Calibri"/>
                <a:sym typeface="Calibri"/>
              </a:rPr>
              <a:t> la </a:t>
            </a:r>
            <a:r>
              <a:rPr lang="en-GB" sz="1600" dirty="0" err="1">
                <a:solidFill>
                  <a:schemeClr val="lt1"/>
                </a:solidFill>
                <a:latin typeface="Calibri"/>
                <a:ea typeface="Calibri"/>
                <a:cs typeface="Calibri"/>
                <a:sym typeface="Calibri"/>
              </a:rPr>
              <a:t>autocorrelación</a:t>
            </a:r>
            <a:r>
              <a:rPr lang="en-GB" sz="1600" dirty="0">
                <a:solidFill>
                  <a:schemeClr val="lt1"/>
                </a:solidFill>
                <a:latin typeface="Calibri"/>
                <a:ea typeface="Calibri"/>
                <a:cs typeface="Calibri"/>
                <a:sym typeface="Calibri"/>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a8b485b1ff_0_216"/>
          <p:cNvSpPr txBox="1"/>
          <p:nvPr/>
        </p:nvSpPr>
        <p:spPr>
          <a:xfrm>
            <a:off x="838200" y="2124300"/>
            <a:ext cx="4976400" cy="3688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Calibri"/>
              <a:buAutoNum type="arabicPeriod"/>
            </a:pPr>
            <a:r>
              <a:rPr lang="en-GB" sz="1600" b="1">
                <a:solidFill>
                  <a:schemeClr val="lt1"/>
                </a:solidFill>
                <a:latin typeface="Calibri"/>
                <a:ea typeface="Calibri"/>
                <a:cs typeface="Calibri"/>
                <a:sym typeface="Calibri"/>
              </a:rPr>
              <a:t>Plot</a:t>
            </a:r>
            <a:r>
              <a:rPr lang="en-GB" sz="1300">
                <a:solidFill>
                  <a:schemeClr val="lt1"/>
                </a:solidFill>
                <a:latin typeface="Calibri"/>
                <a:ea typeface="Calibri"/>
                <a:cs typeface="Calibri"/>
                <a:sym typeface="Calibri"/>
              </a:rPr>
              <a:t>: lo más probable es que con un simple plot, veamos los patrones repetidos en la serie temporal</a:t>
            </a:r>
            <a:endParaRPr sz="130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30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30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AutoNum type="arabicPeriod"/>
            </a:pPr>
            <a:r>
              <a:rPr lang="en-GB" sz="1600" b="1">
                <a:solidFill>
                  <a:schemeClr val="lt1"/>
                </a:solidFill>
                <a:latin typeface="Calibri"/>
                <a:ea typeface="Calibri"/>
                <a:cs typeface="Calibri"/>
                <a:sym typeface="Calibri"/>
              </a:rPr>
              <a:t>Auto Correlation Function (ACF)</a:t>
            </a:r>
            <a:r>
              <a:rPr lang="en-GB" sz="1300">
                <a:solidFill>
                  <a:schemeClr val="lt1"/>
                </a:solidFill>
                <a:latin typeface="Calibri"/>
                <a:ea typeface="Calibri"/>
                <a:cs typeface="Calibri"/>
                <a:sym typeface="Calibri"/>
              </a:rPr>
              <a:t>: Cuánto de correlacionados están los valores con instantes anteriores.</a:t>
            </a:r>
            <a:endParaRPr sz="130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30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r>
              <a:rPr lang="en-GB" sz="1300">
                <a:solidFill>
                  <a:schemeClr val="lt1"/>
                </a:solidFill>
                <a:latin typeface="Calibri"/>
                <a:ea typeface="Calibri"/>
                <a:cs typeface="Calibri"/>
                <a:sym typeface="Calibri"/>
              </a:rPr>
              <a:t>La correlación lineal nos da un indicador de cuánto se relaciona linealmente una variable con otra. La autocorrelación sirve para ver si hay relación entre cada instante y sus lags, es decir, instantes anteriores.</a:t>
            </a:r>
            <a:endParaRPr sz="130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30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r>
              <a:rPr lang="en-GB" sz="1300">
                <a:solidFill>
                  <a:schemeClr val="lt1"/>
                </a:solidFill>
                <a:latin typeface="Calibri"/>
                <a:ea typeface="Calibri"/>
                <a:cs typeface="Calibri"/>
                <a:sym typeface="Calibri"/>
              </a:rPr>
              <a:t>Si existe una estacionalidad mensual, habrá correlación entre cada instante y su valor 12 instantes más atrás. 24 instantes más atrás también estará relacionado, pero no tanto.</a:t>
            </a:r>
            <a:endParaRPr sz="1300">
              <a:solidFill>
                <a:schemeClr val="lt1"/>
              </a:solidFill>
              <a:latin typeface="Calibri"/>
              <a:ea typeface="Calibri"/>
              <a:cs typeface="Calibri"/>
              <a:sym typeface="Calibri"/>
            </a:endParaRPr>
          </a:p>
        </p:txBody>
      </p:sp>
      <p:sp>
        <p:nvSpPr>
          <p:cNvPr id="267" name="Google Shape;267;ga8b485b1ff_0_2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300">
                <a:solidFill>
                  <a:srgbClr val="FF0000"/>
                </a:solidFill>
              </a:rPr>
              <a:t>¿Cómo compruebo que el TS es seasonal?</a:t>
            </a:r>
            <a:endParaRPr sz="4300"/>
          </a:p>
        </p:txBody>
      </p:sp>
      <p:pic>
        <p:nvPicPr>
          <p:cNvPr id="268" name="Google Shape;268;ga8b485b1ff_0_2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52000" y="2170376"/>
            <a:ext cx="5411125" cy="330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a8b485b1ff_0_205"/>
          <p:cNvSpPr txBox="1"/>
          <p:nvPr/>
        </p:nvSpPr>
        <p:spPr>
          <a:xfrm>
            <a:off x="838200" y="1452776"/>
            <a:ext cx="4976400" cy="1976224"/>
          </a:xfrm>
          <a:prstGeom prst="rect">
            <a:avLst/>
          </a:prstGeom>
          <a:noFill/>
          <a:ln>
            <a:noFill/>
          </a:ln>
        </p:spPr>
        <p:txBody>
          <a:bodyPr spcFirstLastPara="1" wrap="square" lIns="91425" tIns="91425" rIns="91425" bIns="91425" anchor="t" anchorCtr="0">
            <a:noAutofit/>
          </a:bodyPr>
          <a:lstStyle/>
          <a:p>
            <a:pPr marL="139700" marR="0" lvl="0" algn="l" rtl="0">
              <a:lnSpc>
                <a:spcPct val="100000"/>
              </a:lnSpc>
              <a:spcBef>
                <a:spcPts val="0"/>
              </a:spcBef>
              <a:spcAft>
                <a:spcPts val="0"/>
              </a:spcAft>
              <a:buClr>
                <a:schemeClr val="lt1"/>
              </a:buClr>
              <a:buSzPts val="1400"/>
            </a:pPr>
            <a:r>
              <a:rPr lang="en-GB" sz="1600" b="1" dirty="0">
                <a:solidFill>
                  <a:schemeClr val="lt1"/>
                </a:solidFill>
                <a:latin typeface="Calibri"/>
                <a:ea typeface="Calibri"/>
                <a:cs typeface="Calibri"/>
                <a:sym typeface="Calibri"/>
              </a:rPr>
              <a:t>Moving Average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aplicar</a:t>
            </a:r>
            <a:r>
              <a:rPr lang="en-GB" sz="1300" dirty="0">
                <a:solidFill>
                  <a:schemeClr val="lt1"/>
                </a:solidFill>
                <a:latin typeface="Calibri"/>
                <a:ea typeface="Calibri"/>
                <a:cs typeface="Calibri"/>
                <a:sym typeface="Calibri"/>
              </a:rPr>
              <a:t> moving average </a:t>
            </a:r>
            <a:r>
              <a:rPr lang="en-GB" sz="1300" dirty="0" err="1">
                <a:solidFill>
                  <a:schemeClr val="lt1"/>
                </a:solidFill>
                <a:latin typeface="Calibri"/>
                <a:ea typeface="Calibri"/>
                <a:cs typeface="Calibri"/>
                <a:sym typeface="Calibri"/>
              </a:rPr>
              <a:t>sobre</a:t>
            </a:r>
            <a:r>
              <a:rPr lang="en-GB" sz="1300" dirty="0">
                <a:solidFill>
                  <a:schemeClr val="lt1"/>
                </a:solidFill>
                <a:latin typeface="Calibri"/>
                <a:ea typeface="Calibri"/>
                <a:cs typeface="Calibri"/>
                <a:sym typeface="Calibri"/>
              </a:rPr>
              <a:t> la </a:t>
            </a:r>
            <a:r>
              <a:rPr lang="en-GB" sz="1300" dirty="0" err="1">
                <a:solidFill>
                  <a:schemeClr val="lt1"/>
                </a:solidFill>
                <a:latin typeface="Calibri"/>
                <a:ea typeface="Calibri"/>
                <a:cs typeface="Calibri"/>
                <a:sym typeface="Calibri"/>
              </a:rPr>
              <a:t>ventana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estacional</a:t>
            </a:r>
            <a:r>
              <a:rPr lang="en-GB" sz="1300" dirty="0">
                <a:solidFill>
                  <a:schemeClr val="lt1"/>
                </a:solidFill>
                <a:latin typeface="Calibri"/>
                <a:ea typeface="Calibri"/>
                <a:cs typeface="Calibri"/>
                <a:sym typeface="Calibri"/>
              </a:rPr>
              <a:t> (media de time series para </a:t>
            </a:r>
            <a:r>
              <a:rPr lang="en-GB" sz="1300" dirty="0" err="1">
                <a:solidFill>
                  <a:schemeClr val="lt1"/>
                </a:solidFill>
                <a:latin typeface="Calibri"/>
                <a:ea typeface="Calibri"/>
                <a:cs typeface="Calibri"/>
                <a:sym typeface="Calibri"/>
              </a:rPr>
              <a:t>cada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ventana</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a:p>
            <a:pPr marL="139700" marR="0" lvl="0" algn="l" rtl="0">
              <a:lnSpc>
                <a:spcPct val="100000"/>
              </a:lnSpc>
              <a:spcBef>
                <a:spcPts val="0"/>
              </a:spcBef>
              <a:spcAft>
                <a:spcPts val="0"/>
              </a:spcAft>
              <a:buClr>
                <a:schemeClr val="lt1"/>
              </a:buClr>
              <a:buSzPts val="1400"/>
            </a:pPr>
            <a:r>
              <a:rPr lang="en-GB" sz="1600" b="1" dirty="0">
                <a:solidFill>
                  <a:srgbClr val="FF0000"/>
                </a:solidFill>
                <a:latin typeface="Calibri"/>
                <a:ea typeface="Calibri"/>
                <a:cs typeface="Calibri"/>
                <a:sym typeface="Calibri"/>
              </a:rPr>
              <a:t>Seasonal difference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resta</a:t>
            </a:r>
            <a:r>
              <a:rPr lang="en-GB" sz="1300" dirty="0">
                <a:solidFill>
                  <a:schemeClr val="lt1"/>
                </a:solidFill>
                <a:latin typeface="Calibri"/>
                <a:ea typeface="Calibri"/>
                <a:cs typeface="Calibri"/>
                <a:sym typeface="Calibri"/>
              </a:rPr>
              <a:t> de Y(t) - Y(t-s), </a:t>
            </a:r>
            <a:r>
              <a:rPr lang="en-GB" sz="1300" dirty="0" err="1">
                <a:solidFill>
                  <a:schemeClr val="lt1"/>
                </a:solidFill>
                <a:latin typeface="Calibri"/>
                <a:ea typeface="Calibri"/>
                <a:cs typeface="Calibri"/>
                <a:sym typeface="Calibri"/>
              </a:rPr>
              <a:t>siendo</a:t>
            </a:r>
            <a:r>
              <a:rPr lang="en-GB" sz="1300" dirty="0">
                <a:solidFill>
                  <a:schemeClr val="lt1"/>
                </a:solidFill>
                <a:latin typeface="Calibri"/>
                <a:ea typeface="Calibri"/>
                <a:cs typeface="Calibri"/>
                <a:sym typeface="Calibri"/>
              </a:rPr>
              <a:t> s el </a:t>
            </a:r>
            <a:r>
              <a:rPr lang="en-GB" sz="1300" dirty="0" err="1">
                <a:solidFill>
                  <a:schemeClr val="lt1"/>
                </a:solidFill>
                <a:latin typeface="Calibri"/>
                <a:ea typeface="Calibri"/>
                <a:cs typeface="Calibri"/>
                <a:sym typeface="Calibri"/>
              </a:rPr>
              <a:t>periodo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estacional</a:t>
            </a:r>
            <a:r>
              <a:rPr lang="en-GB" sz="1300" dirty="0">
                <a:solidFill>
                  <a:schemeClr val="lt1"/>
                </a:solidFill>
                <a:latin typeface="Calibri"/>
                <a:ea typeface="Calibri"/>
                <a:cs typeface="Calibri"/>
                <a:sym typeface="Calibri"/>
              </a:rPr>
              <a:t>: 12 (meses), 4 (</a:t>
            </a:r>
            <a:r>
              <a:rPr lang="en-GB" sz="1300" dirty="0" err="1">
                <a:solidFill>
                  <a:schemeClr val="lt1"/>
                </a:solidFill>
                <a:latin typeface="Calibri"/>
                <a:ea typeface="Calibri"/>
                <a:cs typeface="Calibri"/>
                <a:sym typeface="Calibri"/>
              </a:rPr>
              <a:t>semanas</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p:txBody>
      </p:sp>
      <p:sp>
        <p:nvSpPr>
          <p:cNvPr id="259" name="Google Shape;259;ga8b485b1ff_0_20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300" dirty="0" err="1">
                <a:solidFill>
                  <a:srgbClr val="FF0000"/>
                </a:solidFill>
              </a:rPr>
              <a:t>Deseasonalize</a:t>
            </a:r>
            <a:endParaRPr sz="4300" dirty="0"/>
          </a:p>
        </p:txBody>
      </p:sp>
      <p:pic>
        <p:nvPicPr>
          <p:cNvPr id="5" name="Google Shape;145;ga8b485b1ff_0_84">
            <a:extLst>
              <a:ext uri="{FF2B5EF4-FFF2-40B4-BE49-F238E27FC236}">
                <a16:creationId xmlns:a16="http://schemas.microsoft.com/office/drawing/2014/main" id="{53715B11-B4BA-4F8B-8960-F97454BD6DCF}"/>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31900" y="3175000"/>
            <a:ext cx="9499600" cy="3086100"/>
          </a:xfrm>
          <a:prstGeom prst="rect">
            <a:avLst/>
          </a:prstGeom>
          <a:noFill/>
          <a:ln>
            <a:noFill/>
          </a:ln>
        </p:spPr>
      </p:pic>
      <p:sp>
        <p:nvSpPr>
          <p:cNvPr id="6" name="Google Shape;258;ga8b485b1ff_0_205">
            <a:extLst>
              <a:ext uri="{FF2B5EF4-FFF2-40B4-BE49-F238E27FC236}">
                <a16:creationId xmlns:a16="http://schemas.microsoft.com/office/drawing/2014/main" id="{E28E893D-BAD5-4B48-949A-49E8729544AB}"/>
              </a:ext>
            </a:extLst>
          </p:cNvPr>
          <p:cNvSpPr txBox="1"/>
          <p:nvPr/>
        </p:nvSpPr>
        <p:spPr>
          <a:xfrm>
            <a:off x="6208300" y="1452776"/>
            <a:ext cx="4976400" cy="1582524"/>
          </a:xfrm>
          <a:prstGeom prst="rect">
            <a:avLst/>
          </a:prstGeom>
          <a:noFill/>
          <a:ln>
            <a:noFill/>
          </a:ln>
        </p:spPr>
        <p:txBody>
          <a:bodyPr spcFirstLastPara="1" wrap="square" lIns="91425" tIns="91425" rIns="91425" bIns="91425" anchor="t" anchorCtr="0">
            <a:noAutofit/>
          </a:bodyPr>
          <a:lstStyle/>
          <a:p>
            <a:pPr marL="139700" marR="0" lvl="0" algn="l" rtl="0">
              <a:lnSpc>
                <a:spcPct val="100000"/>
              </a:lnSpc>
              <a:spcBef>
                <a:spcPts val="0"/>
              </a:spcBef>
              <a:spcAft>
                <a:spcPts val="0"/>
              </a:spcAft>
              <a:buClr>
                <a:schemeClr val="lt1"/>
              </a:buClr>
              <a:buSzPts val="1400"/>
            </a:pPr>
            <a:r>
              <a:rPr lang="en-GB" sz="1600" b="1" dirty="0" err="1">
                <a:solidFill>
                  <a:schemeClr val="lt1"/>
                </a:solidFill>
                <a:latin typeface="Calibri"/>
                <a:ea typeface="Calibri"/>
                <a:cs typeface="Calibri"/>
                <a:sym typeface="Calibri"/>
              </a:rPr>
              <a:t>Restar</a:t>
            </a:r>
            <a:r>
              <a:rPr lang="en-GB" sz="1600" b="1" dirty="0">
                <a:solidFill>
                  <a:schemeClr val="lt1"/>
                </a:solidFill>
                <a:latin typeface="Calibri"/>
                <a:ea typeface="Calibri"/>
                <a:cs typeface="Calibri"/>
                <a:sym typeface="Calibri"/>
              </a:rPr>
              <a:t> Seasonal component</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descomponer</a:t>
            </a:r>
            <a:r>
              <a:rPr lang="en-GB" sz="1300" dirty="0">
                <a:solidFill>
                  <a:schemeClr val="lt1"/>
                </a:solidFill>
                <a:latin typeface="Calibri"/>
                <a:ea typeface="Calibri"/>
                <a:cs typeface="Calibri"/>
                <a:sym typeface="Calibri"/>
              </a:rPr>
              <a:t> la </a:t>
            </a:r>
            <a:r>
              <a:rPr lang="en-GB" sz="1300" dirty="0" err="1">
                <a:solidFill>
                  <a:schemeClr val="lt1"/>
                </a:solidFill>
                <a:latin typeface="Calibri"/>
                <a:ea typeface="Calibri"/>
                <a:cs typeface="Calibri"/>
                <a:sym typeface="Calibri"/>
              </a:rPr>
              <a:t>serie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mediante</a:t>
            </a:r>
            <a:r>
              <a:rPr lang="en-GB" sz="1300" dirty="0">
                <a:solidFill>
                  <a:schemeClr val="lt1"/>
                </a:solidFill>
                <a:latin typeface="Calibri"/>
                <a:ea typeface="Calibri"/>
                <a:cs typeface="Calibri"/>
                <a:sym typeface="Calibri"/>
              </a:rPr>
              <a:t> un </a:t>
            </a:r>
            <a:r>
              <a:rPr lang="en-GB" sz="1300" dirty="0" err="1">
                <a:solidFill>
                  <a:schemeClr val="lt1"/>
                </a:solidFill>
                <a:latin typeface="Calibri"/>
                <a:ea typeface="Calibri"/>
                <a:cs typeface="Calibri"/>
                <a:sym typeface="Calibri"/>
              </a:rPr>
              <a:t>modelo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aditivo</a:t>
            </a:r>
            <a:r>
              <a:rPr lang="en-GB" sz="1300" dirty="0">
                <a:solidFill>
                  <a:schemeClr val="lt1"/>
                </a:solidFill>
                <a:latin typeface="Calibri"/>
                <a:ea typeface="Calibri"/>
                <a:cs typeface="Calibri"/>
                <a:sym typeface="Calibri"/>
              </a:rPr>
              <a:t>, y </a:t>
            </a:r>
            <a:r>
              <a:rPr lang="en-GB" sz="1300" dirty="0" err="1">
                <a:solidFill>
                  <a:schemeClr val="lt1"/>
                </a:solidFill>
                <a:latin typeface="Calibri"/>
                <a:ea typeface="Calibri"/>
                <a:cs typeface="Calibri"/>
                <a:sym typeface="Calibri"/>
              </a:rPr>
              <a:t>restarle</a:t>
            </a:r>
            <a:r>
              <a:rPr lang="en-GB" sz="1300" dirty="0">
                <a:solidFill>
                  <a:schemeClr val="lt1"/>
                </a:solidFill>
                <a:latin typeface="Calibri"/>
                <a:ea typeface="Calibri"/>
                <a:cs typeface="Calibri"/>
                <a:sym typeface="Calibri"/>
              </a:rPr>
              <a:t> la </a:t>
            </a:r>
            <a:r>
              <a:rPr lang="en-GB" sz="1300" dirty="0" err="1">
                <a:solidFill>
                  <a:schemeClr val="lt1"/>
                </a:solidFill>
                <a:latin typeface="Calibri"/>
                <a:ea typeface="Calibri"/>
                <a:cs typeface="Calibri"/>
                <a:sym typeface="Calibri"/>
              </a:rPr>
              <a:t>componente</a:t>
            </a:r>
            <a:r>
              <a:rPr lang="en-GB" sz="1300" dirty="0">
                <a:solidFill>
                  <a:schemeClr val="lt1"/>
                </a:solidFill>
                <a:latin typeface="Calibri"/>
                <a:ea typeface="Calibri"/>
                <a:cs typeface="Calibri"/>
                <a:sym typeface="Calibri"/>
              </a:rPr>
              <a:t> de seasonality a la </a:t>
            </a:r>
            <a:r>
              <a:rPr lang="en-GB" sz="1300" dirty="0" err="1">
                <a:solidFill>
                  <a:schemeClr val="lt1"/>
                </a:solidFill>
                <a:latin typeface="Calibri"/>
                <a:ea typeface="Calibri"/>
                <a:cs typeface="Calibri"/>
                <a:sym typeface="Calibri"/>
              </a:rPr>
              <a:t>serie</a:t>
            </a:r>
            <a:r>
              <a:rPr lang="en-GB" sz="1300" dirty="0">
                <a:solidFill>
                  <a:schemeClr val="lt1"/>
                </a:solidFill>
                <a:latin typeface="Calibri"/>
                <a:ea typeface="Calibri"/>
                <a:cs typeface="Calibri"/>
                <a:sym typeface="Calibri"/>
              </a:rPr>
              <a:t>.</a:t>
            </a:r>
          </a:p>
          <a:p>
            <a:pPr marL="139700" marR="0" lvl="0" algn="l" rtl="0">
              <a:lnSpc>
                <a:spcPct val="100000"/>
              </a:lnSpc>
              <a:spcBef>
                <a:spcPts val="0"/>
              </a:spcBef>
              <a:spcAft>
                <a:spcPts val="0"/>
              </a:spcAft>
              <a:buClr>
                <a:schemeClr val="lt1"/>
              </a:buClr>
              <a:buSzPts val="1400"/>
            </a:pPr>
            <a:endParaRPr lang="en-GB" sz="1300" dirty="0">
              <a:solidFill>
                <a:schemeClr val="lt1"/>
              </a:solidFill>
              <a:latin typeface="Calibri"/>
              <a:ea typeface="Calibri"/>
              <a:cs typeface="Calibri"/>
              <a:sym typeface="Calibri"/>
            </a:endParaRPr>
          </a:p>
          <a:p>
            <a:pPr marL="139700">
              <a:buClr>
                <a:schemeClr val="lt1"/>
              </a:buClr>
              <a:buSzPts val="1400"/>
            </a:pPr>
            <a:r>
              <a:rPr lang="en-GB" sz="1600" b="1" dirty="0">
                <a:solidFill>
                  <a:schemeClr val="accent1"/>
                </a:solidFill>
                <a:latin typeface="Calibri"/>
                <a:ea typeface="Calibri"/>
                <a:cs typeface="Calibri"/>
                <a:sym typeface="Calibri"/>
              </a:rPr>
              <a:t>SARIMA</a:t>
            </a:r>
            <a:r>
              <a:rPr lang="en-GB" sz="1300" dirty="0">
                <a:solidFill>
                  <a:schemeClr val="lt1"/>
                </a:solidFill>
                <a:latin typeface="Calibri"/>
                <a:ea typeface="Calibri"/>
                <a:cs typeface="Calibri"/>
                <a:sym typeface="Calibri"/>
              </a:rPr>
              <a:t>: usar un </a:t>
            </a:r>
            <a:r>
              <a:rPr lang="en-GB" sz="1300" dirty="0" err="1">
                <a:solidFill>
                  <a:schemeClr val="lt1"/>
                </a:solidFill>
                <a:latin typeface="Calibri"/>
                <a:ea typeface="Calibri"/>
                <a:cs typeface="Calibri"/>
                <a:sym typeface="Calibri"/>
              </a:rPr>
              <a:t>modelo</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integre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automáticamente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este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componente</a:t>
            </a:r>
            <a:endParaRPr sz="1300" dirty="0">
              <a:solidFill>
                <a:schemeClr val="lt1"/>
              </a:solidFill>
              <a:latin typeface="Calibri"/>
              <a:ea typeface="Calibri"/>
              <a:cs typeface="Calibri"/>
              <a:sym typeface="Calibri"/>
            </a:endParaRPr>
          </a:p>
        </p:txBody>
      </p:sp>
      <p:cxnSp>
        <p:nvCxnSpPr>
          <p:cNvPr id="3" name="Conector recto de flecha 2">
            <a:extLst>
              <a:ext uri="{FF2B5EF4-FFF2-40B4-BE49-F238E27FC236}">
                <a16:creationId xmlns:a16="http://schemas.microsoft.com/office/drawing/2014/main" id="{5ADBBB56-1CEC-4ABF-81AB-D02300CDB00C}"/>
              </a:ext>
            </a:extLst>
          </p:cNvPr>
          <p:cNvCxnSpPr/>
          <p:nvPr/>
        </p:nvCxnSpPr>
        <p:spPr>
          <a:xfrm>
            <a:off x="7937500" y="4229100"/>
            <a:ext cx="508000"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1A0E9A7-CD0F-403A-A68E-487EA1C3A0F6}"/>
              </a:ext>
            </a:extLst>
          </p:cNvPr>
          <p:cNvSpPr txBox="1"/>
          <p:nvPr/>
        </p:nvSpPr>
        <p:spPr>
          <a:xfrm>
            <a:off x="7334250" y="3815174"/>
            <a:ext cx="1714500" cy="307777"/>
          </a:xfrm>
          <a:prstGeom prst="rect">
            <a:avLst/>
          </a:prstGeom>
          <a:noFill/>
        </p:spPr>
        <p:txBody>
          <a:bodyPr wrap="square" rtlCol="0">
            <a:spAutoFit/>
          </a:bodyPr>
          <a:lstStyle/>
          <a:p>
            <a:pPr algn="ctr"/>
            <a:r>
              <a:rPr lang="es-ES" b="1" dirty="0" err="1"/>
              <a:t>Seasonal</a:t>
            </a:r>
            <a:r>
              <a:rPr lang="es-ES" b="1" dirty="0"/>
              <a:t> </a:t>
            </a:r>
            <a:r>
              <a:rPr lang="es-ES" b="1" dirty="0" err="1"/>
              <a:t>lag</a:t>
            </a:r>
            <a:r>
              <a:rPr lang="es-ES" b="1" dirty="0"/>
              <a:t> = 12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a8b485b1ff_0_224"/>
          <p:cNvSpPr txBox="1"/>
          <p:nvPr/>
        </p:nvSpPr>
        <p:spPr>
          <a:xfrm>
            <a:off x="5806975" y="1732388"/>
            <a:ext cx="5443800" cy="446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600" u="sng" dirty="0" err="1">
                <a:solidFill>
                  <a:schemeClr val="lt1"/>
                </a:solidFill>
                <a:latin typeface="Calibri"/>
                <a:ea typeface="Calibri"/>
                <a:cs typeface="Calibri"/>
                <a:sym typeface="Calibri"/>
              </a:rPr>
              <a:t>Missings</a:t>
            </a:r>
            <a:r>
              <a:rPr lang="en-GB" sz="1600" u="sng" dirty="0">
                <a:solidFill>
                  <a:schemeClr val="lt1"/>
                </a:solidFill>
                <a:latin typeface="Calibri"/>
                <a:ea typeface="Calibri"/>
                <a:cs typeface="Calibri"/>
                <a:sym typeface="Calibri"/>
              </a:rPr>
              <a:t> </a:t>
            </a:r>
            <a:r>
              <a:rPr lang="en-GB" sz="1600" u="sng" dirty="0" err="1">
                <a:solidFill>
                  <a:schemeClr val="lt1"/>
                </a:solidFill>
                <a:latin typeface="Calibri"/>
                <a:ea typeface="Calibri"/>
                <a:cs typeface="Calibri"/>
                <a:sym typeface="Calibri"/>
              </a:rPr>
              <a:t>en</a:t>
            </a:r>
            <a:r>
              <a:rPr lang="en-GB" sz="1600" u="sng" dirty="0">
                <a:solidFill>
                  <a:schemeClr val="lt1"/>
                </a:solidFill>
                <a:latin typeface="Calibri"/>
                <a:ea typeface="Calibri"/>
                <a:cs typeface="Calibri"/>
                <a:sym typeface="Calibri"/>
              </a:rPr>
              <a:t> los </a:t>
            </a:r>
            <a:r>
              <a:rPr lang="en-GB" sz="1600" u="sng" dirty="0" err="1">
                <a:solidFill>
                  <a:schemeClr val="lt1"/>
                </a:solidFill>
                <a:latin typeface="Calibri"/>
                <a:ea typeface="Calibri"/>
                <a:cs typeface="Calibri"/>
                <a:sym typeface="Calibri"/>
              </a:rPr>
              <a:t>valores</a:t>
            </a:r>
            <a:endParaRPr sz="1600" u="sng"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a:solidFill>
                  <a:schemeClr val="lt1"/>
                </a:solidFill>
                <a:latin typeface="Calibri"/>
                <a:ea typeface="Calibri"/>
                <a:cs typeface="Calibri"/>
                <a:sym typeface="Calibri"/>
              </a:rPr>
              <a:t>Backward fill</a:t>
            </a:r>
            <a:r>
              <a:rPr lang="en-GB" sz="1300" dirty="0">
                <a:solidFill>
                  <a:schemeClr val="lt1"/>
                </a:solidFill>
                <a:latin typeface="Calibri"/>
                <a:ea typeface="Calibri"/>
                <a:cs typeface="Calibri"/>
                <a:sym typeface="Calibri"/>
              </a:rPr>
              <a:t>: lo </a:t>
            </a:r>
            <a:r>
              <a:rPr lang="en-GB" sz="1300" dirty="0" err="1">
                <a:solidFill>
                  <a:schemeClr val="lt1"/>
                </a:solidFill>
                <a:latin typeface="Calibri"/>
                <a:ea typeface="Calibri"/>
                <a:cs typeface="Calibri"/>
                <a:sym typeface="Calibri"/>
              </a:rPr>
              <a:t>más</a:t>
            </a:r>
            <a:r>
              <a:rPr lang="en-GB" sz="1300" dirty="0">
                <a:solidFill>
                  <a:schemeClr val="lt1"/>
                </a:solidFill>
                <a:latin typeface="Calibri"/>
                <a:ea typeface="Calibri"/>
                <a:cs typeface="Calibri"/>
                <a:sym typeface="Calibri"/>
              </a:rPr>
              <a:t> probable es que con un simple plot, </a:t>
            </a:r>
            <a:r>
              <a:rPr lang="en-GB" sz="1300" dirty="0" err="1">
                <a:solidFill>
                  <a:schemeClr val="lt1"/>
                </a:solidFill>
                <a:latin typeface="Calibri"/>
                <a:ea typeface="Calibri"/>
                <a:cs typeface="Calibri"/>
                <a:sym typeface="Calibri"/>
              </a:rPr>
              <a:t>veamos</a:t>
            </a:r>
            <a:r>
              <a:rPr lang="en-GB" sz="1300" dirty="0">
                <a:solidFill>
                  <a:schemeClr val="lt1"/>
                </a:solidFill>
                <a:latin typeface="Calibri"/>
                <a:ea typeface="Calibri"/>
                <a:cs typeface="Calibri"/>
                <a:sym typeface="Calibri"/>
              </a:rPr>
              <a:t> los </a:t>
            </a:r>
            <a:r>
              <a:rPr lang="en-GB" sz="1300" dirty="0" err="1">
                <a:solidFill>
                  <a:schemeClr val="lt1"/>
                </a:solidFill>
                <a:latin typeface="Calibri"/>
                <a:ea typeface="Calibri"/>
                <a:cs typeface="Calibri"/>
                <a:sym typeface="Calibri"/>
              </a:rPr>
              <a:t>patrones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repetidos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la </a:t>
            </a:r>
            <a:r>
              <a:rPr lang="en-GB" sz="1300" dirty="0" err="1">
                <a:solidFill>
                  <a:schemeClr val="lt1"/>
                </a:solidFill>
                <a:latin typeface="Calibri"/>
                <a:ea typeface="Calibri"/>
                <a:cs typeface="Calibri"/>
                <a:sym typeface="Calibri"/>
              </a:rPr>
              <a:t>serie</a:t>
            </a:r>
            <a:r>
              <a:rPr lang="en-GB" sz="1300" dirty="0">
                <a:solidFill>
                  <a:schemeClr val="lt1"/>
                </a:solidFill>
                <a:latin typeface="Calibri"/>
                <a:ea typeface="Calibri"/>
                <a:cs typeface="Calibri"/>
                <a:sym typeface="Calibri"/>
              </a:rPr>
              <a:t> temporal</a:t>
            </a:r>
            <a:endParaRPr sz="1300"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AutoNum type="arabicPeriod"/>
            </a:pPr>
            <a:r>
              <a:rPr lang="en-GB" sz="1600" b="1" dirty="0">
                <a:solidFill>
                  <a:schemeClr val="lt1"/>
                </a:solidFill>
                <a:latin typeface="Calibri"/>
                <a:ea typeface="Calibri"/>
                <a:cs typeface="Calibri"/>
                <a:sym typeface="Calibri"/>
              </a:rPr>
              <a:t>Forward fill</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Cuánto</a:t>
            </a:r>
            <a:r>
              <a:rPr lang="en-GB" sz="1300" dirty="0">
                <a:solidFill>
                  <a:schemeClr val="lt1"/>
                </a:solidFill>
                <a:latin typeface="Calibri"/>
                <a:ea typeface="Calibri"/>
                <a:cs typeface="Calibri"/>
                <a:sym typeface="Calibri"/>
              </a:rPr>
              <a:t> de </a:t>
            </a:r>
            <a:r>
              <a:rPr lang="en-GB" sz="1300" dirty="0" err="1">
                <a:solidFill>
                  <a:schemeClr val="lt1"/>
                </a:solidFill>
                <a:latin typeface="Calibri"/>
                <a:ea typeface="Calibri"/>
                <a:cs typeface="Calibri"/>
                <a:sym typeface="Calibri"/>
              </a:rPr>
              <a:t>correlacionados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están</a:t>
            </a:r>
            <a:r>
              <a:rPr lang="en-GB" sz="1300" dirty="0">
                <a:solidFill>
                  <a:schemeClr val="lt1"/>
                </a:solidFill>
                <a:latin typeface="Calibri"/>
                <a:ea typeface="Calibri"/>
                <a:cs typeface="Calibri"/>
                <a:sym typeface="Calibri"/>
              </a:rPr>
              <a:t> los </a:t>
            </a:r>
            <a:r>
              <a:rPr lang="en-GB" sz="1300" dirty="0" err="1">
                <a:solidFill>
                  <a:schemeClr val="lt1"/>
                </a:solidFill>
                <a:latin typeface="Calibri"/>
                <a:ea typeface="Calibri"/>
                <a:cs typeface="Calibri"/>
                <a:sym typeface="Calibri"/>
              </a:rPr>
              <a:t>valores</a:t>
            </a:r>
            <a:r>
              <a:rPr lang="en-GB" sz="1300" dirty="0">
                <a:solidFill>
                  <a:schemeClr val="lt1"/>
                </a:solidFill>
                <a:latin typeface="Calibri"/>
                <a:ea typeface="Calibri"/>
                <a:cs typeface="Calibri"/>
                <a:sym typeface="Calibri"/>
              </a:rPr>
              <a:t> con </a:t>
            </a:r>
            <a:r>
              <a:rPr lang="en-GB" sz="1300" dirty="0" err="1">
                <a:solidFill>
                  <a:schemeClr val="lt1"/>
                </a:solidFill>
                <a:latin typeface="Calibri"/>
                <a:ea typeface="Calibri"/>
                <a:cs typeface="Calibri"/>
                <a:sym typeface="Calibri"/>
              </a:rPr>
              <a:t>instantes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anteriores</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Calibri"/>
              <a:buAutoNum type="arabicPeriod"/>
            </a:pPr>
            <a:r>
              <a:rPr lang="en-GB" sz="1600" b="1" dirty="0">
                <a:solidFill>
                  <a:schemeClr val="lt1"/>
                </a:solidFill>
                <a:latin typeface="Calibri"/>
                <a:ea typeface="Calibri"/>
                <a:cs typeface="Calibri"/>
                <a:sym typeface="Calibri"/>
              </a:rPr>
              <a:t>Interpolate</a:t>
            </a:r>
            <a:r>
              <a:rPr lang="en-GB" sz="1300" dirty="0">
                <a:solidFill>
                  <a:schemeClr val="lt1"/>
                </a:solidFill>
                <a:latin typeface="Calibri"/>
                <a:ea typeface="Calibri"/>
                <a:cs typeface="Calibri"/>
                <a:sym typeface="Calibri"/>
              </a:rPr>
              <a:t>: interpolar </a:t>
            </a:r>
            <a:r>
              <a:rPr lang="en-GB" sz="1300" dirty="0" err="1">
                <a:solidFill>
                  <a:schemeClr val="lt1"/>
                </a:solidFill>
                <a:latin typeface="Calibri"/>
                <a:ea typeface="Calibri"/>
                <a:cs typeface="Calibri"/>
                <a:sym typeface="Calibri"/>
              </a:rPr>
              <a:t>valores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función</a:t>
            </a:r>
            <a:r>
              <a:rPr lang="en-GB" sz="1300" dirty="0">
                <a:solidFill>
                  <a:schemeClr val="lt1"/>
                </a:solidFill>
                <a:latin typeface="Calibri"/>
                <a:ea typeface="Calibri"/>
                <a:cs typeface="Calibri"/>
                <a:sym typeface="Calibri"/>
              </a:rPr>
              <a:t> del anterior y posterior. Se </a:t>
            </a:r>
            <a:r>
              <a:rPr lang="en-GB" sz="1300" dirty="0" err="1">
                <a:solidFill>
                  <a:schemeClr val="lt1"/>
                </a:solidFill>
                <a:latin typeface="Calibri"/>
                <a:ea typeface="Calibri"/>
                <a:cs typeface="Calibri"/>
                <a:sym typeface="Calibri"/>
              </a:rPr>
              <a:t>suele</a:t>
            </a:r>
            <a:r>
              <a:rPr lang="en-GB" sz="1300" dirty="0">
                <a:solidFill>
                  <a:schemeClr val="lt1"/>
                </a:solidFill>
                <a:latin typeface="Calibri"/>
                <a:ea typeface="Calibri"/>
                <a:cs typeface="Calibri"/>
                <a:sym typeface="Calibri"/>
              </a:rPr>
              <a:t> usar la media.</a:t>
            </a:r>
            <a:endParaRPr sz="1300"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Calibri"/>
              <a:buAutoNum type="arabicPeriod"/>
            </a:pPr>
            <a:r>
              <a:rPr lang="en-GB" sz="1600" b="1" dirty="0">
                <a:solidFill>
                  <a:schemeClr val="lt1"/>
                </a:solidFill>
                <a:latin typeface="Calibri"/>
                <a:ea typeface="Calibri"/>
                <a:cs typeface="Calibri"/>
                <a:sym typeface="Calibri"/>
              </a:rPr>
              <a:t>KNN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similitud</a:t>
            </a:r>
            <a:r>
              <a:rPr lang="en-GB" sz="1300" dirty="0">
                <a:solidFill>
                  <a:schemeClr val="lt1"/>
                </a:solidFill>
                <a:latin typeface="Calibri"/>
                <a:ea typeface="Calibri"/>
                <a:cs typeface="Calibri"/>
                <a:sym typeface="Calibri"/>
              </a:rPr>
              <a:t> con los n </a:t>
            </a:r>
            <a:r>
              <a:rPr lang="en-GB" sz="1300" dirty="0" err="1">
                <a:solidFill>
                  <a:schemeClr val="lt1"/>
                </a:solidFill>
                <a:latin typeface="Calibri"/>
                <a:ea typeface="Calibri"/>
                <a:cs typeface="Calibri"/>
                <a:sym typeface="Calibri"/>
              </a:rPr>
              <a:t>últimos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valores</a:t>
            </a:r>
            <a:r>
              <a:rPr lang="en-GB" sz="1300" dirty="0">
                <a:solidFill>
                  <a:schemeClr val="lt1"/>
                </a:solidFill>
                <a:latin typeface="Calibri"/>
                <a:ea typeface="Calibri"/>
                <a:cs typeface="Calibri"/>
                <a:sym typeface="Calibri"/>
              </a:rPr>
              <a:t> de la </a:t>
            </a:r>
            <a:r>
              <a:rPr lang="en-GB" sz="1300" dirty="0" err="1">
                <a:solidFill>
                  <a:schemeClr val="lt1"/>
                </a:solidFill>
                <a:latin typeface="Calibri"/>
                <a:ea typeface="Calibri"/>
                <a:cs typeface="Calibri"/>
                <a:sym typeface="Calibri"/>
              </a:rPr>
              <a:t>serie</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Calibri"/>
              <a:buAutoNum type="arabicPeriod"/>
            </a:pPr>
            <a:r>
              <a:rPr lang="en-GB" sz="1300" dirty="0">
                <a:solidFill>
                  <a:schemeClr val="lt1"/>
                </a:solidFill>
                <a:latin typeface="Calibri"/>
                <a:ea typeface="Calibri"/>
                <a:cs typeface="Calibri"/>
                <a:sym typeface="Calibri"/>
              </a:rPr>
              <a:t>Linear interpolation</a:t>
            </a:r>
            <a:endParaRPr sz="1300"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Calibri"/>
              <a:buAutoNum type="arabicPeriod"/>
            </a:pPr>
            <a:r>
              <a:rPr lang="en-GB" sz="1300" dirty="0">
                <a:solidFill>
                  <a:schemeClr val="lt1"/>
                </a:solidFill>
                <a:latin typeface="Calibri"/>
                <a:ea typeface="Calibri"/>
                <a:cs typeface="Calibri"/>
                <a:sym typeface="Calibri"/>
              </a:rPr>
              <a:t>Quadratic/Cubic interpolation</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600" u="sng" dirty="0" err="1">
                <a:solidFill>
                  <a:schemeClr val="lt1"/>
                </a:solidFill>
                <a:latin typeface="Calibri"/>
                <a:ea typeface="Calibri"/>
                <a:cs typeface="Calibri"/>
                <a:sym typeface="Calibri"/>
              </a:rPr>
              <a:t>Missings</a:t>
            </a:r>
            <a:r>
              <a:rPr lang="en-GB" sz="1600" u="sng" dirty="0">
                <a:solidFill>
                  <a:schemeClr val="lt1"/>
                </a:solidFill>
                <a:latin typeface="Calibri"/>
                <a:ea typeface="Calibri"/>
                <a:cs typeface="Calibri"/>
                <a:sym typeface="Calibri"/>
              </a:rPr>
              <a:t> </a:t>
            </a:r>
            <a:r>
              <a:rPr lang="en-GB" sz="1600" u="sng" dirty="0" err="1">
                <a:solidFill>
                  <a:schemeClr val="lt1"/>
                </a:solidFill>
                <a:latin typeface="Calibri"/>
                <a:ea typeface="Calibri"/>
                <a:cs typeface="Calibri"/>
                <a:sym typeface="Calibri"/>
              </a:rPr>
              <a:t>en</a:t>
            </a:r>
            <a:r>
              <a:rPr lang="en-GB" sz="1600" u="sng" dirty="0">
                <a:solidFill>
                  <a:schemeClr val="lt1"/>
                </a:solidFill>
                <a:latin typeface="Calibri"/>
                <a:ea typeface="Calibri"/>
                <a:cs typeface="Calibri"/>
                <a:sym typeface="Calibri"/>
              </a:rPr>
              <a:t> las </a:t>
            </a:r>
            <a:r>
              <a:rPr lang="en-GB" sz="1600" u="sng" dirty="0" err="1">
                <a:solidFill>
                  <a:schemeClr val="lt1"/>
                </a:solidFill>
                <a:latin typeface="Calibri"/>
                <a:ea typeface="Calibri"/>
                <a:cs typeface="Calibri"/>
                <a:sym typeface="Calibri"/>
              </a:rPr>
              <a:t>fechas</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300" dirty="0" err="1">
                <a:solidFill>
                  <a:schemeClr val="lt1"/>
                </a:solidFill>
                <a:latin typeface="Calibri"/>
                <a:ea typeface="Calibri"/>
                <a:cs typeface="Calibri"/>
                <a:sym typeface="Calibri"/>
              </a:rPr>
              <a:t>Podría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ocurrir</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falte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alguna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fecha</a:t>
            </a:r>
            <a:r>
              <a:rPr lang="en-GB" sz="1300" dirty="0">
                <a:solidFill>
                  <a:schemeClr val="lt1"/>
                </a:solidFill>
                <a:latin typeface="Calibri"/>
                <a:ea typeface="Calibri"/>
                <a:cs typeface="Calibri"/>
                <a:sym typeface="Calibri"/>
              </a:rPr>
              <a:t>. Se </a:t>
            </a:r>
            <a:r>
              <a:rPr lang="en-GB" sz="1300" dirty="0" err="1">
                <a:solidFill>
                  <a:schemeClr val="lt1"/>
                </a:solidFill>
                <a:latin typeface="Calibri"/>
                <a:ea typeface="Calibri"/>
                <a:cs typeface="Calibri"/>
                <a:sym typeface="Calibri"/>
              </a:rPr>
              <a:t>podría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solucionar</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obteniendo</a:t>
            </a:r>
            <a:r>
              <a:rPr lang="en-GB" sz="1300" dirty="0">
                <a:solidFill>
                  <a:schemeClr val="lt1"/>
                </a:solidFill>
                <a:latin typeface="Calibri"/>
                <a:ea typeface="Calibri"/>
                <a:cs typeface="Calibri"/>
                <a:sym typeface="Calibri"/>
              </a:rPr>
              <a:t> un range </a:t>
            </a:r>
            <a:r>
              <a:rPr lang="en-GB" sz="1300" dirty="0" err="1">
                <a:solidFill>
                  <a:schemeClr val="lt1"/>
                </a:solidFill>
                <a:latin typeface="Calibri"/>
                <a:ea typeface="Calibri"/>
                <a:cs typeface="Calibri"/>
                <a:sym typeface="Calibri"/>
              </a:rPr>
              <a:t>desde</a:t>
            </a:r>
            <a:r>
              <a:rPr lang="en-GB" sz="1300" dirty="0">
                <a:solidFill>
                  <a:schemeClr val="lt1"/>
                </a:solidFill>
                <a:latin typeface="Calibri"/>
                <a:ea typeface="Calibri"/>
                <a:cs typeface="Calibri"/>
                <a:sym typeface="Calibri"/>
              </a:rPr>
              <a:t> el primer </a:t>
            </a:r>
            <a:r>
              <a:rPr lang="en-GB" sz="1300" dirty="0" err="1">
                <a:solidFill>
                  <a:schemeClr val="lt1"/>
                </a:solidFill>
                <a:latin typeface="Calibri"/>
                <a:ea typeface="Calibri"/>
                <a:cs typeface="Calibri"/>
                <a:sym typeface="Calibri"/>
              </a:rPr>
              <a:t>valor</a:t>
            </a:r>
            <a:r>
              <a:rPr lang="en-GB" sz="1300" dirty="0">
                <a:solidFill>
                  <a:schemeClr val="lt1"/>
                </a:solidFill>
                <a:latin typeface="Calibri"/>
                <a:ea typeface="Calibri"/>
                <a:cs typeface="Calibri"/>
                <a:sym typeface="Calibri"/>
              </a:rPr>
              <a:t> al </a:t>
            </a:r>
            <a:r>
              <a:rPr lang="en-GB" sz="1300" dirty="0" err="1">
                <a:solidFill>
                  <a:schemeClr val="lt1"/>
                </a:solidFill>
                <a:latin typeface="Calibri"/>
                <a:ea typeface="Calibri"/>
                <a:cs typeface="Calibri"/>
                <a:sym typeface="Calibri"/>
              </a:rPr>
              <a:t>último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equiespaciandolo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como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nuestros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datos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diario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horario</a:t>
            </a:r>
            <a:r>
              <a:rPr lang="en-GB" sz="1300" dirty="0">
                <a:solidFill>
                  <a:schemeClr val="lt1"/>
                </a:solidFill>
                <a:latin typeface="Calibri"/>
                <a:ea typeface="Calibri"/>
                <a:cs typeface="Calibri"/>
                <a:sym typeface="Calibri"/>
              </a:rPr>
              <a:t>...), y a </a:t>
            </a:r>
            <a:r>
              <a:rPr lang="en-GB" sz="1300" dirty="0" err="1">
                <a:solidFill>
                  <a:schemeClr val="lt1"/>
                </a:solidFill>
                <a:latin typeface="Calibri"/>
                <a:ea typeface="Calibri"/>
                <a:cs typeface="Calibri"/>
                <a:sym typeface="Calibri"/>
              </a:rPr>
              <a:t>este</a:t>
            </a:r>
            <a:r>
              <a:rPr lang="en-GB" sz="1300" dirty="0">
                <a:solidFill>
                  <a:schemeClr val="lt1"/>
                </a:solidFill>
                <a:latin typeface="Calibri"/>
                <a:ea typeface="Calibri"/>
                <a:cs typeface="Calibri"/>
                <a:sym typeface="Calibri"/>
              </a:rPr>
              <a:t> vector le </a:t>
            </a:r>
            <a:r>
              <a:rPr lang="en-GB" sz="1300" dirty="0" err="1">
                <a:solidFill>
                  <a:schemeClr val="lt1"/>
                </a:solidFill>
                <a:latin typeface="Calibri"/>
                <a:ea typeface="Calibri"/>
                <a:cs typeface="Calibri"/>
                <a:sym typeface="Calibri"/>
              </a:rPr>
              <a:t>aplicamos</a:t>
            </a:r>
            <a:r>
              <a:rPr lang="en-GB" sz="1300" dirty="0">
                <a:solidFill>
                  <a:schemeClr val="lt1"/>
                </a:solidFill>
                <a:latin typeface="Calibri"/>
                <a:ea typeface="Calibri"/>
                <a:cs typeface="Calibri"/>
                <a:sym typeface="Calibri"/>
              </a:rPr>
              <a:t> un left join de la </a:t>
            </a:r>
            <a:r>
              <a:rPr lang="en-GB" sz="1300" dirty="0" err="1">
                <a:solidFill>
                  <a:schemeClr val="lt1"/>
                </a:solidFill>
                <a:latin typeface="Calibri"/>
                <a:ea typeface="Calibri"/>
                <a:cs typeface="Calibri"/>
                <a:sym typeface="Calibri"/>
              </a:rPr>
              <a:t>serie</a:t>
            </a:r>
            <a:r>
              <a:rPr lang="en-GB" sz="1300" dirty="0">
                <a:solidFill>
                  <a:schemeClr val="lt1"/>
                </a:solidFill>
                <a:latin typeface="Calibri"/>
                <a:ea typeface="Calibri"/>
                <a:cs typeface="Calibri"/>
                <a:sym typeface="Calibri"/>
              </a:rPr>
              <a:t> original. </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300" dirty="0" err="1">
                <a:solidFill>
                  <a:schemeClr val="lt1"/>
                </a:solidFill>
                <a:latin typeface="Calibri"/>
                <a:ea typeface="Calibri"/>
                <a:cs typeface="Calibri"/>
                <a:sym typeface="Calibri"/>
              </a:rPr>
              <a:t>Obtendremos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como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resultado</a:t>
            </a:r>
            <a:r>
              <a:rPr lang="en-GB" sz="1300" dirty="0">
                <a:solidFill>
                  <a:schemeClr val="lt1"/>
                </a:solidFill>
                <a:latin typeface="Calibri"/>
                <a:ea typeface="Calibri"/>
                <a:cs typeface="Calibri"/>
                <a:sym typeface="Calibri"/>
              </a:rPr>
              <a:t> un TS sin </a:t>
            </a:r>
            <a:r>
              <a:rPr lang="en-GB" sz="1300" dirty="0" err="1">
                <a:solidFill>
                  <a:schemeClr val="lt1"/>
                </a:solidFill>
                <a:latin typeface="Calibri"/>
                <a:ea typeface="Calibri"/>
                <a:cs typeface="Calibri"/>
                <a:sym typeface="Calibri"/>
              </a:rPr>
              <a:t>huecos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el </a:t>
            </a:r>
            <a:r>
              <a:rPr lang="en-GB" sz="1300" dirty="0" err="1">
                <a:solidFill>
                  <a:schemeClr val="lt1"/>
                </a:solidFill>
                <a:latin typeface="Calibri"/>
                <a:ea typeface="Calibri"/>
                <a:cs typeface="Calibri"/>
                <a:sym typeface="Calibri"/>
              </a:rPr>
              <a:t>tiempo</a:t>
            </a:r>
            <a:r>
              <a:rPr lang="en-GB" sz="1300" dirty="0">
                <a:solidFill>
                  <a:schemeClr val="lt1"/>
                </a:solidFill>
                <a:latin typeface="Calibri"/>
                <a:ea typeface="Calibri"/>
                <a:cs typeface="Calibri"/>
                <a:sym typeface="Calibri"/>
              </a:rPr>
              <a:t> y con </a:t>
            </a:r>
            <a:r>
              <a:rPr lang="en-GB" sz="1300" dirty="0" err="1">
                <a:solidFill>
                  <a:schemeClr val="lt1"/>
                </a:solidFill>
                <a:latin typeface="Calibri"/>
                <a:ea typeface="Calibri"/>
                <a:cs typeface="Calibri"/>
                <a:sym typeface="Calibri"/>
              </a:rPr>
              <a:t>algunos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missings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los </a:t>
            </a:r>
            <a:r>
              <a:rPr lang="en-GB" sz="1300" dirty="0" err="1">
                <a:solidFill>
                  <a:schemeClr val="lt1"/>
                </a:solidFill>
                <a:latin typeface="Calibri"/>
                <a:ea typeface="Calibri"/>
                <a:cs typeface="Calibri"/>
                <a:sym typeface="Calibri"/>
              </a:rPr>
              <a:t>valores</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habrá</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rellenar</a:t>
            </a:r>
            <a:r>
              <a:rPr lang="en-GB" sz="1300" dirty="0">
                <a:solidFill>
                  <a:schemeClr val="lt1"/>
                </a:solidFill>
                <a:latin typeface="Calibri"/>
                <a:ea typeface="Calibri"/>
                <a:cs typeface="Calibri"/>
                <a:sym typeface="Calibri"/>
              </a:rPr>
              <a:t> con las </a:t>
            </a:r>
            <a:r>
              <a:rPr lang="en-GB" sz="1300" dirty="0" err="1">
                <a:solidFill>
                  <a:schemeClr val="lt1"/>
                </a:solidFill>
                <a:latin typeface="Calibri"/>
                <a:ea typeface="Calibri"/>
                <a:cs typeface="Calibri"/>
                <a:sym typeface="Calibri"/>
              </a:rPr>
              <a:t>técnicas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anteriores</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p:txBody>
      </p:sp>
      <p:sp>
        <p:nvSpPr>
          <p:cNvPr id="275" name="Google Shape;275;ga8b485b1ff_0_2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300">
                <a:solidFill>
                  <a:srgbClr val="FF0000"/>
                </a:solidFill>
              </a:rPr>
              <a:t>Missings</a:t>
            </a:r>
            <a:endParaRPr sz="4300"/>
          </a:p>
        </p:txBody>
      </p:sp>
      <p:pic>
        <p:nvPicPr>
          <p:cNvPr id="276" name="Google Shape;276;ga8b485b1ff_0_2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04825" y="1536050"/>
            <a:ext cx="4212661" cy="48623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ad1a4756b6_0_0"/>
          <p:cNvSpPr txBox="1">
            <a:spLocks noGrp="1"/>
          </p:cNvSpPr>
          <p:nvPr>
            <p:ph type="title"/>
          </p:nvPr>
        </p:nvSpPr>
        <p:spPr>
          <a:xfrm>
            <a:off x="789500" y="1875050"/>
            <a:ext cx="10515600" cy="254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Time Series</a:t>
            </a:r>
            <a:endParaRPr>
              <a:solidFill>
                <a:srgbClr val="FF0000"/>
              </a:solidFill>
            </a:endParaRPr>
          </a:p>
          <a:p>
            <a:pPr marL="0" lvl="0" indent="0" algn="ctr" rtl="0">
              <a:lnSpc>
                <a:spcPct val="90000"/>
              </a:lnSpc>
              <a:spcBef>
                <a:spcPts val="0"/>
              </a:spcBef>
              <a:spcAft>
                <a:spcPts val="0"/>
              </a:spcAft>
              <a:buClr>
                <a:srgbClr val="FF0000"/>
              </a:buClr>
              <a:buSzPts val="4400"/>
              <a:buFont typeface="Calibri"/>
              <a:buNone/>
            </a:pPr>
            <a:r>
              <a:rPr lang="en-GB">
                <a:solidFill>
                  <a:srgbClr val="FFFFFF"/>
                </a:solidFill>
              </a:rPr>
              <a:t>Técnicas de Regresión</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a8b485b1ff_0_266"/>
          <p:cNvSpPr txBox="1"/>
          <p:nvPr/>
        </p:nvSpPr>
        <p:spPr>
          <a:xfrm>
            <a:off x="884300" y="1455925"/>
            <a:ext cx="10515600" cy="122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dirty="0" err="1">
                <a:solidFill>
                  <a:schemeClr val="lt1"/>
                </a:solidFill>
                <a:latin typeface="Calibri"/>
                <a:ea typeface="Calibri"/>
                <a:cs typeface="Calibri"/>
                <a:sym typeface="Calibri"/>
              </a:rPr>
              <a:t>Modelo</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predice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valores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futuros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basados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los </a:t>
            </a:r>
            <a:r>
              <a:rPr lang="en-GB" sz="1300" dirty="0" err="1">
                <a:solidFill>
                  <a:schemeClr val="lt1"/>
                </a:solidFill>
                <a:latin typeface="Calibri"/>
                <a:ea typeface="Calibri"/>
                <a:cs typeface="Calibri"/>
                <a:sym typeface="Calibri"/>
              </a:rPr>
              <a:t>datos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pasados</a:t>
            </a:r>
            <a:r>
              <a:rPr lang="en-GB" sz="1300" dirty="0">
                <a:solidFill>
                  <a:schemeClr val="lt1"/>
                </a:solidFill>
                <a:latin typeface="Calibri"/>
                <a:ea typeface="Calibri"/>
                <a:cs typeface="Calibri"/>
                <a:sym typeface="Calibri"/>
              </a:rPr>
              <a:t>. Para </a:t>
            </a:r>
            <a:r>
              <a:rPr lang="en-GB" sz="1300" dirty="0" err="1">
                <a:solidFill>
                  <a:schemeClr val="lt1"/>
                </a:solidFill>
                <a:latin typeface="Calibri"/>
                <a:ea typeface="Calibri"/>
                <a:cs typeface="Calibri"/>
                <a:sym typeface="Calibri"/>
              </a:rPr>
              <a:t>utilizar</a:t>
            </a:r>
            <a:r>
              <a:rPr lang="en-GB" sz="1300" dirty="0">
                <a:solidFill>
                  <a:schemeClr val="lt1"/>
                </a:solidFill>
                <a:latin typeface="Calibri"/>
                <a:ea typeface="Calibri"/>
                <a:cs typeface="Calibri"/>
                <a:sym typeface="Calibri"/>
              </a:rPr>
              <a:t> un </a:t>
            </a:r>
            <a:r>
              <a:rPr lang="en-GB" sz="1300" dirty="0" err="1">
                <a:solidFill>
                  <a:schemeClr val="lt1"/>
                </a:solidFill>
                <a:latin typeface="Calibri"/>
                <a:ea typeface="Calibri"/>
                <a:cs typeface="Calibri"/>
                <a:sym typeface="Calibri"/>
              </a:rPr>
              <a:t>modelo</a:t>
            </a:r>
            <a:r>
              <a:rPr lang="en-GB" sz="1300" dirty="0">
                <a:solidFill>
                  <a:schemeClr val="lt1"/>
                </a:solidFill>
                <a:latin typeface="Calibri"/>
                <a:ea typeface="Calibri"/>
                <a:cs typeface="Calibri"/>
                <a:sym typeface="Calibri"/>
              </a:rPr>
              <a:t> AR </a:t>
            </a:r>
            <a:r>
              <a:rPr lang="en-GB" sz="1300" dirty="0" err="1">
                <a:solidFill>
                  <a:schemeClr val="lt1"/>
                </a:solidFill>
                <a:latin typeface="Calibri"/>
                <a:ea typeface="Calibri"/>
                <a:cs typeface="Calibri"/>
                <a:sym typeface="Calibri"/>
              </a:rPr>
              <a:t>necesitamos</a:t>
            </a:r>
            <a:r>
              <a:rPr lang="en-GB" sz="1300" dirty="0">
                <a:solidFill>
                  <a:schemeClr val="lt1"/>
                </a:solidFill>
                <a:latin typeface="Calibri"/>
                <a:ea typeface="Calibri"/>
                <a:cs typeface="Calibri"/>
                <a:sym typeface="Calibri"/>
              </a:rPr>
              <a:t> un TS stationary.</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la </a:t>
            </a:r>
            <a:r>
              <a:rPr lang="en-GB" sz="1300" dirty="0" err="1">
                <a:solidFill>
                  <a:schemeClr val="lt1"/>
                </a:solidFill>
                <a:latin typeface="Calibri"/>
                <a:ea typeface="Calibri"/>
                <a:cs typeface="Calibri"/>
                <a:sym typeface="Calibri"/>
              </a:rPr>
              <a:t>fórmula</a:t>
            </a:r>
            <a:r>
              <a:rPr lang="en-GB" sz="1300" dirty="0">
                <a:solidFill>
                  <a:schemeClr val="lt1"/>
                </a:solidFill>
                <a:latin typeface="Calibri"/>
                <a:ea typeface="Calibri"/>
                <a:cs typeface="Calibri"/>
                <a:sym typeface="Calibri"/>
              </a:rPr>
              <a:t> beta es un </a:t>
            </a:r>
            <a:r>
              <a:rPr lang="en-GB" sz="1300" dirty="0" err="1">
                <a:solidFill>
                  <a:schemeClr val="lt1"/>
                </a:solidFill>
                <a:latin typeface="Calibri"/>
                <a:ea typeface="Calibri"/>
                <a:cs typeface="Calibri"/>
                <a:sym typeface="Calibri"/>
              </a:rPr>
              <a:t>parámetro</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podremos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ir</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modificando</a:t>
            </a:r>
            <a:r>
              <a:rPr lang="en-GB" sz="1300" dirty="0">
                <a:solidFill>
                  <a:schemeClr val="lt1"/>
                </a:solidFill>
                <a:latin typeface="Calibri"/>
                <a:ea typeface="Calibri"/>
                <a:cs typeface="Calibri"/>
                <a:sym typeface="Calibri"/>
              </a:rPr>
              <a:t>, de -1 a 1, y epsilon es </a:t>
            </a:r>
            <a:r>
              <a:rPr lang="en-GB" sz="1300" dirty="0" err="1">
                <a:solidFill>
                  <a:schemeClr val="lt1"/>
                </a:solidFill>
                <a:latin typeface="Calibri"/>
                <a:ea typeface="Calibri"/>
                <a:cs typeface="Calibri"/>
                <a:sym typeface="Calibri"/>
              </a:rPr>
              <a:t>ruido</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600" b="1" dirty="0">
                <a:solidFill>
                  <a:schemeClr val="lt1"/>
                </a:solidFill>
                <a:latin typeface="Calibri"/>
                <a:ea typeface="Calibri"/>
                <a:cs typeface="Calibri"/>
                <a:sym typeface="Calibri"/>
              </a:rPr>
              <a:t>p</a:t>
            </a:r>
            <a:r>
              <a:rPr lang="en-GB" sz="1300" dirty="0">
                <a:solidFill>
                  <a:schemeClr val="lt1"/>
                </a:solidFill>
                <a:latin typeface="Calibri"/>
                <a:ea typeface="Calibri"/>
                <a:cs typeface="Calibri"/>
                <a:sym typeface="Calibri"/>
              </a:rPr>
              <a:t> es el </a:t>
            </a:r>
            <a:r>
              <a:rPr lang="en-GB" sz="1300" dirty="0" err="1">
                <a:solidFill>
                  <a:schemeClr val="lt1"/>
                </a:solidFill>
                <a:latin typeface="Calibri"/>
                <a:ea typeface="Calibri"/>
                <a:cs typeface="Calibri"/>
                <a:sym typeface="Calibri"/>
              </a:rPr>
              <a:t>orden</a:t>
            </a:r>
            <a:r>
              <a:rPr lang="en-GB" sz="1300" dirty="0">
                <a:solidFill>
                  <a:schemeClr val="lt1"/>
                </a:solidFill>
                <a:latin typeface="Calibri"/>
                <a:ea typeface="Calibri"/>
                <a:cs typeface="Calibri"/>
                <a:sym typeface="Calibri"/>
              </a:rPr>
              <a:t> del </a:t>
            </a:r>
            <a:r>
              <a:rPr lang="en-GB" sz="1300" dirty="0" err="1">
                <a:solidFill>
                  <a:schemeClr val="lt1"/>
                </a:solidFill>
                <a:latin typeface="Calibri"/>
                <a:ea typeface="Calibri"/>
                <a:cs typeface="Calibri"/>
                <a:sym typeface="Calibri"/>
              </a:rPr>
              <a:t>modelo</a:t>
            </a:r>
            <a:r>
              <a:rPr lang="en-GB" sz="1300" dirty="0">
                <a:solidFill>
                  <a:schemeClr val="lt1"/>
                </a:solidFill>
                <a:latin typeface="Calibri"/>
                <a:ea typeface="Calibri"/>
                <a:cs typeface="Calibri"/>
                <a:sym typeface="Calibri"/>
              </a:rPr>
              <a:t> de </a:t>
            </a:r>
            <a:r>
              <a:rPr lang="en-GB" sz="1300" dirty="0" err="1">
                <a:solidFill>
                  <a:schemeClr val="lt1"/>
                </a:solidFill>
                <a:latin typeface="Calibri"/>
                <a:ea typeface="Calibri"/>
                <a:cs typeface="Calibri"/>
                <a:sym typeface="Calibri"/>
              </a:rPr>
              <a:t>autoregresión</a:t>
            </a:r>
            <a:r>
              <a:rPr lang="en-GB" sz="1300" dirty="0">
                <a:solidFill>
                  <a:schemeClr val="lt1"/>
                </a:solidFill>
                <a:latin typeface="Calibri"/>
                <a:ea typeface="Calibri"/>
                <a:cs typeface="Calibri"/>
                <a:sym typeface="Calibri"/>
              </a:rPr>
              <a:t>. Se </a:t>
            </a:r>
            <a:r>
              <a:rPr lang="en-GB" sz="1300" dirty="0" err="1">
                <a:solidFill>
                  <a:schemeClr val="lt1"/>
                </a:solidFill>
                <a:latin typeface="Calibri"/>
                <a:ea typeface="Calibri"/>
                <a:cs typeface="Calibri"/>
                <a:sym typeface="Calibri"/>
              </a:rPr>
              <a:t>suele</a:t>
            </a:r>
            <a:r>
              <a:rPr lang="en-GB" sz="1300" dirty="0">
                <a:solidFill>
                  <a:schemeClr val="lt1"/>
                </a:solidFill>
                <a:latin typeface="Calibri"/>
                <a:ea typeface="Calibri"/>
                <a:cs typeface="Calibri"/>
                <a:sym typeface="Calibri"/>
              </a:rPr>
              <a:t> usar 1 o 2.</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300" dirty="0">
                <a:solidFill>
                  <a:schemeClr val="lt1"/>
                </a:solidFill>
                <a:latin typeface="Calibri"/>
                <a:ea typeface="Calibri"/>
                <a:cs typeface="Calibri"/>
                <a:sym typeface="Calibri"/>
              </a:rPr>
              <a:t>Alpha es el intercept.</a:t>
            </a:r>
            <a:endParaRPr sz="1300" dirty="0">
              <a:solidFill>
                <a:schemeClr val="lt1"/>
              </a:solidFill>
              <a:latin typeface="Calibri"/>
              <a:ea typeface="Calibri"/>
              <a:cs typeface="Calibri"/>
              <a:sym typeface="Calibri"/>
            </a:endParaRPr>
          </a:p>
        </p:txBody>
      </p:sp>
      <p:sp>
        <p:nvSpPr>
          <p:cNvPr id="289" name="Google Shape;289;ga8b485b1ff_0_266"/>
          <p:cNvSpPr txBox="1">
            <a:spLocks noGrp="1"/>
          </p:cNvSpPr>
          <p:nvPr>
            <p:ph type="title"/>
          </p:nvPr>
        </p:nvSpPr>
        <p:spPr>
          <a:xfrm>
            <a:off x="930350" y="802875"/>
            <a:ext cx="9852000" cy="76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100" dirty="0">
                <a:solidFill>
                  <a:srgbClr val="FF0000"/>
                </a:solidFill>
              </a:rPr>
              <a:t>Auto Regressive (AR)</a:t>
            </a:r>
            <a:endParaRPr sz="3100" dirty="0"/>
          </a:p>
        </p:txBody>
      </p:sp>
      <p:pic>
        <p:nvPicPr>
          <p:cNvPr id="290" name="Google Shape;290;ga8b485b1ff_0_26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33849" y="2808100"/>
            <a:ext cx="4198650" cy="488338"/>
          </a:xfrm>
          <a:prstGeom prst="rect">
            <a:avLst/>
          </a:prstGeom>
          <a:noFill/>
          <a:ln>
            <a:noFill/>
          </a:ln>
        </p:spPr>
      </p:pic>
      <p:sp>
        <p:nvSpPr>
          <p:cNvPr id="291" name="Google Shape;291;ga8b485b1ff_0_266"/>
          <p:cNvSpPr txBox="1"/>
          <p:nvPr/>
        </p:nvSpPr>
        <p:spPr>
          <a:xfrm>
            <a:off x="930350" y="4543200"/>
            <a:ext cx="10423500" cy="81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a:solidFill>
                  <a:schemeClr val="lt1"/>
                </a:solidFill>
                <a:latin typeface="Calibri"/>
                <a:ea typeface="Calibri"/>
                <a:cs typeface="Calibri"/>
                <a:sym typeface="Calibri"/>
              </a:rPr>
              <a:t>Básicamente el MA predice valores futuros utilizando los errores cometidos en el pasado. También necesitamos un TS stationary.</a:t>
            </a:r>
            <a:endParaRPr sz="13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700" b="1">
                <a:solidFill>
                  <a:schemeClr val="lt1"/>
                </a:solidFill>
                <a:latin typeface="Calibri"/>
                <a:ea typeface="Calibri"/>
                <a:cs typeface="Calibri"/>
                <a:sym typeface="Calibri"/>
              </a:rPr>
              <a:t>q</a:t>
            </a:r>
            <a:r>
              <a:rPr lang="en-GB" sz="1300">
                <a:solidFill>
                  <a:schemeClr val="lt1"/>
                </a:solidFill>
                <a:latin typeface="Calibri"/>
                <a:ea typeface="Calibri"/>
                <a:cs typeface="Calibri"/>
                <a:sym typeface="Calibri"/>
              </a:rPr>
              <a:t> es el orden del modelo MA.</a:t>
            </a:r>
            <a:endParaRPr sz="1300">
              <a:solidFill>
                <a:schemeClr val="lt1"/>
              </a:solidFill>
              <a:latin typeface="Calibri"/>
              <a:ea typeface="Calibri"/>
              <a:cs typeface="Calibri"/>
              <a:sym typeface="Calibri"/>
            </a:endParaRPr>
          </a:p>
        </p:txBody>
      </p:sp>
      <p:pic>
        <p:nvPicPr>
          <p:cNvPr id="292" name="Google Shape;292;ga8b485b1ff_0_26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883531" y="5357400"/>
            <a:ext cx="4424943" cy="559425"/>
          </a:xfrm>
          <a:prstGeom prst="rect">
            <a:avLst/>
          </a:prstGeom>
          <a:noFill/>
          <a:ln>
            <a:noFill/>
          </a:ln>
        </p:spPr>
      </p:pic>
      <p:sp>
        <p:nvSpPr>
          <p:cNvPr id="293" name="Google Shape;293;ga8b485b1ff_0_266"/>
          <p:cNvSpPr txBox="1">
            <a:spLocks noGrp="1"/>
          </p:cNvSpPr>
          <p:nvPr>
            <p:ph type="title"/>
          </p:nvPr>
        </p:nvSpPr>
        <p:spPr>
          <a:xfrm>
            <a:off x="930350" y="3897825"/>
            <a:ext cx="9852000" cy="76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100">
                <a:solidFill>
                  <a:srgbClr val="FF0000"/>
                </a:solidFill>
              </a:rPr>
              <a:t>Moving Average (MA)</a:t>
            </a:r>
            <a:endParaRPr sz="3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a8b485b1ff_0_249"/>
          <p:cNvSpPr txBox="1"/>
          <p:nvPr/>
        </p:nvSpPr>
        <p:spPr>
          <a:xfrm>
            <a:off x="623125" y="1237725"/>
            <a:ext cx="4967700" cy="534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600" u="sng" dirty="0" err="1">
                <a:solidFill>
                  <a:srgbClr val="CC4125"/>
                </a:solidFill>
                <a:latin typeface="Calibri"/>
                <a:ea typeface="Calibri"/>
                <a:cs typeface="Calibri"/>
                <a:sym typeface="Calibri"/>
              </a:rPr>
              <a:t>AutoRegressive</a:t>
            </a:r>
            <a:r>
              <a:rPr lang="en-GB" sz="1600" u="sng" dirty="0">
                <a:solidFill>
                  <a:srgbClr val="CC4125"/>
                </a:solidFill>
                <a:latin typeface="Calibri"/>
                <a:ea typeface="Calibri"/>
                <a:cs typeface="Calibri"/>
                <a:sym typeface="Calibri"/>
              </a:rPr>
              <a:t> Integrated Moving Average</a:t>
            </a:r>
            <a:endParaRPr sz="1600" u="sng" dirty="0">
              <a:solidFill>
                <a:srgbClr val="CC4125"/>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err="1">
                <a:solidFill>
                  <a:schemeClr val="lt1"/>
                </a:solidFill>
                <a:latin typeface="Calibri"/>
                <a:ea typeface="Calibri"/>
                <a:cs typeface="Calibri"/>
                <a:sym typeface="Calibri"/>
              </a:rPr>
              <a:t>Modelo</a:t>
            </a:r>
            <a:r>
              <a:rPr lang="en-GB" dirty="0">
                <a:solidFill>
                  <a:schemeClr val="lt1"/>
                </a:solidFill>
                <a:latin typeface="Calibri"/>
                <a:ea typeface="Calibri"/>
                <a:cs typeface="Calibri"/>
                <a:sym typeface="Calibri"/>
              </a:rPr>
              <a:t> que </a:t>
            </a:r>
            <a:r>
              <a:rPr lang="en-GB" dirty="0" err="1">
                <a:solidFill>
                  <a:schemeClr val="lt1"/>
                </a:solidFill>
                <a:latin typeface="Calibri"/>
                <a:ea typeface="Calibri"/>
                <a:cs typeface="Calibri"/>
                <a:sym typeface="Calibri"/>
              </a:rPr>
              <a:t>utiliza</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valores</a:t>
            </a:r>
            <a:r>
              <a:rPr lang="en-GB" dirty="0">
                <a:solidFill>
                  <a:schemeClr val="lt1"/>
                </a:solidFill>
                <a:latin typeface="Calibri"/>
                <a:ea typeface="Calibri"/>
                <a:cs typeface="Calibri"/>
                <a:sym typeface="Calibri"/>
              </a:rPr>
              <a:t> y </a:t>
            </a:r>
            <a:r>
              <a:rPr lang="en-GB" dirty="0" err="1">
                <a:solidFill>
                  <a:schemeClr val="lt1"/>
                </a:solidFill>
                <a:latin typeface="Calibri"/>
                <a:ea typeface="Calibri"/>
                <a:cs typeface="Calibri"/>
                <a:sym typeface="Calibri"/>
              </a:rPr>
              <a:t>errores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pasados</a:t>
            </a:r>
            <a:r>
              <a:rPr lang="en-GB" dirty="0">
                <a:solidFill>
                  <a:schemeClr val="lt1"/>
                </a:solidFill>
                <a:latin typeface="Calibri"/>
                <a:ea typeface="Calibri"/>
                <a:cs typeface="Calibri"/>
                <a:sym typeface="Calibri"/>
              </a:rPr>
              <a:t> para </a:t>
            </a:r>
            <a:r>
              <a:rPr lang="en-GB" dirty="0" err="1">
                <a:solidFill>
                  <a:schemeClr val="lt1"/>
                </a:solidFill>
                <a:latin typeface="Calibri"/>
                <a:ea typeface="Calibri"/>
                <a:cs typeface="Calibri"/>
                <a:sym typeface="Calibri"/>
              </a:rPr>
              <a:t>realizar</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predicciones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en</a:t>
            </a:r>
            <a:r>
              <a:rPr lang="en-GB" dirty="0">
                <a:solidFill>
                  <a:schemeClr val="lt1"/>
                </a:solidFill>
                <a:latin typeface="Calibri"/>
                <a:ea typeface="Calibri"/>
                <a:cs typeface="Calibri"/>
                <a:sym typeface="Calibri"/>
              </a:rPr>
              <a:t> una </a:t>
            </a:r>
            <a:r>
              <a:rPr lang="en-GB" dirty="0" err="1">
                <a:solidFill>
                  <a:schemeClr val="lt1"/>
                </a:solidFill>
                <a:latin typeface="Calibri"/>
                <a:ea typeface="Calibri"/>
                <a:cs typeface="Calibri"/>
                <a:sym typeface="Calibri"/>
              </a:rPr>
              <a:t>serie</a:t>
            </a:r>
            <a:r>
              <a:rPr lang="en-GB" dirty="0">
                <a:solidFill>
                  <a:schemeClr val="lt1"/>
                </a:solidFill>
                <a:latin typeface="Calibri"/>
                <a:ea typeface="Calibri"/>
                <a:cs typeface="Calibri"/>
                <a:sym typeface="Calibri"/>
              </a:rPr>
              <a:t> temporal.</a:t>
            </a: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600" u="sng" dirty="0">
                <a:solidFill>
                  <a:srgbClr val="CC4125"/>
                </a:solidFill>
                <a:latin typeface="Calibri"/>
                <a:ea typeface="Calibri"/>
                <a:cs typeface="Calibri"/>
                <a:sym typeface="Calibri"/>
              </a:rPr>
              <a:t>Seasonality</a:t>
            </a: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a:solidFill>
                  <a:schemeClr val="lt1"/>
                </a:solidFill>
                <a:latin typeface="Calibri"/>
                <a:ea typeface="Calibri"/>
                <a:cs typeface="Calibri"/>
                <a:sym typeface="Calibri"/>
              </a:rPr>
              <a:t>La </a:t>
            </a:r>
            <a:r>
              <a:rPr lang="en-GB" dirty="0" err="1">
                <a:solidFill>
                  <a:schemeClr val="lt1"/>
                </a:solidFill>
                <a:latin typeface="Calibri"/>
                <a:ea typeface="Calibri"/>
                <a:cs typeface="Calibri"/>
                <a:sym typeface="Calibri"/>
              </a:rPr>
              <a:t>serie</a:t>
            </a:r>
            <a:r>
              <a:rPr lang="en-GB" dirty="0">
                <a:solidFill>
                  <a:schemeClr val="lt1"/>
                </a:solidFill>
                <a:latin typeface="Calibri"/>
                <a:ea typeface="Calibri"/>
                <a:cs typeface="Calibri"/>
                <a:sym typeface="Calibri"/>
              </a:rPr>
              <a:t> temporal NO </a:t>
            </a:r>
            <a:r>
              <a:rPr lang="en-GB" dirty="0" err="1">
                <a:solidFill>
                  <a:schemeClr val="lt1"/>
                </a:solidFill>
                <a:latin typeface="Calibri"/>
                <a:ea typeface="Calibri"/>
                <a:cs typeface="Calibri"/>
                <a:sym typeface="Calibri"/>
              </a:rPr>
              <a:t>puede</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tener</a:t>
            </a:r>
            <a:r>
              <a:rPr lang="en-GB" dirty="0">
                <a:solidFill>
                  <a:schemeClr val="lt1"/>
                </a:solidFill>
                <a:latin typeface="Calibri"/>
                <a:ea typeface="Calibri"/>
                <a:cs typeface="Calibri"/>
                <a:sym typeface="Calibri"/>
              </a:rPr>
              <a:t> seasonality. ARIMA lo </a:t>
            </a:r>
            <a:r>
              <a:rPr lang="en-GB" dirty="0" err="1">
                <a:solidFill>
                  <a:schemeClr val="lt1"/>
                </a:solidFill>
                <a:latin typeface="Calibri"/>
                <a:ea typeface="Calibri"/>
                <a:cs typeface="Calibri"/>
                <a:sym typeface="Calibri"/>
              </a:rPr>
              <a:t>modelará</a:t>
            </a:r>
            <a:r>
              <a:rPr lang="en-GB" dirty="0">
                <a:solidFill>
                  <a:schemeClr val="lt1"/>
                </a:solidFill>
                <a:latin typeface="Calibri"/>
                <a:ea typeface="Calibri"/>
                <a:cs typeface="Calibri"/>
                <a:sym typeface="Calibri"/>
              </a:rPr>
              <a:t> con el </a:t>
            </a:r>
            <a:r>
              <a:rPr lang="en-GB" dirty="0" err="1">
                <a:solidFill>
                  <a:schemeClr val="lt1"/>
                </a:solidFill>
                <a:latin typeface="Calibri"/>
                <a:ea typeface="Calibri"/>
                <a:cs typeface="Calibri"/>
                <a:sym typeface="Calibri"/>
              </a:rPr>
              <a:t>parámetro</a:t>
            </a:r>
            <a:r>
              <a:rPr lang="en-GB" dirty="0">
                <a:solidFill>
                  <a:schemeClr val="lt1"/>
                </a:solidFill>
                <a:latin typeface="Calibri"/>
                <a:ea typeface="Calibri"/>
                <a:cs typeface="Calibri"/>
                <a:sym typeface="Calibri"/>
              </a:rPr>
              <a:t> d. O </a:t>
            </a:r>
            <a:r>
              <a:rPr lang="en-GB" dirty="0" err="1">
                <a:solidFill>
                  <a:schemeClr val="lt1"/>
                </a:solidFill>
                <a:latin typeface="Calibri"/>
                <a:ea typeface="Calibri"/>
                <a:cs typeface="Calibri"/>
                <a:sym typeface="Calibri"/>
              </a:rPr>
              <a:t>diferencio</a:t>
            </a:r>
            <a:r>
              <a:rPr lang="en-GB" dirty="0">
                <a:solidFill>
                  <a:schemeClr val="lt1"/>
                </a:solidFill>
                <a:latin typeface="Calibri"/>
                <a:ea typeface="Calibri"/>
                <a:cs typeface="Calibri"/>
                <a:sym typeface="Calibri"/>
              </a:rPr>
              <a:t> por el lag de </a:t>
            </a:r>
            <a:r>
              <a:rPr lang="en-GB" dirty="0" err="1">
                <a:solidFill>
                  <a:schemeClr val="lt1"/>
                </a:solidFill>
                <a:latin typeface="Calibri"/>
                <a:ea typeface="Calibri"/>
                <a:cs typeface="Calibri"/>
                <a:sym typeface="Calibri"/>
              </a:rPr>
              <a:t>su</a:t>
            </a:r>
            <a:r>
              <a:rPr lang="en-GB" dirty="0">
                <a:solidFill>
                  <a:schemeClr val="lt1"/>
                </a:solidFill>
                <a:latin typeface="Calibri"/>
                <a:ea typeface="Calibri"/>
                <a:cs typeface="Calibri"/>
                <a:sym typeface="Calibri"/>
              </a:rPr>
              <a:t> seasonality o </a:t>
            </a:r>
            <a:r>
              <a:rPr lang="en-GB" dirty="0" err="1">
                <a:solidFill>
                  <a:schemeClr val="lt1"/>
                </a:solidFill>
                <a:latin typeface="Calibri"/>
                <a:ea typeface="Calibri"/>
                <a:cs typeface="Calibri"/>
                <a:sym typeface="Calibri"/>
              </a:rPr>
              <a:t>utilizo</a:t>
            </a:r>
            <a:r>
              <a:rPr lang="en-GB" dirty="0">
                <a:solidFill>
                  <a:schemeClr val="lt1"/>
                </a:solidFill>
                <a:latin typeface="Calibri"/>
                <a:ea typeface="Calibri"/>
                <a:cs typeface="Calibri"/>
                <a:sym typeface="Calibri"/>
              </a:rPr>
              <a:t> SARIMA.</a:t>
            </a: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600" u="sng" dirty="0">
                <a:solidFill>
                  <a:srgbClr val="CC4125"/>
                </a:solidFill>
                <a:latin typeface="Calibri"/>
                <a:ea typeface="Calibri"/>
                <a:cs typeface="Calibri"/>
                <a:sym typeface="Calibri"/>
              </a:rPr>
              <a:t>¿Por </a:t>
            </a:r>
            <a:r>
              <a:rPr lang="en-GB" sz="1600" u="sng" dirty="0" err="1">
                <a:solidFill>
                  <a:srgbClr val="CC4125"/>
                </a:solidFill>
                <a:latin typeface="Calibri"/>
                <a:ea typeface="Calibri"/>
                <a:cs typeface="Calibri"/>
                <a:sym typeface="Calibri"/>
              </a:rPr>
              <a:t>qué</a:t>
            </a:r>
            <a:r>
              <a:rPr lang="en-GB" sz="1600" u="sng" dirty="0">
                <a:solidFill>
                  <a:srgbClr val="CC4125"/>
                </a:solidFill>
                <a:latin typeface="Calibri"/>
                <a:ea typeface="Calibri"/>
                <a:cs typeface="Calibri"/>
                <a:sym typeface="Calibri"/>
              </a:rPr>
              <a:t> no </a:t>
            </a:r>
            <a:r>
              <a:rPr lang="en-GB" sz="1600" u="sng" dirty="0" err="1">
                <a:solidFill>
                  <a:srgbClr val="CC4125"/>
                </a:solidFill>
                <a:latin typeface="Calibri"/>
                <a:ea typeface="Calibri"/>
                <a:cs typeface="Calibri"/>
                <a:sym typeface="Calibri"/>
              </a:rPr>
              <a:t>puede</a:t>
            </a:r>
            <a:r>
              <a:rPr lang="en-GB" sz="1600" u="sng" dirty="0">
                <a:solidFill>
                  <a:srgbClr val="CC4125"/>
                </a:solidFill>
                <a:latin typeface="Calibri"/>
                <a:ea typeface="Calibri"/>
                <a:cs typeface="Calibri"/>
                <a:sym typeface="Calibri"/>
              </a:rPr>
              <a:t> </a:t>
            </a:r>
            <a:r>
              <a:rPr lang="en-GB" sz="1600" u="sng" dirty="0" err="1">
                <a:solidFill>
                  <a:srgbClr val="CC4125"/>
                </a:solidFill>
                <a:latin typeface="Calibri"/>
                <a:ea typeface="Calibri"/>
                <a:cs typeface="Calibri"/>
                <a:sym typeface="Calibri"/>
              </a:rPr>
              <a:t>tener</a:t>
            </a:r>
            <a:r>
              <a:rPr lang="en-GB" sz="1600" u="sng" dirty="0">
                <a:solidFill>
                  <a:srgbClr val="CC4125"/>
                </a:solidFill>
                <a:latin typeface="Calibri"/>
                <a:ea typeface="Calibri"/>
                <a:cs typeface="Calibri"/>
                <a:sym typeface="Calibri"/>
              </a:rPr>
              <a:t> seasonality?</a:t>
            </a: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a:solidFill>
                  <a:schemeClr val="lt1"/>
                </a:solidFill>
                <a:latin typeface="Calibri"/>
                <a:ea typeface="Calibri"/>
                <a:cs typeface="Calibri"/>
                <a:sym typeface="Calibri"/>
              </a:rPr>
              <a:t>Este </a:t>
            </a:r>
            <a:r>
              <a:rPr lang="en-GB" dirty="0" err="1">
                <a:solidFill>
                  <a:schemeClr val="lt1"/>
                </a:solidFill>
                <a:latin typeface="Calibri"/>
                <a:ea typeface="Calibri"/>
                <a:cs typeface="Calibri"/>
                <a:sym typeface="Calibri"/>
              </a:rPr>
              <a:t>modelo</a:t>
            </a:r>
            <a:r>
              <a:rPr lang="en-GB" dirty="0">
                <a:solidFill>
                  <a:schemeClr val="lt1"/>
                </a:solidFill>
                <a:latin typeface="Calibri"/>
                <a:ea typeface="Calibri"/>
                <a:cs typeface="Calibri"/>
                <a:sym typeface="Calibri"/>
              </a:rPr>
              <a:t> es una REGRESIÓN </a:t>
            </a:r>
            <a:r>
              <a:rPr lang="en-GB" dirty="0" err="1">
                <a:solidFill>
                  <a:schemeClr val="lt1"/>
                </a:solidFill>
                <a:latin typeface="Calibri"/>
                <a:ea typeface="Calibri"/>
                <a:cs typeface="Calibri"/>
                <a:sym typeface="Calibri"/>
              </a:rPr>
              <a:t>basada</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en</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instantes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anteriores</a:t>
            </a:r>
            <a:r>
              <a:rPr lang="en-GB" dirty="0">
                <a:solidFill>
                  <a:schemeClr val="lt1"/>
                </a:solidFill>
                <a:latin typeface="Calibri"/>
                <a:ea typeface="Calibri"/>
                <a:cs typeface="Calibri"/>
                <a:sym typeface="Calibri"/>
              </a:rPr>
              <a:t>, por lo que no </a:t>
            </a:r>
            <a:r>
              <a:rPr lang="en-GB" dirty="0" err="1">
                <a:solidFill>
                  <a:schemeClr val="lt1"/>
                </a:solidFill>
                <a:latin typeface="Calibri"/>
                <a:ea typeface="Calibri"/>
                <a:cs typeface="Calibri"/>
                <a:sym typeface="Calibri"/>
              </a:rPr>
              <a:t>puede</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existir</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correlación</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alta</a:t>
            </a:r>
            <a:r>
              <a:rPr lang="en-GB" dirty="0">
                <a:solidFill>
                  <a:schemeClr val="lt1"/>
                </a:solidFill>
                <a:latin typeface="Calibri"/>
                <a:ea typeface="Calibri"/>
                <a:cs typeface="Calibri"/>
                <a:sym typeface="Calibri"/>
              </a:rPr>
              <a:t> entre </a:t>
            </a:r>
            <a:r>
              <a:rPr lang="en-GB" dirty="0" err="1">
                <a:solidFill>
                  <a:schemeClr val="lt1"/>
                </a:solidFill>
                <a:latin typeface="Calibri"/>
                <a:ea typeface="Calibri"/>
                <a:cs typeface="Calibri"/>
                <a:sym typeface="Calibri"/>
              </a:rPr>
              <a:t>instantes</a:t>
            </a:r>
            <a:r>
              <a:rPr lang="en-GB" dirty="0">
                <a:solidFill>
                  <a:schemeClr val="lt1"/>
                </a:solidFill>
                <a:latin typeface="Calibri"/>
                <a:ea typeface="Calibri"/>
                <a:cs typeface="Calibri"/>
                <a:sym typeface="Calibri"/>
              </a:rPr>
              <a:t> de la </a:t>
            </a:r>
            <a:r>
              <a:rPr lang="en-GB" dirty="0" err="1">
                <a:solidFill>
                  <a:schemeClr val="lt1"/>
                </a:solidFill>
                <a:latin typeface="Calibri"/>
                <a:ea typeface="Calibri"/>
                <a:cs typeface="Calibri"/>
                <a:sym typeface="Calibri"/>
              </a:rPr>
              <a:t>serie</a:t>
            </a:r>
            <a:r>
              <a:rPr lang="en-GB" dirty="0">
                <a:solidFill>
                  <a:schemeClr val="lt1"/>
                </a:solidFill>
                <a:latin typeface="Calibri"/>
                <a:ea typeface="Calibri"/>
                <a:cs typeface="Calibri"/>
                <a:sym typeface="Calibri"/>
              </a:rPr>
              <a:t> temporal. Seasonality </a:t>
            </a:r>
            <a:r>
              <a:rPr lang="en-GB" dirty="0" err="1">
                <a:solidFill>
                  <a:schemeClr val="lt1"/>
                </a:solidFill>
                <a:latin typeface="Calibri"/>
                <a:ea typeface="Calibri"/>
                <a:cs typeface="Calibri"/>
                <a:sym typeface="Calibri"/>
              </a:rPr>
              <a:t>implica</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repetición</a:t>
            </a:r>
            <a:r>
              <a:rPr lang="en-GB" dirty="0">
                <a:solidFill>
                  <a:schemeClr val="lt1"/>
                </a:solidFill>
                <a:latin typeface="Calibri"/>
                <a:ea typeface="Calibri"/>
                <a:cs typeface="Calibri"/>
                <a:sym typeface="Calibri"/>
              </a:rPr>
              <a:t> de </a:t>
            </a:r>
            <a:r>
              <a:rPr lang="en-GB" dirty="0" err="1">
                <a:solidFill>
                  <a:schemeClr val="lt1"/>
                </a:solidFill>
                <a:latin typeface="Calibri"/>
                <a:ea typeface="Calibri"/>
                <a:cs typeface="Calibri"/>
                <a:sym typeface="Calibri"/>
              </a:rPr>
              <a:t>patrones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cada</a:t>
            </a:r>
            <a:r>
              <a:rPr lang="en-GB" dirty="0">
                <a:solidFill>
                  <a:schemeClr val="lt1"/>
                </a:solidFill>
                <a:latin typeface="Calibri"/>
                <a:ea typeface="Calibri"/>
                <a:cs typeface="Calibri"/>
                <a:sym typeface="Calibri"/>
              </a:rPr>
              <a:t> X </a:t>
            </a:r>
            <a:r>
              <a:rPr lang="en-GB" dirty="0" err="1">
                <a:solidFill>
                  <a:schemeClr val="lt1"/>
                </a:solidFill>
                <a:latin typeface="Calibri"/>
                <a:ea typeface="Calibri"/>
                <a:cs typeface="Calibri"/>
                <a:sym typeface="Calibri"/>
              </a:rPr>
              <a:t>periodo</a:t>
            </a:r>
            <a:r>
              <a:rPr lang="en-GB" dirty="0">
                <a:solidFill>
                  <a:schemeClr val="lt1"/>
                </a:solidFill>
                <a:latin typeface="Calibri"/>
                <a:ea typeface="Calibri"/>
                <a:cs typeface="Calibri"/>
                <a:sym typeface="Calibri"/>
              </a:rPr>
              <a:t> (12 meses, 24h...), por lo que NO </a:t>
            </a:r>
            <a:r>
              <a:rPr lang="en-GB" dirty="0" err="1">
                <a:solidFill>
                  <a:schemeClr val="lt1"/>
                </a:solidFill>
                <a:latin typeface="Calibri"/>
                <a:ea typeface="Calibri"/>
                <a:cs typeface="Calibri"/>
                <a:sym typeface="Calibri"/>
              </a:rPr>
              <a:t>podemos</a:t>
            </a:r>
            <a:r>
              <a:rPr lang="en-GB" dirty="0">
                <a:solidFill>
                  <a:schemeClr val="lt1"/>
                </a:solidFill>
                <a:latin typeface="Calibri"/>
                <a:ea typeface="Calibri"/>
                <a:cs typeface="Calibri"/>
                <a:sym typeface="Calibri"/>
              </a:rPr>
              <a:t> usar </a:t>
            </a:r>
            <a:r>
              <a:rPr lang="en-GB" dirty="0" err="1">
                <a:solidFill>
                  <a:schemeClr val="lt1"/>
                </a:solidFill>
                <a:latin typeface="Calibri"/>
                <a:ea typeface="Calibri"/>
                <a:cs typeface="Calibri"/>
                <a:sym typeface="Calibri"/>
              </a:rPr>
              <a:t>datos</a:t>
            </a:r>
            <a:r>
              <a:rPr lang="en-GB" dirty="0">
                <a:solidFill>
                  <a:schemeClr val="lt1"/>
                </a:solidFill>
                <a:latin typeface="Calibri"/>
                <a:ea typeface="Calibri"/>
                <a:cs typeface="Calibri"/>
                <a:sym typeface="Calibri"/>
              </a:rPr>
              <a:t> con seasonality. </a:t>
            </a:r>
            <a:r>
              <a:rPr lang="en-GB" dirty="0" err="1">
                <a:solidFill>
                  <a:schemeClr val="lt1"/>
                </a:solidFill>
                <a:latin typeface="Calibri"/>
                <a:ea typeface="Calibri"/>
                <a:cs typeface="Calibri"/>
                <a:sym typeface="Calibri"/>
              </a:rPr>
              <a:t>Necesitamos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garantizar</a:t>
            </a:r>
            <a:r>
              <a:rPr lang="en-GB" dirty="0">
                <a:solidFill>
                  <a:schemeClr val="lt1"/>
                </a:solidFill>
                <a:latin typeface="Calibri"/>
                <a:ea typeface="Calibri"/>
                <a:cs typeface="Calibri"/>
                <a:sym typeface="Calibri"/>
              </a:rPr>
              <a:t> la </a:t>
            </a:r>
            <a:r>
              <a:rPr lang="en-GB" dirty="0" err="1">
                <a:solidFill>
                  <a:schemeClr val="lt1"/>
                </a:solidFill>
                <a:latin typeface="Calibri"/>
                <a:ea typeface="Calibri"/>
                <a:cs typeface="Calibri"/>
                <a:sym typeface="Calibri"/>
              </a:rPr>
              <a:t>independencia</a:t>
            </a:r>
            <a:r>
              <a:rPr lang="en-GB" dirty="0">
                <a:solidFill>
                  <a:schemeClr val="lt1"/>
                </a:solidFill>
                <a:latin typeface="Calibri"/>
                <a:ea typeface="Calibri"/>
                <a:cs typeface="Calibri"/>
                <a:sym typeface="Calibri"/>
              </a:rPr>
              <a:t> de los lags de la </a:t>
            </a:r>
            <a:r>
              <a:rPr lang="en-GB" dirty="0" err="1">
                <a:solidFill>
                  <a:schemeClr val="lt1"/>
                </a:solidFill>
                <a:latin typeface="Calibri"/>
                <a:ea typeface="Calibri"/>
                <a:cs typeface="Calibri"/>
                <a:sym typeface="Calibri"/>
              </a:rPr>
              <a:t>serie</a:t>
            </a:r>
            <a:r>
              <a:rPr lang="en-GB" dirty="0">
                <a:solidFill>
                  <a:schemeClr val="lt1"/>
                </a:solidFill>
                <a:latin typeface="Calibri"/>
                <a:ea typeface="Calibri"/>
                <a:cs typeface="Calibri"/>
                <a:sym typeface="Calibri"/>
              </a:rPr>
              <a:t>.</a:t>
            </a: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600" u="sng" dirty="0">
                <a:solidFill>
                  <a:srgbClr val="CC4125"/>
                </a:solidFill>
                <a:latin typeface="Calibri"/>
                <a:ea typeface="Calibri"/>
                <a:cs typeface="Calibri"/>
                <a:sym typeface="Calibri"/>
              </a:rPr>
              <a:t>SARIMA</a:t>
            </a: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a:solidFill>
                  <a:schemeClr val="lt1"/>
                </a:solidFill>
                <a:latin typeface="Calibri"/>
                <a:ea typeface="Calibri"/>
                <a:cs typeface="Calibri"/>
                <a:sym typeface="Calibri"/>
              </a:rPr>
              <a:t>Podemos </a:t>
            </a:r>
            <a:r>
              <a:rPr lang="en-GB" dirty="0" err="1">
                <a:solidFill>
                  <a:schemeClr val="lt1"/>
                </a:solidFill>
                <a:latin typeface="Calibri"/>
                <a:ea typeface="Calibri"/>
                <a:cs typeface="Calibri"/>
                <a:sym typeface="Calibri"/>
              </a:rPr>
              <a:t>utilizar</a:t>
            </a:r>
            <a:r>
              <a:rPr lang="en-GB" dirty="0">
                <a:solidFill>
                  <a:schemeClr val="lt1"/>
                </a:solidFill>
                <a:latin typeface="Calibri"/>
                <a:ea typeface="Calibri"/>
                <a:cs typeface="Calibri"/>
                <a:sym typeface="Calibri"/>
              </a:rPr>
              <a:t> el </a:t>
            </a:r>
            <a:r>
              <a:rPr lang="en-GB" dirty="0" err="1">
                <a:solidFill>
                  <a:schemeClr val="lt1"/>
                </a:solidFill>
                <a:latin typeface="Calibri"/>
                <a:ea typeface="Calibri"/>
                <a:cs typeface="Calibri"/>
                <a:sym typeface="Calibri"/>
              </a:rPr>
              <a:t>modelo</a:t>
            </a:r>
            <a:r>
              <a:rPr lang="en-GB" dirty="0">
                <a:solidFill>
                  <a:schemeClr val="lt1"/>
                </a:solidFill>
                <a:latin typeface="Calibri"/>
                <a:ea typeface="Calibri"/>
                <a:cs typeface="Calibri"/>
                <a:sym typeface="Calibri"/>
              </a:rPr>
              <a:t> SARIMA para series </a:t>
            </a:r>
            <a:r>
              <a:rPr lang="en-GB" dirty="0" err="1">
                <a:solidFill>
                  <a:schemeClr val="lt1"/>
                </a:solidFill>
                <a:latin typeface="Calibri"/>
                <a:ea typeface="Calibri"/>
                <a:cs typeface="Calibri"/>
                <a:sym typeface="Calibri"/>
              </a:rPr>
              <a:t>temporales</a:t>
            </a:r>
            <a:r>
              <a:rPr lang="en-GB" dirty="0">
                <a:solidFill>
                  <a:schemeClr val="lt1"/>
                </a:solidFill>
                <a:latin typeface="Calibri"/>
                <a:ea typeface="Calibri"/>
                <a:cs typeface="Calibri"/>
                <a:sym typeface="Calibri"/>
              </a:rPr>
              <a:t> con seasonality.</a:t>
            </a: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600" u="sng" dirty="0">
                <a:solidFill>
                  <a:srgbClr val="CC4125"/>
                </a:solidFill>
                <a:latin typeface="Calibri"/>
                <a:ea typeface="Calibri"/>
                <a:cs typeface="Calibri"/>
                <a:sym typeface="Calibri"/>
              </a:rPr>
              <a:t>Stationary</a:t>
            </a:r>
            <a:endParaRPr sz="1600" u="sng"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a:solidFill>
                  <a:schemeClr val="lt1"/>
                </a:solidFill>
                <a:latin typeface="Calibri"/>
                <a:ea typeface="Calibri"/>
                <a:cs typeface="Calibri"/>
                <a:sym typeface="Calibri"/>
              </a:rPr>
              <a:t>El TS </a:t>
            </a:r>
            <a:r>
              <a:rPr lang="en-GB" dirty="0" err="1">
                <a:solidFill>
                  <a:schemeClr val="lt1"/>
                </a:solidFill>
                <a:latin typeface="Calibri"/>
                <a:ea typeface="Calibri"/>
                <a:cs typeface="Calibri"/>
                <a:sym typeface="Calibri"/>
              </a:rPr>
              <a:t>tiene</a:t>
            </a:r>
            <a:r>
              <a:rPr lang="en-GB" dirty="0">
                <a:solidFill>
                  <a:schemeClr val="lt1"/>
                </a:solidFill>
                <a:latin typeface="Calibri"/>
                <a:ea typeface="Calibri"/>
                <a:cs typeface="Calibri"/>
                <a:sym typeface="Calibri"/>
              </a:rPr>
              <a:t> que ser stationary. Lo </a:t>
            </a:r>
            <a:r>
              <a:rPr lang="en-GB" dirty="0" err="1">
                <a:solidFill>
                  <a:schemeClr val="lt1"/>
                </a:solidFill>
                <a:latin typeface="Calibri"/>
                <a:ea typeface="Calibri"/>
                <a:cs typeface="Calibri"/>
                <a:sym typeface="Calibri"/>
              </a:rPr>
              <a:t>haremos</a:t>
            </a:r>
            <a:r>
              <a:rPr lang="en-GB" dirty="0">
                <a:solidFill>
                  <a:schemeClr val="lt1"/>
                </a:solidFill>
                <a:latin typeface="Calibri"/>
                <a:ea typeface="Calibri"/>
                <a:cs typeface="Calibri"/>
                <a:sym typeface="Calibri"/>
              </a:rPr>
              <a:t> con el </a:t>
            </a:r>
            <a:r>
              <a:rPr lang="en-GB" dirty="0" err="1">
                <a:solidFill>
                  <a:schemeClr val="lt1"/>
                </a:solidFill>
                <a:latin typeface="Calibri"/>
                <a:ea typeface="Calibri"/>
                <a:cs typeface="Calibri"/>
                <a:sym typeface="Calibri"/>
              </a:rPr>
              <a:t>parámetro</a:t>
            </a:r>
            <a:r>
              <a:rPr lang="en-GB" dirty="0">
                <a:solidFill>
                  <a:schemeClr val="lt1"/>
                </a:solidFill>
                <a:latin typeface="Calibri"/>
                <a:ea typeface="Calibri"/>
                <a:cs typeface="Calibri"/>
                <a:sym typeface="Calibri"/>
              </a:rPr>
              <a:t> d</a:t>
            </a:r>
            <a:endParaRPr sz="1600" u="sng" dirty="0">
              <a:solidFill>
                <a:schemeClr val="lt1"/>
              </a:solidFill>
              <a:latin typeface="Calibri"/>
              <a:ea typeface="Calibri"/>
              <a:cs typeface="Calibri"/>
              <a:sym typeface="Calibri"/>
            </a:endParaRPr>
          </a:p>
        </p:txBody>
      </p:sp>
      <p:sp>
        <p:nvSpPr>
          <p:cNvPr id="300" name="Google Shape;300;ga8b485b1ff_0_249"/>
          <p:cNvSpPr txBox="1">
            <a:spLocks noGrp="1"/>
          </p:cNvSpPr>
          <p:nvPr>
            <p:ph type="title"/>
          </p:nvPr>
        </p:nvSpPr>
        <p:spPr>
          <a:xfrm>
            <a:off x="723000" y="334400"/>
            <a:ext cx="8477400" cy="76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300">
                <a:solidFill>
                  <a:srgbClr val="FF0000"/>
                </a:solidFill>
              </a:rPr>
              <a:t>ARIMA</a:t>
            </a:r>
            <a:endParaRPr sz="4300"/>
          </a:p>
        </p:txBody>
      </p:sp>
      <p:sp>
        <p:nvSpPr>
          <p:cNvPr id="301" name="Google Shape;301;ga8b485b1ff_0_249"/>
          <p:cNvSpPr txBox="1"/>
          <p:nvPr/>
        </p:nvSpPr>
        <p:spPr>
          <a:xfrm>
            <a:off x="6255250" y="4242400"/>
            <a:ext cx="5183700" cy="225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600" u="sng" dirty="0">
                <a:solidFill>
                  <a:srgbClr val="CC4125"/>
                </a:solidFill>
                <a:latin typeface="Calibri"/>
                <a:ea typeface="Calibri"/>
                <a:cs typeface="Calibri"/>
                <a:sym typeface="Calibri"/>
              </a:rPr>
              <a:t>¿</a:t>
            </a:r>
            <a:r>
              <a:rPr lang="en-GB" sz="1600" u="sng" dirty="0" err="1">
                <a:solidFill>
                  <a:srgbClr val="CC4125"/>
                </a:solidFill>
                <a:latin typeface="Calibri"/>
                <a:ea typeface="Calibri"/>
                <a:cs typeface="Calibri"/>
                <a:sym typeface="Calibri"/>
              </a:rPr>
              <a:t>Cómo</a:t>
            </a:r>
            <a:r>
              <a:rPr lang="en-GB" sz="1600" u="sng" dirty="0">
                <a:solidFill>
                  <a:srgbClr val="CC4125"/>
                </a:solidFill>
                <a:latin typeface="Calibri"/>
                <a:ea typeface="Calibri"/>
                <a:cs typeface="Calibri"/>
                <a:sym typeface="Calibri"/>
              </a:rPr>
              <a:t> </a:t>
            </a:r>
            <a:r>
              <a:rPr lang="en-GB" sz="1600" u="sng" dirty="0" err="1">
                <a:solidFill>
                  <a:srgbClr val="CC4125"/>
                </a:solidFill>
                <a:latin typeface="Calibri"/>
                <a:ea typeface="Calibri"/>
                <a:cs typeface="Calibri"/>
                <a:sym typeface="Calibri"/>
              </a:rPr>
              <a:t>consigo</a:t>
            </a:r>
            <a:r>
              <a:rPr lang="en-GB" sz="1600" u="sng" dirty="0">
                <a:solidFill>
                  <a:srgbClr val="CC4125"/>
                </a:solidFill>
                <a:latin typeface="Calibri"/>
                <a:ea typeface="Calibri"/>
                <a:cs typeface="Calibri"/>
                <a:sym typeface="Calibri"/>
              </a:rPr>
              <a:t> un TS stationary?</a:t>
            </a:r>
            <a:endParaRPr sz="1600" u="sng" dirty="0">
              <a:solidFill>
                <a:srgbClr val="CC4125"/>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err="1">
                <a:solidFill>
                  <a:schemeClr val="lt1"/>
                </a:solidFill>
                <a:latin typeface="Calibri"/>
                <a:ea typeface="Calibri"/>
                <a:cs typeface="Calibri"/>
                <a:sym typeface="Calibri"/>
              </a:rPr>
              <a:t>Diferenciándolo</a:t>
            </a:r>
            <a:r>
              <a:rPr lang="en-GB" dirty="0">
                <a:solidFill>
                  <a:schemeClr val="lt1"/>
                </a:solidFill>
                <a:latin typeface="Calibri"/>
                <a:ea typeface="Calibri"/>
                <a:cs typeface="Calibri"/>
                <a:sym typeface="Calibri"/>
              </a:rPr>
              <a:t> una o dos </a:t>
            </a:r>
            <a:r>
              <a:rPr lang="en-GB" dirty="0" err="1">
                <a:solidFill>
                  <a:schemeClr val="lt1"/>
                </a:solidFill>
                <a:latin typeface="Calibri"/>
                <a:ea typeface="Calibri"/>
                <a:cs typeface="Calibri"/>
                <a:sym typeface="Calibri"/>
              </a:rPr>
              <a:t>veces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Restando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cada</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valor</a:t>
            </a:r>
            <a:r>
              <a:rPr lang="en-GB" dirty="0">
                <a:solidFill>
                  <a:schemeClr val="lt1"/>
                </a:solidFill>
                <a:latin typeface="Calibri"/>
                <a:ea typeface="Calibri"/>
                <a:cs typeface="Calibri"/>
                <a:sym typeface="Calibri"/>
              </a:rPr>
              <a:t> por </a:t>
            </a:r>
            <a:r>
              <a:rPr lang="en-GB" dirty="0" err="1">
                <a:solidFill>
                  <a:schemeClr val="lt1"/>
                </a:solidFill>
                <a:latin typeface="Calibri"/>
                <a:ea typeface="Calibri"/>
                <a:cs typeface="Calibri"/>
                <a:sym typeface="Calibri"/>
              </a:rPr>
              <a:t>su</a:t>
            </a:r>
            <a:r>
              <a:rPr lang="en-GB" dirty="0">
                <a:solidFill>
                  <a:schemeClr val="lt1"/>
                </a:solidFill>
                <a:latin typeface="Calibri"/>
                <a:ea typeface="Calibri"/>
                <a:cs typeface="Calibri"/>
                <a:sym typeface="Calibri"/>
              </a:rPr>
              <a:t> anterior.</a:t>
            </a: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err="1">
                <a:solidFill>
                  <a:schemeClr val="lt1"/>
                </a:solidFill>
                <a:latin typeface="Calibri"/>
                <a:ea typeface="Calibri"/>
                <a:cs typeface="Calibri"/>
                <a:sym typeface="Calibri"/>
              </a:rPr>
              <a:t>Esto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sería</a:t>
            </a:r>
            <a:r>
              <a:rPr lang="en-GB" dirty="0">
                <a:solidFill>
                  <a:schemeClr val="lt1"/>
                </a:solidFill>
                <a:latin typeface="Calibri"/>
                <a:ea typeface="Calibri"/>
                <a:cs typeface="Calibri"/>
                <a:sym typeface="Calibri"/>
              </a:rPr>
              <a:t> el </a:t>
            </a:r>
            <a:r>
              <a:rPr lang="en-GB" dirty="0" err="1">
                <a:solidFill>
                  <a:schemeClr val="lt1"/>
                </a:solidFill>
                <a:latin typeface="Calibri"/>
                <a:ea typeface="Calibri"/>
                <a:cs typeface="Calibri"/>
                <a:sym typeface="Calibri"/>
              </a:rPr>
              <a:t>parámetro</a:t>
            </a:r>
            <a:r>
              <a:rPr lang="en-GB" dirty="0">
                <a:solidFill>
                  <a:schemeClr val="lt1"/>
                </a:solidFill>
                <a:latin typeface="Calibri"/>
                <a:ea typeface="Calibri"/>
                <a:cs typeface="Calibri"/>
                <a:sym typeface="Calibri"/>
              </a:rPr>
              <a:t> “d” de ARIMA. Si la </a:t>
            </a:r>
            <a:r>
              <a:rPr lang="en-GB" dirty="0" err="1">
                <a:solidFill>
                  <a:schemeClr val="lt1"/>
                </a:solidFill>
                <a:latin typeface="Calibri"/>
                <a:ea typeface="Calibri"/>
                <a:cs typeface="Calibri"/>
                <a:sym typeface="Calibri"/>
              </a:rPr>
              <a:t>serie</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ya</a:t>
            </a:r>
            <a:r>
              <a:rPr lang="en-GB" dirty="0">
                <a:solidFill>
                  <a:schemeClr val="lt1"/>
                </a:solidFill>
                <a:latin typeface="Calibri"/>
                <a:ea typeface="Calibri"/>
                <a:cs typeface="Calibri"/>
                <a:sym typeface="Calibri"/>
              </a:rPr>
              <a:t> es stationary, d=0.</a:t>
            </a: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600" u="sng" dirty="0">
                <a:solidFill>
                  <a:srgbClr val="CC4125"/>
                </a:solidFill>
                <a:latin typeface="Calibri"/>
                <a:ea typeface="Calibri"/>
                <a:cs typeface="Calibri"/>
                <a:sym typeface="Calibri"/>
              </a:rPr>
              <a:t>¿</a:t>
            </a:r>
            <a:r>
              <a:rPr lang="en-GB" sz="1600" u="sng" dirty="0" err="1">
                <a:solidFill>
                  <a:srgbClr val="CC4125"/>
                </a:solidFill>
                <a:latin typeface="Calibri"/>
                <a:ea typeface="Calibri"/>
                <a:cs typeface="Calibri"/>
                <a:sym typeface="Calibri"/>
              </a:rPr>
              <a:t>Cómo</a:t>
            </a:r>
            <a:r>
              <a:rPr lang="en-GB" sz="1600" u="sng" dirty="0">
                <a:solidFill>
                  <a:srgbClr val="CC4125"/>
                </a:solidFill>
                <a:latin typeface="Calibri"/>
                <a:ea typeface="Calibri"/>
                <a:cs typeface="Calibri"/>
                <a:sym typeface="Calibri"/>
              </a:rPr>
              <a:t> </a:t>
            </a:r>
            <a:r>
              <a:rPr lang="en-GB" sz="1600" u="sng" dirty="0" err="1">
                <a:solidFill>
                  <a:srgbClr val="CC4125"/>
                </a:solidFill>
                <a:latin typeface="Calibri"/>
                <a:ea typeface="Calibri"/>
                <a:cs typeface="Calibri"/>
                <a:sym typeface="Calibri"/>
              </a:rPr>
              <a:t>elimino</a:t>
            </a:r>
            <a:r>
              <a:rPr lang="en-GB" sz="1600" u="sng" dirty="0">
                <a:solidFill>
                  <a:srgbClr val="CC4125"/>
                </a:solidFill>
                <a:latin typeface="Calibri"/>
                <a:ea typeface="Calibri"/>
                <a:cs typeface="Calibri"/>
                <a:sym typeface="Calibri"/>
              </a:rPr>
              <a:t> la seasonality?</a:t>
            </a:r>
            <a:endParaRPr sz="1600" u="sng" dirty="0">
              <a:solidFill>
                <a:srgbClr val="CC4125"/>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dirty="0" err="1">
                <a:solidFill>
                  <a:schemeClr val="lt1"/>
                </a:solidFill>
                <a:latin typeface="Calibri"/>
                <a:ea typeface="Calibri"/>
                <a:cs typeface="Calibri"/>
                <a:sym typeface="Calibri"/>
              </a:rPr>
              <a:t>Diferenciándolo</a:t>
            </a:r>
            <a:r>
              <a:rPr lang="en-GB" dirty="0">
                <a:solidFill>
                  <a:schemeClr val="lt1"/>
                </a:solidFill>
                <a:latin typeface="Calibri"/>
                <a:ea typeface="Calibri"/>
                <a:cs typeface="Calibri"/>
                <a:sym typeface="Calibri"/>
              </a:rPr>
              <a:t> por el </a:t>
            </a:r>
            <a:r>
              <a:rPr lang="en-GB" dirty="0" err="1">
                <a:solidFill>
                  <a:schemeClr val="lt1"/>
                </a:solidFill>
                <a:latin typeface="Calibri"/>
                <a:ea typeface="Calibri"/>
                <a:cs typeface="Calibri"/>
                <a:sym typeface="Calibri"/>
              </a:rPr>
              <a:t>periodo</a:t>
            </a:r>
            <a:r>
              <a:rPr lang="en-GB" dirty="0">
                <a:solidFill>
                  <a:schemeClr val="lt1"/>
                </a:solidFill>
                <a:latin typeface="Calibri"/>
                <a:ea typeface="Calibri"/>
                <a:cs typeface="Calibri"/>
                <a:sym typeface="Calibri"/>
              </a:rPr>
              <a:t> de la </a:t>
            </a:r>
            <a:r>
              <a:rPr lang="en-GB" dirty="0" err="1">
                <a:solidFill>
                  <a:schemeClr val="lt1"/>
                </a:solidFill>
                <a:latin typeface="Calibri"/>
                <a:ea typeface="Calibri"/>
                <a:cs typeface="Calibri"/>
                <a:sym typeface="Calibri"/>
              </a:rPr>
              <a:t>estacionalidad</a:t>
            </a:r>
            <a:r>
              <a:rPr lang="en-GB" dirty="0">
                <a:solidFill>
                  <a:schemeClr val="lt1"/>
                </a:solidFill>
                <a:latin typeface="Calibri"/>
                <a:ea typeface="Calibri"/>
                <a:cs typeface="Calibri"/>
                <a:sym typeface="Calibri"/>
              </a:rPr>
              <a:t>. Por </a:t>
            </a:r>
            <a:r>
              <a:rPr lang="en-GB" dirty="0" err="1">
                <a:solidFill>
                  <a:schemeClr val="lt1"/>
                </a:solidFill>
                <a:latin typeface="Calibri"/>
                <a:ea typeface="Calibri"/>
                <a:cs typeface="Calibri"/>
                <a:sym typeface="Calibri"/>
              </a:rPr>
              <a:t>ejemplo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diferenciando</a:t>
            </a:r>
            <a:r>
              <a:rPr lang="en-GB" dirty="0">
                <a:solidFill>
                  <a:schemeClr val="lt1"/>
                </a:solidFill>
                <a:latin typeface="Calibri"/>
                <a:ea typeface="Calibri"/>
                <a:cs typeface="Calibri"/>
                <a:sym typeface="Calibri"/>
              </a:rPr>
              <a:t> de 12 </a:t>
            </a:r>
            <a:r>
              <a:rPr lang="en-GB" dirty="0" err="1">
                <a:solidFill>
                  <a:schemeClr val="lt1"/>
                </a:solidFill>
                <a:latin typeface="Calibri"/>
                <a:ea typeface="Calibri"/>
                <a:cs typeface="Calibri"/>
                <a:sym typeface="Calibri"/>
              </a:rPr>
              <a:t>en</a:t>
            </a:r>
            <a:r>
              <a:rPr lang="en-GB" dirty="0">
                <a:solidFill>
                  <a:schemeClr val="lt1"/>
                </a:solidFill>
                <a:latin typeface="Calibri"/>
                <a:ea typeface="Calibri"/>
                <a:cs typeface="Calibri"/>
                <a:sym typeface="Calibri"/>
              </a:rPr>
              <a:t> 12, </a:t>
            </a:r>
            <a:r>
              <a:rPr lang="en-GB" dirty="0" err="1">
                <a:solidFill>
                  <a:schemeClr val="lt1"/>
                </a:solidFill>
                <a:latin typeface="Calibri"/>
                <a:ea typeface="Calibri"/>
                <a:cs typeface="Calibri"/>
                <a:sym typeface="Calibri"/>
              </a:rPr>
              <a:t>si</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tenemos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datos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mensuales</a:t>
            </a:r>
            <a:r>
              <a:rPr lang="en-GB" dirty="0">
                <a:solidFill>
                  <a:schemeClr val="lt1"/>
                </a:solidFill>
                <a:latin typeface="Calibri"/>
                <a:ea typeface="Calibri"/>
                <a:cs typeface="Calibri"/>
                <a:sym typeface="Calibri"/>
              </a:rPr>
              <a:t>.</a:t>
            </a:r>
          </a:p>
          <a:p>
            <a:pPr marL="0" lvl="0" indent="0" algn="l" rtl="0">
              <a:spcBef>
                <a:spcPts val="0"/>
              </a:spcBef>
              <a:spcAft>
                <a:spcPts val="0"/>
              </a:spcAft>
              <a:buClr>
                <a:schemeClr val="dk1"/>
              </a:buClr>
              <a:buSzPts val="1100"/>
              <a:buFont typeface="Arial"/>
              <a:buNone/>
            </a:pPr>
            <a:r>
              <a:rPr lang="en-GB" dirty="0">
                <a:solidFill>
                  <a:schemeClr val="lt1"/>
                </a:solidFill>
                <a:latin typeface="Calibri"/>
                <a:ea typeface="Calibri"/>
                <a:cs typeface="Calibri"/>
                <a:sym typeface="Calibri"/>
              </a:rPr>
              <a:t>O </a:t>
            </a:r>
            <a:r>
              <a:rPr lang="en-GB" dirty="0" err="1">
                <a:solidFill>
                  <a:schemeClr val="lt1"/>
                </a:solidFill>
                <a:latin typeface="Calibri"/>
                <a:ea typeface="Calibri"/>
                <a:cs typeface="Calibri"/>
                <a:sym typeface="Calibri"/>
              </a:rPr>
              <a:t>usando</a:t>
            </a:r>
            <a:r>
              <a:rPr lang="en-GB" dirty="0">
                <a:solidFill>
                  <a:schemeClr val="lt1"/>
                </a:solidFill>
                <a:latin typeface="Calibri"/>
                <a:ea typeface="Calibri"/>
                <a:cs typeface="Calibri"/>
                <a:sym typeface="Calibri"/>
              </a:rPr>
              <a:t> un SARIMA</a:t>
            </a:r>
            <a:endParaRPr dirty="0">
              <a:solidFill>
                <a:schemeClr val="lt1"/>
              </a:solidFill>
              <a:latin typeface="Calibri"/>
              <a:ea typeface="Calibri"/>
              <a:cs typeface="Calibri"/>
              <a:sym typeface="Calibri"/>
            </a:endParaRPr>
          </a:p>
        </p:txBody>
      </p:sp>
      <p:sp>
        <p:nvSpPr>
          <p:cNvPr id="302" name="Google Shape;302;ga8b485b1ff_0_249"/>
          <p:cNvSpPr txBox="1"/>
          <p:nvPr/>
        </p:nvSpPr>
        <p:spPr>
          <a:xfrm>
            <a:off x="6481750" y="1095200"/>
            <a:ext cx="47307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a:solidFill>
                  <a:srgbClr val="FFFFFF"/>
                </a:solidFill>
                <a:latin typeface="Calibri"/>
                <a:ea typeface="Calibri"/>
                <a:cs typeface="Calibri"/>
                <a:sym typeface="Calibri"/>
              </a:rPr>
              <a:t>p       d      q</a:t>
            </a:r>
            <a:endParaRPr sz="7200">
              <a:solidFill>
                <a:srgbClr val="FFFFFF"/>
              </a:solidFill>
              <a:latin typeface="Calibri"/>
              <a:ea typeface="Calibri"/>
              <a:cs typeface="Calibri"/>
              <a:sym typeface="Calibri"/>
            </a:endParaRPr>
          </a:p>
        </p:txBody>
      </p:sp>
      <p:sp>
        <p:nvSpPr>
          <p:cNvPr id="303" name="Google Shape;303;ga8b485b1ff_0_249"/>
          <p:cNvSpPr txBox="1"/>
          <p:nvPr/>
        </p:nvSpPr>
        <p:spPr>
          <a:xfrm>
            <a:off x="6067050" y="2431500"/>
            <a:ext cx="1743300" cy="113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100" b="1">
                <a:solidFill>
                  <a:schemeClr val="lt1"/>
                </a:solidFill>
                <a:latin typeface="Calibri"/>
                <a:ea typeface="Calibri"/>
                <a:cs typeface="Calibri"/>
                <a:sym typeface="Calibri"/>
              </a:rPr>
              <a:t>Auto Regressive (AR)</a:t>
            </a:r>
            <a:endParaRPr sz="1100" b="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GB" sz="1100" i="1">
                <a:solidFill>
                  <a:schemeClr val="lt1"/>
                </a:solidFill>
                <a:latin typeface="Calibri"/>
                <a:ea typeface="Calibri"/>
                <a:cs typeface="Calibri"/>
                <a:sym typeface="Calibri"/>
              </a:rPr>
              <a:t>Cantidad de lags usados como predictores</a:t>
            </a:r>
            <a:endParaRPr sz="1100" i="1">
              <a:solidFill>
                <a:schemeClr val="lt1"/>
              </a:solidFill>
              <a:latin typeface="Calibri"/>
              <a:ea typeface="Calibri"/>
              <a:cs typeface="Calibri"/>
              <a:sym typeface="Calibri"/>
            </a:endParaRPr>
          </a:p>
        </p:txBody>
      </p:sp>
      <p:sp>
        <p:nvSpPr>
          <p:cNvPr id="304" name="Google Shape;304;ga8b485b1ff_0_249"/>
          <p:cNvSpPr txBox="1"/>
          <p:nvPr/>
        </p:nvSpPr>
        <p:spPr>
          <a:xfrm>
            <a:off x="9853175" y="2400775"/>
            <a:ext cx="1743300" cy="113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100" b="1">
                <a:solidFill>
                  <a:schemeClr val="lt1"/>
                </a:solidFill>
                <a:latin typeface="Calibri"/>
                <a:ea typeface="Calibri"/>
                <a:cs typeface="Calibri"/>
                <a:sym typeface="Calibri"/>
              </a:rPr>
              <a:t>Moving Average (MA)</a:t>
            </a:r>
            <a:endParaRPr sz="1100" b="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GB" sz="1100" i="1">
                <a:solidFill>
                  <a:schemeClr val="lt1"/>
                </a:solidFill>
                <a:latin typeface="Calibri"/>
                <a:ea typeface="Calibri"/>
                <a:cs typeface="Calibri"/>
                <a:sym typeface="Calibri"/>
              </a:rPr>
              <a:t>Cantidad de errores utilizados en la predicción</a:t>
            </a:r>
            <a:endParaRPr sz="1100" i="1">
              <a:solidFill>
                <a:schemeClr val="lt1"/>
              </a:solidFill>
              <a:latin typeface="Calibri"/>
              <a:ea typeface="Calibri"/>
              <a:cs typeface="Calibri"/>
              <a:sym typeface="Calibri"/>
            </a:endParaRPr>
          </a:p>
        </p:txBody>
      </p:sp>
      <p:sp>
        <p:nvSpPr>
          <p:cNvPr id="305" name="Google Shape;305;ga8b485b1ff_0_249"/>
          <p:cNvSpPr txBox="1"/>
          <p:nvPr/>
        </p:nvSpPr>
        <p:spPr>
          <a:xfrm>
            <a:off x="8155950" y="2400775"/>
            <a:ext cx="1743300" cy="113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100" b="1">
                <a:solidFill>
                  <a:schemeClr val="lt1"/>
                </a:solidFill>
                <a:latin typeface="Calibri"/>
                <a:ea typeface="Calibri"/>
                <a:cs typeface="Calibri"/>
                <a:sym typeface="Calibri"/>
              </a:rPr>
              <a:t>Integrated (I)</a:t>
            </a:r>
            <a:endParaRPr sz="1100" b="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GB" sz="1100" i="1">
                <a:solidFill>
                  <a:schemeClr val="lt1"/>
                </a:solidFill>
                <a:latin typeface="Calibri"/>
                <a:ea typeface="Calibri"/>
                <a:cs typeface="Calibri"/>
                <a:sym typeface="Calibri"/>
              </a:rPr>
              <a:t>Número de veces que hay que diferenciar el TS</a:t>
            </a:r>
            <a:endParaRPr sz="1100" i="1">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a8b485b1ff_0_278"/>
          <p:cNvSpPr txBox="1"/>
          <p:nvPr/>
        </p:nvSpPr>
        <p:spPr>
          <a:xfrm>
            <a:off x="637450" y="1543988"/>
            <a:ext cx="5529300" cy="334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dirty="0">
                <a:solidFill>
                  <a:srgbClr val="CC4125"/>
                </a:solidFill>
                <a:latin typeface="Calibri"/>
                <a:ea typeface="Calibri"/>
                <a:cs typeface="Calibri"/>
                <a:sym typeface="Calibri"/>
              </a:rPr>
              <a:t>¿Para </a:t>
            </a:r>
            <a:r>
              <a:rPr lang="en-GB" sz="1300" b="1" dirty="0" err="1">
                <a:solidFill>
                  <a:srgbClr val="CC4125"/>
                </a:solidFill>
                <a:latin typeface="Calibri"/>
                <a:ea typeface="Calibri"/>
                <a:cs typeface="Calibri"/>
                <a:sym typeface="Calibri"/>
              </a:rPr>
              <a:t>qué</a:t>
            </a:r>
            <a:r>
              <a:rPr lang="en-GB" sz="1300" b="1" dirty="0">
                <a:solidFill>
                  <a:srgbClr val="CC4125"/>
                </a:solidFill>
                <a:latin typeface="Calibri"/>
                <a:ea typeface="Calibri"/>
                <a:cs typeface="Calibri"/>
                <a:sym typeface="Calibri"/>
              </a:rPr>
              <a:t> </a:t>
            </a:r>
            <a:r>
              <a:rPr lang="en-GB" sz="1300" b="1" dirty="0" err="1">
                <a:solidFill>
                  <a:srgbClr val="CC4125"/>
                </a:solidFill>
                <a:latin typeface="Calibri"/>
                <a:ea typeface="Calibri"/>
                <a:cs typeface="Calibri"/>
                <a:sym typeface="Calibri"/>
              </a:rPr>
              <a:t>diferenciamos</a:t>
            </a:r>
            <a:r>
              <a:rPr lang="en-GB" sz="1300" b="1" dirty="0">
                <a:solidFill>
                  <a:srgbClr val="CC4125"/>
                </a:solidFill>
                <a:latin typeface="Calibri"/>
                <a:ea typeface="Calibri"/>
                <a:cs typeface="Calibri"/>
                <a:sym typeface="Calibri"/>
              </a:rPr>
              <a:t>?</a:t>
            </a:r>
            <a:r>
              <a:rPr lang="en-GB" sz="1300" dirty="0">
                <a:solidFill>
                  <a:schemeClr val="lt1"/>
                </a:solidFill>
                <a:latin typeface="Calibri"/>
                <a:ea typeface="Calibri"/>
                <a:cs typeface="Calibri"/>
                <a:sym typeface="Calibri"/>
              </a:rPr>
              <a:t> Para </a:t>
            </a:r>
            <a:r>
              <a:rPr lang="en-GB" sz="1300" dirty="0" err="1">
                <a:solidFill>
                  <a:schemeClr val="lt1"/>
                </a:solidFill>
                <a:latin typeface="Calibri"/>
                <a:ea typeface="Calibri"/>
                <a:cs typeface="Calibri"/>
                <a:sym typeface="Calibri"/>
              </a:rPr>
              <a:t>convertir</a:t>
            </a:r>
            <a:r>
              <a:rPr lang="en-GB" sz="1300" dirty="0">
                <a:solidFill>
                  <a:schemeClr val="lt1"/>
                </a:solidFill>
                <a:latin typeface="Calibri"/>
                <a:ea typeface="Calibri"/>
                <a:cs typeface="Calibri"/>
                <a:sym typeface="Calibri"/>
              </a:rPr>
              <a:t> un non-stationary TS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un stationary. Por tanto, primero </a:t>
            </a:r>
            <a:r>
              <a:rPr lang="en-GB" sz="1300" dirty="0" err="1">
                <a:solidFill>
                  <a:schemeClr val="lt1"/>
                </a:solidFill>
                <a:latin typeface="Calibri"/>
                <a:ea typeface="Calibri"/>
                <a:cs typeface="Calibri"/>
                <a:sym typeface="Calibri"/>
              </a:rPr>
              <a:t>habrá</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comprobar</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efectivamente</a:t>
            </a:r>
            <a:r>
              <a:rPr lang="en-GB" sz="1300" dirty="0">
                <a:solidFill>
                  <a:schemeClr val="lt1"/>
                </a:solidFill>
                <a:latin typeface="Calibri"/>
                <a:ea typeface="Calibri"/>
                <a:cs typeface="Calibri"/>
                <a:sym typeface="Calibri"/>
              </a:rPr>
              <a:t> el TS es stationary. Para </a:t>
            </a:r>
            <a:r>
              <a:rPr lang="en-GB" sz="1300" dirty="0" err="1">
                <a:solidFill>
                  <a:schemeClr val="lt1"/>
                </a:solidFill>
                <a:latin typeface="Calibri"/>
                <a:ea typeface="Calibri"/>
                <a:cs typeface="Calibri"/>
                <a:sym typeface="Calibri"/>
              </a:rPr>
              <a:t>ello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podemos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aplicar</a:t>
            </a:r>
            <a:r>
              <a:rPr lang="en-GB" sz="1300" dirty="0">
                <a:solidFill>
                  <a:schemeClr val="lt1"/>
                </a:solidFill>
                <a:latin typeface="Calibri"/>
                <a:ea typeface="Calibri"/>
                <a:cs typeface="Calibri"/>
                <a:sym typeface="Calibri"/>
              </a:rPr>
              <a:t> el</a:t>
            </a:r>
            <a:r>
              <a:rPr lang="en-GB" sz="1300" b="1" dirty="0">
                <a:solidFill>
                  <a:schemeClr val="lt1"/>
                </a:solidFill>
                <a:latin typeface="Calibri"/>
                <a:ea typeface="Calibri"/>
                <a:cs typeface="Calibri"/>
                <a:sym typeface="Calibri"/>
              </a:rPr>
              <a:t> test Augmented Dickey Fuller.</a:t>
            </a:r>
            <a:endParaRPr sz="1300" b="1"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300" dirty="0">
                <a:solidFill>
                  <a:schemeClr val="lt1"/>
                </a:solidFill>
                <a:latin typeface="Calibri"/>
                <a:ea typeface="Calibri"/>
                <a:cs typeface="Calibri"/>
                <a:sym typeface="Calibri"/>
              </a:rPr>
              <a:t>Para </a:t>
            </a:r>
            <a:r>
              <a:rPr lang="en-GB" sz="1300" dirty="0" err="1">
                <a:solidFill>
                  <a:schemeClr val="lt1"/>
                </a:solidFill>
                <a:latin typeface="Calibri"/>
                <a:ea typeface="Calibri"/>
                <a:cs typeface="Calibri"/>
                <a:sym typeface="Calibri"/>
              </a:rPr>
              <a:t>obtener</a:t>
            </a:r>
            <a:r>
              <a:rPr lang="en-GB" sz="1300" dirty="0">
                <a:solidFill>
                  <a:schemeClr val="lt1"/>
                </a:solidFill>
                <a:latin typeface="Calibri"/>
                <a:ea typeface="Calibri"/>
                <a:cs typeface="Calibri"/>
                <a:sym typeface="Calibri"/>
              </a:rPr>
              <a:t> el </a:t>
            </a:r>
            <a:r>
              <a:rPr lang="en-GB" sz="1300" dirty="0" err="1">
                <a:solidFill>
                  <a:schemeClr val="lt1"/>
                </a:solidFill>
                <a:latin typeface="Calibri"/>
                <a:ea typeface="Calibri"/>
                <a:cs typeface="Calibri"/>
                <a:sym typeface="Calibri"/>
              </a:rPr>
              <a:t>valor</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óptimo</a:t>
            </a:r>
            <a:r>
              <a:rPr lang="en-GB" sz="1300" dirty="0">
                <a:solidFill>
                  <a:schemeClr val="lt1"/>
                </a:solidFill>
                <a:latin typeface="Calibri"/>
                <a:ea typeface="Calibri"/>
                <a:cs typeface="Calibri"/>
                <a:sym typeface="Calibri"/>
              </a:rPr>
              <a:t> de </a:t>
            </a:r>
            <a:r>
              <a:rPr lang="en-GB" sz="1300" dirty="0" err="1">
                <a:solidFill>
                  <a:schemeClr val="lt1"/>
                </a:solidFill>
                <a:latin typeface="Calibri"/>
                <a:ea typeface="Calibri"/>
                <a:cs typeface="Calibri"/>
                <a:sym typeface="Calibri"/>
              </a:rPr>
              <a:t>diferenciación</a:t>
            </a:r>
            <a:r>
              <a:rPr lang="en-GB" sz="1300" dirty="0">
                <a:solidFill>
                  <a:schemeClr val="lt1"/>
                </a:solidFill>
                <a:latin typeface="Calibri"/>
                <a:ea typeface="Calibri"/>
                <a:cs typeface="Calibri"/>
                <a:sym typeface="Calibri"/>
              </a:rPr>
              <a:t> hay que </a:t>
            </a:r>
            <a:r>
              <a:rPr lang="en-GB" sz="1300" dirty="0" err="1">
                <a:solidFill>
                  <a:schemeClr val="lt1"/>
                </a:solidFill>
                <a:latin typeface="Calibri"/>
                <a:ea typeface="Calibri"/>
                <a:cs typeface="Calibri"/>
                <a:sym typeface="Calibri"/>
              </a:rPr>
              <a:t>fijarse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la ACF (Autocorrelation Function). </a:t>
            </a:r>
            <a:r>
              <a:rPr lang="en-GB" sz="1300" dirty="0" err="1">
                <a:solidFill>
                  <a:schemeClr val="lt1"/>
                </a:solidFill>
                <a:latin typeface="Calibri"/>
                <a:ea typeface="Calibri"/>
                <a:cs typeface="Calibri"/>
                <a:sym typeface="Calibri"/>
              </a:rPr>
              <a:t>Buscamos</a:t>
            </a:r>
            <a:r>
              <a:rPr lang="en-GB" sz="1300" dirty="0">
                <a:solidFill>
                  <a:schemeClr val="lt1"/>
                </a:solidFill>
                <a:latin typeface="Calibri"/>
                <a:ea typeface="Calibri"/>
                <a:cs typeface="Calibri"/>
                <a:sym typeface="Calibri"/>
              </a:rPr>
              <a:t> que los lags no </a:t>
            </a:r>
            <a:r>
              <a:rPr lang="en-GB" sz="1300" dirty="0" err="1">
                <a:solidFill>
                  <a:schemeClr val="lt1"/>
                </a:solidFill>
                <a:latin typeface="Calibri"/>
                <a:ea typeface="Calibri"/>
                <a:cs typeface="Calibri"/>
                <a:sym typeface="Calibri"/>
              </a:rPr>
              <a:t>tengan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autocorrelación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Posibles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escenarios</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Calibri"/>
              <a:buAutoNum type="arabicPeriod"/>
            </a:pPr>
            <a:r>
              <a:rPr lang="en-GB" sz="1300" dirty="0">
                <a:solidFill>
                  <a:schemeClr val="lt1"/>
                </a:solidFill>
                <a:latin typeface="Calibri"/>
                <a:ea typeface="Calibri"/>
                <a:cs typeface="Calibri"/>
                <a:sym typeface="Calibri"/>
              </a:rPr>
              <a:t>A </a:t>
            </a:r>
            <a:r>
              <a:rPr lang="en-GB" sz="1300" dirty="0" err="1">
                <a:solidFill>
                  <a:schemeClr val="lt1"/>
                </a:solidFill>
                <a:latin typeface="Calibri"/>
                <a:ea typeface="Calibri"/>
                <a:cs typeface="Calibri"/>
                <a:sym typeface="Calibri"/>
              </a:rPr>
              <a:t>partir</a:t>
            </a:r>
            <a:r>
              <a:rPr lang="en-GB" sz="1300" dirty="0">
                <a:solidFill>
                  <a:schemeClr val="lt1"/>
                </a:solidFill>
                <a:latin typeface="Calibri"/>
                <a:ea typeface="Calibri"/>
                <a:cs typeface="Calibri"/>
                <a:sym typeface="Calibri"/>
              </a:rPr>
              <a:t> de </a:t>
            </a:r>
            <a:r>
              <a:rPr lang="en-GB" sz="1300" dirty="0" err="1">
                <a:solidFill>
                  <a:schemeClr val="lt1"/>
                </a:solidFill>
                <a:latin typeface="Calibri"/>
                <a:ea typeface="Calibri"/>
                <a:cs typeface="Calibri"/>
                <a:sym typeface="Calibri"/>
              </a:rPr>
              <a:t>cierto</a:t>
            </a:r>
            <a:r>
              <a:rPr lang="en-GB" sz="1300" dirty="0">
                <a:solidFill>
                  <a:schemeClr val="lt1"/>
                </a:solidFill>
                <a:latin typeface="Calibri"/>
                <a:ea typeface="Calibri"/>
                <a:cs typeface="Calibri"/>
                <a:sym typeface="Calibri"/>
              </a:rPr>
              <a:t> lag, </a:t>
            </a:r>
            <a:r>
              <a:rPr lang="en-GB" sz="1300" dirty="0" err="1">
                <a:solidFill>
                  <a:schemeClr val="lt1"/>
                </a:solidFill>
                <a:latin typeface="Calibri"/>
                <a:ea typeface="Calibri"/>
                <a:cs typeface="Calibri"/>
                <a:sym typeface="Calibri"/>
              </a:rPr>
              <a:t>tiene</a:t>
            </a:r>
            <a:r>
              <a:rPr lang="en-GB" sz="1300" dirty="0">
                <a:solidFill>
                  <a:schemeClr val="lt1"/>
                </a:solidFill>
                <a:latin typeface="Calibri"/>
                <a:ea typeface="Calibri"/>
                <a:cs typeface="Calibri"/>
                <a:sym typeface="Calibri"/>
              </a:rPr>
              <a:t> una </a:t>
            </a:r>
            <a:r>
              <a:rPr lang="en-GB" sz="1300" dirty="0" err="1">
                <a:solidFill>
                  <a:schemeClr val="lt1"/>
                </a:solidFill>
                <a:latin typeface="Calibri"/>
                <a:ea typeface="Calibri"/>
                <a:cs typeface="Calibri"/>
                <a:sym typeface="Calibri"/>
              </a:rPr>
              <a:t>caída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brusca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correlación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diferenciaremos</a:t>
            </a:r>
            <a:r>
              <a:rPr lang="en-GB" sz="1300" dirty="0">
                <a:solidFill>
                  <a:schemeClr val="lt1"/>
                </a:solidFill>
                <a:latin typeface="Calibri"/>
                <a:ea typeface="Calibri"/>
                <a:cs typeface="Calibri"/>
                <a:sym typeface="Calibri"/>
              </a:rPr>
              <a:t> por ese lag</a:t>
            </a:r>
            <a:endParaRPr sz="1300"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Calibri"/>
              <a:buAutoNum type="arabicPeriod"/>
            </a:pPr>
            <a:r>
              <a:rPr lang="en-GB" sz="1300" dirty="0">
                <a:solidFill>
                  <a:schemeClr val="lt1"/>
                </a:solidFill>
                <a:latin typeface="Calibri"/>
                <a:ea typeface="Calibri"/>
                <a:cs typeface="Calibri"/>
                <a:sym typeface="Calibri"/>
              </a:rPr>
              <a:t>Una </a:t>
            </a:r>
            <a:r>
              <a:rPr lang="en-GB" sz="1300" dirty="0" err="1">
                <a:solidFill>
                  <a:schemeClr val="lt1"/>
                </a:solidFill>
                <a:latin typeface="Calibri"/>
                <a:ea typeface="Calibri"/>
                <a:cs typeface="Calibri"/>
                <a:sym typeface="Calibri"/>
              </a:rPr>
              <a:t>caída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exponencial</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sería</a:t>
            </a:r>
            <a:r>
              <a:rPr lang="en-GB" sz="1300" dirty="0">
                <a:solidFill>
                  <a:schemeClr val="lt1"/>
                </a:solidFill>
                <a:latin typeface="Calibri"/>
                <a:ea typeface="Calibri"/>
                <a:cs typeface="Calibri"/>
                <a:sym typeface="Calibri"/>
              </a:rPr>
              <a:t> una </a:t>
            </a:r>
            <a:r>
              <a:rPr lang="en-GB" sz="1300" dirty="0" err="1">
                <a:solidFill>
                  <a:schemeClr val="lt1"/>
                </a:solidFill>
                <a:latin typeface="Calibri"/>
                <a:ea typeface="Calibri"/>
                <a:cs typeface="Calibri"/>
                <a:sym typeface="Calibri"/>
              </a:rPr>
              <a:t>buena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situación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Diferenciaríamos</a:t>
            </a:r>
            <a:r>
              <a:rPr lang="en-GB" sz="1300" dirty="0">
                <a:solidFill>
                  <a:schemeClr val="lt1"/>
                </a:solidFill>
                <a:latin typeface="Calibri"/>
                <a:ea typeface="Calibri"/>
                <a:cs typeface="Calibri"/>
                <a:sym typeface="Calibri"/>
              </a:rPr>
              <a:t> por el lag 1</a:t>
            </a:r>
            <a:endParaRPr sz="1300"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Calibri"/>
              <a:buAutoNum type="arabicPeriod"/>
            </a:pPr>
            <a:r>
              <a:rPr lang="en-GB" sz="1300" dirty="0">
                <a:solidFill>
                  <a:schemeClr val="lt1"/>
                </a:solidFill>
                <a:latin typeface="Calibri"/>
                <a:ea typeface="Calibri"/>
                <a:cs typeface="Calibri"/>
                <a:sym typeface="Calibri"/>
              </a:rPr>
              <a:t>10 lags o </a:t>
            </a:r>
            <a:r>
              <a:rPr lang="en-GB" sz="1300" dirty="0" err="1">
                <a:solidFill>
                  <a:schemeClr val="lt1"/>
                </a:solidFill>
                <a:latin typeface="Calibri"/>
                <a:ea typeface="Calibri"/>
                <a:cs typeface="Calibri"/>
                <a:sym typeface="Calibri"/>
              </a:rPr>
              <a:t>más</a:t>
            </a:r>
            <a:r>
              <a:rPr lang="en-GB" sz="1300" dirty="0">
                <a:solidFill>
                  <a:schemeClr val="lt1"/>
                </a:solidFill>
                <a:latin typeface="Calibri"/>
                <a:ea typeface="Calibri"/>
                <a:cs typeface="Calibri"/>
                <a:sym typeface="Calibri"/>
              </a:rPr>
              <a:t> con </a:t>
            </a:r>
            <a:r>
              <a:rPr lang="en-GB" sz="1300" dirty="0" err="1">
                <a:solidFill>
                  <a:schemeClr val="lt1"/>
                </a:solidFill>
                <a:latin typeface="Calibri"/>
                <a:ea typeface="Calibri"/>
                <a:cs typeface="Calibri"/>
                <a:sym typeface="Calibri"/>
              </a:rPr>
              <a:t>autocorrelación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alta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tiene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pinta</a:t>
            </a:r>
            <a:r>
              <a:rPr lang="en-GB" sz="1300" dirty="0">
                <a:solidFill>
                  <a:schemeClr val="lt1"/>
                </a:solidFill>
                <a:latin typeface="Calibri"/>
                <a:ea typeface="Calibri"/>
                <a:cs typeface="Calibri"/>
                <a:sym typeface="Calibri"/>
              </a:rPr>
              <a:t> de que </a:t>
            </a:r>
            <a:r>
              <a:rPr lang="en-GB" sz="1300" dirty="0" err="1">
                <a:solidFill>
                  <a:schemeClr val="lt1"/>
                </a:solidFill>
                <a:latin typeface="Calibri"/>
                <a:ea typeface="Calibri"/>
                <a:cs typeface="Calibri"/>
                <a:sym typeface="Calibri"/>
              </a:rPr>
              <a:t>tendremos</a:t>
            </a:r>
            <a:r>
              <a:rPr lang="en-GB" sz="1300" dirty="0">
                <a:solidFill>
                  <a:schemeClr val="lt1"/>
                </a:solidFill>
                <a:latin typeface="Calibri"/>
                <a:ea typeface="Calibri"/>
                <a:cs typeface="Calibri"/>
                <a:sym typeface="Calibri"/>
              </a:rPr>
              <a:t> que </a:t>
            </a:r>
            <a:r>
              <a:rPr lang="en-GB" sz="1300" dirty="0" err="1">
                <a:solidFill>
                  <a:schemeClr val="lt1"/>
                </a:solidFill>
                <a:latin typeface="Calibri"/>
                <a:ea typeface="Calibri"/>
                <a:cs typeface="Calibri"/>
                <a:sym typeface="Calibri"/>
              </a:rPr>
              <a:t>diferenciar</a:t>
            </a:r>
            <a:r>
              <a:rPr lang="en-GB" sz="1300" dirty="0">
                <a:solidFill>
                  <a:schemeClr val="lt1"/>
                </a:solidFill>
                <a:latin typeface="Calibri"/>
                <a:ea typeface="Calibri"/>
                <a:cs typeface="Calibri"/>
                <a:sym typeface="Calibri"/>
              </a:rPr>
              <a:t> dos </a:t>
            </a:r>
            <a:r>
              <a:rPr lang="en-GB" sz="1300" dirty="0" err="1">
                <a:solidFill>
                  <a:schemeClr val="lt1"/>
                </a:solidFill>
                <a:latin typeface="Calibri"/>
                <a:ea typeface="Calibri"/>
                <a:cs typeface="Calibri"/>
                <a:sym typeface="Calibri"/>
              </a:rPr>
              <a:t>veces</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p:txBody>
      </p:sp>
      <p:sp>
        <p:nvSpPr>
          <p:cNvPr id="312" name="Google Shape;312;ga8b485b1ff_0_278"/>
          <p:cNvSpPr txBox="1">
            <a:spLocks noGrp="1"/>
          </p:cNvSpPr>
          <p:nvPr>
            <p:ph type="title"/>
          </p:nvPr>
        </p:nvSpPr>
        <p:spPr>
          <a:xfrm>
            <a:off x="492625" y="319550"/>
            <a:ext cx="10515600" cy="1044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700">
                <a:solidFill>
                  <a:srgbClr val="FF0000"/>
                </a:solidFill>
              </a:rPr>
              <a:t>Valor differencing (d)</a:t>
            </a:r>
            <a:endParaRPr sz="3700"/>
          </a:p>
        </p:txBody>
      </p:sp>
      <p:pic>
        <p:nvPicPr>
          <p:cNvPr id="313" name="Google Shape;313;ga8b485b1ff_0_27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881725" y="1686550"/>
            <a:ext cx="4705325" cy="4604650"/>
          </a:xfrm>
          <a:prstGeom prst="rect">
            <a:avLst/>
          </a:prstGeom>
          <a:noFill/>
          <a:ln>
            <a:noFill/>
          </a:ln>
        </p:spPr>
      </p:pic>
      <p:pic>
        <p:nvPicPr>
          <p:cNvPr id="314" name="Google Shape;314;ga8b485b1ff_0_27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1000" y="5073325"/>
            <a:ext cx="2621560" cy="1228776"/>
          </a:xfrm>
          <a:prstGeom prst="rect">
            <a:avLst/>
          </a:prstGeom>
          <a:noFill/>
          <a:ln>
            <a:noFill/>
          </a:ln>
        </p:spPr>
      </p:pic>
      <p:pic>
        <p:nvPicPr>
          <p:cNvPr id="315" name="Google Shape;315;ga8b485b1ff_0_27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671885" y="5084229"/>
            <a:ext cx="2669240" cy="12069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a8b485b1ff_0_308"/>
          <p:cNvSpPr txBox="1"/>
          <p:nvPr/>
        </p:nvSpPr>
        <p:spPr>
          <a:xfrm>
            <a:off x="637450" y="1544000"/>
            <a:ext cx="10271400" cy="5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600">
                <a:solidFill>
                  <a:schemeClr val="lt1"/>
                </a:solidFill>
                <a:latin typeface="Calibri"/>
                <a:ea typeface="Calibri"/>
                <a:cs typeface="Calibri"/>
                <a:sym typeface="Calibri"/>
              </a:rPr>
              <a:t>Modelo ARIMA que permite modelizar los comportamientos de seasonalidad, es decir, patrones repetitivos en los datos</a:t>
            </a:r>
            <a:endParaRPr sz="1600">
              <a:solidFill>
                <a:schemeClr val="lt1"/>
              </a:solidFill>
              <a:latin typeface="Calibri"/>
              <a:ea typeface="Calibri"/>
              <a:cs typeface="Calibri"/>
              <a:sym typeface="Calibri"/>
            </a:endParaRPr>
          </a:p>
        </p:txBody>
      </p:sp>
      <p:sp>
        <p:nvSpPr>
          <p:cNvPr id="330" name="Google Shape;330;ga8b485b1ff_0_308"/>
          <p:cNvSpPr txBox="1">
            <a:spLocks noGrp="1"/>
          </p:cNvSpPr>
          <p:nvPr>
            <p:ph type="title"/>
          </p:nvPr>
        </p:nvSpPr>
        <p:spPr>
          <a:xfrm>
            <a:off x="492625" y="319550"/>
            <a:ext cx="10515600" cy="1044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700">
                <a:solidFill>
                  <a:srgbClr val="FF0000"/>
                </a:solidFill>
              </a:rPr>
              <a:t>SARIMA</a:t>
            </a:r>
            <a:endParaRPr sz="3700"/>
          </a:p>
        </p:txBody>
      </p:sp>
      <p:sp>
        <p:nvSpPr>
          <p:cNvPr id="331" name="Google Shape;331;ga8b485b1ff_0_308"/>
          <p:cNvSpPr txBox="1"/>
          <p:nvPr/>
        </p:nvSpPr>
        <p:spPr>
          <a:xfrm>
            <a:off x="782275" y="5244100"/>
            <a:ext cx="10271400" cy="5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600">
                <a:solidFill>
                  <a:schemeClr val="lt1"/>
                </a:solidFill>
                <a:latin typeface="Calibri"/>
                <a:ea typeface="Calibri"/>
                <a:cs typeface="Calibri"/>
                <a:sym typeface="Calibri"/>
              </a:rPr>
              <a:t>Añadimos una variable exógena, que básicamente es una variable externa</a:t>
            </a:r>
            <a:endParaRPr sz="1600">
              <a:solidFill>
                <a:schemeClr val="lt1"/>
              </a:solidFill>
              <a:latin typeface="Calibri"/>
              <a:ea typeface="Calibri"/>
              <a:cs typeface="Calibri"/>
              <a:sym typeface="Calibri"/>
            </a:endParaRPr>
          </a:p>
        </p:txBody>
      </p:sp>
      <p:sp>
        <p:nvSpPr>
          <p:cNvPr id="332" name="Google Shape;332;ga8b485b1ff_0_308"/>
          <p:cNvSpPr txBox="1">
            <a:spLocks noGrp="1"/>
          </p:cNvSpPr>
          <p:nvPr>
            <p:ph type="title"/>
          </p:nvPr>
        </p:nvSpPr>
        <p:spPr>
          <a:xfrm>
            <a:off x="637450" y="4019650"/>
            <a:ext cx="10515600" cy="1044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700">
                <a:solidFill>
                  <a:srgbClr val="FF0000"/>
                </a:solidFill>
              </a:rPr>
              <a:t>SARIMAX</a:t>
            </a:r>
            <a:endParaRPr sz="3700"/>
          </a:p>
        </p:txBody>
      </p:sp>
      <p:pic>
        <p:nvPicPr>
          <p:cNvPr id="333" name="Google Shape;333;ga8b485b1ff_0_30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285449" y="2082224"/>
            <a:ext cx="4520625" cy="193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¿Qué es un Time Series?</a:t>
            </a:r>
            <a:endParaRPr/>
          </a:p>
        </p:txBody>
      </p:sp>
      <p:sp>
        <p:nvSpPr>
          <p:cNvPr id="102" name="Google Shape;102;ga1eac15f37_0_43"/>
          <p:cNvSpPr txBox="1"/>
          <p:nvPr/>
        </p:nvSpPr>
        <p:spPr>
          <a:xfrm>
            <a:off x="875675" y="1936575"/>
            <a:ext cx="5679300" cy="452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2000">
                <a:solidFill>
                  <a:schemeClr val="lt1"/>
                </a:solidFill>
                <a:latin typeface="Calibri"/>
                <a:ea typeface="Calibri"/>
                <a:cs typeface="Calibri"/>
                <a:sym typeface="Calibri"/>
              </a:rPr>
              <a:t>Conjunto de observaciones ordenadas en el tiempo, a través de intervalos de tiempo regulares.</a:t>
            </a:r>
            <a:endParaRPr sz="20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20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2000">
                <a:solidFill>
                  <a:schemeClr val="lt1"/>
                </a:solidFill>
                <a:latin typeface="Calibri"/>
                <a:ea typeface="Calibri"/>
                <a:cs typeface="Calibri"/>
                <a:sym typeface="Calibri"/>
              </a:rPr>
              <a:t>El intervalo de tiempo podría ser:</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Anual (presupuesto anual)</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Trimestral (gastos)</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Mensual (tráfico aéreo)</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Semanal (ventas semanales)</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Diario (tiempo)</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Horario (precio stocks)</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Minutos (entradas en un call center)</a:t>
            </a:r>
            <a:endParaRPr sz="2000">
              <a:solidFill>
                <a:schemeClr val="lt1"/>
              </a:solidFill>
              <a:latin typeface="Calibri"/>
              <a:ea typeface="Calibri"/>
              <a:cs typeface="Calibri"/>
              <a:sym typeface="Calibri"/>
            </a:endParaRPr>
          </a:p>
          <a:p>
            <a:pPr marL="457200" marR="0" lvl="0" indent="-355600" algn="l" rtl="0">
              <a:lnSpc>
                <a:spcPct val="100000"/>
              </a:lnSpc>
              <a:spcBef>
                <a:spcPts val="0"/>
              </a:spcBef>
              <a:spcAft>
                <a:spcPts val="0"/>
              </a:spcAft>
              <a:buClr>
                <a:schemeClr val="lt1"/>
              </a:buClr>
              <a:buSzPts val="2000"/>
              <a:buFont typeface="Calibri"/>
              <a:buChar char="-"/>
            </a:pPr>
            <a:r>
              <a:rPr lang="en-GB" sz="2000">
                <a:solidFill>
                  <a:schemeClr val="lt1"/>
                </a:solidFill>
                <a:latin typeface="Calibri"/>
                <a:ea typeface="Calibri"/>
                <a:cs typeface="Calibri"/>
                <a:sym typeface="Calibri"/>
              </a:rPr>
              <a:t>Segundos (Tráfico web)</a:t>
            </a:r>
            <a:endParaRPr sz="20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pic>
        <p:nvPicPr>
          <p:cNvPr id="103" name="Google Shape;103;ga1eac15f37_0_4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8225" y="3091250"/>
            <a:ext cx="5369700" cy="2684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a231b88e58_0_24"/>
          <p:cNvSpPr txBox="1"/>
          <p:nvPr/>
        </p:nvSpPr>
        <p:spPr>
          <a:xfrm>
            <a:off x="637450" y="1544000"/>
            <a:ext cx="9984600" cy="320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dirty="0">
                <a:solidFill>
                  <a:schemeClr val="lt1"/>
                </a:solidFill>
                <a:latin typeface="Calibri"/>
                <a:ea typeface="Calibri"/>
                <a:cs typeface="Calibri"/>
                <a:sym typeface="Calibri"/>
              </a:rPr>
              <a:t>Podemos </a:t>
            </a:r>
            <a:r>
              <a:rPr lang="en-GB" dirty="0" err="1">
                <a:solidFill>
                  <a:schemeClr val="lt1"/>
                </a:solidFill>
                <a:latin typeface="Calibri"/>
                <a:ea typeface="Calibri"/>
                <a:cs typeface="Calibri"/>
                <a:sym typeface="Calibri"/>
              </a:rPr>
              <a:t>transformar</a:t>
            </a:r>
            <a:r>
              <a:rPr lang="en-GB" dirty="0">
                <a:solidFill>
                  <a:schemeClr val="lt1"/>
                </a:solidFill>
                <a:latin typeface="Calibri"/>
                <a:ea typeface="Calibri"/>
                <a:cs typeface="Calibri"/>
                <a:sym typeface="Calibri"/>
              </a:rPr>
              <a:t> la </a:t>
            </a:r>
            <a:r>
              <a:rPr lang="en-GB" dirty="0" err="1">
                <a:solidFill>
                  <a:schemeClr val="lt1"/>
                </a:solidFill>
                <a:latin typeface="Calibri"/>
                <a:ea typeface="Calibri"/>
                <a:cs typeface="Calibri"/>
                <a:sym typeface="Calibri"/>
              </a:rPr>
              <a:t>serie</a:t>
            </a:r>
            <a:r>
              <a:rPr lang="en-GB" dirty="0">
                <a:solidFill>
                  <a:schemeClr val="lt1"/>
                </a:solidFill>
                <a:latin typeface="Calibri"/>
                <a:ea typeface="Calibri"/>
                <a:cs typeface="Calibri"/>
                <a:sym typeface="Calibri"/>
              </a:rPr>
              <a:t> temporal </a:t>
            </a:r>
            <a:r>
              <a:rPr lang="en-GB" dirty="0" err="1">
                <a:solidFill>
                  <a:schemeClr val="lt1"/>
                </a:solidFill>
                <a:latin typeface="Calibri"/>
                <a:ea typeface="Calibri"/>
                <a:cs typeface="Calibri"/>
                <a:sym typeface="Calibri"/>
              </a:rPr>
              <a:t>en</a:t>
            </a:r>
            <a:r>
              <a:rPr lang="en-GB" dirty="0">
                <a:solidFill>
                  <a:schemeClr val="lt1"/>
                </a:solidFill>
                <a:latin typeface="Calibri"/>
                <a:ea typeface="Calibri"/>
                <a:cs typeface="Calibri"/>
                <a:sym typeface="Calibri"/>
              </a:rPr>
              <a:t> un conjunto de lags, que </a:t>
            </a:r>
            <a:r>
              <a:rPr lang="en-GB" dirty="0" err="1">
                <a:solidFill>
                  <a:schemeClr val="lt1"/>
                </a:solidFill>
                <a:latin typeface="Calibri"/>
                <a:ea typeface="Calibri"/>
                <a:cs typeface="Calibri"/>
                <a:sym typeface="Calibri"/>
              </a:rPr>
              <a:t>serían</a:t>
            </a:r>
            <a:r>
              <a:rPr lang="en-GB" dirty="0">
                <a:solidFill>
                  <a:schemeClr val="lt1"/>
                </a:solidFill>
                <a:latin typeface="Calibri"/>
                <a:ea typeface="Calibri"/>
                <a:cs typeface="Calibri"/>
                <a:sym typeface="Calibri"/>
              </a:rPr>
              <a:t> las features del </a:t>
            </a:r>
            <a:r>
              <a:rPr lang="en-GB" dirty="0" err="1">
                <a:solidFill>
                  <a:schemeClr val="lt1"/>
                </a:solidFill>
                <a:latin typeface="Calibri"/>
                <a:ea typeface="Calibri"/>
                <a:cs typeface="Calibri"/>
                <a:sym typeface="Calibri"/>
              </a:rPr>
              <a:t>modelo</a:t>
            </a:r>
            <a:r>
              <a:rPr lang="en-GB" dirty="0">
                <a:solidFill>
                  <a:schemeClr val="lt1"/>
                </a:solidFill>
                <a:latin typeface="Calibri"/>
                <a:ea typeface="Calibri"/>
                <a:cs typeface="Calibri"/>
                <a:sym typeface="Calibri"/>
              </a:rPr>
              <a:t>, e </a:t>
            </a:r>
            <a:r>
              <a:rPr lang="en-GB" dirty="0" err="1">
                <a:solidFill>
                  <a:schemeClr val="lt1"/>
                </a:solidFill>
                <a:latin typeface="Calibri"/>
                <a:ea typeface="Calibri"/>
                <a:cs typeface="Calibri"/>
                <a:sym typeface="Calibri"/>
              </a:rPr>
              <a:t>intentaríamos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predecir</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como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si</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fuese</a:t>
            </a:r>
            <a:r>
              <a:rPr lang="en-GB" dirty="0">
                <a:solidFill>
                  <a:schemeClr val="lt1"/>
                </a:solidFill>
                <a:latin typeface="Calibri"/>
                <a:ea typeface="Calibri"/>
                <a:cs typeface="Calibri"/>
                <a:sym typeface="Calibri"/>
              </a:rPr>
              <a:t> un </a:t>
            </a:r>
            <a:r>
              <a:rPr lang="en-GB" dirty="0" err="1">
                <a:solidFill>
                  <a:schemeClr val="lt1"/>
                </a:solidFill>
                <a:latin typeface="Calibri"/>
                <a:ea typeface="Calibri"/>
                <a:cs typeface="Calibri"/>
                <a:sym typeface="Calibri"/>
              </a:rPr>
              <a:t>modelo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clásico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supervisado</a:t>
            </a:r>
            <a:r>
              <a:rPr lang="en-GB" dirty="0">
                <a:solidFill>
                  <a:schemeClr val="lt1"/>
                </a:solidFill>
                <a:latin typeface="Calibri"/>
                <a:ea typeface="Calibri"/>
                <a:cs typeface="Calibri"/>
                <a:sym typeface="Calibri"/>
              </a:rPr>
              <a:t> de </a:t>
            </a:r>
            <a:r>
              <a:rPr lang="en-GB" dirty="0" err="1">
                <a:solidFill>
                  <a:schemeClr val="lt1"/>
                </a:solidFill>
                <a:latin typeface="Calibri"/>
                <a:ea typeface="Calibri"/>
                <a:cs typeface="Calibri"/>
                <a:sym typeface="Calibri"/>
              </a:rPr>
              <a:t>regresión</a:t>
            </a:r>
            <a:r>
              <a:rPr lang="en-GB" dirty="0">
                <a:solidFill>
                  <a:schemeClr val="lt1"/>
                </a:solidFill>
                <a:latin typeface="Calibri"/>
                <a:ea typeface="Calibri"/>
                <a:cs typeface="Calibri"/>
                <a:sym typeface="Calibri"/>
              </a:rPr>
              <a:t>.</a:t>
            </a: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dirty="0" err="1">
                <a:solidFill>
                  <a:schemeClr val="lt1"/>
                </a:solidFill>
                <a:latin typeface="Calibri"/>
                <a:ea typeface="Calibri"/>
                <a:cs typeface="Calibri"/>
                <a:sym typeface="Calibri"/>
              </a:rPr>
              <a:t>En</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este</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caso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podríamos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aplicar</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otros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algoritmos</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DecisionTreeRegressor</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RandomForestRegressor</a:t>
            </a:r>
            <a:r>
              <a:rPr lang="en-GB" dirty="0">
                <a:solidFill>
                  <a:schemeClr val="lt1"/>
                </a:solidFill>
                <a:latin typeface="Calibri"/>
                <a:ea typeface="Calibri"/>
                <a:cs typeface="Calibri"/>
                <a:sym typeface="Calibri"/>
              </a:rPr>
              <a:t>...</a:t>
            </a: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p:txBody>
      </p:sp>
      <p:sp>
        <p:nvSpPr>
          <p:cNvPr id="340" name="Google Shape;340;ga231b88e58_0_24"/>
          <p:cNvSpPr txBox="1">
            <a:spLocks noGrp="1"/>
          </p:cNvSpPr>
          <p:nvPr>
            <p:ph type="title"/>
          </p:nvPr>
        </p:nvSpPr>
        <p:spPr>
          <a:xfrm>
            <a:off x="492625" y="319550"/>
            <a:ext cx="10515600" cy="1044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700">
                <a:solidFill>
                  <a:srgbClr val="FF0000"/>
                </a:solidFill>
              </a:rPr>
              <a:t>Otros modelos</a:t>
            </a:r>
            <a:endParaRPr sz="3700"/>
          </a:p>
        </p:txBody>
      </p:sp>
      <p:pic>
        <p:nvPicPr>
          <p:cNvPr id="341" name="Google Shape;341;ga231b88e58_0_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68025" y="2892500"/>
            <a:ext cx="6322800" cy="30918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a2c25b0cc8_0_5"/>
          <p:cNvSpPr txBox="1"/>
          <p:nvPr/>
        </p:nvSpPr>
        <p:spPr>
          <a:xfrm>
            <a:off x="637450" y="1544000"/>
            <a:ext cx="9984600" cy="320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a:solidFill>
                  <a:schemeClr val="lt1"/>
                </a:solidFill>
                <a:latin typeface="Calibri"/>
                <a:ea typeface="Calibri"/>
                <a:cs typeface="Calibri"/>
                <a:sym typeface="Calibri"/>
              </a:rPr>
              <a:t>Librería open source de Facebook que permite realizar forecast de series temporales</a:t>
            </a: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a:solidFill>
                  <a:schemeClr val="lt1"/>
                </a:solidFill>
                <a:latin typeface="Calibri"/>
                <a:ea typeface="Calibri"/>
                <a:cs typeface="Calibri"/>
                <a:sym typeface="Calibri"/>
              </a:rPr>
              <a:t>pip install fbprophet</a:t>
            </a: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lt1"/>
              </a:solidFill>
              <a:latin typeface="Calibri"/>
              <a:ea typeface="Calibri"/>
              <a:cs typeface="Calibri"/>
              <a:sym typeface="Calibri"/>
            </a:endParaRPr>
          </a:p>
        </p:txBody>
      </p:sp>
      <p:sp>
        <p:nvSpPr>
          <p:cNvPr id="348" name="Google Shape;348;ga2c25b0cc8_0_5"/>
          <p:cNvSpPr txBox="1">
            <a:spLocks noGrp="1"/>
          </p:cNvSpPr>
          <p:nvPr>
            <p:ph type="title"/>
          </p:nvPr>
        </p:nvSpPr>
        <p:spPr>
          <a:xfrm>
            <a:off x="492625" y="319550"/>
            <a:ext cx="10515600" cy="1044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3700">
                <a:solidFill>
                  <a:srgbClr val="FF0000"/>
                </a:solidFill>
              </a:rPr>
              <a:t>Facebook Prophet</a:t>
            </a:r>
            <a:endParaRPr sz="3700"/>
          </a:p>
        </p:txBody>
      </p:sp>
      <p:pic>
        <p:nvPicPr>
          <p:cNvPr id="349" name="Google Shape;349;ga2c25b0cc8_0_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769400" y="3125975"/>
            <a:ext cx="8269824" cy="247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a8b485b1ff_0_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Algunos ejemplos</a:t>
            </a:r>
            <a:endParaRPr/>
          </a:p>
        </p:txBody>
      </p:sp>
      <p:sp>
        <p:nvSpPr>
          <p:cNvPr id="110" name="Google Shape;110;ga8b485b1ff_0_37"/>
          <p:cNvSpPr txBox="1"/>
          <p:nvPr/>
        </p:nvSpPr>
        <p:spPr>
          <a:xfrm>
            <a:off x="760275" y="1754975"/>
            <a:ext cx="4919100" cy="452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a) Precio acciones Google</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b) Diferencia diaria de precio acciones de Google</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c) Nº Strikes anuales en EEUU</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d) Ventas mensuales de casas unifamiliares en EEUU</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e) Precio anual de la docena de huevos en EEUU</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f) Cerdos sacrificados mensualmente en Victoria, Australia</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g)Total de linces atrapados en el río McKenzie (Canadá)</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h) Producción cervezera mensual en Australia</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sz="1500">
                <a:solidFill>
                  <a:schemeClr val="lt1"/>
                </a:solidFill>
                <a:latin typeface="Calibri"/>
                <a:ea typeface="Calibri"/>
                <a:cs typeface="Calibri"/>
                <a:sym typeface="Calibri"/>
              </a:rPr>
              <a:t>i) Producción eléctrica mensual en Australia.</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b="0" i="0" u="none" strike="noStrike" cap="none">
              <a:solidFill>
                <a:schemeClr val="lt1"/>
              </a:solidFill>
              <a:latin typeface="Calibri"/>
              <a:ea typeface="Calibri"/>
              <a:cs typeface="Calibri"/>
              <a:sym typeface="Calibri"/>
            </a:endParaRPr>
          </a:p>
        </p:txBody>
      </p:sp>
      <p:pic>
        <p:nvPicPr>
          <p:cNvPr id="111" name="Google Shape;111;ga8b485b1ff_0_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94350" y="1690825"/>
            <a:ext cx="6075049" cy="443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a8b485b1ff_0_6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dirty="0" err="1">
                <a:solidFill>
                  <a:srgbClr val="FF0000"/>
                </a:solidFill>
              </a:rPr>
              <a:t>Clasificación</a:t>
            </a:r>
            <a:r>
              <a:rPr lang="en-GB" dirty="0">
                <a:solidFill>
                  <a:srgbClr val="FF0000"/>
                </a:solidFill>
              </a:rPr>
              <a:t> Series </a:t>
            </a:r>
            <a:r>
              <a:rPr lang="en-GB" dirty="0" err="1">
                <a:solidFill>
                  <a:srgbClr val="FF0000"/>
                </a:solidFill>
              </a:rPr>
              <a:t>Temporales</a:t>
            </a:r>
            <a:endParaRPr dirty="0"/>
          </a:p>
        </p:txBody>
      </p:sp>
      <p:sp>
        <p:nvSpPr>
          <p:cNvPr id="118" name="Google Shape;118;ga8b485b1ff_0_62"/>
          <p:cNvSpPr txBox="1"/>
          <p:nvPr/>
        </p:nvSpPr>
        <p:spPr>
          <a:xfrm>
            <a:off x="2250475" y="1705950"/>
            <a:ext cx="3438300" cy="51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2000">
                <a:solidFill>
                  <a:schemeClr val="lt1"/>
                </a:solidFill>
                <a:latin typeface="Calibri"/>
                <a:ea typeface="Calibri"/>
                <a:cs typeface="Calibri"/>
                <a:sym typeface="Calibri"/>
              </a:rPr>
              <a:t>Cantidad de variables</a:t>
            </a: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90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pic>
        <p:nvPicPr>
          <p:cNvPr id="119" name="Google Shape;119;ga8b485b1ff_0_6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88462" y="2557475"/>
            <a:ext cx="2538400" cy="1269200"/>
          </a:xfrm>
          <a:prstGeom prst="rect">
            <a:avLst/>
          </a:prstGeom>
          <a:noFill/>
          <a:ln>
            <a:noFill/>
          </a:ln>
        </p:spPr>
      </p:pic>
      <p:pic>
        <p:nvPicPr>
          <p:cNvPr id="120" name="Google Shape;120;ga8b485b1ff_0_6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5000" y="2596448"/>
            <a:ext cx="2932176" cy="1269200"/>
          </a:xfrm>
          <a:prstGeom prst="rect">
            <a:avLst/>
          </a:prstGeom>
          <a:noFill/>
          <a:ln>
            <a:noFill/>
          </a:ln>
        </p:spPr>
      </p:pic>
      <p:sp>
        <p:nvSpPr>
          <p:cNvPr id="121" name="Google Shape;121;ga8b485b1ff_0_62"/>
          <p:cNvSpPr txBox="1"/>
          <p:nvPr/>
        </p:nvSpPr>
        <p:spPr>
          <a:xfrm>
            <a:off x="997025" y="2178013"/>
            <a:ext cx="2467500" cy="38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600">
                <a:solidFill>
                  <a:srgbClr val="CCCCCC"/>
                </a:solidFill>
                <a:latin typeface="Calibri"/>
                <a:ea typeface="Calibri"/>
                <a:cs typeface="Calibri"/>
                <a:sym typeface="Calibri"/>
              </a:rPr>
              <a:t>Univariante</a:t>
            </a:r>
            <a:endParaRPr sz="1500" i="0" u="none" strike="noStrike" cap="none">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b="0" i="0" u="none" strike="noStrike" cap="none">
              <a:solidFill>
                <a:srgbClr val="CCCCCC"/>
              </a:solidFill>
              <a:latin typeface="Calibri"/>
              <a:ea typeface="Calibri"/>
              <a:cs typeface="Calibri"/>
              <a:sym typeface="Calibri"/>
            </a:endParaRPr>
          </a:p>
        </p:txBody>
      </p:sp>
      <p:sp>
        <p:nvSpPr>
          <p:cNvPr id="122" name="Google Shape;122;ga8b485b1ff_0_62"/>
          <p:cNvSpPr txBox="1"/>
          <p:nvPr/>
        </p:nvSpPr>
        <p:spPr>
          <a:xfrm>
            <a:off x="4323913" y="2139038"/>
            <a:ext cx="2467500" cy="38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600">
                <a:solidFill>
                  <a:srgbClr val="CCCCCC"/>
                </a:solidFill>
                <a:latin typeface="Calibri"/>
                <a:ea typeface="Calibri"/>
                <a:cs typeface="Calibri"/>
                <a:sym typeface="Calibri"/>
              </a:rPr>
              <a:t>Multivariante</a:t>
            </a:r>
            <a:endParaRPr sz="1500" i="0" u="none" strike="noStrike" cap="none">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b="0" i="0" u="none" strike="noStrike" cap="none">
              <a:solidFill>
                <a:srgbClr val="CCCCCC"/>
              </a:solidFill>
              <a:latin typeface="Calibri"/>
              <a:ea typeface="Calibri"/>
              <a:cs typeface="Calibri"/>
              <a:sym typeface="Calibri"/>
            </a:endParaRPr>
          </a:p>
        </p:txBody>
      </p:sp>
      <p:sp>
        <p:nvSpPr>
          <p:cNvPr id="123" name="Google Shape;123;ga8b485b1ff_0_62"/>
          <p:cNvSpPr txBox="1"/>
          <p:nvPr/>
        </p:nvSpPr>
        <p:spPr>
          <a:xfrm>
            <a:off x="2250475" y="4103588"/>
            <a:ext cx="3438300" cy="51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2000">
                <a:solidFill>
                  <a:schemeClr val="lt1"/>
                </a:solidFill>
                <a:latin typeface="Calibri"/>
                <a:ea typeface="Calibri"/>
                <a:cs typeface="Calibri"/>
                <a:sym typeface="Calibri"/>
              </a:rPr>
              <a:t>Tipo de Dato</a:t>
            </a: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90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24" name="Google Shape;124;ga8b485b1ff_0_62"/>
          <p:cNvSpPr txBox="1"/>
          <p:nvPr/>
        </p:nvSpPr>
        <p:spPr>
          <a:xfrm>
            <a:off x="8027400" y="1705950"/>
            <a:ext cx="3438300" cy="51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2000">
                <a:solidFill>
                  <a:schemeClr val="lt1"/>
                </a:solidFill>
                <a:latin typeface="Calibri"/>
                <a:ea typeface="Calibri"/>
                <a:cs typeface="Calibri"/>
                <a:sym typeface="Calibri"/>
              </a:rPr>
              <a:t>Tipo de Predicción</a:t>
            </a: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20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90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25" name="Google Shape;125;ga8b485b1ff_0_62"/>
          <p:cNvSpPr txBox="1"/>
          <p:nvPr/>
        </p:nvSpPr>
        <p:spPr>
          <a:xfrm>
            <a:off x="8335800" y="2236475"/>
            <a:ext cx="2821500" cy="38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600">
                <a:solidFill>
                  <a:srgbClr val="CCCCCC"/>
                </a:solidFill>
                <a:latin typeface="Calibri"/>
                <a:ea typeface="Calibri"/>
                <a:cs typeface="Calibri"/>
                <a:sym typeface="Calibri"/>
              </a:rPr>
              <a:t>Determinística vs Estocástica</a:t>
            </a: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i="0" u="none" strike="noStrike" cap="none">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b="0" i="0" u="none" strike="noStrike" cap="none">
              <a:solidFill>
                <a:srgbClr val="CCCCCC"/>
              </a:solidFill>
              <a:latin typeface="Calibri"/>
              <a:ea typeface="Calibri"/>
              <a:cs typeface="Calibri"/>
              <a:sym typeface="Calibri"/>
            </a:endParaRPr>
          </a:p>
        </p:txBody>
      </p:sp>
      <p:pic>
        <p:nvPicPr>
          <p:cNvPr id="126" name="Google Shape;126;ga8b485b1ff_0_6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611850" y="2741574"/>
            <a:ext cx="2467500" cy="3691969"/>
          </a:xfrm>
          <a:prstGeom prst="rect">
            <a:avLst/>
          </a:prstGeom>
          <a:noFill/>
          <a:ln>
            <a:noFill/>
          </a:ln>
        </p:spPr>
      </p:pic>
      <p:sp>
        <p:nvSpPr>
          <p:cNvPr id="127" name="Google Shape;127;ga8b485b1ff_0_62"/>
          <p:cNvSpPr txBox="1"/>
          <p:nvPr/>
        </p:nvSpPr>
        <p:spPr>
          <a:xfrm>
            <a:off x="815000" y="4638163"/>
            <a:ext cx="1435500" cy="38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600">
                <a:solidFill>
                  <a:srgbClr val="CCCCCC"/>
                </a:solidFill>
                <a:latin typeface="Calibri"/>
                <a:ea typeface="Calibri"/>
                <a:cs typeface="Calibri"/>
                <a:sym typeface="Calibri"/>
              </a:rPr>
              <a:t>Time Series</a:t>
            </a: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i="0" u="none" strike="noStrike" cap="none">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b="0" i="0" u="none" strike="noStrike" cap="none">
              <a:solidFill>
                <a:srgbClr val="CCCCCC"/>
              </a:solidFill>
              <a:latin typeface="Calibri"/>
              <a:ea typeface="Calibri"/>
              <a:cs typeface="Calibri"/>
              <a:sym typeface="Calibri"/>
            </a:endParaRPr>
          </a:p>
        </p:txBody>
      </p:sp>
      <p:pic>
        <p:nvPicPr>
          <p:cNvPr id="128" name="Google Shape;128;ga8b485b1ff_0_6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27450" y="5279700"/>
            <a:ext cx="2210559" cy="1269200"/>
          </a:xfrm>
          <a:prstGeom prst="rect">
            <a:avLst/>
          </a:prstGeom>
          <a:noFill/>
          <a:ln>
            <a:noFill/>
          </a:ln>
        </p:spPr>
      </p:pic>
      <p:sp>
        <p:nvSpPr>
          <p:cNvPr id="129" name="Google Shape;129;ga8b485b1ff_0_62"/>
          <p:cNvSpPr txBox="1"/>
          <p:nvPr/>
        </p:nvSpPr>
        <p:spPr>
          <a:xfrm>
            <a:off x="3251863" y="4638175"/>
            <a:ext cx="1435500" cy="38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600">
                <a:solidFill>
                  <a:srgbClr val="CCCCCC"/>
                </a:solidFill>
                <a:latin typeface="Calibri"/>
                <a:ea typeface="Calibri"/>
                <a:cs typeface="Calibri"/>
                <a:sym typeface="Calibri"/>
              </a:rPr>
              <a:t>Cross-Section</a:t>
            </a: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i="0" u="none" strike="noStrike" cap="none">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b="0" i="0" u="none" strike="noStrike" cap="none">
              <a:solidFill>
                <a:srgbClr val="CCCCCC"/>
              </a:solidFill>
              <a:latin typeface="Calibri"/>
              <a:ea typeface="Calibri"/>
              <a:cs typeface="Calibri"/>
              <a:sym typeface="Calibri"/>
            </a:endParaRPr>
          </a:p>
        </p:txBody>
      </p:sp>
      <p:sp>
        <p:nvSpPr>
          <p:cNvPr id="130" name="Google Shape;130;ga8b485b1ff_0_62"/>
          <p:cNvSpPr txBox="1"/>
          <p:nvPr/>
        </p:nvSpPr>
        <p:spPr>
          <a:xfrm>
            <a:off x="5688750" y="4638175"/>
            <a:ext cx="1435500" cy="38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600">
                <a:solidFill>
                  <a:srgbClr val="CCCCCC"/>
                </a:solidFill>
                <a:latin typeface="Calibri"/>
                <a:ea typeface="Calibri"/>
                <a:cs typeface="Calibri"/>
                <a:sym typeface="Calibri"/>
              </a:rPr>
              <a:t>Panel</a:t>
            </a: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None/>
            </a:pPr>
            <a:endParaRPr sz="1600">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i="0" u="none" strike="noStrike" cap="none">
              <a:solidFill>
                <a:srgbClr val="CCCCCC"/>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endParaRPr sz="1500" b="0" i="0" u="none" strike="noStrike" cap="none">
              <a:solidFill>
                <a:srgbClr val="CCCCCC"/>
              </a:solidFill>
              <a:latin typeface="Calibri"/>
              <a:ea typeface="Calibri"/>
              <a:cs typeface="Calibri"/>
              <a:sym typeface="Calibri"/>
            </a:endParaRPr>
          </a:p>
        </p:txBody>
      </p:sp>
      <p:pic>
        <p:nvPicPr>
          <p:cNvPr id="131" name="Google Shape;131;ga8b485b1ff_0_6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823100" y="5210842"/>
            <a:ext cx="2538400" cy="1338058"/>
          </a:xfrm>
          <a:prstGeom prst="rect">
            <a:avLst/>
          </a:prstGeom>
          <a:noFill/>
          <a:ln>
            <a:noFill/>
          </a:ln>
        </p:spPr>
      </p:pic>
      <p:pic>
        <p:nvPicPr>
          <p:cNvPr id="132" name="Google Shape;132;ga8b485b1ff_0_6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759008" y="5128200"/>
            <a:ext cx="1490691" cy="1503350"/>
          </a:xfrm>
          <a:prstGeom prst="rect">
            <a:avLst/>
          </a:prstGeom>
          <a:noFill/>
          <a:ln>
            <a:noFill/>
          </a:ln>
        </p:spPr>
      </p:pic>
      <p:pic>
        <p:nvPicPr>
          <p:cNvPr id="3" name="Imagen 2">
            <a:extLst>
              <a:ext uri="{FF2B5EF4-FFF2-40B4-BE49-F238E27FC236}">
                <a16:creationId xmlns:a16="http://schemas.microsoft.com/office/drawing/2014/main" id="{26A1DC1B-0DCB-48FD-B7BF-9B9EE73C82D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32506" y="5186456"/>
            <a:ext cx="1583726" cy="13136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a8b485b1ff_0_55"/>
          <p:cNvSpPr txBox="1">
            <a:spLocks noGrp="1"/>
          </p:cNvSpPr>
          <p:nvPr>
            <p:ph type="title"/>
          </p:nvPr>
        </p:nvSpPr>
        <p:spPr>
          <a:xfrm>
            <a:off x="789500" y="1875050"/>
            <a:ext cx="10515600" cy="254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Objetivo de Time Series</a:t>
            </a:r>
            <a:endParaRPr>
              <a:solidFill>
                <a:srgbClr val="FF0000"/>
              </a:solidFill>
            </a:endParaRPr>
          </a:p>
          <a:p>
            <a:pPr marL="0" lvl="0" indent="0" algn="ctr" rtl="0">
              <a:lnSpc>
                <a:spcPct val="90000"/>
              </a:lnSpc>
              <a:spcBef>
                <a:spcPts val="0"/>
              </a:spcBef>
              <a:spcAft>
                <a:spcPts val="0"/>
              </a:spcAft>
              <a:buClr>
                <a:srgbClr val="FF0000"/>
              </a:buClr>
              <a:buSzPts val="4400"/>
              <a:buFont typeface="Calibri"/>
              <a:buNone/>
            </a:pPr>
            <a:r>
              <a:rPr lang="en-GB">
                <a:solidFill>
                  <a:srgbClr val="FFFFFF"/>
                </a:solidFill>
              </a:rPr>
              <a:t>Entender el pasado mediante análisis prescriptivo para predecir el futuro</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a8b485b1ff_0_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Visualización Time Series</a:t>
            </a:r>
            <a:endParaRPr/>
          </a:p>
        </p:txBody>
      </p:sp>
      <p:pic>
        <p:nvPicPr>
          <p:cNvPr id="145" name="Google Shape;145;ga8b485b1ff_0_8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38200" y="1763850"/>
            <a:ext cx="4944452" cy="1740370"/>
          </a:xfrm>
          <a:prstGeom prst="rect">
            <a:avLst/>
          </a:prstGeom>
          <a:noFill/>
          <a:ln>
            <a:noFill/>
          </a:ln>
        </p:spPr>
      </p:pic>
      <p:pic>
        <p:nvPicPr>
          <p:cNvPr id="146" name="Google Shape;146;ga8b485b1ff_0_8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32398" y="1763850"/>
            <a:ext cx="5321403" cy="4023223"/>
          </a:xfrm>
          <a:prstGeom prst="rect">
            <a:avLst/>
          </a:prstGeom>
          <a:noFill/>
          <a:ln>
            <a:noFill/>
          </a:ln>
        </p:spPr>
      </p:pic>
      <p:pic>
        <p:nvPicPr>
          <p:cNvPr id="147" name="Google Shape;147;ga8b485b1ff_0_8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38200" y="3614984"/>
            <a:ext cx="4944452" cy="21720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a8b485b1ff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Componentes de un Time Series</a:t>
            </a:r>
            <a:endParaRPr/>
          </a:p>
        </p:txBody>
      </p:sp>
      <p:sp>
        <p:nvSpPr>
          <p:cNvPr id="167" name="Google Shape;167;ga8b485b1ff_0_0"/>
          <p:cNvSpPr txBox="1"/>
          <p:nvPr/>
        </p:nvSpPr>
        <p:spPr>
          <a:xfrm>
            <a:off x="838200" y="1690825"/>
            <a:ext cx="4178700" cy="470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800" b="1" dirty="0">
                <a:solidFill>
                  <a:schemeClr val="lt1"/>
                </a:solidFill>
                <a:latin typeface="Calibri"/>
                <a:ea typeface="Calibri"/>
                <a:cs typeface="Calibri"/>
                <a:sym typeface="Calibri"/>
              </a:rPr>
              <a:t>Trend</a:t>
            </a:r>
            <a:r>
              <a:rPr lang="en-GB" sz="1800"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cambio</a:t>
            </a:r>
            <a:r>
              <a:rPr lang="en-GB" dirty="0">
                <a:solidFill>
                  <a:schemeClr val="lt1"/>
                </a:solidFill>
                <a:latin typeface="Calibri"/>
                <a:ea typeface="Calibri"/>
                <a:cs typeface="Calibri"/>
                <a:sym typeface="Calibri"/>
              </a:rPr>
              <a:t> a largo </a:t>
            </a:r>
            <a:r>
              <a:rPr lang="en-GB" dirty="0" err="1">
                <a:solidFill>
                  <a:schemeClr val="lt1"/>
                </a:solidFill>
                <a:latin typeface="Calibri"/>
                <a:ea typeface="Calibri"/>
                <a:cs typeface="Calibri"/>
                <a:sym typeface="Calibri"/>
              </a:rPr>
              <a:t>plazo</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en</a:t>
            </a:r>
            <a:r>
              <a:rPr lang="en-GB" dirty="0">
                <a:solidFill>
                  <a:schemeClr val="lt1"/>
                </a:solidFill>
                <a:latin typeface="Calibri"/>
                <a:ea typeface="Calibri"/>
                <a:cs typeface="Calibri"/>
                <a:sym typeface="Calibri"/>
              </a:rPr>
              <a:t> </a:t>
            </a:r>
            <a:r>
              <a:rPr lang="en-GB" dirty="0" err="1">
                <a:solidFill>
                  <a:schemeClr val="lt1"/>
                </a:solidFill>
                <a:latin typeface="Calibri"/>
                <a:ea typeface="Calibri"/>
                <a:cs typeface="Calibri"/>
                <a:sym typeface="Calibri"/>
              </a:rPr>
              <a:t>relación</a:t>
            </a:r>
            <a:r>
              <a:rPr lang="en-GB" dirty="0">
                <a:solidFill>
                  <a:schemeClr val="lt1"/>
                </a:solidFill>
                <a:latin typeface="Calibri"/>
                <a:ea typeface="Calibri"/>
                <a:cs typeface="Calibri"/>
                <a:sym typeface="Calibri"/>
              </a:rPr>
              <a:t> al </a:t>
            </a:r>
            <a:r>
              <a:rPr lang="en-GB" dirty="0" err="1">
                <a:solidFill>
                  <a:schemeClr val="lt1"/>
                </a:solidFill>
                <a:latin typeface="Calibri"/>
                <a:ea typeface="Calibri"/>
                <a:cs typeface="Calibri"/>
                <a:sym typeface="Calibri"/>
              </a:rPr>
              <a:t>nivel</a:t>
            </a:r>
            <a:r>
              <a:rPr lang="en-GB" dirty="0">
                <a:solidFill>
                  <a:schemeClr val="lt1"/>
                </a:solidFill>
                <a:latin typeface="Calibri"/>
                <a:ea typeface="Calibri"/>
                <a:cs typeface="Calibri"/>
                <a:sym typeface="Calibri"/>
              </a:rPr>
              <a:t> medio, o el </a:t>
            </a:r>
            <a:r>
              <a:rPr lang="en-GB" dirty="0" err="1">
                <a:solidFill>
                  <a:schemeClr val="lt1"/>
                </a:solidFill>
                <a:latin typeface="Calibri"/>
                <a:ea typeface="Calibri"/>
                <a:cs typeface="Calibri"/>
                <a:sym typeface="Calibri"/>
              </a:rPr>
              <a:t>cambio</a:t>
            </a:r>
            <a:r>
              <a:rPr lang="en-GB" dirty="0">
                <a:solidFill>
                  <a:schemeClr val="lt1"/>
                </a:solidFill>
                <a:latin typeface="Calibri"/>
                <a:ea typeface="Calibri"/>
                <a:cs typeface="Calibri"/>
                <a:sym typeface="Calibri"/>
              </a:rPr>
              <a:t> a largo </a:t>
            </a:r>
            <a:r>
              <a:rPr lang="en-GB" dirty="0" err="1">
                <a:solidFill>
                  <a:schemeClr val="lt1"/>
                </a:solidFill>
                <a:latin typeface="Calibri"/>
                <a:ea typeface="Calibri"/>
                <a:cs typeface="Calibri"/>
                <a:sym typeface="Calibri"/>
              </a:rPr>
              <a:t>plazo</a:t>
            </a:r>
            <a:r>
              <a:rPr lang="en-GB" dirty="0">
                <a:solidFill>
                  <a:schemeClr val="lt1"/>
                </a:solidFill>
                <a:latin typeface="Calibri"/>
                <a:ea typeface="Calibri"/>
                <a:cs typeface="Calibri"/>
                <a:sym typeface="Calibri"/>
              </a:rPr>
              <a:t> de la media.</a:t>
            </a:r>
            <a:endParaRPr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8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800" b="1" dirty="0">
                <a:solidFill>
                  <a:schemeClr val="lt1"/>
                </a:solidFill>
                <a:latin typeface="Calibri"/>
                <a:ea typeface="Calibri"/>
                <a:cs typeface="Calibri"/>
                <a:sym typeface="Calibri"/>
              </a:rPr>
              <a:t>Seasonality</a:t>
            </a:r>
            <a:r>
              <a:rPr lang="en-GB" sz="1700" dirty="0">
                <a:solidFill>
                  <a:schemeClr val="lt1"/>
                </a:solidFill>
                <a:latin typeface="Calibri"/>
                <a:ea typeface="Calibri"/>
                <a:cs typeface="Calibri"/>
                <a:sym typeface="Calibri"/>
              </a:rPr>
              <a:t>: </a:t>
            </a:r>
            <a:r>
              <a:rPr lang="en-GB" sz="1300" dirty="0">
                <a:solidFill>
                  <a:schemeClr val="lt1"/>
                </a:solidFill>
                <a:latin typeface="Calibri"/>
                <a:ea typeface="Calibri"/>
                <a:cs typeface="Calibri"/>
                <a:sym typeface="Calibri"/>
              </a:rPr>
              <a:t>las series </a:t>
            </a:r>
            <a:r>
              <a:rPr lang="en-GB" sz="1300" dirty="0" err="1">
                <a:solidFill>
                  <a:schemeClr val="lt1"/>
                </a:solidFill>
                <a:latin typeface="Calibri"/>
                <a:ea typeface="Calibri"/>
                <a:cs typeface="Calibri"/>
                <a:sym typeface="Calibri"/>
              </a:rPr>
              <a:t>presentan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cierta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periodicidad</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mensual</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anual</a:t>
            </a:r>
            <a:r>
              <a:rPr lang="en-GB" sz="1300" dirty="0">
                <a:solidFill>
                  <a:schemeClr val="lt1"/>
                </a:solidFill>
                <a:latin typeface="Calibri"/>
                <a:ea typeface="Calibri"/>
                <a:cs typeface="Calibri"/>
                <a:sym typeface="Calibri"/>
              </a:rPr>
              <a:t>…). Por </a:t>
            </a:r>
            <a:r>
              <a:rPr lang="en-GB" sz="1300" dirty="0" err="1">
                <a:solidFill>
                  <a:schemeClr val="lt1"/>
                </a:solidFill>
                <a:latin typeface="Calibri"/>
                <a:ea typeface="Calibri"/>
                <a:cs typeface="Calibri"/>
                <a:sym typeface="Calibri"/>
              </a:rPr>
              <a:t>ejemplo</a:t>
            </a:r>
            <a:r>
              <a:rPr lang="en-GB" sz="1300" dirty="0">
                <a:solidFill>
                  <a:schemeClr val="lt1"/>
                </a:solidFill>
                <a:latin typeface="Calibri"/>
                <a:ea typeface="Calibri"/>
                <a:cs typeface="Calibri"/>
                <a:sym typeface="Calibri"/>
              </a:rPr>
              <a:t>, el </a:t>
            </a:r>
            <a:r>
              <a:rPr lang="en-GB" sz="1300" dirty="0" err="1">
                <a:solidFill>
                  <a:schemeClr val="lt1"/>
                </a:solidFill>
                <a:latin typeface="Calibri"/>
                <a:ea typeface="Calibri"/>
                <a:cs typeface="Calibri"/>
                <a:sym typeface="Calibri"/>
              </a:rPr>
              <a:t>paro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suele</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aumentar</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invierno</a:t>
            </a:r>
            <a:r>
              <a:rPr lang="en-GB" sz="1300" dirty="0">
                <a:solidFill>
                  <a:schemeClr val="lt1"/>
                </a:solidFill>
                <a:latin typeface="Calibri"/>
                <a:ea typeface="Calibri"/>
                <a:cs typeface="Calibri"/>
                <a:sym typeface="Calibri"/>
              </a:rPr>
              <a:t>, y </a:t>
            </a:r>
            <a:r>
              <a:rPr lang="en-GB" sz="1300" dirty="0" err="1">
                <a:solidFill>
                  <a:schemeClr val="lt1"/>
                </a:solidFill>
                <a:latin typeface="Calibri"/>
                <a:ea typeface="Calibri"/>
                <a:cs typeface="Calibri"/>
                <a:sym typeface="Calibri"/>
              </a:rPr>
              <a:t>disminuir</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en</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verano</a:t>
            </a:r>
            <a:r>
              <a:rPr lang="en-GB" sz="1300" dirty="0">
                <a:solidFill>
                  <a:schemeClr val="lt1"/>
                </a:solidFill>
                <a:latin typeface="Calibri"/>
                <a:ea typeface="Calibri"/>
                <a:cs typeface="Calibri"/>
                <a:sym typeface="Calibri"/>
              </a:rPr>
              <a:t>.</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7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700" b="1" dirty="0">
                <a:solidFill>
                  <a:schemeClr val="lt1"/>
                </a:solidFill>
                <a:latin typeface="Calibri"/>
                <a:ea typeface="Calibri"/>
                <a:cs typeface="Calibri"/>
                <a:sym typeface="Calibri"/>
              </a:rPr>
              <a:t>Cyclic variations</a:t>
            </a:r>
            <a:r>
              <a:rPr lang="en-GB" sz="17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fluctuaciones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producidas</a:t>
            </a:r>
            <a:r>
              <a:rPr lang="en-GB" sz="1300" dirty="0">
                <a:solidFill>
                  <a:schemeClr val="lt1"/>
                </a:solidFill>
                <a:latin typeface="Calibri"/>
                <a:ea typeface="Calibri"/>
                <a:cs typeface="Calibri"/>
                <a:sym typeface="Calibri"/>
              </a:rPr>
              <a:t> a lo largo de una </a:t>
            </a:r>
            <a:r>
              <a:rPr lang="en-GB" sz="1300" dirty="0" err="1">
                <a:solidFill>
                  <a:schemeClr val="lt1"/>
                </a:solidFill>
                <a:latin typeface="Calibri"/>
                <a:ea typeface="Calibri"/>
                <a:cs typeface="Calibri"/>
                <a:sym typeface="Calibri"/>
              </a:rPr>
              <a:t>larga</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tendencia</a:t>
            </a:r>
            <a:r>
              <a:rPr lang="en-GB" sz="1300" dirty="0">
                <a:solidFill>
                  <a:schemeClr val="lt1"/>
                </a:solidFill>
                <a:latin typeface="Calibri"/>
                <a:ea typeface="Calibri"/>
                <a:cs typeface="Calibri"/>
                <a:sym typeface="Calibri"/>
              </a:rPr>
              <a:t>. Es poco </a:t>
            </a:r>
            <a:r>
              <a:rPr lang="en-GB" sz="1300" dirty="0" err="1">
                <a:solidFill>
                  <a:schemeClr val="lt1"/>
                </a:solidFill>
                <a:latin typeface="Calibri"/>
                <a:ea typeface="Calibri"/>
                <a:cs typeface="Calibri"/>
                <a:sym typeface="Calibri"/>
              </a:rPr>
              <a:t>frecuente</a:t>
            </a:r>
            <a:r>
              <a:rPr lang="en-GB" sz="1300" dirty="0">
                <a:solidFill>
                  <a:schemeClr val="lt1"/>
                </a:solidFill>
                <a:latin typeface="Calibri"/>
                <a:ea typeface="Calibri"/>
                <a:cs typeface="Calibri"/>
                <a:sym typeface="Calibri"/>
              </a:rPr>
              <a:t>. Por </a:t>
            </a:r>
            <a:r>
              <a:rPr lang="en-GB" sz="1300" dirty="0" err="1">
                <a:solidFill>
                  <a:schemeClr val="lt1"/>
                </a:solidFill>
                <a:latin typeface="Calibri"/>
                <a:ea typeface="Calibri"/>
                <a:cs typeface="Calibri"/>
                <a:sym typeface="Calibri"/>
              </a:rPr>
              <a:t>ejemplo</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ciclos</a:t>
            </a:r>
            <a:r>
              <a:rPr lang="en-GB" sz="1300" dirty="0">
                <a:solidFill>
                  <a:schemeClr val="lt1"/>
                </a:solidFill>
                <a:latin typeface="Calibri"/>
                <a:ea typeface="Calibri"/>
                <a:cs typeface="Calibri"/>
                <a:sym typeface="Calibri"/>
              </a:rPr>
              <a:t> </a:t>
            </a:r>
            <a:r>
              <a:rPr lang="en-GB" sz="1300" dirty="0" err="1">
                <a:solidFill>
                  <a:schemeClr val="lt1"/>
                </a:solidFill>
                <a:latin typeface="Calibri"/>
                <a:ea typeface="Calibri"/>
                <a:cs typeface="Calibri"/>
                <a:sym typeface="Calibri"/>
              </a:rPr>
              <a:t>económicos</a:t>
            </a:r>
            <a:r>
              <a:rPr lang="en-GB" sz="1300" dirty="0">
                <a:solidFill>
                  <a:schemeClr val="lt1"/>
                </a:solidFill>
                <a:latin typeface="Calibri"/>
                <a:ea typeface="Calibri"/>
                <a:cs typeface="Calibri"/>
                <a:sym typeface="Calibri"/>
              </a:rPr>
              <a:t> de la </a:t>
            </a:r>
            <a:r>
              <a:rPr lang="en-GB" sz="1300" dirty="0" err="1">
                <a:solidFill>
                  <a:schemeClr val="lt1"/>
                </a:solidFill>
                <a:latin typeface="Calibri"/>
                <a:ea typeface="Calibri"/>
                <a:cs typeface="Calibri"/>
                <a:sym typeface="Calibri"/>
              </a:rPr>
              <a:t>bolsa</a:t>
            </a:r>
            <a:endParaRPr sz="13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lang="es-ES" sz="1700" dirty="0">
              <a:solidFill>
                <a:schemeClr val="lt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kumimoji="0" lang="en-GB" sz="1800" b="1" i="0" u="none" strike="noStrike" kern="0" cap="none" spc="0" normalizeH="0" baseline="0" noProof="0" dirty="0">
                <a:ln>
                  <a:noFill/>
                </a:ln>
                <a:solidFill>
                  <a:srgbClr val="FFFFFF"/>
                </a:solidFill>
                <a:effectLst/>
                <a:uLnTx/>
                <a:uFillTx/>
                <a:latin typeface="Calibri"/>
                <a:ea typeface="Calibri"/>
                <a:cs typeface="Calibri"/>
                <a:sym typeface="Calibri"/>
              </a:rPr>
              <a:t>Random/Residuals</a:t>
            </a:r>
            <a:r>
              <a:rPr kumimoji="0" lang="en-GB" sz="17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si</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eliminamos</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los</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dos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componentes</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anteriores</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nos</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queda</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la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componente</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aleatoria</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Se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pretende</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estudiar</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qué</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tipo</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de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comportamiento</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aleatorio</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presentan</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estos</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 </a:t>
            </a:r>
            <a:r>
              <a:rPr kumimoji="0" lang="en-GB" sz="1300" b="0" i="0" u="none" strike="noStrike" kern="0" cap="none" spc="0" normalizeH="0" baseline="0" noProof="0" dirty="0" err="1">
                <a:ln>
                  <a:noFill/>
                </a:ln>
                <a:solidFill>
                  <a:srgbClr val="FFFFFF"/>
                </a:solidFill>
                <a:effectLst/>
                <a:uLnTx/>
                <a:uFillTx/>
                <a:latin typeface="Calibri"/>
                <a:ea typeface="Calibri"/>
                <a:cs typeface="Calibri"/>
                <a:sym typeface="Calibri"/>
              </a:rPr>
              <a:t>residuos</a:t>
            </a:r>
            <a:r>
              <a:rPr kumimoji="0" lang="en-GB" sz="1300" b="0" i="0" u="none" strike="noStrike" kern="0" cap="none" spc="0" normalizeH="0" baseline="0" noProof="0" dirty="0">
                <a:ln>
                  <a:noFill/>
                </a:ln>
                <a:solidFill>
                  <a:srgbClr val="FFFFFF"/>
                </a:solidFill>
                <a:effectLst/>
                <a:uLnTx/>
                <a:uFillTx/>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900"/>
              <a:buFont typeface="Arial"/>
              <a:buNone/>
            </a:pPr>
            <a:endParaRPr sz="17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300" dirty="0">
              <a:solidFill>
                <a:schemeClr val="lt1"/>
              </a:solidFill>
              <a:latin typeface="Calibri"/>
              <a:ea typeface="Calibri"/>
              <a:cs typeface="Calibri"/>
              <a:sym typeface="Calibri"/>
            </a:endParaRPr>
          </a:p>
        </p:txBody>
      </p:sp>
      <p:pic>
        <p:nvPicPr>
          <p:cNvPr id="168" name="Google Shape;168;ga8b485b1ff_0_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00775" y="1643800"/>
            <a:ext cx="5104522" cy="4818222"/>
          </a:xfrm>
          <a:prstGeom prst="rect">
            <a:avLst/>
          </a:prstGeom>
          <a:noFill/>
          <a:ln>
            <a:noFill/>
          </a:ln>
        </p:spPr>
      </p:pic>
      <p:sp>
        <p:nvSpPr>
          <p:cNvPr id="2" name="CuadroTexto 1">
            <a:extLst>
              <a:ext uri="{FF2B5EF4-FFF2-40B4-BE49-F238E27FC236}">
                <a16:creationId xmlns:a16="http://schemas.microsoft.com/office/drawing/2014/main" id="{7975D303-1D48-4E71-9793-8B997AB979B8}"/>
              </a:ext>
            </a:extLst>
          </p:cNvPr>
          <p:cNvSpPr txBox="1"/>
          <p:nvPr/>
        </p:nvSpPr>
        <p:spPr>
          <a:xfrm>
            <a:off x="10005134" y="2998113"/>
            <a:ext cx="1899821" cy="430887"/>
          </a:xfrm>
          <a:prstGeom prst="rect">
            <a:avLst/>
          </a:prstGeom>
          <a:solidFill>
            <a:schemeClr val="bg1">
              <a:lumMod val="95000"/>
            </a:schemeClr>
          </a:solidFill>
        </p:spPr>
        <p:txBody>
          <a:bodyPr wrap="square" rtlCol="0">
            <a:spAutoFit/>
          </a:bodyPr>
          <a:lstStyle/>
          <a:p>
            <a:r>
              <a:rPr lang="es-ES" sz="1100" dirty="0" err="1">
                <a:solidFill>
                  <a:schemeClr val="tx1"/>
                </a:solidFill>
              </a:rPr>
              <a:t>Seasonal</a:t>
            </a:r>
            <a:r>
              <a:rPr lang="es-ES" sz="1100" dirty="0">
                <a:solidFill>
                  <a:schemeClr val="tx1"/>
                </a:solidFill>
              </a:rPr>
              <a:t> -&gt; Estacional</a:t>
            </a:r>
          </a:p>
          <a:p>
            <a:r>
              <a:rPr lang="es-ES" sz="1100" dirty="0" err="1">
                <a:solidFill>
                  <a:schemeClr val="tx1"/>
                </a:solidFill>
              </a:rPr>
              <a:t>Stationary</a:t>
            </a:r>
            <a:r>
              <a:rPr lang="es-ES" sz="1100" dirty="0">
                <a:solidFill>
                  <a:schemeClr val="tx1"/>
                </a:solidFill>
              </a:rPr>
              <a:t> -&gt; Estacionario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a8b485b1ff_0_101"/>
          <p:cNvSpPr txBox="1">
            <a:spLocks noGrp="1"/>
          </p:cNvSpPr>
          <p:nvPr>
            <p:ph type="title"/>
          </p:nvPr>
        </p:nvSpPr>
        <p:spPr>
          <a:xfrm>
            <a:off x="623875"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Additive vs Multiplicative Decompose</a:t>
            </a:r>
            <a:endParaRPr/>
          </a:p>
        </p:txBody>
      </p:sp>
      <p:sp>
        <p:nvSpPr>
          <p:cNvPr id="175" name="Google Shape;175;ga8b485b1ff_0_101"/>
          <p:cNvSpPr txBox="1"/>
          <p:nvPr/>
        </p:nvSpPr>
        <p:spPr>
          <a:xfrm>
            <a:off x="623875" y="1690825"/>
            <a:ext cx="1957500" cy="224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GB" sz="1500" b="1">
                <a:solidFill>
                  <a:schemeClr val="lt1"/>
                </a:solidFill>
                <a:latin typeface="Calibri"/>
                <a:ea typeface="Calibri"/>
                <a:cs typeface="Calibri"/>
                <a:sym typeface="Calibri"/>
              </a:rPr>
              <a:t>Trend</a:t>
            </a:r>
            <a:r>
              <a:rPr lang="en-GB" sz="1500">
                <a:solidFill>
                  <a:schemeClr val="lt1"/>
                </a:solidFill>
                <a:latin typeface="Calibri"/>
                <a:ea typeface="Calibri"/>
                <a:cs typeface="Calibri"/>
                <a:sym typeface="Calibri"/>
              </a:rPr>
              <a:t>: T(t)</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500" b="1">
                <a:solidFill>
                  <a:schemeClr val="lt1"/>
                </a:solidFill>
                <a:latin typeface="Calibri"/>
                <a:ea typeface="Calibri"/>
                <a:cs typeface="Calibri"/>
                <a:sym typeface="Calibri"/>
              </a:rPr>
              <a:t>Seasonality</a:t>
            </a:r>
            <a:r>
              <a:rPr lang="en-GB" sz="1500">
                <a:solidFill>
                  <a:schemeClr val="lt1"/>
                </a:solidFill>
                <a:latin typeface="Calibri"/>
                <a:ea typeface="Calibri"/>
                <a:cs typeface="Calibri"/>
                <a:sym typeface="Calibri"/>
              </a:rPr>
              <a:t>: S(t)</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500" b="1">
                <a:solidFill>
                  <a:schemeClr val="lt1"/>
                </a:solidFill>
                <a:latin typeface="Calibri"/>
                <a:ea typeface="Calibri"/>
                <a:cs typeface="Calibri"/>
                <a:sym typeface="Calibri"/>
              </a:rPr>
              <a:t>Cyclic variation</a:t>
            </a:r>
            <a:r>
              <a:rPr lang="en-GB" sz="1500">
                <a:solidFill>
                  <a:schemeClr val="lt1"/>
                </a:solidFill>
                <a:latin typeface="Calibri"/>
                <a:ea typeface="Calibri"/>
                <a:cs typeface="Calibri"/>
                <a:sym typeface="Calibri"/>
              </a:rPr>
              <a:t>: c(t)</a:t>
            </a:r>
            <a:endParaRPr sz="15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1500" b="1">
                <a:solidFill>
                  <a:schemeClr val="lt1"/>
                </a:solidFill>
                <a:latin typeface="Calibri"/>
                <a:ea typeface="Calibri"/>
                <a:cs typeface="Calibri"/>
                <a:sym typeface="Calibri"/>
              </a:rPr>
              <a:t>Residuals</a:t>
            </a:r>
            <a:r>
              <a:rPr lang="en-GB" sz="1500">
                <a:solidFill>
                  <a:schemeClr val="lt1"/>
                </a:solidFill>
                <a:latin typeface="Calibri"/>
                <a:ea typeface="Calibri"/>
                <a:cs typeface="Calibri"/>
                <a:sym typeface="Calibri"/>
              </a:rPr>
              <a:t>: e(t)</a:t>
            </a:r>
            <a:endParaRPr sz="1300">
              <a:solidFill>
                <a:schemeClr val="lt1"/>
              </a:solidFill>
              <a:latin typeface="Calibri"/>
              <a:ea typeface="Calibri"/>
              <a:cs typeface="Calibri"/>
              <a:sym typeface="Calibri"/>
            </a:endParaRPr>
          </a:p>
        </p:txBody>
      </p:sp>
      <p:pic>
        <p:nvPicPr>
          <p:cNvPr id="176" name="Google Shape;176;ga8b485b1ff_0_10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811850" y="2836825"/>
            <a:ext cx="6870299" cy="3440952"/>
          </a:xfrm>
          <a:prstGeom prst="rect">
            <a:avLst/>
          </a:prstGeom>
          <a:noFill/>
          <a:ln>
            <a:noFill/>
          </a:ln>
        </p:spPr>
      </p:pic>
      <p:sp>
        <p:nvSpPr>
          <p:cNvPr id="177" name="Google Shape;177;ga8b485b1ff_0_101"/>
          <p:cNvSpPr txBox="1"/>
          <p:nvPr/>
        </p:nvSpPr>
        <p:spPr>
          <a:xfrm>
            <a:off x="3039750" y="2090850"/>
            <a:ext cx="3087600" cy="677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GB" sz="1500" b="1">
                <a:solidFill>
                  <a:schemeClr val="lt1"/>
                </a:solidFill>
                <a:latin typeface="Calibri"/>
                <a:ea typeface="Calibri"/>
                <a:cs typeface="Calibri"/>
                <a:sym typeface="Calibri"/>
              </a:rPr>
              <a:t>Additive decompose</a:t>
            </a:r>
            <a:endParaRPr sz="1500" b="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900"/>
              <a:buFont typeface="Arial"/>
              <a:buNone/>
            </a:pPr>
            <a:r>
              <a:rPr lang="en-GB" sz="1300">
                <a:solidFill>
                  <a:schemeClr val="lt1"/>
                </a:solidFill>
                <a:latin typeface="Calibri"/>
                <a:ea typeface="Calibri"/>
                <a:cs typeface="Calibri"/>
                <a:sym typeface="Calibri"/>
              </a:rPr>
              <a:t>Y(t) = T(t) + S(t) + c(t) + e(t)</a:t>
            </a:r>
            <a:endParaRPr sz="1300">
              <a:solidFill>
                <a:schemeClr val="lt1"/>
              </a:solidFill>
              <a:latin typeface="Calibri"/>
              <a:ea typeface="Calibri"/>
              <a:cs typeface="Calibri"/>
              <a:sym typeface="Calibri"/>
            </a:endParaRPr>
          </a:p>
        </p:txBody>
      </p:sp>
      <p:sp>
        <p:nvSpPr>
          <p:cNvPr id="178" name="Google Shape;178;ga8b485b1ff_0_101"/>
          <p:cNvSpPr txBox="1"/>
          <p:nvPr/>
        </p:nvSpPr>
        <p:spPr>
          <a:xfrm>
            <a:off x="6351900" y="2090850"/>
            <a:ext cx="3087600" cy="72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900"/>
              <a:buFont typeface="Arial"/>
              <a:buNone/>
            </a:pPr>
            <a:r>
              <a:rPr lang="en-GB" sz="1500" b="1">
                <a:solidFill>
                  <a:schemeClr val="lt1"/>
                </a:solidFill>
                <a:latin typeface="Calibri"/>
                <a:ea typeface="Calibri"/>
                <a:cs typeface="Calibri"/>
                <a:sym typeface="Calibri"/>
              </a:rPr>
              <a:t>Multiplicative decompose</a:t>
            </a:r>
            <a:endParaRPr sz="1500" b="1">
              <a:solidFill>
                <a:schemeClr val="lt1"/>
              </a:solidFill>
              <a:latin typeface="Calibri"/>
              <a:ea typeface="Calibri"/>
              <a:cs typeface="Calibri"/>
              <a:sym typeface="Calibri"/>
            </a:endParaRPr>
          </a:p>
          <a:p>
            <a:pPr marL="0" lvl="0" indent="0" algn="ctr" rtl="0">
              <a:spcBef>
                <a:spcPts val="0"/>
              </a:spcBef>
              <a:spcAft>
                <a:spcPts val="0"/>
              </a:spcAft>
              <a:buClr>
                <a:schemeClr val="dk1"/>
              </a:buClr>
              <a:buSzPts val="1900"/>
              <a:buFont typeface="Arial"/>
              <a:buNone/>
            </a:pPr>
            <a:r>
              <a:rPr lang="en-GB" sz="1300">
                <a:solidFill>
                  <a:schemeClr val="lt1"/>
                </a:solidFill>
                <a:latin typeface="Calibri"/>
                <a:ea typeface="Calibri"/>
                <a:cs typeface="Calibri"/>
                <a:sym typeface="Calibri"/>
              </a:rPr>
              <a:t>Y(t) = T(t) * S(t) * c(t) * e(t)</a:t>
            </a:r>
            <a:endParaRPr sz="1500" b="1">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3964</TotalTime>
  <Words>2096</Words>
  <Application>Microsoft Macintosh PowerPoint</Application>
  <PresentationFormat>Panorámica</PresentationFormat>
  <Paragraphs>260</Paragraphs>
  <Slides>31</Slides>
  <Notes>31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Arial</vt:lpstr>
      <vt:lpstr>Calibri</vt:lpstr>
      <vt:lpstr>Office Theme</vt:lpstr>
      <vt:lpstr>Machine Learning – Time Series</vt:lpstr>
      <vt:lpstr>Time Series Analítica</vt:lpstr>
      <vt:lpstr>¿Qué es un Time Series?</vt:lpstr>
      <vt:lpstr>Algunos ejemplos</vt:lpstr>
      <vt:lpstr>Clasificación Series Temporales</vt:lpstr>
      <vt:lpstr>Objetivo de Time Series Entender el pasado mediante análisis prescriptivo para predecir el futuro</vt:lpstr>
      <vt:lpstr>Visualización Time Series</vt:lpstr>
      <vt:lpstr>Componentes de un Time Series</vt:lpstr>
      <vt:lpstr>Additive vs Multiplicative Decompose</vt:lpstr>
      <vt:lpstr>Smoothing</vt:lpstr>
      <vt:lpstr>Smoothing</vt:lpstr>
      <vt:lpstr>Smoothing como ayuda visual </vt:lpstr>
      <vt:lpstr>Modelos de smoothing</vt:lpstr>
      <vt:lpstr>Simple Exponential Smoothing (SES)</vt:lpstr>
      <vt:lpstr>Double Exponential Smoothing (DES)</vt:lpstr>
      <vt:lpstr>Triple Exponential Smoothing (TES)</vt:lpstr>
      <vt:lpstr>Stationary &amp; Correlation</vt:lpstr>
      <vt:lpstr>Stationary</vt:lpstr>
      <vt:lpstr>Autocorrelation plot</vt:lpstr>
      <vt:lpstr>Test de hipotesis</vt:lpstr>
      <vt:lpstr>¿Cómo compruebo si una serie es Stationary?</vt:lpstr>
      <vt:lpstr>¿Cómo compruebo que el TS es seasonal?</vt:lpstr>
      <vt:lpstr>Deseasonalize</vt:lpstr>
      <vt:lpstr>Missings</vt:lpstr>
      <vt:lpstr>Time Series Técnicas de Regresión</vt:lpstr>
      <vt:lpstr>Auto Regressive (AR)</vt:lpstr>
      <vt:lpstr>ARIMA</vt:lpstr>
      <vt:lpstr>Valor differencing (d)</vt:lpstr>
      <vt:lpstr>SARIMA</vt:lpstr>
      <vt:lpstr>Otros modelos</vt:lpstr>
      <vt:lpstr>Facebook Prophet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Time Series</dc:title>
  <dc:creator>Gabriel VT</dc:creator>
  <cp:lastModifiedBy>Jaime Gonzalez Rodriguez</cp:lastModifiedBy>
  <cp:revision>22</cp:revision>
  <dcterms:created xsi:type="dcterms:W3CDTF">2020-05-12T19:48:30Z</dcterms:created>
  <dcterms:modified xsi:type="dcterms:W3CDTF">2023-02-03T13:24:06Z</dcterms:modified>
</cp:coreProperties>
</file>