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89" r:id="rId5"/>
    <p:sldId id="288" r:id="rId6"/>
    <p:sldId id="290" r:id="rId7"/>
    <p:sldId id="293" r:id="rId8"/>
    <p:sldId id="295" r:id="rId9"/>
    <p:sldId id="294" r:id="rId10"/>
    <p:sldId id="296" r:id="rId11"/>
    <p:sldId id="297" r:id="rId12"/>
    <p:sldId id="29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qPt/uV4Lmp9OLQ3BfV/fKJvuV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/>
    <p:restoredTop sz="94694"/>
  </p:normalViewPr>
  <p:slideViewPr>
    <p:cSldViewPr snapToGrid="0">
      <p:cViewPr varScale="1">
        <p:scale>
          <a:sx n="100" d="100"/>
          <a:sy n="100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2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10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64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24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90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83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86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b485b1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8b485b1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8b485b1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41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b485b1f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8b485b1ff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8b485b1ff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7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NLP (Natural Language Processing)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flujo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preprocesado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Objetivo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0E1303-97BF-A03E-4F6E-AB55D472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825"/>
            <a:ext cx="4217769" cy="20869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9C841A-5D40-EB14-EAB9-5617A13A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5" y="4410350"/>
            <a:ext cx="11452525" cy="1690550"/>
          </a:xfrm>
          <a:prstGeom prst="rect">
            <a:avLst/>
          </a:prstGeom>
        </p:spPr>
      </p:pic>
      <p:sp>
        <p:nvSpPr>
          <p:cNvPr id="7" name="Forma libre 6">
            <a:extLst>
              <a:ext uri="{FF2B5EF4-FFF2-40B4-BE49-F238E27FC236}">
                <a16:creationId xmlns:a16="http://schemas.microsoft.com/office/drawing/2014/main" id="{BC5B7005-55E5-5674-DF37-33E16DAD0BCB}"/>
              </a:ext>
            </a:extLst>
          </p:cNvPr>
          <p:cNvSpPr/>
          <p:nvPr/>
        </p:nvSpPr>
        <p:spPr>
          <a:xfrm>
            <a:off x="711199" y="1841500"/>
            <a:ext cx="6424833" cy="2755900"/>
          </a:xfrm>
          <a:custGeom>
            <a:avLst/>
            <a:gdLst>
              <a:gd name="connsiteX0" fmla="*/ 3251200 w 6066062"/>
              <a:gd name="connsiteY0" fmla="*/ 123873 h 2765473"/>
              <a:gd name="connsiteX1" fmla="*/ 3302000 w 6066062"/>
              <a:gd name="connsiteY1" fmla="*/ 136573 h 2765473"/>
              <a:gd name="connsiteX2" fmla="*/ 5994400 w 6066062"/>
              <a:gd name="connsiteY2" fmla="*/ 212773 h 2765473"/>
              <a:gd name="connsiteX3" fmla="*/ 0 w 6066062"/>
              <a:gd name="connsiteY3" fmla="*/ 2765473 h 276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6062" h="2765473">
                <a:moveTo>
                  <a:pt x="3251200" y="123873"/>
                </a:moveTo>
                <a:cubicBezTo>
                  <a:pt x="3048000" y="122814"/>
                  <a:pt x="3302000" y="136573"/>
                  <a:pt x="3302000" y="136573"/>
                </a:cubicBezTo>
                <a:cubicBezTo>
                  <a:pt x="3759200" y="151390"/>
                  <a:pt x="6544733" y="-225377"/>
                  <a:pt x="5994400" y="212773"/>
                </a:cubicBezTo>
                <a:cubicBezTo>
                  <a:pt x="5444067" y="650923"/>
                  <a:pt x="2722033" y="1708198"/>
                  <a:pt x="0" y="276547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9978F7-D955-8747-125E-9A2844DF2AB5}"/>
              </a:ext>
            </a:extLst>
          </p:cNvPr>
          <p:cNvSpPr txBox="1"/>
          <p:nvPr/>
        </p:nvSpPr>
        <p:spPr>
          <a:xfrm>
            <a:off x="6500397" y="244765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bg1"/>
                </a:solidFill>
              </a:rPr>
              <a:t>Pasar de una representación a otra (ojo: no necesariamente la  mostrada</a:t>
            </a:r>
          </a:p>
        </p:txBody>
      </p:sp>
    </p:spTree>
    <p:extLst>
      <p:ext uri="{BB962C8B-B14F-4D97-AF65-F5344CB8AC3E}">
        <p14:creationId xmlns:p14="http://schemas.microsoft.com/office/powerpoint/2010/main" val="66065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flujo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preprocesado</a:t>
            </a:r>
            <a:r>
              <a:rPr lang="en-GB" dirty="0">
                <a:solidFill>
                  <a:schemeClr val="bg1"/>
                </a:solidFill>
              </a:rPr>
              <a:t>: General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2;ga1eac15f37_0_43">
            <a:extLst>
              <a:ext uri="{FF2B5EF4-FFF2-40B4-BE49-F238E27FC236}">
                <a16:creationId xmlns:a16="http://schemas.microsoft.com/office/drawing/2014/main" id="{4DC95A82-56A8-FFF6-1429-F0475ACBFF80}"/>
              </a:ext>
            </a:extLst>
          </p:cNvPr>
          <p:cNvSpPr txBox="1"/>
          <p:nvPr/>
        </p:nvSpPr>
        <p:spPr>
          <a:xfrm>
            <a:off x="838200" y="1429329"/>
            <a:ext cx="10323786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difiere en el tipo de pasos de un procesado al que estamos acostumbrados</a:t>
            </a:r>
            <a:endParaRPr lang="es-ES" sz="3600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2;ga1eac15f37_0_43">
            <a:extLst>
              <a:ext uri="{FF2B5EF4-FFF2-40B4-BE49-F238E27FC236}">
                <a16:creationId xmlns:a16="http://schemas.microsoft.com/office/drawing/2014/main" id="{6B34ABD0-0432-C647-FB9D-8A4A4FB2312C}"/>
              </a:ext>
            </a:extLst>
          </p:cNvPr>
          <p:cNvSpPr txBox="1"/>
          <p:nvPr/>
        </p:nvSpPr>
        <p:spPr>
          <a:xfrm>
            <a:off x="1703113" y="2646371"/>
            <a:ext cx="9141373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Carga datos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Revisar datos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Limpiar Datos 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(Quitar signos,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stopwords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quitar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Análisis, extracción y seleccionar </a:t>
            </a:r>
            <a:r>
              <a:rPr lang="es-ES" sz="3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(tokens, n-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grams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PoS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tagging</a:t>
            </a:r>
            <a:r>
              <a:rPr lang="es-E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vectorización)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Generar el </a:t>
            </a:r>
            <a:r>
              <a:rPr lang="es-ES" sz="3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lang="es-ES"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endParaRPr lang="es-ES" sz="3200" baseline="30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48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581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Resolución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Problema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Clasificación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textos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2;ga1eac15f37_0_43">
            <a:extLst>
              <a:ext uri="{FF2B5EF4-FFF2-40B4-BE49-F238E27FC236}">
                <a16:creationId xmlns:a16="http://schemas.microsoft.com/office/drawing/2014/main" id="{4DC95A82-56A8-FFF6-1429-F0475ACBFF80}"/>
              </a:ext>
            </a:extLst>
          </p:cNvPr>
          <p:cNvSpPr txBox="1"/>
          <p:nvPr/>
        </p:nvSpPr>
        <p:spPr>
          <a:xfrm>
            <a:off x="838200" y="1429329"/>
            <a:ext cx="10323786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s-ES" sz="3600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496EE3-030E-9157-98D3-084D2342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5" y="2437113"/>
            <a:ext cx="11452525" cy="16905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48C40C-FFFD-DCA7-D2BE-2ACA7B366C44}"/>
              </a:ext>
            </a:extLst>
          </p:cNvPr>
          <p:cNvSpPr txBox="1"/>
          <p:nvPr/>
        </p:nvSpPr>
        <p:spPr>
          <a:xfrm>
            <a:off x="494735" y="1908450"/>
            <a:ext cx="475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Con mi </a:t>
            </a:r>
            <a:r>
              <a:rPr lang="es-ES" sz="2000" i="1" dirty="0" err="1">
                <a:solidFill>
                  <a:schemeClr val="bg1"/>
                </a:solidFill>
              </a:rPr>
              <a:t>dataset</a:t>
            </a:r>
            <a:r>
              <a:rPr lang="es-ES" sz="2000" dirty="0">
                <a:solidFill>
                  <a:schemeClr val="bg1"/>
                </a:solidFill>
              </a:rPr>
              <a:t> en esta forma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180636-6B37-4A92-D7A9-DC1BDE696AEA}"/>
              </a:ext>
            </a:extLst>
          </p:cNvPr>
          <p:cNvSpPr txBox="1"/>
          <p:nvPr/>
        </p:nvSpPr>
        <p:spPr>
          <a:xfrm>
            <a:off x="791464" y="4658051"/>
            <a:ext cx="1085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SUPERVISADO: Tendremos unas etiquetas y haremos un problema de categorización (… y quizás no sirva </a:t>
            </a:r>
            <a:r>
              <a:rPr lang="es-ES" sz="2000" dirty="0" err="1">
                <a:solidFill>
                  <a:schemeClr val="bg1"/>
                </a:solidFill>
              </a:rPr>
              <a:t>CatBoost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  <a:sym typeface="Wingdings" pitchFamily="2" charset="2"/>
              </a:rPr>
              <a:t>)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A16153-E415-5DEE-8DBB-349A8B0CF4D9}"/>
              </a:ext>
            </a:extLst>
          </p:cNvPr>
          <p:cNvSpPr txBox="1"/>
          <p:nvPr/>
        </p:nvSpPr>
        <p:spPr>
          <a:xfrm>
            <a:off x="791464" y="5508951"/>
            <a:ext cx="1085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NO-SUPERVISADO: Aplicaremos </a:t>
            </a:r>
            <a:r>
              <a:rPr lang="es-ES" sz="2000" dirty="0" err="1">
                <a:solidFill>
                  <a:schemeClr val="bg1"/>
                </a:solidFill>
              </a:rPr>
              <a:t>clustering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6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Qué</a:t>
            </a:r>
            <a:r>
              <a:rPr lang="en-GB" dirty="0">
                <a:solidFill>
                  <a:srgbClr val="FF0000"/>
                </a:solidFill>
              </a:rPr>
              <a:t> es NLP?</a:t>
            </a:r>
            <a:endParaRPr dirty="0"/>
          </a:p>
        </p:txBody>
      </p:sp>
      <p:sp>
        <p:nvSpPr>
          <p:cNvPr id="102" name="Google Shape;102;ga1eac15f37_0_43"/>
          <p:cNvSpPr txBox="1"/>
          <p:nvPr/>
        </p:nvSpPr>
        <p:spPr>
          <a:xfrm>
            <a:off x="838200" y="2836501"/>
            <a:ext cx="10864380" cy="118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Procesamiento</a:t>
            </a:r>
            <a:r>
              <a:rPr lang="en-GB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GB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GB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audio) para </a:t>
            </a:r>
            <a:r>
              <a:rPr lang="en-GB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extraer</a:t>
            </a:r>
            <a:r>
              <a:rPr lang="en-GB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features que </a:t>
            </a: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puedan utilizarse en modelado (machine </a:t>
            </a:r>
            <a:r>
              <a:rPr lang="es-ES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no) y/o para la resolución de determinados problemas y tareas que tengan ese lenguaje como dato de entrada</a:t>
            </a:r>
            <a:endParaRPr sz="28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”/”</a:t>
            </a:r>
            <a:r>
              <a:rPr lang="en-GB" dirty="0" err="1">
                <a:solidFill>
                  <a:schemeClr val="bg1"/>
                </a:solidFill>
              </a:rPr>
              <a:t>preprocesamiento</a:t>
            </a:r>
            <a:r>
              <a:rPr lang="en-GB" dirty="0">
                <a:solidFill>
                  <a:schemeClr val="bg1"/>
                </a:solidFill>
              </a:rPr>
              <a:t>”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102;ga1eac15f37_0_43">
            <a:extLst>
              <a:ext uri="{FF2B5EF4-FFF2-40B4-BE49-F238E27FC236}">
                <a16:creationId xmlns:a16="http://schemas.microsoft.com/office/drawing/2014/main" id="{C4116401-F0B1-45C0-C56A-3E3F080D0D86}"/>
              </a:ext>
            </a:extLst>
          </p:cNvPr>
          <p:cNvSpPr txBox="1"/>
          <p:nvPr/>
        </p:nvSpPr>
        <p:spPr>
          <a:xfrm>
            <a:off x="838200" y="1601925"/>
            <a:ext cx="105156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0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Hasta ahora hemos manejado datos tabulares con dos tipos de datos básicamente (numéricos y categóricos/etiquetas) </a:t>
            </a:r>
            <a:r>
              <a:rPr lang="es-ES" sz="2000" i="1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(*)</a:t>
            </a:r>
            <a:endParaRPr sz="200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FF4F0-9F62-9C42-565D-B62D18BD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57" y="2591238"/>
            <a:ext cx="9399486" cy="2769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”/”</a:t>
            </a:r>
            <a:r>
              <a:rPr lang="en-GB" dirty="0" err="1">
                <a:solidFill>
                  <a:schemeClr val="bg1"/>
                </a:solidFill>
              </a:rPr>
              <a:t>preprocesamiento</a:t>
            </a:r>
            <a:r>
              <a:rPr lang="en-GB" dirty="0">
                <a:solidFill>
                  <a:schemeClr val="bg1"/>
                </a:solidFill>
              </a:rPr>
              <a:t>”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102;ga1eac15f37_0_43">
            <a:extLst>
              <a:ext uri="{FF2B5EF4-FFF2-40B4-BE49-F238E27FC236}">
                <a16:creationId xmlns:a16="http://schemas.microsoft.com/office/drawing/2014/main" id="{C4116401-F0B1-45C0-C56A-3E3F080D0D86}"/>
              </a:ext>
            </a:extLst>
          </p:cNvPr>
          <p:cNvSpPr txBox="1"/>
          <p:nvPr/>
        </p:nvSpPr>
        <p:spPr>
          <a:xfrm>
            <a:off x="838200" y="1449525"/>
            <a:ext cx="105156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 ahora vamos a ver técnicas para poder tratar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son “textuales” y en general casos en los que la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única o principal es un texto (el contenido de un tweet, una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un capítulo de un libro,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DBBEB2-47B2-4E12-3807-43E84DF0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76" y="2987277"/>
            <a:ext cx="6007100" cy="256930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FE58F6E-FBB8-DC58-C736-16C8F85A71D8}"/>
              </a:ext>
            </a:extLst>
          </p:cNvPr>
          <p:cNvSpPr/>
          <p:nvPr/>
        </p:nvSpPr>
        <p:spPr>
          <a:xfrm>
            <a:off x="6726621" y="2607003"/>
            <a:ext cx="3710151" cy="3314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4D7CD3-029C-B925-6E1F-69F0D4AC84E2}"/>
              </a:ext>
            </a:extLst>
          </p:cNvPr>
          <p:cNvSpPr txBox="1"/>
          <p:nvPr/>
        </p:nvSpPr>
        <p:spPr>
          <a:xfrm>
            <a:off x="691055" y="4110245"/>
            <a:ext cx="330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1: Utilizar las </a:t>
            </a:r>
            <a:r>
              <a:rPr lang="es-ES" dirty="0" err="1">
                <a:solidFill>
                  <a:schemeClr val="bg1"/>
                </a:solidFill>
              </a:rPr>
              <a:t>features</a:t>
            </a:r>
            <a:r>
              <a:rPr lang="es-ES" dirty="0">
                <a:solidFill>
                  <a:schemeClr val="bg1"/>
                </a:solidFill>
              </a:rPr>
              <a:t> marcadas</a:t>
            </a:r>
          </a:p>
        </p:txBody>
      </p:sp>
    </p:spTree>
    <p:extLst>
      <p:ext uri="{BB962C8B-B14F-4D97-AF65-F5344CB8AC3E}">
        <p14:creationId xmlns:p14="http://schemas.microsoft.com/office/powerpoint/2010/main" val="6689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”/”</a:t>
            </a:r>
            <a:r>
              <a:rPr lang="en-GB" dirty="0" err="1">
                <a:solidFill>
                  <a:schemeClr val="bg1"/>
                </a:solidFill>
              </a:rPr>
              <a:t>preprocesamiento</a:t>
            </a:r>
            <a:r>
              <a:rPr lang="en-GB" dirty="0">
                <a:solidFill>
                  <a:schemeClr val="bg1"/>
                </a:solidFill>
              </a:rPr>
              <a:t>”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102;ga1eac15f37_0_43">
            <a:extLst>
              <a:ext uri="{FF2B5EF4-FFF2-40B4-BE49-F238E27FC236}">
                <a16:creationId xmlns:a16="http://schemas.microsoft.com/office/drawing/2014/main" id="{C4116401-F0B1-45C0-C56A-3E3F080D0D86}"/>
              </a:ext>
            </a:extLst>
          </p:cNvPr>
          <p:cNvSpPr txBox="1"/>
          <p:nvPr/>
        </p:nvSpPr>
        <p:spPr>
          <a:xfrm>
            <a:off x="838200" y="1449525"/>
            <a:ext cx="105156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 ahora vamos a ver técnicas para poder tratar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son “textuales” y en general casos en los que la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única o principal es un texto (el contenido de un tweet, una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un capítulo de un libro, </a:t>
            </a:r>
            <a:r>
              <a:rPr lang="es-E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4D7CD3-029C-B925-6E1F-69F0D4AC84E2}"/>
              </a:ext>
            </a:extLst>
          </p:cNvPr>
          <p:cNvSpPr txBox="1"/>
          <p:nvPr/>
        </p:nvSpPr>
        <p:spPr>
          <a:xfrm>
            <a:off x="701566" y="3573837"/>
            <a:ext cx="330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2: El “texto” es la FEATURE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943487-E535-D963-ABD4-E0FD19E0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9" y="2775225"/>
            <a:ext cx="6731000" cy="1905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9A6D4A9-A5D5-1CA4-4824-B2CF39355D9E}"/>
              </a:ext>
            </a:extLst>
          </p:cNvPr>
          <p:cNvSpPr/>
          <p:nvPr/>
        </p:nvSpPr>
        <p:spPr>
          <a:xfrm>
            <a:off x="5496911" y="2238817"/>
            <a:ext cx="3626069" cy="3258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oogle Shape;102;ga1eac15f37_0_43">
            <a:extLst>
              <a:ext uri="{FF2B5EF4-FFF2-40B4-BE49-F238E27FC236}">
                <a16:creationId xmlns:a16="http://schemas.microsoft.com/office/drawing/2014/main" id="{3FCB2829-3B51-0C6C-5DA7-F366CE80F7BD}"/>
              </a:ext>
            </a:extLst>
          </p:cNvPr>
          <p:cNvSpPr txBox="1"/>
          <p:nvPr/>
        </p:nvSpPr>
        <p:spPr>
          <a:xfrm>
            <a:off x="838200" y="5286204"/>
            <a:ext cx="10681138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 convertir esos textos en nuevas </a:t>
            </a:r>
            <a:r>
              <a:rPr lang="es-ES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numéricas que puedan entender nuestros modelos (por ejemplo podríamos convertir los textos en una </a:t>
            </a:r>
            <a:r>
              <a:rPr lang="es-ES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sea “</a:t>
            </a:r>
            <a:r>
              <a:rPr lang="es-ES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num_palabras</a:t>
            </a:r>
            <a:r>
              <a:rPr lang="es-E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”,…)</a:t>
            </a:r>
          </a:p>
        </p:txBody>
      </p:sp>
    </p:spTree>
    <p:extLst>
      <p:ext uri="{BB962C8B-B14F-4D97-AF65-F5344CB8AC3E}">
        <p14:creationId xmlns:p14="http://schemas.microsoft.com/office/powerpoint/2010/main" val="37394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5F25426B-24D6-C2B6-C7FF-D2C853D9CEE3}"/>
              </a:ext>
            </a:extLst>
          </p:cNvPr>
          <p:cNvSpPr/>
          <p:nvPr/>
        </p:nvSpPr>
        <p:spPr>
          <a:xfrm>
            <a:off x="546538" y="2533925"/>
            <a:ext cx="6516414" cy="1375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resolución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problemas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2;ga1eac15f37_0_43">
            <a:extLst>
              <a:ext uri="{FF2B5EF4-FFF2-40B4-BE49-F238E27FC236}">
                <a16:creationId xmlns:a16="http://schemas.microsoft.com/office/drawing/2014/main" id="{4DC95A82-56A8-FFF6-1429-F0475ACBFF80}"/>
              </a:ext>
            </a:extLst>
          </p:cNvPr>
          <p:cNvSpPr txBox="1"/>
          <p:nvPr/>
        </p:nvSpPr>
        <p:spPr>
          <a:xfrm>
            <a:off x="838200" y="1449525"/>
            <a:ext cx="105156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Además de procesar texto, también </a:t>
            </a:r>
            <a:r>
              <a:rPr lang="es-E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incluímos</a:t>
            </a: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NLP el conjunto de problemas que ayuda a tratar</a:t>
            </a:r>
            <a:endParaRPr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2;ga1eac15f37_0_43">
            <a:extLst>
              <a:ext uri="{FF2B5EF4-FFF2-40B4-BE49-F238E27FC236}">
                <a16:creationId xmlns:a16="http://schemas.microsoft.com/office/drawing/2014/main" id="{651B32BE-0423-BB33-4C09-E2DF7BD44DAC}"/>
              </a:ext>
            </a:extLst>
          </p:cNvPr>
          <p:cNvSpPr txBox="1"/>
          <p:nvPr/>
        </p:nvSpPr>
        <p:spPr>
          <a:xfrm>
            <a:off x="737695" y="2439687"/>
            <a:ext cx="61341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Clasficación</a:t>
            </a:r>
            <a:r>
              <a:rPr lang="es-E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Textos </a:t>
            </a:r>
            <a:r>
              <a:rPr lang="es-E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(supervisada y no supervisada) 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-&gt; Sentimental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Triage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aseline="30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(*)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, Spam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Languge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s-E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lang="es-ES"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96A82D-902C-C605-DBF0-B74F730CD7FE}"/>
              </a:ext>
            </a:extLst>
          </p:cNvPr>
          <p:cNvSpPr txBox="1"/>
          <p:nvPr/>
        </p:nvSpPr>
        <p:spPr>
          <a:xfrm>
            <a:off x="7062952" y="6338986"/>
            <a:ext cx="471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(*) Analizar el texto y decidir siguiente paso a realizar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B14A14C-4463-4D3F-81FE-6E52A9D7666F}"/>
              </a:ext>
            </a:extLst>
          </p:cNvPr>
          <p:cNvSpPr/>
          <p:nvPr/>
        </p:nvSpPr>
        <p:spPr>
          <a:xfrm>
            <a:off x="546538" y="4119964"/>
            <a:ext cx="4014951" cy="9893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Google Shape;102;ga1eac15f37_0_43">
            <a:extLst>
              <a:ext uri="{FF2B5EF4-FFF2-40B4-BE49-F238E27FC236}">
                <a16:creationId xmlns:a16="http://schemas.microsoft.com/office/drawing/2014/main" id="{2B3F779A-FC78-B267-B4E4-0B0F33DF31EB}"/>
              </a:ext>
            </a:extLst>
          </p:cNvPr>
          <p:cNvSpPr txBox="1"/>
          <p:nvPr/>
        </p:nvSpPr>
        <p:spPr>
          <a:xfrm>
            <a:off x="748205" y="4072400"/>
            <a:ext cx="3813284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Extracción de información </a:t>
            </a: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(por ejemplo procesado de </a:t>
            </a:r>
            <a:r>
              <a:rPr lang="es-ES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CVs</a:t>
            </a: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formularios, </a:t>
            </a:r>
            <a:r>
              <a:rPr lang="es-ES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ES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lang="es-ES"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7C7EA61-5ED2-6B74-70E3-76839CF29268}"/>
              </a:ext>
            </a:extLst>
          </p:cNvPr>
          <p:cNvSpPr/>
          <p:nvPr/>
        </p:nvSpPr>
        <p:spPr>
          <a:xfrm>
            <a:off x="7439354" y="2522827"/>
            <a:ext cx="4014951" cy="9893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Google Shape;102;ga1eac15f37_0_43">
            <a:extLst>
              <a:ext uri="{FF2B5EF4-FFF2-40B4-BE49-F238E27FC236}">
                <a16:creationId xmlns:a16="http://schemas.microsoft.com/office/drawing/2014/main" id="{6F64BAA4-F858-3089-3989-B8BB8ACEE0CC}"/>
              </a:ext>
            </a:extLst>
          </p:cNvPr>
          <p:cNvSpPr txBox="1"/>
          <p:nvPr/>
        </p:nvSpPr>
        <p:spPr>
          <a:xfrm>
            <a:off x="8017423" y="2727229"/>
            <a:ext cx="3813284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Resumen de textos</a:t>
            </a:r>
            <a:endParaRPr lang="es-ES"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3877C3F0-E45C-B1AB-6498-53166C7D0E4C}"/>
              </a:ext>
            </a:extLst>
          </p:cNvPr>
          <p:cNvSpPr/>
          <p:nvPr/>
        </p:nvSpPr>
        <p:spPr>
          <a:xfrm>
            <a:off x="4845269" y="4203923"/>
            <a:ext cx="3279227" cy="721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Google Shape;102;ga1eac15f37_0_43">
            <a:extLst>
              <a:ext uri="{FF2B5EF4-FFF2-40B4-BE49-F238E27FC236}">
                <a16:creationId xmlns:a16="http://schemas.microsoft.com/office/drawing/2014/main" id="{F7387113-8518-BA92-E09B-D9AD03EF26D6}"/>
              </a:ext>
            </a:extLst>
          </p:cNvPr>
          <p:cNvSpPr txBox="1"/>
          <p:nvPr/>
        </p:nvSpPr>
        <p:spPr>
          <a:xfrm>
            <a:off x="4918840" y="4296606"/>
            <a:ext cx="3107776" cy="61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Traducción</a:t>
            </a:r>
            <a:endParaRPr lang="es-ES"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E661C92-30A3-B1C1-9B14-04D9B245DE2A}"/>
              </a:ext>
            </a:extLst>
          </p:cNvPr>
          <p:cNvSpPr/>
          <p:nvPr/>
        </p:nvSpPr>
        <p:spPr>
          <a:xfrm>
            <a:off x="1527287" y="5322286"/>
            <a:ext cx="4014951" cy="9893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Google Shape;102;ga1eac15f37_0_43">
            <a:extLst>
              <a:ext uri="{FF2B5EF4-FFF2-40B4-BE49-F238E27FC236}">
                <a16:creationId xmlns:a16="http://schemas.microsoft.com/office/drawing/2014/main" id="{E5FC517F-40B8-A8F3-D73D-5FB72392FDCF}"/>
              </a:ext>
            </a:extLst>
          </p:cNvPr>
          <p:cNvSpPr txBox="1"/>
          <p:nvPr/>
        </p:nvSpPr>
        <p:spPr>
          <a:xfrm>
            <a:off x="1780520" y="5389753"/>
            <a:ext cx="3561364" cy="61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Generación de “textos” </a:t>
            </a:r>
            <a:r>
              <a:rPr lang="es-E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(cuentos, código, </a:t>
            </a:r>
            <a:r>
              <a:rPr lang="es-ES" sz="20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s-E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ES"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2EB1F287-FB7F-A307-F013-7DC5D9467DD9}"/>
              </a:ext>
            </a:extLst>
          </p:cNvPr>
          <p:cNvSpPr/>
          <p:nvPr/>
        </p:nvSpPr>
        <p:spPr>
          <a:xfrm>
            <a:off x="6497037" y="5109278"/>
            <a:ext cx="3603404" cy="828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Google Shape;102;ga1eac15f37_0_43">
            <a:extLst>
              <a:ext uri="{FF2B5EF4-FFF2-40B4-BE49-F238E27FC236}">
                <a16:creationId xmlns:a16="http://schemas.microsoft.com/office/drawing/2014/main" id="{BC861BEE-3A46-5F74-AAE5-CC898A1B0BA6}"/>
              </a:ext>
            </a:extLst>
          </p:cNvPr>
          <p:cNvSpPr txBox="1"/>
          <p:nvPr/>
        </p:nvSpPr>
        <p:spPr>
          <a:xfrm>
            <a:off x="6744851" y="5110528"/>
            <a:ext cx="3107776" cy="61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s-E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Interpretación de Textos (Semántica, intención))</a:t>
            </a:r>
            <a:endParaRPr lang="es-ES"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endParaRPr sz="18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4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resolución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problemas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2;ga1eac15f37_0_43">
            <a:extLst>
              <a:ext uri="{FF2B5EF4-FFF2-40B4-BE49-F238E27FC236}">
                <a16:creationId xmlns:a16="http://schemas.microsoft.com/office/drawing/2014/main" id="{4DC95A82-56A8-FFF6-1429-F0475ACBFF80}"/>
              </a:ext>
            </a:extLst>
          </p:cNvPr>
          <p:cNvSpPr txBox="1"/>
          <p:nvPr/>
        </p:nvSpPr>
        <p:spPr>
          <a:xfrm>
            <a:off x="838200" y="1449525"/>
            <a:ext cx="10515600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Además de procesar texto, también </a:t>
            </a:r>
            <a:r>
              <a:rPr lang="es-E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incluímos</a:t>
            </a: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NLP el conjunto de problemas que ayuda a tratar</a:t>
            </a:r>
            <a:endParaRPr sz="200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96A82D-902C-C605-DBF0-B74F730CD7FE}"/>
              </a:ext>
            </a:extLst>
          </p:cNvPr>
          <p:cNvSpPr txBox="1"/>
          <p:nvPr/>
        </p:nvSpPr>
        <p:spPr>
          <a:xfrm>
            <a:off x="7062952" y="6338986"/>
            <a:ext cx="471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(*) Analizar el texto y decidir siguiente paso a realizar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289214-6CAE-9774-5331-FDD075F6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69" y="3047057"/>
            <a:ext cx="6314090" cy="2163817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34FCF29-285C-ABC0-7534-7282A5B277D1}"/>
              </a:ext>
            </a:extLst>
          </p:cNvPr>
          <p:cNvSpPr/>
          <p:nvPr/>
        </p:nvSpPr>
        <p:spPr>
          <a:xfrm>
            <a:off x="7659414" y="2644838"/>
            <a:ext cx="3573517" cy="1197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Q&amp;A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3EC3C1C-82E1-0D52-EFBC-6B1F951068BE}"/>
              </a:ext>
            </a:extLst>
          </p:cNvPr>
          <p:cNvSpPr/>
          <p:nvPr/>
        </p:nvSpPr>
        <p:spPr>
          <a:xfrm>
            <a:off x="8395138" y="4012523"/>
            <a:ext cx="2270235" cy="57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Asistentes Virtuales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D0CD034-90E2-0720-DE13-FFFB5792206D}"/>
              </a:ext>
            </a:extLst>
          </p:cNvPr>
          <p:cNvSpPr/>
          <p:nvPr/>
        </p:nvSpPr>
        <p:spPr>
          <a:xfrm>
            <a:off x="8395137" y="4681656"/>
            <a:ext cx="2270235" cy="57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ChatBots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8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b485b1f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NLP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</a:t>
            </a:r>
            <a:r>
              <a:rPr lang="en-GB" dirty="0">
                <a:solidFill>
                  <a:schemeClr val="bg1"/>
                </a:solidFill>
              </a:rPr>
              <a:t> Bootcamp (I)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2;ga1eac15f37_0_43">
            <a:extLst>
              <a:ext uri="{FF2B5EF4-FFF2-40B4-BE49-F238E27FC236}">
                <a16:creationId xmlns:a16="http://schemas.microsoft.com/office/drawing/2014/main" id="{4DC95A82-56A8-FFF6-1429-F0475ACBFF80}"/>
              </a:ext>
            </a:extLst>
          </p:cNvPr>
          <p:cNvSpPr txBox="1"/>
          <p:nvPr/>
        </p:nvSpPr>
        <p:spPr>
          <a:xfrm>
            <a:off x="2688020" y="1943512"/>
            <a:ext cx="5856889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Preprocesado Tradicional</a:t>
            </a:r>
            <a:endParaRPr lang="es-ES" sz="3600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96A82D-902C-C605-DBF0-B74F730CD7FE}"/>
              </a:ext>
            </a:extLst>
          </p:cNvPr>
          <p:cNvSpPr txBox="1"/>
          <p:nvPr/>
        </p:nvSpPr>
        <p:spPr>
          <a:xfrm>
            <a:off x="7062952" y="6338986"/>
            <a:ext cx="471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(*) Analizar el texto y decidir siguiente paso a realizar</a:t>
            </a:r>
          </a:p>
        </p:txBody>
      </p:sp>
      <p:sp>
        <p:nvSpPr>
          <p:cNvPr id="4" name="Google Shape;102;ga1eac15f37_0_43">
            <a:extLst>
              <a:ext uri="{FF2B5EF4-FFF2-40B4-BE49-F238E27FC236}">
                <a16:creationId xmlns:a16="http://schemas.microsoft.com/office/drawing/2014/main" id="{6B34ABD0-0432-C647-FB9D-8A4A4FB2312C}"/>
              </a:ext>
            </a:extLst>
          </p:cNvPr>
          <p:cNvSpPr txBox="1"/>
          <p:nvPr/>
        </p:nvSpPr>
        <p:spPr>
          <a:xfrm>
            <a:off x="2688020" y="3298861"/>
            <a:ext cx="8473966" cy="98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de textos: </a:t>
            </a: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de </a:t>
            </a:r>
            <a:r>
              <a:rPr lang="es-E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Analisis</a:t>
            </a:r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Sentimental</a:t>
            </a:r>
            <a:endParaRPr lang="es-ES" sz="3600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4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b485b1ff_0_55"/>
          <p:cNvSpPr txBox="1">
            <a:spLocks noGrp="1"/>
          </p:cNvSpPr>
          <p:nvPr>
            <p:ph type="title"/>
          </p:nvPr>
        </p:nvSpPr>
        <p:spPr>
          <a:xfrm>
            <a:off x="789500" y="1875050"/>
            <a:ext cx="105156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s-ES" dirty="0">
                <a:solidFill>
                  <a:srgbClr val="FF0000"/>
                </a:solidFill>
              </a:rPr>
              <a:t>NLP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FFFF"/>
                </a:solidFill>
              </a:rPr>
              <a:t>"</a:t>
            </a:r>
            <a:r>
              <a:rPr lang="en-GB" dirty="0" err="1">
                <a:solidFill>
                  <a:srgbClr val="FFFFFF"/>
                </a:solidFill>
              </a:rPr>
              <a:t>Tradicional</a:t>
            </a:r>
            <a:r>
              <a:rPr lang="en-GB" dirty="0">
                <a:solidFill>
                  <a:srgbClr val="FFFFFF"/>
                </a:solidFill>
              </a:rPr>
              <a:t>”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533</Words>
  <Application>Microsoft Macintosh PowerPoint</Application>
  <PresentationFormat>Panorámica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Machine Learning  NLP (Natural Language Processing)</vt:lpstr>
      <vt:lpstr>¿Qué es NLP?</vt:lpstr>
      <vt:lpstr>NLP como “extracción”/”preprocesamiento”</vt:lpstr>
      <vt:lpstr>NLP como “extracción”/”preprocesamiento”</vt:lpstr>
      <vt:lpstr>NLP como “extracción”/”preprocesamiento”</vt:lpstr>
      <vt:lpstr>NLP como resolución de problemas</vt:lpstr>
      <vt:lpstr>NLP como resolución de problemas</vt:lpstr>
      <vt:lpstr>NLP en el Bootcamp (I)</vt:lpstr>
      <vt:lpstr>NLP "Tradicional”</vt:lpstr>
      <vt:lpstr>NLP flujo de preprocesado: Objetivo</vt:lpstr>
      <vt:lpstr>NLP flujo de preprocesado: General </vt:lpstr>
      <vt:lpstr>NLP Resolución de Problema de Clasificación de textos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Time Series</dc:title>
  <dc:creator>Gabriel VT</dc:creator>
  <cp:lastModifiedBy>Jaime Gonzalez Rodriguez</cp:lastModifiedBy>
  <cp:revision>24</cp:revision>
  <dcterms:created xsi:type="dcterms:W3CDTF">2020-05-12T19:48:30Z</dcterms:created>
  <dcterms:modified xsi:type="dcterms:W3CDTF">2023-02-08T14:12:03Z</dcterms:modified>
</cp:coreProperties>
</file>