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1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GRIP-Task1/Story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8D3E98F-236E-4F62-B7C6-A32B0310C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049"/>
            <a:ext cx="9144000" cy="837066"/>
          </a:xfrm>
        </p:spPr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GRIP-Task1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B5DE0CC-0754-4942-AA47-FD94F2339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16" y="4542564"/>
            <a:ext cx="4084321" cy="909002"/>
          </a:xfrm>
        </p:spPr>
        <p:txBody>
          <a:bodyPr>
            <a:normAutofit/>
          </a:bodyPr>
          <a:lstStyle/>
          <a:p>
            <a:pPr algn="l"/>
            <a:r>
              <a:rPr sz="1400" dirty="0"/>
              <a:t>File created </a:t>
            </a:r>
            <a:r>
              <a:rPr sz="1400" dirty="0" smtClean="0"/>
              <a:t>on:</a:t>
            </a:r>
            <a:endParaRPr lang="en-IN" dirty="0"/>
          </a:p>
          <a:p>
            <a:r>
              <a:rPr sz="1800" dirty="0" smtClean="0"/>
              <a:t>6/2/2021 </a:t>
            </a:r>
            <a:r>
              <a:rPr sz="1800" dirty="0"/>
              <a:t>2:55:56 PM</a:t>
            </a:r>
          </a:p>
        </p:txBody>
      </p:sp>
      <p:sp>
        <p:nvSpPr>
          <p:cNvPr id="6" name="Trapezoid 5"/>
          <p:cNvSpPr/>
          <p:nvPr/>
        </p:nvSpPr>
        <p:spPr>
          <a:xfrm>
            <a:off x="-653143" y="1741714"/>
            <a:ext cx="1306286" cy="359664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66058" y="3690274"/>
            <a:ext cx="41712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Presented by-</a:t>
            </a:r>
          </a:p>
          <a:p>
            <a:pPr algn="ctr"/>
            <a:r>
              <a:rPr lang="en-IN" sz="2400" dirty="0" smtClean="0"/>
              <a:t>Pabba Abhishek</a:t>
            </a:r>
            <a:endParaRPr lang="en-IN" sz="2400" dirty="0"/>
          </a:p>
        </p:txBody>
      </p:sp>
      <p:sp>
        <p:nvSpPr>
          <p:cNvPr id="9" name="Oval Callout 8"/>
          <p:cNvSpPr/>
          <p:nvPr/>
        </p:nvSpPr>
        <p:spPr>
          <a:xfrm>
            <a:off x="4711338" y="1132115"/>
            <a:ext cx="7262948" cy="3093396"/>
          </a:xfrm>
          <a:prstGeom prst="wedgeEllipseCallou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399314" y="2083466"/>
            <a:ext cx="58869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Adobe Garamond Pro" panose="02020502060506020403" pitchFamily="18" charset="0"/>
              </a:rPr>
              <a:t>Exploratory Data Analysis - Retail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ezoid 5"/>
          <p:cNvSpPr/>
          <p:nvPr/>
        </p:nvSpPr>
        <p:spPr>
          <a:xfrm>
            <a:off x="-653143" y="1741714"/>
            <a:ext cx="1306286" cy="359664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0" y="226423"/>
            <a:ext cx="1219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600" b="1" dirty="0" smtClean="0"/>
              <a:t>Situation presented</a:t>
            </a:r>
            <a:endParaRPr lang="en-IN" sz="4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80160" y="1179463"/>
            <a:ext cx="10040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As a business manager of a superstore retail chain, should analyse the data about sales and profits of the company. The following is the data gathered to analyse</a:t>
            </a:r>
            <a:r>
              <a:rPr lang="en-IN" dirty="0" smtClean="0"/>
              <a:t>.</a:t>
            </a:r>
            <a:endParaRPr lang="en-IN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745113"/>
              </p:ext>
            </p:extLst>
          </p:nvPr>
        </p:nvGraphicFramePr>
        <p:xfrm>
          <a:off x="1280160" y="1978616"/>
          <a:ext cx="10040979" cy="4272545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72383">
                  <a:extLst>
                    <a:ext uri="{9D8B030D-6E8A-4147-A177-3AD203B41FA5}">
                      <a16:colId xmlns:a16="http://schemas.microsoft.com/office/drawing/2014/main" val="1080689341"/>
                    </a:ext>
                  </a:extLst>
                </a:gridCol>
                <a:gridCol w="772383">
                  <a:extLst>
                    <a:ext uri="{9D8B030D-6E8A-4147-A177-3AD203B41FA5}">
                      <a16:colId xmlns:a16="http://schemas.microsoft.com/office/drawing/2014/main" val="3670988078"/>
                    </a:ext>
                  </a:extLst>
                </a:gridCol>
                <a:gridCol w="772383">
                  <a:extLst>
                    <a:ext uri="{9D8B030D-6E8A-4147-A177-3AD203B41FA5}">
                      <a16:colId xmlns:a16="http://schemas.microsoft.com/office/drawing/2014/main" val="3590104491"/>
                    </a:ext>
                  </a:extLst>
                </a:gridCol>
                <a:gridCol w="772383">
                  <a:extLst>
                    <a:ext uri="{9D8B030D-6E8A-4147-A177-3AD203B41FA5}">
                      <a16:colId xmlns:a16="http://schemas.microsoft.com/office/drawing/2014/main" val="2594437740"/>
                    </a:ext>
                  </a:extLst>
                </a:gridCol>
                <a:gridCol w="898993">
                  <a:extLst>
                    <a:ext uri="{9D8B030D-6E8A-4147-A177-3AD203B41FA5}">
                      <a16:colId xmlns:a16="http://schemas.microsoft.com/office/drawing/2014/main" val="286018498"/>
                    </a:ext>
                  </a:extLst>
                </a:gridCol>
                <a:gridCol w="645773">
                  <a:extLst>
                    <a:ext uri="{9D8B030D-6E8A-4147-A177-3AD203B41FA5}">
                      <a16:colId xmlns:a16="http://schemas.microsoft.com/office/drawing/2014/main" val="1030696915"/>
                    </a:ext>
                  </a:extLst>
                </a:gridCol>
                <a:gridCol w="772383">
                  <a:extLst>
                    <a:ext uri="{9D8B030D-6E8A-4147-A177-3AD203B41FA5}">
                      <a16:colId xmlns:a16="http://schemas.microsoft.com/office/drawing/2014/main" val="545528074"/>
                    </a:ext>
                  </a:extLst>
                </a:gridCol>
                <a:gridCol w="772383">
                  <a:extLst>
                    <a:ext uri="{9D8B030D-6E8A-4147-A177-3AD203B41FA5}">
                      <a16:colId xmlns:a16="http://schemas.microsoft.com/office/drawing/2014/main" val="707404006"/>
                    </a:ext>
                  </a:extLst>
                </a:gridCol>
                <a:gridCol w="772383">
                  <a:extLst>
                    <a:ext uri="{9D8B030D-6E8A-4147-A177-3AD203B41FA5}">
                      <a16:colId xmlns:a16="http://schemas.microsoft.com/office/drawing/2014/main" val="21466798"/>
                    </a:ext>
                  </a:extLst>
                </a:gridCol>
                <a:gridCol w="772383">
                  <a:extLst>
                    <a:ext uri="{9D8B030D-6E8A-4147-A177-3AD203B41FA5}">
                      <a16:colId xmlns:a16="http://schemas.microsoft.com/office/drawing/2014/main" val="3968458667"/>
                    </a:ext>
                  </a:extLst>
                </a:gridCol>
                <a:gridCol w="772383">
                  <a:extLst>
                    <a:ext uri="{9D8B030D-6E8A-4147-A177-3AD203B41FA5}">
                      <a16:colId xmlns:a16="http://schemas.microsoft.com/office/drawing/2014/main" val="2945368299"/>
                    </a:ext>
                  </a:extLst>
                </a:gridCol>
                <a:gridCol w="772383">
                  <a:extLst>
                    <a:ext uri="{9D8B030D-6E8A-4147-A177-3AD203B41FA5}">
                      <a16:colId xmlns:a16="http://schemas.microsoft.com/office/drawing/2014/main" val="1346201361"/>
                    </a:ext>
                  </a:extLst>
                </a:gridCol>
                <a:gridCol w="772383">
                  <a:extLst>
                    <a:ext uri="{9D8B030D-6E8A-4147-A177-3AD203B41FA5}">
                      <a16:colId xmlns:a16="http://schemas.microsoft.com/office/drawing/2014/main" val="4177978975"/>
                    </a:ext>
                  </a:extLst>
                </a:gridCol>
              </a:tblGrid>
              <a:tr h="5604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Ship Mode</a:t>
                      </a:r>
                      <a:endParaRPr lang="en-IN" sz="1400" b="1" i="0" u="none" strike="noStrike" baseline="0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Segment</a:t>
                      </a:r>
                      <a:endParaRPr lang="en-IN" sz="1400" b="1" i="0" u="none" strike="noStrike" baseline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Country</a:t>
                      </a:r>
                      <a:endParaRPr lang="en-IN" sz="1400" b="1" i="0" u="none" strike="noStrike" baseline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City</a:t>
                      </a:r>
                      <a:endParaRPr lang="en-IN" sz="1400" b="1" i="0" u="none" strike="noStrike" baseline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State</a:t>
                      </a:r>
                      <a:endParaRPr lang="en-IN" sz="1400" b="1" i="0" u="none" strike="noStrike" baseline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Postal Code</a:t>
                      </a:r>
                      <a:endParaRPr lang="en-IN" sz="1400" b="1" i="0" u="none" strike="noStrike" baseline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Region</a:t>
                      </a:r>
                      <a:endParaRPr lang="en-IN" sz="1400" b="1" i="0" u="none" strike="noStrike" baseline="0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Category</a:t>
                      </a:r>
                      <a:endParaRPr lang="en-IN" sz="1400" b="1" i="0" u="none" strike="noStrike" baseline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Sub-Category</a:t>
                      </a:r>
                      <a:endParaRPr lang="en-IN" sz="1400" b="1" i="0" u="none" strike="noStrike" baseline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Sales</a:t>
                      </a:r>
                      <a:endParaRPr lang="en-IN" sz="1400" b="1" i="0" u="none" strike="noStrike" baseline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Quantity</a:t>
                      </a:r>
                      <a:endParaRPr lang="en-IN" sz="1400" b="1" i="0" u="none" strike="noStrike" baseline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Discount</a:t>
                      </a:r>
                      <a:endParaRPr lang="en-IN" sz="1400" b="1" i="0" u="none" strike="noStrike" baseline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Profit</a:t>
                      </a:r>
                      <a:endParaRPr lang="en-IN" sz="1400" b="1" i="0" u="none" strike="noStrike" baseline="0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859024"/>
                  </a:ext>
                </a:extLst>
              </a:tr>
              <a:tr h="4804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Standard Class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Consumer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United States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Seattle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Washington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98115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West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Furniture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Tables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1747.25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629.01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360578"/>
                  </a:ext>
                </a:extLst>
              </a:tr>
              <a:tr h="4804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Standard Class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Corporate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United States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Seattle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Washington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98103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West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Furniture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Tables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3393.68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610.8624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972175"/>
                  </a:ext>
                </a:extLst>
              </a:tr>
              <a:tr h="4804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First Class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Home Office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United States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Harrisonburg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Virginia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22801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South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Furniture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Tables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2244.48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493.7856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864787"/>
                  </a:ext>
                </a:extLst>
              </a:tr>
              <a:tr h="4804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Second Class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Home Office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United States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Seattle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Washington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98105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West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Furniture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Tables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1913.4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401.814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737410"/>
                  </a:ext>
                </a:extLst>
              </a:tr>
              <a:tr h="4804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Second Class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Home Office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United States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Seattle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Washington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98115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West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Furniture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Tables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2348.82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399.2994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646513"/>
                  </a:ext>
                </a:extLst>
              </a:tr>
              <a:tr h="4804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dobe Gothic Std B" panose="020B0800000000000000" pitchFamily="34" charset="-128"/>
                        <a:ea typeface="Adobe Gothic Std B" panose="020B0800000000000000" pitchFamily="34" charset="-128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dobe Gothic Std B" panose="020B0800000000000000" pitchFamily="34" charset="-128"/>
                        <a:ea typeface="Adobe Gothic Std B" panose="020B0800000000000000" pitchFamily="34" charset="-128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043544"/>
                  </a:ext>
                </a:extLst>
              </a:tr>
              <a:tr h="4804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Standard Class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Consumer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United States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Jackson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Mississippi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39212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South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Furniture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Tables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2430.08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388.8128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766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2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ezoid 5"/>
          <p:cNvSpPr/>
          <p:nvPr/>
        </p:nvSpPr>
        <p:spPr>
          <a:xfrm>
            <a:off x="-910046" y="1741714"/>
            <a:ext cx="1837509" cy="3604047"/>
          </a:xfrm>
          <a:custGeom>
            <a:avLst/>
            <a:gdLst>
              <a:gd name="connsiteX0" fmla="*/ 0 w 1854926"/>
              <a:gd name="connsiteY0" fmla="*/ 3583424 h 3583424"/>
              <a:gd name="connsiteX1" fmla="*/ 463732 w 1854926"/>
              <a:gd name="connsiteY1" fmla="*/ 0 h 3583424"/>
              <a:gd name="connsiteX2" fmla="*/ 1391195 w 1854926"/>
              <a:gd name="connsiteY2" fmla="*/ 0 h 3583424"/>
              <a:gd name="connsiteX3" fmla="*/ 1854926 w 1854926"/>
              <a:gd name="connsiteY3" fmla="*/ 3583424 h 3583424"/>
              <a:gd name="connsiteX4" fmla="*/ 0 w 1854926"/>
              <a:gd name="connsiteY4" fmla="*/ 3583424 h 3583424"/>
              <a:gd name="connsiteX0" fmla="*/ 0 w 1837509"/>
              <a:gd name="connsiteY0" fmla="*/ 3600841 h 3600841"/>
              <a:gd name="connsiteX1" fmla="*/ 446315 w 1837509"/>
              <a:gd name="connsiteY1" fmla="*/ 0 h 3600841"/>
              <a:gd name="connsiteX2" fmla="*/ 1373778 w 1837509"/>
              <a:gd name="connsiteY2" fmla="*/ 0 h 3600841"/>
              <a:gd name="connsiteX3" fmla="*/ 1837509 w 1837509"/>
              <a:gd name="connsiteY3" fmla="*/ 3583424 h 3600841"/>
              <a:gd name="connsiteX4" fmla="*/ 0 w 1837509"/>
              <a:gd name="connsiteY4" fmla="*/ 3600841 h 3600841"/>
              <a:gd name="connsiteX0" fmla="*/ 0 w 1837509"/>
              <a:gd name="connsiteY0" fmla="*/ 3600841 h 3600841"/>
              <a:gd name="connsiteX1" fmla="*/ 446315 w 1837509"/>
              <a:gd name="connsiteY1" fmla="*/ 0 h 3600841"/>
              <a:gd name="connsiteX2" fmla="*/ 1373778 w 1837509"/>
              <a:gd name="connsiteY2" fmla="*/ 0 h 3600841"/>
              <a:gd name="connsiteX3" fmla="*/ 1837509 w 1837509"/>
              <a:gd name="connsiteY3" fmla="*/ 3583424 h 3600841"/>
              <a:gd name="connsiteX4" fmla="*/ 0 w 1837509"/>
              <a:gd name="connsiteY4" fmla="*/ 3600841 h 3600841"/>
              <a:gd name="connsiteX0" fmla="*/ 0 w 1837509"/>
              <a:gd name="connsiteY0" fmla="*/ 3600841 h 3600841"/>
              <a:gd name="connsiteX1" fmla="*/ 446315 w 1837509"/>
              <a:gd name="connsiteY1" fmla="*/ 0 h 3600841"/>
              <a:gd name="connsiteX2" fmla="*/ 1373778 w 1837509"/>
              <a:gd name="connsiteY2" fmla="*/ 0 h 3600841"/>
              <a:gd name="connsiteX3" fmla="*/ 1837509 w 1837509"/>
              <a:gd name="connsiteY3" fmla="*/ 3583424 h 3600841"/>
              <a:gd name="connsiteX4" fmla="*/ 0 w 1837509"/>
              <a:gd name="connsiteY4" fmla="*/ 3600841 h 3600841"/>
              <a:gd name="connsiteX0" fmla="*/ 0 w 1837509"/>
              <a:gd name="connsiteY0" fmla="*/ 3600841 h 3604047"/>
              <a:gd name="connsiteX1" fmla="*/ 446315 w 1837509"/>
              <a:gd name="connsiteY1" fmla="*/ 0 h 3604047"/>
              <a:gd name="connsiteX2" fmla="*/ 1373778 w 1837509"/>
              <a:gd name="connsiteY2" fmla="*/ 0 h 3604047"/>
              <a:gd name="connsiteX3" fmla="*/ 1837509 w 1837509"/>
              <a:gd name="connsiteY3" fmla="*/ 3583424 h 3604047"/>
              <a:gd name="connsiteX4" fmla="*/ 0 w 1837509"/>
              <a:gd name="connsiteY4" fmla="*/ 3600841 h 360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7509" h="3604047">
                <a:moveTo>
                  <a:pt x="0" y="3600841"/>
                </a:moveTo>
                <a:lnTo>
                  <a:pt x="446315" y="0"/>
                </a:lnTo>
                <a:lnTo>
                  <a:pt x="1373778" y="0"/>
                </a:lnTo>
                <a:lnTo>
                  <a:pt x="1837509" y="3583424"/>
                </a:lnTo>
                <a:cubicBezTo>
                  <a:pt x="1225006" y="3589230"/>
                  <a:pt x="908594" y="3612453"/>
                  <a:pt x="0" y="360084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0" y="55734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 smtClean="0"/>
              <a:t>Goal of the project</a:t>
            </a:r>
            <a:endParaRPr lang="en-IN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93964" y="1754930"/>
            <a:ext cx="77506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800" dirty="0" smtClean="0"/>
              <a:t>Find the weak areas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800" dirty="0" smtClean="0"/>
              <a:t>Recommend solutions to increase profits in those areas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800" dirty="0" smtClean="0"/>
              <a:t>Visually present the findings and let the shareholders know the suggestions.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800" dirty="0" smtClean="0"/>
              <a:t>Show the predicted results from the suggestions.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2334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8">
            <a:extLst>
              <a:ext uri="{FF2B5EF4-FFF2-40B4-BE49-F238E27FC236}">
                <a16:creationId xmlns:a16="http://schemas.microsoft.com/office/drawing/2014/main" id="{6C75EEB5-48EC-4DAB-818C-CB3374C25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286"/>
            <a:ext cx="12192000" cy="624542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92731" y="121920"/>
            <a:ext cx="43368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/>
              <a:t>Sales based on states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899A30C4-B408-42C4-BC60-F317C2CEA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286"/>
            <a:ext cx="12192000" cy="62454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23063" y="121620"/>
            <a:ext cx="431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Discount vs Sales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3">
            <a:extLst>
              <a:ext uri="{FF2B5EF4-FFF2-40B4-BE49-F238E27FC236}">
                <a16:creationId xmlns:a16="http://schemas.microsoft.com/office/drawing/2014/main" id="{C15AB13B-6576-41EC-B438-D78001788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286"/>
            <a:ext cx="12192000" cy="624542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88867" y="121620"/>
            <a:ext cx="9805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/>
              <a:t>Sub-categories showing good amount of sales with discount between 0 and </a:t>
            </a:r>
            <a:r>
              <a:rPr lang="en-IN" dirty="0" smtClean="0"/>
              <a:t>0.4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4">
            <a:extLst>
              <a:ext uri="{FF2B5EF4-FFF2-40B4-BE49-F238E27FC236}">
                <a16:creationId xmlns:a16="http://schemas.microsoft.com/office/drawing/2014/main" id="{CEFF328D-798D-4804-86D6-22A5AD47F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286"/>
            <a:ext cx="12192000" cy="624542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66949" y="121920"/>
            <a:ext cx="9222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Sub-categories showing good amount of sales with discount between 0 and 0.2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6">
            <a:extLst>
              <a:ext uri="{FF2B5EF4-FFF2-40B4-BE49-F238E27FC236}">
                <a16:creationId xmlns:a16="http://schemas.microsoft.com/office/drawing/2014/main" id="{EAC84C04-9A41-4A95-A73E-C2E26A22F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286"/>
            <a:ext cx="12192000" cy="624542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84023" y="156754"/>
            <a:ext cx="4537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States which gave more than 0.4 discount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271</Words>
  <Application>Microsoft Office PowerPoint</Application>
  <PresentationFormat>Widescreen</PresentationFormat>
  <Paragraphs>148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Adobe Gothic Std B</vt:lpstr>
      <vt:lpstr>Adobe Garamond Pro</vt:lpstr>
      <vt:lpstr>Adobe Gurmukhi</vt:lpstr>
      <vt:lpstr>Arial</vt:lpstr>
      <vt:lpstr>Calibri</vt:lpstr>
      <vt:lpstr>Calibri Light</vt:lpstr>
      <vt:lpstr>Office Theme</vt:lpstr>
      <vt:lpstr>GRIP-Task1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GRIP-Task1</dc:title>
  <dc:creator/>
  <cp:lastModifiedBy>Windows User</cp:lastModifiedBy>
  <cp:revision>22</cp:revision>
  <dcterms:created xsi:type="dcterms:W3CDTF">2021-06-02T14:56:00Z</dcterms:created>
  <dcterms:modified xsi:type="dcterms:W3CDTF">2021-06-02T15:58:23Z</dcterms:modified>
</cp:coreProperties>
</file>