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7" r:id="rId8"/>
    <p:sldId id="265" r:id="rId9"/>
    <p:sldId id="261" r:id="rId10"/>
    <p:sldId id="262" r:id="rId11"/>
    <p:sldId id="266" r:id="rId12"/>
    <p:sldId id="25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66FF"/>
    <a:srgbClr val="CC0099"/>
    <a:srgbClr val="CF0FC6"/>
    <a:srgbClr val="FDD1F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>
        <p:scale>
          <a:sx n="100" d="100"/>
          <a:sy n="100" d="100"/>
        </p:scale>
        <p:origin x="1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D514E-392A-4BD4-BAE8-55F09AAE562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F2A312B-7E29-46BB-A694-BC214956E144}">
      <dgm:prSet phldrT="[Text]"/>
      <dgm:spPr>
        <a:solidFill>
          <a:srgbClr val="CF0FC6"/>
        </a:solidFill>
      </dgm:spPr>
      <dgm:t>
        <a:bodyPr/>
        <a:lstStyle/>
        <a:p>
          <a:r>
            <a:rPr lang="en-US" dirty="0" smtClean="0"/>
            <a:t>Reducing discounts for all products can drastically improve the profits.</a:t>
          </a:r>
          <a:endParaRPr lang="en-US" dirty="0"/>
        </a:p>
      </dgm:t>
    </dgm:pt>
    <dgm:pt modelId="{319619D6-E444-47DB-B7D2-D4149B0A2E72}" type="sibTrans" cxnId="{9F684270-BB3B-4174-8A72-0786C35CCC31}">
      <dgm:prSet/>
      <dgm:spPr/>
      <dgm:t>
        <a:bodyPr/>
        <a:lstStyle/>
        <a:p>
          <a:endParaRPr lang="en-US"/>
        </a:p>
      </dgm:t>
    </dgm:pt>
    <dgm:pt modelId="{58EB327A-872D-463B-806B-FA94F773B995}" type="parTrans" cxnId="{9F684270-BB3B-4174-8A72-0786C35CCC31}">
      <dgm:prSet/>
      <dgm:spPr/>
      <dgm:t>
        <a:bodyPr/>
        <a:lstStyle/>
        <a:p>
          <a:endParaRPr lang="en-US"/>
        </a:p>
      </dgm:t>
    </dgm:pt>
    <dgm:pt modelId="{D6A6F8D0-0D8B-4D1E-9B33-B5B001E3C8DF}">
      <dgm:prSet phldrT="[Text]"/>
      <dgm:spPr>
        <a:solidFill>
          <a:srgbClr val="CF0FC6"/>
        </a:solidFill>
      </dgm:spPr>
      <dgm:t>
        <a:bodyPr/>
        <a:lstStyle/>
        <a:p>
          <a:r>
            <a:rPr lang="en-US" dirty="0" smtClean="0"/>
            <a:t>Knowledge from best performing states should be used for least performing states. </a:t>
          </a:r>
          <a:endParaRPr lang="en-US" dirty="0"/>
        </a:p>
      </dgm:t>
    </dgm:pt>
    <dgm:pt modelId="{FC53F219-C3F6-4C2B-A33B-BACF5A5DCFB7}" type="sibTrans" cxnId="{5A10B907-B883-4194-B6E4-78F1674844DF}">
      <dgm:prSet/>
      <dgm:spPr/>
      <dgm:t>
        <a:bodyPr/>
        <a:lstStyle/>
        <a:p>
          <a:endParaRPr lang="en-US"/>
        </a:p>
      </dgm:t>
    </dgm:pt>
    <dgm:pt modelId="{4C3C7186-BC6C-49F1-BFFE-A8E6FD0E2422}" type="parTrans" cxnId="{5A10B907-B883-4194-B6E4-78F1674844DF}">
      <dgm:prSet/>
      <dgm:spPr/>
      <dgm:t>
        <a:bodyPr/>
        <a:lstStyle/>
        <a:p>
          <a:endParaRPr lang="en-US"/>
        </a:p>
      </dgm:t>
    </dgm:pt>
    <dgm:pt modelId="{45B907EF-D4B2-484E-B853-E1DFCAED0650}">
      <dgm:prSet phldrT="[Text]"/>
      <dgm:spPr>
        <a:solidFill>
          <a:srgbClr val="CF0FC6"/>
        </a:solidFill>
      </dgm:spPr>
      <dgm:t>
        <a:bodyPr/>
        <a:lstStyle/>
        <a:p>
          <a:r>
            <a:rPr lang="en-US" dirty="0" smtClean="0"/>
            <a:t>Promoting low sales sub-categories like labels and art can benefit.</a:t>
          </a:r>
          <a:endParaRPr lang="en-US" dirty="0"/>
        </a:p>
      </dgm:t>
    </dgm:pt>
    <dgm:pt modelId="{4846FB0D-B2F5-4035-94AE-6F324A5369EE}" type="parTrans" cxnId="{6F69325B-CA51-4F3E-A0D5-EB9D1F9198C4}">
      <dgm:prSet/>
      <dgm:spPr/>
      <dgm:t>
        <a:bodyPr/>
        <a:lstStyle/>
        <a:p>
          <a:endParaRPr lang="en-US"/>
        </a:p>
      </dgm:t>
    </dgm:pt>
    <dgm:pt modelId="{61F340D2-4B12-42C0-8EE6-CAE7A9519F22}" type="sibTrans" cxnId="{6F69325B-CA51-4F3E-A0D5-EB9D1F9198C4}">
      <dgm:prSet/>
      <dgm:spPr/>
      <dgm:t>
        <a:bodyPr/>
        <a:lstStyle/>
        <a:p>
          <a:endParaRPr lang="en-US"/>
        </a:p>
      </dgm:t>
    </dgm:pt>
    <dgm:pt modelId="{2AD34522-A446-4BE6-8D43-EA8A877E365D}">
      <dgm:prSet phldrT="[Text]"/>
      <dgm:spPr>
        <a:solidFill>
          <a:srgbClr val="CF0FC6"/>
        </a:solidFill>
      </dgm:spPr>
      <dgm:t>
        <a:bodyPr/>
        <a:lstStyle/>
        <a:p>
          <a:r>
            <a:rPr lang="en-US" dirty="0" smtClean="0"/>
            <a:t>Upgrading the same day ship mode and marketing more on corporate and home office segment can bring profit in longer run</a:t>
          </a:r>
          <a:endParaRPr lang="en-US" dirty="0"/>
        </a:p>
      </dgm:t>
    </dgm:pt>
    <dgm:pt modelId="{0FB4B16B-6BC3-41FC-A063-A5D58A20218B}" type="parTrans" cxnId="{C0BD81EC-1600-498A-8E5A-C9F6BCE960E1}">
      <dgm:prSet/>
      <dgm:spPr/>
      <dgm:t>
        <a:bodyPr/>
        <a:lstStyle/>
        <a:p>
          <a:endParaRPr lang="en-US"/>
        </a:p>
      </dgm:t>
    </dgm:pt>
    <dgm:pt modelId="{57D42534-EF11-4063-9D1D-96DD6391D603}" type="sibTrans" cxnId="{C0BD81EC-1600-498A-8E5A-C9F6BCE960E1}">
      <dgm:prSet/>
      <dgm:spPr/>
      <dgm:t>
        <a:bodyPr/>
        <a:lstStyle/>
        <a:p>
          <a:endParaRPr lang="en-US"/>
        </a:p>
      </dgm:t>
    </dgm:pt>
    <dgm:pt modelId="{4DB18033-7ABB-4DDF-820B-4103F006D365}" type="pres">
      <dgm:prSet presAssocID="{BDBD514E-392A-4BD4-BAE8-55F09AAE5623}" presName="CompostProcess" presStyleCnt="0">
        <dgm:presLayoutVars>
          <dgm:dir/>
          <dgm:resizeHandles val="exact"/>
        </dgm:presLayoutVars>
      </dgm:prSet>
      <dgm:spPr/>
    </dgm:pt>
    <dgm:pt modelId="{768D37CA-676F-4E3D-A94F-480C9B8E7960}" type="pres">
      <dgm:prSet presAssocID="{BDBD514E-392A-4BD4-BAE8-55F09AAE5623}" presName="arrow" presStyleLbl="bgShp" presStyleIdx="0" presStyleCnt="1" custLinFactNeighborX="-163" custLinFactNeighborY="-1236"/>
      <dgm:spPr>
        <a:solidFill>
          <a:srgbClr val="FDD1F5"/>
        </a:solidFill>
      </dgm:spPr>
    </dgm:pt>
    <dgm:pt modelId="{234B94E0-68AF-43B6-88FC-AC2D1646F5E4}" type="pres">
      <dgm:prSet presAssocID="{BDBD514E-392A-4BD4-BAE8-55F09AAE5623}" presName="linearProcess" presStyleCnt="0"/>
      <dgm:spPr/>
    </dgm:pt>
    <dgm:pt modelId="{9FBBD1EC-23B5-4789-8A9B-8AEADD3154F7}" type="pres">
      <dgm:prSet presAssocID="{BF2A312B-7E29-46BB-A694-BC214956E144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4FA69-971C-4B5A-A87F-3705D5D6861D}" type="pres">
      <dgm:prSet presAssocID="{319619D6-E444-47DB-B7D2-D4149B0A2E72}" presName="sibTrans" presStyleCnt="0"/>
      <dgm:spPr/>
    </dgm:pt>
    <dgm:pt modelId="{C73480E1-B1AE-45D2-A076-74F6E61E767F}" type="pres">
      <dgm:prSet presAssocID="{45B907EF-D4B2-484E-B853-E1DFCAED065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7C27F-504A-4305-8D46-B1CB38AA15AF}" type="pres">
      <dgm:prSet presAssocID="{61F340D2-4B12-42C0-8EE6-CAE7A9519F22}" presName="sibTrans" presStyleCnt="0"/>
      <dgm:spPr/>
    </dgm:pt>
    <dgm:pt modelId="{7360CC34-BF97-4435-BCA2-E347B8C6B1F6}" type="pres">
      <dgm:prSet presAssocID="{2AD34522-A446-4BE6-8D43-EA8A877E365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E4A38-3888-450C-9D3E-B711C8FE7D29}" type="pres">
      <dgm:prSet presAssocID="{57D42534-EF11-4063-9D1D-96DD6391D603}" presName="sibTrans" presStyleCnt="0"/>
      <dgm:spPr/>
    </dgm:pt>
    <dgm:pt modelId="{C8B2E5CB-FC2A-4CE5-B943-12C514DA8DFA}" type="pres">
      <dgm:prSet presAssocID="{D6A6F8D0-0D8B-4D1E-9B33-B5B001E3C8D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90201-A0CA-4DA1-B28E-1CC42E0948E8}" type="presOf" srcId="{2AD34522-A446-4BE6-8D43-EA8A877E365D}" destId="{7360CC34-BF97-4435-BCA2-E347B8C6B1F6}" srcOrd="0" destOrd="0" presId="urn:microsoft.com/office/officeart/2005/8/layout/hProcess9"/>
    <dgm:cxn modelId="{E6FFB65B-3690-474A-A76E-4E4076D9B4D6}" type="presOf" srcId="{D6A6F8D0-0D8B-4D1E-9B33-B5B001E3C8DF}" destId="{C8B2E5CB-FC2A-4CE5-B943-12C514DA8DFA}" srcOrd="0" destOrd="0" presId="urn:microsoft.com/office/officeart/2005/8/layout/hProcess9"/>
    <dgm:cxn modelId="{C0BD81EC-1600-498A-8E5A-C9F6BCE960E1}" srcId="{BDBD514E-392A-4BD4-BAE8-55F09AAE5623}" destId="{2AD34522-A446-4BE6-8D43-EA8A877E365D}" srcOrd="2" destOrd="0" parTransId="{0FB4B16B-6BC3-41FC-A063-A5D58A20218B}" sibTransId="{57D42534-EF11-4063-9D1D-96DD6391D603}"/>
    <dgm:cxn modelId="{0DEF6FE8-D9F9-43B3-94C0-41014768A463}" type="presOf" srcId="{BF2A312B-7E29-46BB-A694-BC214956E144}" destId="{9FBBD1EC-23B5-4789-8A9B-8AEADD3154F7}" srcOrd="0" destOrd="0" presId="urn:microsoft.com/office/officeart/2005/8/layout/hProcess9"/>
    <dgm:cxn modelId="{9F684270-BB3B-4174-8A72-0786C35CCC31}" srcId="{BDBD514E-392A-4BD4-BAE8-55F09AAE5623}" destId="{BF2A312B-7E29-46BB-A694-BC214956E144}" srcOrd="0" destOrd="0" parTransId="{58EB327A-872D-463B-806B-FA94F773B995}" sibTransId="{319619D6-E444-47DB-B7D2-D4149B0A2E72}"/>
    <dgm:cxn modelId="{5A10B907-B883-4194-B6E4-78F1674844DF}" srcId="{BDBD514E-392A-4BD4-BAE8-55F09AAE5623}" destId="{D6A6F8D0-0D8B-4D1E-9B33-B5B001E3C8DF}" srcOrd="3" destOrd="0" parTransId="{4C3C7186-BC6C-49F1-BFFE-A8E6FD0E2422}" sibTransId="{FC53F219-C3F6-4C2B-A33B-BACF5A5DCFB7}"/>
    <dgm:cxn modelId="{B20E3CA4-5F99-4C98-8F0B-3A006D2D111B}" type="presOf" srcId="{45B907EF-D4B2-484E-B853-E1DFCAED0650}" destId="{C73480E1-B1AE-45D2-A076-74F6E61E767F}" srcOrd="0" destOrd="0" presId="urn:microsoft.com/office/officeart/2005/8/layout/hProcess9"/>
    <dgm:cxn modelId="{6F69325B-CA51-4F3E-A0D5-EB9D1F9198C4}" srcId="{BDBD514E-392A-4BD4-BAE8-55F09AAE5623}" destId="{45B907EF-D4B2-484E-B853-E1DFCAED0650}" srcOrd="1" destOrd="0" parTransId="{4846FB0D-B2F5-4035-94AE-6F324A5369EE}" sibTransId="{61F340D2-4B12-42C0-8EE6-CAE7A9519F22}"/>
    <dgm:cxn modelId="{5B25FE5F-F77E-4FF0-8736-E87C2A86A75C}" type="presOf" srcId="{BDBD514E-392A-4BD4-BAE8-55F09AAE5623}" destId="{4DB18033-7ABB-4DDF-820B-4103F006D365}" srcOrd="0" destOrd="0" presId="urn:microsoft.com/office/officeart/2005/8/layout/hProcess9"/>
    <dgm:cxn modelId="{AC98892E-1B45-45BB-8462-F3764D1E3CE3}" type="presParOf" srcId="{4DB18033-7ABB-4DDF-820B-4103F006D365}" destId="{768D37CA-676F-4E3D-A94F-480C9B8E7960}" srcOrd="0" destOrd="0" presId="urn:microsoft.com/office/officeart/2005/8/layout/hProcess9"/>
    <dgm:cxn modelId="{0DFFC7D6-FB43-4380-8518-3AB72BB015D0}" type="presParOf" srcId="{4DB18033-7ABB-4DDF-820B-4103F006D365}" destId="{234B94E0-68AF-43B6-88FC-AC2D1646F5E4}" srcOrd="1" destOrd="0" presId="urn:microsoft.com/office/officeart/2005/8/layout/hProcess9"/>
    <dgm:cxn modelId="{595D1EF5-7E20-4876-BA6D-9748089B7EBB}" type="presParOf" srcId="{234B94E0-68AF-43B6-88FC-AC2D1646F5E4}" destId="{9FBBD1EC-23B5-4789-8A9B-8AEADD3154F7}" srcOrd="0" destOrd="0" presId="urn:microsoft.com/office/officeart/2005/8/layout/hProcess9"/>
    <dgm:cxn modelId="{06CC6B6C-C224-4951-8144-F52E6419082B}" type="presParOf" srcId="{234B94E0-68AF-43B6-88FC-AC2D1646F5E4}" destId="{0AE4FA69-971C-4B5A-A87F-3705D5D6861D}" srcOrd="1" destOrd="0" presId="urn:microsoft.com/office/officeart/2005/8/layout/hProcess9"/>
    <dgm:cxn modelId="{0E5F97FD-4166-407F-9BEC-B6A8E5E1EB73}" type="presParOf" srcId="{234B94E0-68AF-43B6-88FC-AC2D1646F5E4}" destId="{C73480E1-B1AE-45D2-A076-74F6E61E767F}" srcOrd="2" destOrd="0" presId="urn:microsoft.com/office/officeart/2005/8/layout/hProcess9"/>
    <dgm:cxn modelId="{0479FDCF-700E-4782-A213-94CF33C62627}" type="presParOf" srcId="{234B94E0-68AF-43B6-88FC-AC2D1646F5E4}" destId="{3497C27F-504A-4305-8D46-B1CB38AA15AF}" srcOrd="3" destOrd="0" presId="urn:microsoft.com/office/officeart/2005/8/layout/hProcess9"/>
    <dgm:cxn modelId="{93435FE9-F5AF-41B9-A400-7BE958D38062}" type="presParOf" srcId="{234B94E0-68AF-43B6-88FC-AC2D1646F5E4}" destId="{7360CC34-BF97-4435-BCA2-E347B8C6B1F6}" srcOrd="4" destOrd="0" presId="urn:microsoft.com/office/officeart/2005/8/layout/hProcess9"/>
    <dgm:cxn modelId="{4CEDEEED-3ACA-4B11-A19C-C48425805E37}" type="presParOf" srcId="{234B94E0-68AF-43B6-88FC-AC2D1646F5E4}" destId="{A63E4A38-3888-450C-9D3E-B711C8FE7D29}" srcOrd="5" destOrd="0" presId="urn:microsoft.com/office/officeart/2005/8/layout/hProcess9"/>
    <dgm:cxn modelId="{D9BEB39F-BCD4-49F5-8B72-A71D00F2C0C6}" type="presParOf" srcId="{234B94E0-68AF-43B6-88FC-AC2D1646F5E4}" destId="{C8B2E5CB-FC2A-4CE5-B943-12C514DA8DFA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D37CA-676F-4E3D-A94F-480C9B8E7960}">
      <dsp:nvSpPr>
        <dsp:cNvPr id="0" name=""/>
        <dsp:cNvSpPr/>
      </dsp:nvSpPr>
      <dsp:spPr>
        <a:xfrm>
          <a:off x="809513" y="0"/>
          <a:ext cx="9347155" cy="5295899"/>
        </a:xfrm>
        <a:prstGeom prst="rightArrow">
          <a:avLst/>
        </a:prstGeom>
        <a:solidFill>
          <a:srgbClr val="FDD1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BD1EC-23B5-4789-8A9B-8AEADD3154F7}">
      <dsp:nvSpPr>
        <dsp:cNvPr id="0" name=""/>
        <dsp:cNvSpPr/>
      </dsp:nvSpPr>
      <dsp:spPr>
        <a:xfrm>
          <a:off x="5503" y="1588769"/>
          <a:ext cx="2647143" cy="2118360"/>
        </a:xfrm>
        <a:prstGeom prst="roundRect">
          <a:avLst/>
        </a:prstGeom>
        <a:solidFill>
          <a:srgbClr val="CF0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Reducing discounts for all products can drastically improve the profits.</a:t>
          </a:r>
          <a:endParaRPr lang="en-US" sz="1800" kern="1200" dirty="0"/>
        </a:p>
      </dsp:txBody>
      <dsp:txXfrm>
        <a:off x="108913" y="1692179"/>
        <a:ext cx="2440323" cy="1911540"/>
      </dsp:txXfrm>
    </dsp:sp>
    <dsp:sp modelId="{C73480E1-B1AE-45D2-A076-74F6E61E767F}">
      <dsp:nvSpPr>
        <dsp:cNvPr id="0" name=""/>
        <dsp:cNvSpPr/>
      </dsp:nvSpPr>
      <dsp:spPr>
        <a:xfrm>
          <a:off x="2785004" y="1588769"/>
          <a:ext cx="2647143" cy="2118360"/>
        </a:xfrm>
        <a:prstGeom prst="roundRect">
          <a:avLst/>
        </a:prstGeom>
        <a:solidFill>
          <a:srgbClr val="CF0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Promoting low sales sub-categories like labels and art can benefit.</a:t>
          </a:r>
          <a:endParaRPr lang="en-US" sz="1800" kern="1200" dirty="0"/>
        </a:p>
      </dsp:txBody>
      <dsp:txXfrm>
        <a:off x="2888414" y="1692179"/>
        <a:ext cx="2440323" cy="1911540"/>
      </dsp:txXfrm>
    </dsp:sp>
    <dsp:sp modelId="{7360CC34-BF97-4435-BCA2-E347B8C6B1F6}">
      <dsp:nvSpPr>
        <dsp:cNvPr id="0" name=""/>
        <dsp:cNvSpPr/>
      </dsp:nvSpPr>
      <dsp:spPr>
        <a:xfrm>
          <a:off x="5564505" y="1588769"/>
          <a:ext cx="2647143" cy="2118360"/>
        </a:xfrm>
        <a:prstGeom prst="roundRect">
          <a:avLst/>
        </a:prstGeom>
        <a:solidFill>
          <a:srgbClr val="CF0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Upgrading the same day ship mode and marketing more on corporate and home office segment can bring profit in longer run</a:t>
          </a:r>
          <a:endParaRPr lang="en-US" sz="1800" kern="1200" dirty="0"/>
        </a:p>
      </dsp:txBody>
      <dsp:txXfrm>
        <a:off x="5667915" y="1692179"/>
        <a:ext cx="2440323" cy="1911540"/>
      </dsp:txXfrm>
    </dsp:sp>
    <dsp:sp modelId="{C8B2E5CB-FC2A-4CE5-B943-12C514DA8DFA}">
      <dsp:nvSpPr>
        <dsp:cNvPr id="0" name=""/>
        <dsp:cNvSpPr/>
      </dsp:nvSpPr>
      <dsp:spPr>
        <a:xfrm>
          <a:off x="8344006" y="1588769"/>
          <a:ext cx="2647143" cy="2118360"/>
        </a:xfrm>
        <a:prstGeom prst="roundRect">
          <a:avLst/>
        </a:prstGeom>
        <a:solidFill>
          <a:srgbClr val="CF0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Knowledge from best performing states should be used for least performing states. </a:t>
          </a:r>
          <a:endParaRPr lang="en-US" sz="1800" kern="1200" dirty="0"/>
        </a:p>
      </dsp:txBody>
      <dsp:txXfrm>
        <a:off x="8447416" y="1692179"/>
        <a:ext cx="2440323" cy="191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07381"/>
            <a:ext cx="596348" cy="3554233"/>
          </a:xfrm>
          <a:prstGeom prst="rect">
            <a:avLst/>
          </a:prstGeom>
          <a:solidFill>
            <a:srgbClr val="CF0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93059" y="1836751"/>
            <a:ext cx="6838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CF0FC6"/>
                </a:solidFill>
              </a:rPr>
              <a:t>Superstore Data Visualization</a:t>
            </a:r>
            <a:endParaRPr lang="en-IN" sz="6000" b="1" dirty="0">
              <a:solidFill>
                <a:srgbClr val="CF0FC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25" y="4826442"/>
            <a:ext cx="326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By</a:t>
            </a:r>
            <a:r>
              <a:rPr lang="en-IN" dirty="0" smtClean="0"/>
              <a:t> Pabba Abhishek</a:t>
            </a:r>
          </a:p>
          <a:p>
            <a:r>
              <a:rPr lang="en-IN" sz="1400" dirty="0" smtClean="0"/>
              <a:t>Presented on</a:t>
            </a:r>
            <a:r>
              <a:rPr lang="en-IN" dirty="0" smtClean="0"/>
              <a:t> 09/06/21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5">
            <a:extLst>
              <a:ext uri="{FF2B5EF4-FFF2-40B4-BE49-F238E27FC236}">
                <a16:creationId xmlns:a16="http://schemas.microsoft.com/office/drawing/2014/main" id="{73D19A60-7412-44C3-B74C-992647960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2"/>
          <a:stretch/>
        </p:blipFill>
        <p:spPr>
          <a:xfrm>
            <a:off x="0" y="978010"/>
            <a:ext cx="12192000" cy="5879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5903" y="1290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CF0FC6"/>
                </a:solidFill>
              </a:rPr>
              <a:t>Sales are independent of discount</a:t>
            </a:r>
            <a:endParaRPr lang="en-IN" sz="3600" b="1" dirty="0">
              <a:solidFill>
                <a:srgbClr val="CF0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07381"/>
            <a:ext cx="596348" cy="3554233"/>
          </a:xfrm>
          <a:prstGeom prst="rect">
            <a:avLst/>
          </a:prstGeom>
          <a:solidFill>
            <a:srgbClr val="CF0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-15903" y="1290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F0FC6"/>
                </a:solidFill>
              </a:rPr>
              <a:t>Using ML to predict profits for 0 discount</a:t>
            </a:r>
            <a:endParaRPr lang="en-IN" sz="3200" b="1" dirty="0">
              <a:solidFill>
                <a:srgbClr val="CF0F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03" y="1925565"/>
            <a:ext cx="9342783" cy="4777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5475" y="850790"/>
            <a:ext cx="10377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 noticed earlier, huge discounts are leading to huge losses and discounts are nowhere promoting the sales.</a:t>
            </a:r>
          </a:p>
          <a:p>
            <a:endParaRPr lang="en-IN" dirty="0" smtClean="0"/>
          </a:p>
          <a:p>
            <a:r>
              <a:rPr lang="en-IN" dirty="0" smtClean="0"/>
              <a:t>Using a machine learning model, the profits are forecasted if for the same sales there was a zero discount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6">
            <a:extLst>
              <a:ext uri="{FF2B5EF4-FFF2-40B4-BE49-F238E27FC236}">
                <a16:creationId xmlns:a16="http://schemas.microsoft.com/office/drawing/2014/main" id="{6EA1547E-31D2-418A-82BC-D3B37D639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8"/>
          <a:stretch/>
        </p:blipFill>
        <p:spPr>
          <a:xfrm>
            <a:off x="0" y="866692"/>
            <a:ext cx="5907818" cy="5991307"/>
          </a:xfrm>
          <a:prstGeom prst="rect">
            <a:avLst/>
          </a:prstGeom>
        </p:spPr>
      </p:pic>
      <p:pic>
        <p:nvPicPr>
          <p:cNvPr id="6" name="slide3" descr="Story 12">
            <a:extLst>
              <a:ext uri="{FF2B5EF4-FFF2-40B4-BE49-F238E27FC236}">
                <a16:creationId xmlns:a16="http://schemas.microsoft.com/office/drawing/2014/main" id="{3A08FCFE-F376-49CC-9393-F2E7FF609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13783" r="13849" b="2547"/>
          <a:stretch/>
        </p:blipFill>
        <p:spPr>
          <a:xfrm>
            <a:off x="5971430" y="866692"/>
            <a:ext cx="6204667" cy="5991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5903" y="1290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F0FC6"/>
                </a:solidFill>
              </a:rPr>
              <a:t>Original profits vs Forecasted profits at 0 discount</a:t>
            </a:r>
            <a:endParaRPr lang="en-IN" sz="3200" b="1" dirty="0">
              <a:solidFill>
                <a:srgbClr val="CF0FC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2755" y="107342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Original profits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070573" y="107342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Forecasted profits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EF867138-C07D-4B35-9C25-B11F18B0B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18124" r="14966" b="-480"/>
          <a:stretch/>
        </p:blipFill>
        <p:spPr>
          <a:xfrm>
            <a:off x="1" y="1630017"/>
            <a:ext cx="5868062" cy="5227984"/>
          </a:xfrm>
          <a:prstGeom prst="rect">
            <a:avLst/>
          </a:prstGeom>
        </p:spPr>
      </p:pic>
      <p:pic>
        <p:nvPicPr>
          <p:cNvPr id="5" name="slide2" descr="Story 11">
            <a:extLst>
              <a:ext uri="{FF2B5EF4-FFF2-40B4-BE49-F238E27FC236}">
                <a16:creationId xmlns:a16="http://schemas.microsoft.com/office/drawing/2014/main" id="{1DE9FC49-67AB-4E2D-9615-8725C41F2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5" t="14583" r="13632" b="1416"/>
          <a:stretch/>
        </p:blipFill>
        <p:spPr>
          <a:xfrm>
            <a:off x="6082749" y="1399431"/>
            <a:ext cx="6109251" cy="54585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5903" y="1290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F0FC6"/>
                </a:solidFill>
              </a:rPr>
              <a:t>State wise improvement in profits</a:t>
            </a:r>
            <a:endParaRPr lang="en-IN" sz="3200" b="1" dirty="0">
              <a:solidFill>
                <a:srgbClr val="CF0F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2755" y="107342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Original profits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070573" y="107342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Forecasted profits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8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19232"/>
            <a:ext cx="596348" cy="3554233"/>
          </a:xfrm>
          <a:prstGeom prst="rect">
            <a:avLst/>
          </a:prstGeom>
          <a:solidFill>
            <a:srgbClr val="CF0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84926638"/>
              </p:ext>
            </p:extLst>
          </p:nvPr>
        </p:nvGraphicFramePr>
        <p:xfrm>
          <a:off x="930303" y="713831"/>
          <a:ext cx="10996654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5903" y="1290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F0FC6"/>
                </a:solidFill>
              </a:rPr>
              <a:t>Suggestions to increase profits</a:t>
            </a:r>
            <a:endParaRPr lang="en-IN" sz="3200" b="1" dirty="0">
              <a:solidFill>
                <a:srgbClr val="CF0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07381"/>
            <a:ext cx="596348" cy="3554233"/>
          </a:xfrm>
          <a:prstGeom prst="rect">
            <a:avLst/>
          </a:prstGeom>
          <a:solidFill>
            <a:srgbClr val="CF0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226423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600" b="1" dirty="0" smtClean="0">
                <a:solidFill>
                  <a:srgbClr val="CF0FC6"/>
                </a:solidFill>
              </a:rPr>
              <a:t>Situation presented</a:t>
            </a:r>
            <a:endParaRPr lang="en-IN" sz="4600" b="1" dirty="0">
              <a:solidFill>
                <a:srgbClr val="CF0FC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0160" y="1179463"/>
            <a:ext cx="1004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a business manager of a superstore retail chain, I’m analyzing the data about sales and profits of </a:t>
            </a:r>
            <a:r>
              <a:rPr lang="en-IN" dirty="0" smtClean="0"/>
              <a:t>the </a:t>
            </a:r>
            <a:r>
              <a:rPr lang="en-IN" dirty="0" smtClean="0"/>
              <a:t>company. The following is the data gathered to analyse.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66210"/>
              </p:ext>
            </p:extLst>
          </p:nvPr>
        </p:nvGraphicFramePr>
        <p:xfrm>
          <a:off x="1280160" y="1978616"/>
          <a:ext cx="10040979" cy="427254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72383">
                  <a:extLst>
                    <a:ext uri="{9D8B030D-6E8A-4147-A177-3AD203B41FA5}">
                      <a16:colId xmlns:a16="http://schemas.microsoft.com/office/drawing/2014/main" val="1080689341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3670988078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3590104491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2594437740"/>
                    </a:ext>
                  </a:extLst>
                </a:gridCol>
                <a:gridCol w="898993">
                  <a:extLst>
                    <a:ext uri="{9D8B030D-6E8A-4147-A177-3AD203B41FA5}">
                      <a16:colId xmlns:a16="http://schemas.microsoft.com/office/drawing/2014/main" val="286018498"/>
                    </a:ext>
                  </a:extLst>
                </a:gridCol>
                <a:gridCol w="645773">
                  <a:extLst>
                    <a:ext uri="{9D8B030D-6E8A-4147-A177-3AD203B41FA5}">
                      <a16:colId xmlns:a16="http://schemas.microsoft.com/office/drawing/2014/main" val="1030696915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545528074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707404006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21466798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3968458667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2945368299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1346201361"/>
                    </a:ext>
                  </a:extLst>
                </a:gridCol>
                <a:gridCol w="772383">
                  <a:extLst>
                    <a:ext uri="{9D8B030D-6E8A-4147-A177-3AD203B41FA5}">
                      <a16:colId xmlns:a16="http://schemas.microsoft.com/office/drawing/2014/main" val="4177978975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Ship Mode</a:t>
                      </a:r>
                      <a:endParaRPr lang="en-IN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Segment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Country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City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State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Postal Code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Region</a:t>
                      </a:r>
                      <a:endParaRPr lang="en-IN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Category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Sub-Category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Sales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Quantity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Discount</a:t>
                      </a:r>
                      <a:endParaRPr lang="en-IN" sz="1400" b="1" i="0" u="none" strike="noStrike" baseline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baseline="0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Profit</a:t>
                      </a:r>
                      <a:endParaRPr lang="en-IN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0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59024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Standard Class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Consumer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Seattle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Washington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98115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West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1747.25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629.01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60578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Standard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Corporate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Seattle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Washington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98103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3393.68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610.8624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72175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First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Home Office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Harrisonburg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Virginia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22801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South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2244.48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493.7856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64787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Second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Home Office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Seattle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Washington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98105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1913.4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401.814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737410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Second Class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Home Office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Seattle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Washington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98115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West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2348.82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399.2994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46513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Adobe Gurmukhi" panose="01010101010101010101" pitchFamily="50" charset="0"/>
                        </a:rPr>
                        <a:t>.</a:t>
                      </a: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043544"/>
                  </a:ext>
                </a:extLst>
              </a:tr>
              <a:tr h="4804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Standard Class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Consumer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United States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Jackson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Mississippi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39212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South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Furniture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Tables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2430.08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dobe Gurmukhi" panose="01010101010101010101" pitchFamily="50" charset="0"/>
                          <a:cs typeface="Adobe Gurmukhi" panose="01010101010101010101" pitchFamily="50" charset="0"/>
                        </a:rPr>
                        <a:t>388.8128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dobe Gurmukhi" panose="01010101010101010101" pitchFamily="50" charset="0"/>
                        <a:cs typeface="Adobe Gurmukhi" panose="01010101010101010101" pitchFamily="50" charset="0"/>
                      </a:endParaRPr>
                    </a:p>
                  </a:txBody>
                  <a:tcPr marL="6559" marR="6559" marT="65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6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2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07381"/>
            <a:ext cx="596348" cy="3554233"/>
          </a:xfrm>
          <a:prstGeom prst="rect">
            <a:avLst/>
          </a:prstGeom>
          <a:solidFill>
            <a:srgbClr val="CF0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15348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CF0FC6"/>
                </a:solidFill>
              </a:rPr>
              <a:t>Goal of the project</a:t>
            </a:r>
            <a:endParaRPr lang="en-IN" sz="4400" b="1" dirty="0">
              <a:solidFill>
                <a:srgbClr val="CF0FC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6879" y="1407381"/>
            <a:ext cx="79509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/>
              <a:t>Finding </a:t>
            </a:r>
            <a:r>
              <a:rPr lang="en-IN" sz="2800" dirty="0" smtClean="0"/>
              <a:t>the </a:t>
            </a:r>
            <a:r>
              <a:rPr lang="en-IN" sz="2800" dirty="0" smtClean="0"/>
              <a:t>best and least performing areas.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/>
              <a:t>Visually </a:t>
            </a:r>
            <a:r>
              <a:rPr lang="en-IN" sz="2800" dirty="0" smtClean="0"/>
              <a:t>presenting </a:t>
            </a:r>
            <a:r>
              <a:rPr lang="en-IN" sz="2800" dirty="0"/>
              <a:t>the findings and </a:t>
            </a:r>
            <a:r>
              <a:rPr lang="en-IN" sz="2800" dirty="0" smtClean="0"/>
              <a:t>letting </a:t>
            </a:r>
            <a:r>
              <a:rPr lang="en-IN" sz="2800" dirty="0"/>
              <a:t>the </a:t>
            </a:r>
            <a:r>
              <a:rPr lang="en-IN" sz="2800" dirty="0" smtClean="0"/>
              <a:t>shareholders see them.</a:t>
            </a:r>
            <a:endParaRPr lang="en-IN" sz="2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/>
              <a:t>Recommend solutions to increase profits in those </a:t>
            </a:r>
            <a:r>
              <a:rPr lang="en-IN" sz="2800" dirty="0" smtClean="0"/>
              <a:t>areas.</a:t>
            </a:r>
            <a:endParaRPr lang="en-IN" sz="2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/>
              <a:t>Forecast </a:t>
            </a:r>
            <a:r>
              <a:rPr lang="en-IN" sz="2800" dirty="0" smtClean="0"/>
              <a:t>the growth with the following suggestions.</a:t>
            </a:r>
          </a:p>
        </p:txBody>
      </p:sp>
    </p:spTree>
    <p:extLst>
      <p:ext uri="{BB962C8B-B14F-4D97-AF65-F5344CB8AC3E}">
        <p14:creationId xmlns:p14="http://schemas.microsoft.com/office/powerpoint/2010/main" val="27976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F3ADA4E9-18FB-4FDF-902A-64CB4D31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7327"/>
          <a:stretch/>
        </p:blipFill>
        <p:spPr>
          <a:xfrm>
            <a:off x="-15903" y="898497"/>
            <a:ext cx="12207903" cy="59595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5903" y="1290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CF0FC6"/>
                </a:solidFill>
              </a:rPr>
              <a:t>Profit and sales for each sub-category</a:t>
            </a:r>
            <a:endParaRPr lang="en-IN" sz="3600" b="1" dirty="0">
              <a:solidFill>
                <a:srgbClr val="CF0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EF867138-C07D-4B35-9C25-B11F18B0B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" t="8406" r="1"/>
          <a:stretch/>
        </p:blipFill>
        <p:spPr>
          <a:xfrm>
            <a:off x="-39757" y="787179"/>
            <a:ext cx="12231757" cy="6070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5903" y="1290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CF0FC6"/>
                </a:solidFill>
              </a:rPr>
              <a:t>State</a:t>
            </a:r>
            <a:r>
              <a:rPr lang="en-IN" sz="3600" b="1" dirty="0" smtClean="0">
                <a:solidFill>
                  <a:srgbClr val="CF0FC6"/>
                </a:solidFill>
              </a:rPr>
              <a:t> wise Profit</a:t>
            </a:r>
            <a:endParaRPr lang="en-IN" sz="3600" b="1" dirty="0">
              <a:solidFill>
                <a:srgbClr val="CF0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">
            <a:extLst>
              <a:ext uri="{FF2B5EF4-FFF2-40B4-BE49-F238E27FC236}">
                <a16:creationId xmlns:a16="http://schemas.microsoft.com/office/drawing/2014/main" id="{F4CD3CAF-0764-42CE-8AB6-E6B4E489B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" t="7798" r="1"/>
          <a:stretch/>
        </p:blipFill>
        <p:spPr>
          <a:xfrm>
            <a:off x="-39757" y="1176793"/>
            <a:ext cx="12231757" cy="568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5903" y="1290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CF0FC6"/>
                </a:solidFill>
              </a:rPr>
              <a:t>Segment and ship mode relation with sales</a:t>
            </a:r>
            <a:endParaRPr lang="en-IN" sz="3600" b="1" dirty="0">
              <a:solidFill>
                <a:srgbClr val="CF0FC6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16703" y="2321781"/>
            <a:ext cx="842838" cy="318052"/>
          </a:xfrm>
          <a:prstGeom prst="straightConnector1">
            <a:avLst/>
          </a:prstGeom>
          <a:ln>
            <a:solidFill>
              <a:srgbClr val="CF0FC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16703" y="1920375"/>
            <a:ext cx="234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CF0FC6"/>
                </a:solidFill>
              </a:rPr>
              <a:t>Most sales</a:t>
            </a:r>
            <a:endParaRPr lang="en-IN" sz="2400" b="1" dirty="0">
              <a:solidFill>
                <a:srgbClr val="CF0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07381"/>
            <a:ext cx="596348" cy="3554233"/>
          </a:xfrm>
          <a:prstGeom prst="rect">
            <a:avLst/>
          </a:prstGeom>
          <a:solidFill>
            <a:srgbClr val="CF0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-15903" y="1290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CF0FC6"/>
                </a:solidFill>
              </a:rPr>
              <a:t>Things to be noted</a:t>
            </a:r>
            <a:endParaRPr lang="en-IN" sz="3600" b="1" dirty="0">
              <a:solidFill>
                <a:srgbClr val="CF0FC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917" y="1399430"/>
            <a:ext cx="8102379" cy="44012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+mj-lt"/>
              </a:rPr>
              <a:t>Most sold Sub-category is 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+mj-lt"/>
              </a:rPr>
              <a:t>Most profitable Sub-category: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 smtClean="0">
                <a:latin typeface="+mj-lt"/>
              </a:rPr>
              <a:t>Copiers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 smtClean="0">
                <a:latin typeface="+mj-lt"/>
              </a:rPr>
              <a:t>Phones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 smtClean="0">
                <a:latin typeface="+mj-lt"/>
              </a:rPr>
              <a:t>Accessories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+mj-lt"/>
              </a:rPr>
              <a:t>Best performing states: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 smtClean="0">
                <a:latin typeface="+mj-lt"/>
              </a:rPr>
              <a:t>California,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 smtClean="0">
                <a:latin typeface="+mj-lt"/>
              </a:rPr>
              <a:t>New York &amp;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b="1" dirty="0" smtClean="0">
                <a:latin typeface="+mj-lt"/>
              </a:rPr>
              <a:t>Washington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0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+mj-lt"/>
              </a:rPr>
              <a:t>Most sales from Standard and Consumer class.</a:t>
            </a:r>
            <a:endParaRPr lang="en-IN" sz="2000" b="1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+mj-lt"/>
              </a:rPr>
              <a:t>Least </a:t>
            </a:r>
            <a:r>
              <a:rPr lang="en-IN" sz="2000" b="1" dirty="0">
                <a:latin typeface="+mj-lt"/>
              </a:rPr>
              <a:t>performing Sub-categories: </a:t>
            </a:r>
          </a:p>
          <a:p>
            <a:pPr marL="800100" lvl="1" indent="-342900">
              <a:buSzPct val="125000"/>
              <a:buFont typeface="Candara" panose="020E0502030303020204" pitchFamily="34" charset="0"/>
              <a:buChar char="x"/>
            </a:pPr>
            <a:r>
              <a:rPr lang="en-IN" sz="2000" b="1" dirty="0">
                <a:latin typeface="+mj-lt"/>
              </a:rPr>
              <a:t>Tables</a:t>
            </a:r>
          </a:p>
          <a:p>
            <a:pPr marL="800100" lvl="1" indent="-342900">
              <a:buSzPct val="125000"/>
              <a:buFont typeface="Candara" panose="020E0502030303020204" pitchFamily="34" charset="0"/>
              <a:buChar char="x"/>
            </a:pPr>
            <a:r>
              <a:rPr lang="en-IN" sz="2000" b="1" dirty="0">
                <a:latin typeface="+mj-lt"/>
              </a:rPr>
              <a:t>Supplies</a:t>
            </a:r>
          </a:p>
          <a:p>
            <a:pPr marL="800100" lvl="1" indent="-342900">
              <a:buSzPct val="125000"/>
              <a:buFont typeface="Candara" panose="020E0502030303020204" pitchFamily="34" charset="0"/>
              <a:buChar char="x"/>
            </a:pPr>
            <a:r>
              <a:rPr lang="en-IN" sz="2000" b="1" dirty="0" smtClean="0">
                <a:latin typeface="+mj-lt"/>
              </a:rPr>
              <a:t>Bookcases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+mj-lt"/>
              </a:rPr>
              <a:t>Least performing states:</a:t>
            </a:r>
          </a:p>
          <a:p>
            <a:pPr marL="800100" lvl="1" indent="-342900">
              <a:buSzPct val="125000"/>
              <a:buFont typeface="Candara" panose="020E0502030303020204" pitchFamily="34" charset="0"/>
              <a:buChar char="x"/>
            </a:pPr>
            <a:r>
              <a:rPr lang="en-IN" sz="2000" b="1" dirty="0" smtClean="0">
                <a:latin typeface="+mj-lt"/>
              </a:rPr>
              <a:t>Texas</a:t>
            </a:r>
            <a:r>
              <a:rPr lang="en-IN" sz="2000" b="1" dirty="0">
                <a:latin typeface="+mj-lt"/>
              </a:rPr>
              <a:t>,</a:t>
            </a:r>
          </a:p>
          <a:p>
            <a:pPr marL="800100" lvl="1" indent="-342900">
              <a:buSzPct val="125000"/>
              <a:buFont typeface="Candara" panose="020E0502030303020204" pitchFamily="34" charset="0"/>
              <a:buChar char="x"/>
            </a:pPr>
            <a:r>
              <a:rPr lang="en-IN" sz="2000" b="1" dirty="0">
                <a:latin typeface="+mj-lt"/>
              </a:rPr>
              <a:t>Illinois, </a:t>
            </a:r>
          </a:p>
          <a:p>
            <a:pPr marL="800100" lvl="1" indent="-342900">
              <a:buSzPct val="125000"/>
              <a:buFont typeface="Candara" panose="020E0502030303020204" pitchFamily="34" charset="0"/>
              <a:buChar char="x"/>
            </a:pPr>
            <a:r>
              <a:rPr lang="en-IN" sz="2000" b="1" dirty="0">
                <a:latin typeface="+mj-lt"/>
              </a:rPr>
              <a:t>Pennsylvania &amp; </a:t>
            </a:r>
            <a:r>
              <a:rPr lang="en-IN" sz="2000" b="1" dirty="0" smtClean="0">
                <a:latin typeface="+mj-lt"/>
              </a:rPr>
              <a:t>Ohio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52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07381"/>
            <a:ext cx="596348" cy="3554233"/>
          </a:xfrm>
          <a:prstGeom prst="rect">
            <a:avLst/>
          </a:prstGeom>
          <a:solidFill>
            <a:srgbClr val="CF0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658416" y="1432943"/>
            <a:ext cx="1921814" cy="3528671"/>
          </a:xfrm>
          <a:prstGeom prst="rect">
            <a:avLst/>
          </a:prstGeom>
          <a:gradFill flip="none" rotWithShape="1">
            <a:gsLst>
              <a:gs pos="0">
                <a:srgbClr val="FF33CC">
                  <a:shade val="30000"/>
                  <a:satMod val="115000"/>
                </a:srgbClr>
              </a:gs>
              <a:gs pos="50000">
                <a:srgbClr val="FF33CC">
                  <a:shade val="67500"/>
                  <a:satMod val="115000"/>
                </a:srgbClr>
              </a:gs>
              <a:gs pos="100000">
                <a:srgbClr val="FF33C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0" name="Oval 19"/>
          <p:cNvSpPr/>
          <p:nvPr/>
        </p:nvSpPr>
        <p:spPr>
          <a:xfrm>
            <a:off x="1162026" y="1144268"/>
            <a:ext cx="644373" cy="6843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1" name="TextBox 20"/>
          <p:cNvSpPr txBox="1"/>
          <p:nvPr/>
        </p:nvSpPr>
        <p:spPr>
          <a:xfrm>
            <a:off x="1350489" y="1266518"/>
            <a:ext cx="39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1436" y="1884788"/>
            <a:ext cx="1684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Best performing and least performing state </a:t>
            </a:r>
            <a:r>
              <a:rPr lang="en-IN" sz="2000" dirty="0" smtClean="0">
                <a:solidFill>
                  <a:schemeClr val="bg1"/>
                </a:solidFill>
              </a:rPr>
              <a:t>outlets to be contacted.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69335" y="1432941"/>
            <a:ext cx="1921814" cy="3528671"/>
          </a:xfrm>
          <a:prstGeom prst="rect">
            <a:avLst/>
          </a:prstGeom>
          <a:gradFill flip="none" rotWithShape="1">
            <a:gsLst>
              <a:gs pos="0">
                <a:srgbClr val="FF33CC">
                  <a:shade val="30000"/>
                  <a:satMod val="115000"/>
                </a:srgbClr>
              </a:gs>
              <a:gs pos="50000">
                <a:srgbClr val="FF33CC">
                  <a:shade val="67500"/>
                  <a:satMod val="115000"/>
                </a:srgbClr>
              </a:gs>
              <a:gs pos="100000">
                <a:srgbClr val="FF33C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4" name="Oval 23"/>
          <p:cNvSpPr/>
          <p:nvPr/>
        </p:nvSpPr>
        <p:spPr>
          <a:xfrm>
            <a:off x="3672945" y="1144266"/>
            <a:ext cx="644373" cy="6843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5" name="TextBox 24"/>
          <p:cNvSpPr txBox="1"/>
          <p:nvPr/>
        </p:nvSpPr>
        <p:spPr>
          <a:xfrm>
            <a:off x="3861408" y="1266516"/>
            <a:ext cx="39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79161" y="1431942"/>
            <a:ext cx="1921814" cy="3528671"/>
          </a:xfrm>
          <a:prstGeom prst="rect">
            <a:avLst/>
          </a:prstGeom>
          <a:gradFill flip="none" rotWithShape="1">
            <a:gsLst>
              <a:gs pos="0">
                <a:srgbClr val="FF33CC">
                  <a:shade val="30000"/>
                  <a:satMod val="115000"/>
                </a:srgbClr>
              </a:gs>
              <a:gs pos="50000">
                <a:srgbClr val="FF33CC">
                  <a:shade val="67500"/>
                  <a:satMod val="115000"/>
                </a:srgbClr>
              </a:gs>
              <a:gs pos="100000">
                <a:srgbClr val="FF33C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8" name="Oval 27"/>
          <p:cNvSpPr/>
          <p:nvPr/>
        </p:nvSpPr>
        <p:spPr>
          <a:xfrm>
            <a:off x="6182771" y="1143267"/>
            <a:ext cx="644373" cy="6843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9" name="TextBox 28"/>
          <p:cNvSpPr txBox="1"/>
          <p:nvPr/>
        </p:nvSpPr>
        <p:spPr>
          <a:xfrm>
            <a:off x="6371234" y="1265517"/>
            <a:ext cx="39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2181" y="1883787"/>
            <a:ext cx="1684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Relation between quantity, </a:t>
            </a:r>
            <a:r>
              <a:rPr lang="en-IN" sz="2000" dirty="0" smtClean="0">
                <a:solidFill>
                  <a:schemeClr val="bg1"/>
                </a:solidFill>
              </a:rPr>
              <a:t>profits, discount </a:t>
            </a:r>
            <a:r>
              <a:rPr lang="en-IN" sz="2000" dirty="0" smtClean="0">
                <a:solidFill>
                  <a:schemeClr val="bg1"/>
                </a:solidFill>
              </a:rPr>
              <a:t>and sales need to be further clarified.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81702" y="1431942"/>
            <a:ext cx="1921814" cy="3528671"/>
          </a:xfrm>
          <a:prstGeom prst="rect">
            <a:avLst/>
          </a:prstGeom>
          <a:gradFill flip="none" rotWithShape="1">
            <a:gsLst>
              <a:gs pos="0">
                <a:srgbClr val="FF33CC">
                  <a:shade val="30000"/>
                  <a:satMod val="115000"/>
                </a:srgbClr>
              </a:gs>
              <a:gs pos="50000">
                <a:srgbClr val="FF33CC">
                  <a:shade val="67500"/>
                  <a:satMod val="115000"/>
                </a:srgbClr>
              </a:gs>
              <a:gs pos="100000">
                <a:srgbClr val="FF33C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2" name="Oval 31"/>
          <p:cNvSpPr/>
          <p:nvPr/>
        </p:nvSpPr>
        <p:spPr>
          <a:xfrm>
            <a:off x="8785312" y="1143267"/>
            <a:ext cx="644373" cy="6843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3" name="TextBox 32"/>
          <p:cNvSpPr txBox="1"/>
          <p:nvPr/>
        </p:nvSpPr>
        <p:spPr>
          <a:xfrm>
            <a:off x="8973775" y="1265517"/>
            <a:ext cx="39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15903" y="1290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CF0FC6"/>
                </a:solidFill>
              </a:rPr>
              <a:t>Things should be done further</a:t>
            </a:r>
            <a:endParaRPr lang="en-IN" sz="3600" b="1" dirty="0">
              <a:solidFill>
                <a:srgbClr val="CF0FC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7488" y="1883786"/>
            <a:ext cx="1684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Further information regarding shipment mode and segment mode is to be gathered.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00402" y="1883785"/>
            <a:ext cx="1684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Time period of the sales should be gathered to understand the periodic patterns in sales if any present.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4">
            <a:extLst>
              <a:ext uri="{FF2B5EF4-FFF2-40B4-BE49-F238E27FC236}">
                <a16:creationId xmlns:a16="http://schemas.microsoft.com/office/drawing/2014/main" id="{E79DE8D6-8239-4F51-9319-5687CDCB0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" t="7191" r="1"/>
          <a:stretch/>
        </p:blipFill>
        <p:spPr>
          <a:xfrm>
            <a:off x="-23854" y="858741"/>
            <a:ext cx="12215854" cy="5999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5903" y="1290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CF0FC6"/>
                </a:solidFill>
              </a:rPr>
              <a:t>Higher the discount higher the losses</a:t>
            </a:r>
            <a:endParaRPr lang="en-IN" sz="3600" b="1" dirty="0">
              <a:solidFill>
                <a:srgbClr val="CF0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505</Words>
  <Application>Microsoft Office PowerPoint</Application>
  <PresentationFormat>Widescreen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Gothic Std B</vt:lpstr>
      <vt:lpstr>Adobe Gurmukhi</vt:lpstr>
      <vt:lpstr>Arial</vt:lpstr>
      <vt:lpstr>Calibri</vt:lpstr>
      <vt:lpstr>Calibri Light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22</cp:revision>
  <dcterms:created xsi:type="dcterms:W3CDTF">2021-06-09T13:23:20Z</dcterms:created>
  <dcterms:modified xsi:type="dcterms:W3CDTF">2021-06-09T15:58:58Z</dcterms:modified>
</cp:coreProperties>
</file>