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768" r:id="rId2"/>
    <p:sldId id="813" r:id="rId3"/>
    <p:sldId id="814" r:id="rId4"/>
    <p:sldId id="834" r:id="rId5"/>
    <p:sldId id="817" r:id="rId6"/>
    <p:sldId id="864" r:id="rId7"/>
    <p:sldId id="865" r:id="rId8"/>
    <p:sldId id="866" r:id="rId9"/>
    <p:sldId id="836" r:id="rId10"/>
    <p:sldId id="832" r:id="rId11"/>
    <p:sldId id="842" r:id="rId12"/>
    <p:sldId id="843" r:id="rId13"/>
    <p:sldId id="861" r:id="rId14"/>
    <p:sldId id="862" r:id="rId15"/>
    <p:sldId id="863" r:id="rId16"/>
    <p:sldId id="839" r:id="rId17"/>
    <p:sldId id="846" r:id="rId18"/>
    <p:sldId id="857" r:id="rId19"/>
    <p:sldId id="858" r:id="rId20"/>
    <p:sldId id="859" r:id="rId21"/>
    <p:sldId id="860" r:id="rId22"/>
    <p:sldId id="837" r:id="rId23"/>
    <p:sldId id="844" r:id="rId24"/>
    <p:sldId id="847" r:id="rId25"/>
    <p:sldId id="845" r:id="rId26"/>
    <p:sldId id="854" r:id="rId27"/>
    <p:sldId id="838" r:id="rId28"/>
    <p:sldId id="855" r:id="rId29"/>
    <p:sldId id="856" r:id="rId30"/>
    <p:sldId id="824" r:id="rId3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gula Prasann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76DF2-8773-4E41-A2A5-06F7E510A0FB}" v="4" dt="2024-06-11T12:31:00.616"/>
  </p1510:revLst>
</p1510:revInfo>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76578" autoAdjust="0"/>
  </p:normalViewPr>
  <p:slideViewPr>
    <p:cSldViewPr showGuides="1">
      <p:cViewPr varScale="1">
        <p:scale>
          <a:sx n="68" d="100"/>
          <a:sy n="68" d="100"/>
        </p:scale>
        <p:origin x="174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charset="0"/>
              </a:defRPr>
            </a:lvl1pPr>
          </a:lstStyle>
          <a:p>
            <a:pPr>
              <a:defRPr/>
            </a:pPr>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charset="0"/>
              </a:defRPr>
            </a:lvl1pPr>
          </a:lstStyle>
          <a:p>
            <a:pPr>
              <a:defRPr/>
            </a:pPr>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charset="0"/>
              </a:defRPr>
            </a:lvl1pPr>
          </a:lstStyle>
          <a:p>
            <a:pPr>
              <a:defRPr/>
            </a:pPr>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Times New Roman" panose="02020603050405020304" charset="0"/>
              </a:defRPr>
            </a:lvl1pPr>
          </a:lstStyle>
          <a:p>
            <a:pPr>
              <a:defRPr/>
            </a:pPr>
            <a:fld id="{1982751C-CA83-419B-8CFF-5AB22219A391}"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charset="0"/>
              </a:defRPr>
            </a:lvl1pPr>
          </a:lstStyle>
          <a:p>
            <a:pPr>
              <a:defRPr/>
            </a:pPr>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charset="0"/>
              </a:defRPr>
            </a:lvl1pPr>
          </a:lstStyle>
          <a:p>
            <a:pPr>
              <a:defRPr/>
            </a:pPr>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Times New Roman" panose="02020603050405020304" charset="0"/>
              </a:defRPr>
            </a:lvl1pPr>
          </a:lstStyle>
          <a:p>
            <a:pPr>
              <a:defRPr/>
            </a:pPr>
            <a:fld id="{0061A251-210C-4698-829D-E30043424700}" type="slidenum">
              <a:rPr lang="en-US"/>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D5BB3F-5374-426D-83D8-45F9511B9F09}"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F855-FBA1-447D-A454-587CD5517B16}" type="datetimeFigureOut">
              <a:rPr lang="en-US"/>
              <a:t>6/11/2024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D9811802-F446-4ECA-81F8-3D7CEB2C386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CDB5B1-6DB6-4BB6-BC45-B65C1F7E9DA3}" type="datetimeFigureOut">
              <a:rPr lang="en-US"/>
              <a:t>6/11/2024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F74427B5-3EBF-4ACC-8088-51BCCC783F60}"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19AEEFE-DF03-4426-A11E-236AD6156E8D}" type="datetimeFigureOut">
              <a:rPr lang="en-US"/>
              <a:t>6/11/2024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30C624B6-89DD-454A-BD71-7CB891A4B579}"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E963895-C78F-49EF-8A48-E42CC9BCE410}" type="datetimeFigureOut">
              <a:rPr lang="en-US"/>
              <a:t>6/11/2024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1.</a:t>
            </a:r>
            <a:fld id="{1F24CB21-8C41-43C1-9B5D-4982F28EBEE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775C7E1-12A5-4F9E-8B1D-A1AD21B2D452}" type="datetimeFigureOut">
              <a:rPr lang="en-US"/>
              <a:t>6/11/2024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6F9F14E8-D6F6-4FD7-B667-43E15F612AF3}"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94E6555-4BC7-4F56-97E6-D7BCDCDBA47E}" type="datetimeFigureOut">
              <a:rPr lang="en-US"/>
              <a:t>6/11/2024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r>
              <a:rPr lang="en-US"/>
              <a:t>1.</a:t>
            </a:r>
            <a:fld id="{9A2A7961-5332-42DB-94E1-3A7EED3A2B1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121882F-FDD9-40A5-ACD4-89AFC4526B64}" type="datetimeFigureOut">
              <a:rPr lang="en-US"/>
              <a:t>6/11/2024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r>
              <a:rPr lang="en-US"/>
              <a:t>1.</a:t>
            </a:r>
            <a:fld id="{328C3DDC-66E2-418E-B99B-EA5F2D950340}"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8FF48ED-29CC-49A1-81FF-9BD7E62ED485}" type="datetimeFigureOut">
              <a:rPr lang="en-US"/>
              <a:t>6/11/2024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r>
              <a:rPr lang="en-US"/>
              <a:t>1.</a:t>
            </a:r>
            <a:fld id="{4A086580-6296-4F56-8D32-C4C6748F380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B28F46E-2B75-45C6-9CFE-CD8D7904E508}" type="datetimeFigureOut">
              <a:rPr lang="en-US"/>
              <a:t>6/11/2024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EB4594F1-E481-4D15-9575-3F24EE6197E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679D67-8DEB-47F0-B625-FDC9EBAADC9C}" type="datetimeFigureOut">
              <a:rPr lang="en-US"/>
              <a:t>6/11/2024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r>
              <a:rPr lang="en-US"/>
              <a:t>1.</a:t>
            </a:r>
            <a:fld id="{14632E9A-DBDF-442D-B459-95EFE540F73F}"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44F15B9-44B3-406C-AFB7-1BC2F10B89DE}" type="datetimeFigureOut">
              <a:rPr lang="en-US"/>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1.</a:t>
            </a:r>
            <a:fld id="{A541B9A5-4C05-4110-B3AD-07ABFA4C20F0}"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0.jpeg"/><Relationship Id="rId5" Type="http://schemas.openxmlformats.org/officeDocument/2006/relationships/image" Target="../media/image3.jpe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1.jpeg"/><Relationship Id="rId5" Type="http://schemas.openxmlformats.org/officeDocument/2006/relationships/image" Target="../media/image3.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2.jpeg"/><Relationship Id="rId5" Type="http://schemas.openxmlformats.org/officeDocument/2006/relationships/image" Target="../media/image3.jpe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3.jpe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83318"/>
            <a:ext cx="9144000" cy="707886"/>
          </a:xfrm>
          <a:solidFill>
            <a:schemeClr val="accent4">
              <a:lumMod val="60000"/>
              <a:lumOff val="40000"/>
            </a:schemeClr>
          </a:solidFill>
        </p:spPr>
        <p:txBody>
          <a:bodyPr rtlCol="0">
            <a:normAutofit/>
          </a:bodyPr>
          <a:lstStyle/>
          <a:p>
            <a:pPr eaLnBrk="1" fontAlgn="auto" hangingPunct="1">
              <a:spcAft>
                <a:spcPts val="0"/>
              </a:spcAft>
              <a:defRPr/>
            </a:pPr>
            <a:r>
              <a:rPr lang="en-US" sz="3200" dirty="0">
                <a:solidFill>
                  <a:srgbClr val="002060"/>
                </a:solidFill>
                <a:latin typeface="Times New Roman" panose="02020603050405020304" charset="0"/>
                <a:cs typeface="Times New Roman" panose="02020603050405020304" charset="0"/>
              </a:rPr>
              <a:t>Major Project Review-2</a:t>
            </a:r>
          </a:p>
        </p:txBody>
      </p:sp>
      <p:pic>
        <p:nvPicPr>
          <p:cNvPr id="3075" name="Picture 3" descr="logo.png"/>
          <p:cNvPicPr>
            <a:picLocks noChangeAspect="1"/>
          </p:cNvPicPr>
          <p:nvPr/>
        </p:nvPicPr>
        <p:blipFill>
          <a:blip r:embed="rId2"/>
          <a:srcRect/>
          <a:stretch>
            <a:fillRect/>
          </a:stretch>
        </p:blipFill>
        <p:spPr bwMode="auto">
          <a:xfrm>
            <a:off x="311285" y="-42893"/>
            <a:ext cx="1060571" cy="866590"/>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077" name="TextBox 5"/>
          <p:cNvSpPr txBox="1">
            <a:spLocks noChangeArrowheads="1"/>
          </p:cNvSpPr>
          <p:nvPr/>
        </p:nvSpPr>
        <p:spPr bwMode="auto">
          <a:xfrm>
            <a:off x="608920" y="3703154"/>
            <a:ext cx="8378700" cy="461665"/>
          </a:xfrm>
          <a:prstGeom prst="rect">
            <a:avLst/>
          </a:prstGeom>
          <a:noFill/>
          <a:ln w="9525">
            <a:noFill/>
            <a:miter lim="800000"/>
          </a:ln>
        </p:spPr>
        <p:txBody>
          <a:bodyPr wrap="square">
            <a:spAutoFit/>
          </a:bodyPr>
          <a:lstStyle/>
          <a:p>
            <a:pPr algn="ctr"/>
            <a:r>
              <a:rPr lang="en-US" sz="2400" dirty="0">
                <a:latin typeface="Times New Roman" panose="02020603050405020304" charset="0"/>
                <a:cs typeface="Times New Roman" panose="02020603050405020304" charset="0"/>
              </a:rPr>
              <a:t>Project Guide : Mrs. k. Bhagya Laxmi, Asst professor  </a:t>
            </a:r>
          </a:p>
        </p:txBody>
      </p:sp>
      <p:sp>
        <p:nvSpPr>
          <p:cNvPr id="3078" name="TextBox 8"/>
          <p:cNvSpPr txBox="1">
            <a:spLocks noChangeArrowheads="1"/>
          </p:cNvSpPr>
          <p:nvPr/>
        </p:nvSpPr>
        <p:spPr bwMode="auto">
          <a:xfrm>
            <a:off x="551886" y="4237466"/>
            <a:ext cx="8412602" cy="1938992"/>
          </a:xfrm>
          <a:prstGeom prst="rect">
            <a:avLst/>
          </a:prstGeom>
          <a:noFill/>
          <a:ln w="9525">
            <a:noFill/>
            <a:miter lim="800000"/>
          </a:ln>
        </p:spPr>
        <p:txBody>
          <a:bodyPr wrap="square">
            <a:spAutoFit/>
          </a:bodyPr>
          <a:lstStyle/>
          <a:p>
            <a:r>
              <a:rPr lang="en-US" sz="2400" dirty="0">
                <a:latin typeface="Times New Roman" panose="02020603050405020304" charset="0"/>
                <a:cs typeface="Times New Roman" panose="02020603050405020304" charset="0"/>
              </a:rPr>
              <a:t>Student Names                                                       Roll No</a:t>
            </a:r>
          </a:p>
          <a:p>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1.</a:t>
            </a:r>
            <a:r>
              <a:rPr lang="en-US" sz="2400" b="0" dirty="0">
                <a:latin typeface="Times New Roman" panose="02020603050405020304" charset="0"/>
                <a:cs typeface="Times New Roman" panose="02020603050405020304" charset="0"/>
              </a:rPr>
              <a:t>A.Yugendhar Reddy	                      		1608-20-733-062</a:t>
            </a:r>
          </a:p>
          <a:p>
            <a:r>
              <a:rPr lang="en-US" sz="2400" dirty="0">
                <a:latin typeface="Times New Roman" panose="02020603050405020304" charset="0"/>
                <a:cs typeface="Times New Roman" panose="02020603050405020304" charset="0"/>
              </a:rPr>
              <a:t>2.</a:t>
            </a:r>
            <a:r>
              <a:rPr lang="en-US" sz="2400" b="0" dirty="0">
                <a:latin typeface="Times New Roman" panose="02020603050405020304" charset="0"/>
                <a:cs typeface="Times New Roman" panose="02020603050405020304" charset="0"/>
              </a:rPr>
              <a:t>P.Akhil					1608-20-733-084</a:t>
            </a:r>
          </a:p>
          <a:p>
            <a:r>
              <a:rPr lang="en-US" sz="2400" dirty="0">
                <a:latin typeface="Times New Roman" panose="02020603050405020304" charset="0"/>
                <a:cs typeface="Times New Roman" panose="02020603050405020304" charset="0"/>
              </a:rPr>
              <a:t>3.</a:t>
            </a:r>
            <a:r>
              <a:rPr lang="en-US" sz="2400" b="0" dirty="0">
                <a:latin typeface="Times New Roman" panose="02020603050405020304" charset="0"/>
                <a:cs typeface="Times New Roman" panose="02020603050405020304" charset="0"/>
              </a:rPr>
              <a:t>A.Arundhathi				1608-20-733-109</a:t>
            </a:r>
          </a:p>
        </p:txBody>
      </p:sp>
      <p:sp>
        <p:nvSpPr>
          <p:cNvPr id="3" name="TextBox 2"/>
          <p:cNvSpPr txBox="1"/>
          <p:nvPr/>
        </p:nvSpPr>
        <p:spPr>
          <a:xfrm>
            <a:off x="55417" y="91324"/>
            <a:ext cx="6912768"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sp>
        <p:nvSpPr>
          <p:cNvPr id="4" name="TextBox 3"/>
          <p:cNvSpPr txBox="1"/>
          <p:nvPr/>
        </p:nvSpPr>
        <p:spPr>
          <a:xfrm>
            <a:off x="251520" y="1969462"/>
            <a:ext cx="8496944" cy="156966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IN" dirty="0">
                <a:latin typeface="Times New Roman" panose="02020603050405020304" charset="0"/>
                <a:cs typeface="Times New Roman" panose="02020603050405020304" charset="0"/>
              </a:rPr>
              <a:t>An Ensemble Model for Glioma sub region segmentation with CNN</a:t>
            </a:r>
          </a:p>
          <a:p>
            <a:pPr algn="ctr"/>
            <a:r>
              <a:rPr lang="en-US" dirty="0">
                <a:solidFill>
                  <a:schemeClr val="bg1"/>
                </a:solidFill>
                <a:latin typeface="Times New Roman" panose="02020603050405020304" charset="0"/>
                <a:cs typeface="Times New Roman" panose="02020603050405020304" charset="0"/>
              </a:rPr>
              <a:t>B5</a:t>
            </a:r>
            <a:r>
              <a:rPr lang="en-IN" dirty="0">
                <a:latin typeface="Times New Roman" panose="02020603050405020304" charset="0"/>
                <a:cs typeface="Times New Roman" panose="02020603050405020304" charset="0"/>
              </a:rPr>
              <a:t> </a:t>
            </a: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20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8315" y="1691005"/>
            <a:ext cx="8316595" cy="8063865"/>
          </a:xfrm>
          <a:prstGeom prst="rect">
            <a:avLst/>
          </a:prstGeom>
          <a:noFill/>
        </p:spPr>
        <p:txBody>
          <a:bodyPr wrap="square">
            <a:noAutofit/>
          </a:bodyPr>
          <a:lstStyle/>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Arial" panose="020B0604020202020204" pitchFamily="34" charset="0"/>
              <a:buChar char="•"/>
            </a:pPr>
            <a:r>
              <a:rPr lang="en-US" altLang="en-IN" sz="1800" b="0" dirty="0">
                <a:effectLst/>
                <a:latin typeface="Times New Roman" panose="02020603050405020304" charset="0"/>
                <a:ea typeface="Times New Roman" panose="02020603050405020304" charset="0"/>
                <a:cs typeface="Times New Roman" panose="02020603050405020304" charset="0"/>
              </a:rPr>
              <a:t>The main aim of this study is to develop a brain tumor segmentation algorithm in order to segment the four sub-tumor parts for all the modalities by comparing the existing deep learning models. </a:t>
            </a:r>
          </a:p>
          <a:p>
            <a:pPr marL="285750" lvl="0" indent="-285750" algn="just">
              <a:lnSpc>
                <a:spcPct val="115000"/>
              </a:lnSpc>
              <a:buFont typeface="Arial" panose="020B0604020202020204" pitchFamily="34" charset="0"/>
              <a:buChar char="•"/>
            </a:pPr>
            <a:r>
              <a:rPr lang="en-US" altLang="en-IN" sz="1800" b="0" dirty="0">
                <a:effectLst/>
                <a:latin typeface="Times New Roman" panose="02020603050405020304" charset="0"/>
                <a:ea typeface="Times New Roman" panose="02020603050405020304" charset="0"/>
                <a:cs typeface="Times New Roman" panose="02020603050405020304" charset="0"/>
              </a:rPr>
              <a:t>Here we proposed a two-layered ensemble deep model which segments the whole tumor and its subparts in three main steps: </a:t>
            </a:r>
          </a:p>
          <a:p>
            <a:pPr marL="800100" lvl="1" indent="-342900" algn="just">
              <a:lnSpc>
                <a:spcPct val="115000"/>
              </a:lnSpc>
              <a:buFont typeface="+mj-lt"/>
              <a:buAutoNum type="arabicPeriod"/>
            </a:pPr>
            <a:r>
              <a:rPr lang="en-US" altLang="en-IN" sz="1800" b="0" dirty="0">
                <a:effectLst/>
                <a:latin typeface="Times New Roman" panose="02020603050405020304" charset="0"/>
                <a:ea typeface="Times New Roman" panose="02020603050405020304" charset="0"/>
                <a:cs typeface="Times New Roman" panose="02020603050405020304" charset="0"/>
              </a:rPr>
              <a:t>A data pre-processing step to remove biases and do the normalization of the given MRI dataset.</a:t>
            </a:r>
          </a:p>
          <a:p>
            <a:pPr marL="800100" lvl="1" indent="-342900" algn="just">
              <a:lnSpc>
                <a:spcPct val="115000"/>
              </a:lnSpc>
              <a:buFont typeface="+mj-lt"/>
              <a:buAutoNum type="arabicPeriod"/>
            </a:pPr>
            <a:r>
              <a:rPr lang="en-US" altLang="en-IN" sz="1800" b="0" dirty="0">
                <a:latin typeface="Times New Roman" panose="02020603050405020304" charset="0"/>
                <a:ea typeface="Times New Roman" panose="02020603050405020304" charset="0"/>
                <a:cs typeface="Times New Roman" panose="02020603050405020304" charset="0"/>
              </a:rPr>
              <a:t>F</a:t>
            </a:r>
            <a:r>
              <a:rPr lang="en-US" altLang="en-IN" sz="1800" b="0" dirty="0">
                <a:effectLst/>
                <a:latin typeface="Times New Roman" panose="02020603050405020304" charset="0"/>
                <a:ea typeface="Times New Roman" panose="02020603050405020304" charset="0"/>
                <a:cs typeface="Times New Roman" panose="02020603050405020304" charset="0"/>
              </a:rPr>
              <a:t>irst layer to train U-Net, InceptionResNetV2 , and WNet models for learning the parameter of segmentation through all four modalities.</a:t>
            </a:r>
          </a:p>
          <a:p>
            <a:pPr marL="800100" lvl="1" indent="-342900" algn="just">
              <a:lnSpc>
                <a:spcPct val="115000"/>
              </a:lnSpc>
              <a:buFont typeface="+mj-lt"/>
              <a:buAutoNum type="arabicPeriod"/>
            </a:pPr>
            <a:r>
              <a:rPr lang="en-US" altLang="en-IN" sz="1800" b="0" dirty="0">
                <a:effectLst/>
                <a:latin typeface="Times New Roman" panose="02020603050405020304" charset="0"/>
                <a:ea typeface="Times New Roman" panose="02020603050405020304" charset="0"/>
                <a:cs typeface="Times New Roman" panose="02020603050405020304" charset="0"/>
              </a:rPr>
              <a:t>An ensemble layer which extracts the maximized feature maps from different model and concatenation of feature maps for better segmentation accuracy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U-Net features a contraction path, bottleneck layer, and expansion path with doubling feature channels.</a:t>
            </a: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U-Net includes five encoding and decoding blocks each, with up-sampling and convolutional layers.</a:t>
            </a: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InceptionResNetV2 processes the initial segmentation map to further refine and enhance the segmentation.</a:t>
            </a:r>
          </a:p>
          <a:p>
            <a:pPr marL="342900" lvl="0" indent="-342900" algn="just">
              <a:lnSpc>
                <a:spcPct val="115000"/>
              </a:lnSpc>
              <a:buFont typeface="Symbol" panose="05050102010706020507" pitchFamily="18" charset="2"/>
              <a:buChar char=""/>
            </a:pPr>
            <a:r>
              <a:rPr lang="en-US" altLang="en-IN" sz="1800" b="0" dirty="0" err="1">
                <a:effectLst/>
                <a:latin typeface="Times New Roman" panose="02020603050405020304" charset="0"/>
                <a:ea typeface="Times New Roman" panose="02020603050405020304" charset="0"/>
                <a:cs typeface="Times New Roman" panose="02020603050405020304" charset="0"/>
              </a:rPr>
              <a:t>With its inception modules and residual connections, allows it to capture more complex patterns and relationships within the segmentation map</a:t>
            </a:r>
          </a:p>
          <a:p>
            <a:pPr marL="342900" lvl="0" indent="-342900" algn="just">
              <a:lnSpc>
                <a:spcPct val="115000"/>
              </a:lnSpc>
              <a:buFont typeface="Symbol" panose="05050102010706020507" pitchFamily="18" charset="2"/>
              <a:buChar char=""/>
            </a:pPr>
            <a:r>
              <a:rPr lang="en-US" altLang="en-IN" sz="1800" b="0" dirty="0" err="1">
                <a:effectLst/>
                <a:latin typeface="Times New Roman" panose="02020603050405020304" charset="0"/>
                <a:ea typeface="Times New Roman" panose="02020603050405020304" charset="0"/>
                <a:cs typeface="Times New Roman" panose="02020603050405020304" charset="0"/>
              </a:rPr>
              <a:t>This final output is expected to be more accurate due to the additional processing and feature refinement done by the InceptionResNetV2 model.</a:t>
            </a: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W-Net processes it through two U-Net networks stacked together, enabling further refinement of the segmentation results.</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sym typeface="+mn-ea"/>
              </a:rPr>
              <a:t>All models conclude with a 1x1 convolutional layer and sigmoid activation for probability maps.</a:t>
            </a: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sym typeface="+mn-ea"/>
              </a:rPr>
              <a:t>In the second layer, feature map fusion is performed based on maximized feature extraction.</a:t>
            </a: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Fusion involves convolutional layers with </a:t>
            </a:r>
            <a:r>
              <a:rPr lang="en-US" altLang="en-IN" sz="1800" b="0" dirty="0" err="1">
                <a:effectLst/>
                <a:latin typeface="Times New Roman" panose="02020603050405020304" charset="0"/>
                <a:ea typeface="Times New Roman" panose="02020603050405020304" charset="0"/>
                <a:cs typeface="Times New Roman" panose="02020603050405020304" charset="0"/>
              </a:rPr>
              <a:t>ReLU</a:t>
            </a:r>
            <a:r>
              <a:rPr lang="en-US" altLang="en-IN" sz="1800" b="0" dirty="0">
                <a:effectLst/>
                <a:latin typeface="Times New Roman" panose="02020603050405020304" charset="0"/>
                <a:ea typeface="Times New Roman" panose="02020603050405020304" charset="0"/>
                <a:cs typeface="Times New Roman" panose="02020603050405020304" charset="0"/>
              </a:rPr>
              <a:t> activation and concatenation for intermediate outputs.</a:t>
            </a: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Connectivity equations represent segmented outputs for core tumor, enhancing tumor, whole tumor, and edema.</a:t>
            </a: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The ensemble method leverages diverse architectures and operations for robust glioma segmentation.</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lvl="0" algn="just">
              <a:lnSpc>
                <a:spcPct val="115000"/>
              </a:lnSpc>
            </a:pPr>
            <a:r>
              <a:rPr lang="en-US" altLang="en-IN" sz="2000" dirty="0" err="1">
                <a:effectLst/>
                <a:latin typeface="Times New Roman" panose="02020603050405020304" charset="0"/>
                <a:ea typeface="Times New Roman" panose="02020603050405020304" charset="0"/>
                <a:cs typeface="Times New Roman" panose="02020603050405020304" charset="0"/>
                <a:sym typeface="+mn-ea"/>
              </a:rPr>
              <a:t>Unet</a:t>
            </a:r>
            <a:r>
              <a:rPr lang="en-US" altLang="en-IN" sz="2000" dirty="0">
                <a:effectLst/>
                <a:latin typeface="Times New Roman" panose="02020603050405020304" charset="0"/>
                <a:ea typeface="Times New Roman" panose="02020603050405020304" charset="0"/>
                <a:cs typeface="Times New Roman" panose="02020603050405020304" charset="0"/>
                <a:sym typeface="+mn-ea"/>
              </a:rPr>
              <a:t> Model :- </a:t>
            </a:r>
          </a:p>
          <a:p>
            <a:pPr lvl="0" algn="just">
              <a:lnSpc>
                <a:spcPct val="115000"/>
              </a:lnSpc>
            </a:pPr>
            <a:endParaRPr lang="en-US" altLang="en-IN" sz="2000" dirty="0">
              <a:latin typeface="Times New Roman" panose="02020603050405020304" charset="0"/>
              <a:ea typeface="Times New Roman" panose="02020603050405020304" charset="0"/>
              <a:cs typeface="Times New Roman" panose="02020603050405020304" charset="0"/>
              <a:sym typeface="+mn-ea"/>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sym typeface="+mn-ea"/>
              </a:rPr>
              <a:t>U-Net is a convolutional neural network with an encoder-decoder structure and skip connections.</a:t>
            </a:r>
          </a:p>
          <a:p>
            <a:pPr marL="342900" lvl="0" indent="-342900" algn="just">
              <a:lnSpc>
                <a:spcPct val="115000"/>
              </a:lnSpc>
              <a:buFont typeface="Symbol" panose="05050102010706020507" pitchFamily="18" charset="2"/>
              <a:buChar char=""/>
            </a:pPr>
            <a:r>
              <a:rPr lang="en-US" altLang="en-IN" sz="1800" b="0" dirty="0">
                <a:latin typeface="Times New Roman" panose="02020603050405020304" charset="0"/>
                <a:ea typeface="Times New Roman" panose="02020603050405020304" charset="0"/>
                <a:cs typeface="Times New Roman" panose="02020603050405020304" charset="0"/>
                <a:sym typeface="+mn-ea"/>
              </a:rPr>
              <a:t>Benefits of using </a:t>
            </a:r>
            <a:endParaRPr lang="en-US" altLang="en-IN" sz="1800" b="0" dirty="0">
              <a:effectLst/>
              <a:latin typeface="Times New Roman" panose="02020603050405020304" charset="0"/>
              <a:ea typeface="Times New Roman" panose="02020603050405020304" charset="0"/>
              <a:cs typeface="Times New Roman" panose="02020603050405020304" charset="0"/>
              <a:sym typeface="+mn-ea"/>
            </a:endParaRP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Localization and Precision:- </a:t>
            </a:r>
            <a:r>
              <a:rPr lang="en-US" altLang="en-IN" sz="1800" b="0" dirty="0">
                <a:latin typeface="Times New Roman" panose="02020603050405020304" charset="0"/>
                <a:ea typeface="Times New Roman" panose="02020603050405020304" charset="0"/>
                <a:cs typeface="Times New Roman" panose="02020603050405020304" charset="0"/>
                <a:sym typeface="+mn-ea"/>
              </a:rPr>
              <a:t>U-Net's skip connections ensure that spatial information is preserved and passed directly from the encoder to the decoder. This helps in accurately segmenting the fine details and boundaries of glioma subregions.</a:t>
            </a: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Data Efficiency:- </a:t>
            </a:r>
            <a:r>
              <a:rPr lang="en-US" altLang="en-IN" sz="1800" b="0" dirty="0">
                <a:latin typeface="Times New Roman" panose="02020603050405020304" charset="0"/>
                <a:ea typeface="Times New Roman" panose="02020603050405020304" charset="0"/>
                <a:cs typeface="Times New Roman" panose="02020603050405020304" charset="0"/>
                <a:sym typeface="+mn-ea"/>
              </a:rPr>
              <a:t>U-Net is known to perform well with limited training data, a common scenario in medical imaging. This is due to its efficient architecture that maximizes the use of available information.</a:t>
            </a: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Symmetry and Context:- </a:t>
            </a:r>
            <a:r>
              <a:rPr lang="en-US" altLang="en-IN" sz="1800" b="0" dirty="0">
                <a:latin typeface="Times New Roman" panose="02020603050405020304" charset="0"/>
                <a:ea typeface="Times New Roman" panose="02020603050405020304" charset="0"/>
                <a:cs typeface="Times New Roman" panose="02020603050405020304" charset="0"/>
                <a:sym typeface="+mn-ea"/>
              </a:rPr>
              <a:t>The symmetrical structure allows for effective combination of contextual information (captured by the encoder) with precise localization (facilitated by the decoder). This is crucial for delineating complex structures within gliomas, such as the tumor core and surrounding edema.</a:t>
            </a:r>
          </a:p>
        </p:txBody>
      </p:sp>
    </p:spTree>
    <p:extLst>
      <p:ext uri="{BB962C8B-B14F-4D97-AF65-F5344CB8AC3E}">
        <p14:creationId xmlns:p14="http://schemas.microsoft.com/office/powerpoint/2010/main" val="508940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lvl="0" algn="just">
              <a:lnSpc>
                <a:spcPct val="115000"/>
              </a:lnSpc>
            </a:pPr>
            <a:r>
              <a:rPr lang="en-US" altLang="en-IN" sz="2000" dirty="0">
                <a:effectLst/>
                <a:latin typeface="Times New Roman" panose="02020603050405020304" charset="0"/>
                <a:ea typeface="Times New Roman" panose="02020603050405020304" charset="0"/>
                <a:cs typeface="Times New Roman" panose="02020603050405020304" charset="0"/>
                <a:sym typeface="+mn-ea"/>
              </a:rPr>
              <a:t>InceptionResNetV2 Model :- </a:t>
            </a:r>
            <a:endParaRPr lang="en-US" altLang="en-IN" sz="2000" dirty="0">
              <a:latin typeface="Times New Roman" panose="02020603050405020304" charset="0"/>
              <a:ea typeface="Times New Roman" panose="02020603050405020304" charset="0"/>
              <a:cs typeface="Times New Roman" panose="02020603050405020304" charset="0"/>
              <a:sym typeface="+mn-ea"/>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sym typeface="+mn-ea"/>
              </a:rPr>
              <a:t>InceptionResNetV2 combines the Inception architecture (which uses multiple parallel convolutional filters) with residual connections (which help in training very deep networks).</a:t>
            </a:r>
            <a:r>
              <a:rPr lang="en-US" altLang="en-IN" sz="1800" b="0" dirty="0">
                <a:latin typeface="Times New Roman" panose="02020603050405020304" charset="0"/>
                <a:ea typeface="Times New Roman" panose="02020603050405020304" charset="0"/>
                <a:cs typeface="Times New Roman" panose="02020603050405020304" charset="0"/>
                <a:sym typeface="+mn-ea"/>
              </a:rPr>
              <a:t> </a:t>
            </a: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Multi-scale Feature Extraction:- </a:t>
            </a:r>
            <a:r>
              <a:rPr lang="en-US" altLang="en-IN" sz="1800" b="0" dirty="0">
                <a:latin typeface="Times New Roman" panose="02020603050405020304" charset="0"/>
                <a:ea typeface="Times New Roman" panose="02020603050405020304" charset="0"/>
                <a:cs typeface="Times New Roman" panose="02020603050405020304" charset="0"/>
                <a:sym typeface="+mn-ea"/>
              </a:rPr>
              <a:t>The Inception modules in InceptionResNetV2 allow the model to extract features at multiple scales simultaneously. This is beneficial for capturing the varied sizes and shapes of glioma subregions, from small necrotic cores to larger areas of edema.</a:t>
            </a: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Deep Learning Capabilities: </a:t>
            </a:r>
            <a:r>
              <a:rPr lang="en-US" altLang="en-IN" sz="1800" b="0" dirty="0">
                <a:latin typeface="Times New Roman" panose="02020603050405020304" charset="0"/>
                <a:ea typeface="Times New Roman" panose="02020603050405020304" charset="0"/>
                <a:cs typeface="Times New Roman" panose="02020603050405020304" charset="0"/>
                <a:sym typeface="+mn-ea"/>
              </a:rPr>
              <a:t>Residual connections enable the training of very deep networks by mitigating the vanishing gradient problem. This allows InceptionResNetV2 to learn complex features and patterns that are crucial for accurate segmentation of glioma subregions.</a:t>
            </a: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Robustness and Generalization: </a:t>
            </a:r>
            <a:r>
              <a:rPr lang="en-US" altLang="en-IN" sz="1800" b="0" dirty="0">
                <a:latin typeface="Times New Roman" panose="02020603050405020304" charset="0"/>
                <a:ea typeface="Times New Roman" panose="02020603050405020304" charset="0"/>
                <a:cs typeface="Times New Roman" panose="02020603050405020304" charset="0"/>
                <a:sym typeface="+mn-ea"/>
              </a:rPr>
              <a:t>The combination of inception and residual modules makes the model robust to various input variations and helps it generalize well across different datasets. This is particularly important in medical imaging, where variability between patients is high.</a:t>
            </a:r>
          </a:p>
        </p:txBody>
      </p:sp>
    </p:spTree>
    <p:extLst>
      <p:ext uri="{BB962C8B-B14F-4D97-AF65-F5344CB8AC3E}">
        <p14:creationId xmlns:p14="http://schemas.microsoft.com/office/powerpoint/2010/main" val="2931842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lvl="0" algn="just">
              <a:lnSpc>
                <a:spcPct val="115000"/>
              </a:lnSpc>
            </a:pPr>
            <a:r>
              <a:rPr lang="en-US" altLang="en-IN" sz="2000" dirty="0" err="1">
                <a:effectLst/>
                <a:latin typeface="Times New Roman" panose="02020603050405020304" charset="0"/>
                <a:ea typeface="Times New Roman" panose="02020603050405020304" charset="0"/>
                <a:cs typeface="Times New Roman" panose="02020603050405020304" charset="0"/>
                <a:sym typeface="+mn-ea"/>
              </a:rPr>
              <a:t>WNet</a:t>
            </a:r>
            <a:r>
              <a:rPr lang="en-US" altLang="en-IN" sz="2000" dirty="0">
                <a:effectLst/>
                <a:latin typeface="Times New Roman" panose="02020603050405020304" charset="0"/>
                <a:ea typeface="Times New Roman" panose="02020603050405020304" charset="0"/>
                <a:cs typeface="Times New Roman" panose="02020603050405020304" charset="0"/>
                <a:sym typeface="+mn-ea"/>
              </a:rPr>
              <a:t> Model :- </a:t>
            </a:r>
          </a:p>
          <a:p>
            <a:pPr lvl="0" algn="just">
              <a:lnSpc>
                <a:spcPct val="115000"/>
              </a:lnSpc>
            </a:pPr>
            <a:endParaRPr lang="en-US" altLang="en-IN" sz="2000" b="0" dirty="0">
              <a:latin typeface="Times New Roman" panose="02020603050405020304" charset="0"/>
              <a:ea typeface="Times New Roman" panose="02020603050405020304" charset="0"/>
              <a:cs typeface="Times New Roman" panose="02020603050405020304" charset="0"/>
              <a:sym typeface="+mn-ea"/>
            </a:endParaRPr>
          </a:p>
          <a:p>
            <a:pPr lvl="0" algn="just">
              <a:lnSpc>
                <a:spcPct val="115000"/>
              </a:lnSpc>
            </a:pPr>
            <a:r>
              <a:rPr lang="en-US" altLang="en-IN" sz="1800" b="0" dirty="0">
                <a:effectLst/>
                <a:latin typeface="Times New Roman" panose="02020603050405020304" charset="0"/>
                <a:ea typeface="Times New Roman" panose="02020603050405020304" charset="0"/>
                <a:cs typeface="Times New Roman" panose="02020603050405020304" charset="0"/>
                <a:sym typeface="+mn-ea"/>
              </a:rPr>
              <a:t>W-Net consists of two stacked U-Nets, where the output of the first U-Net is fed into the second U-Net for further refinement.</a:t>
            </a:r>
          </a:p>
          <a:p>
            <a:pPr lvl="0" algn="just">
              <a:lnSpc>
                <a:spcPct val="115000"/>
              </a:lnSpc>
            </a:pPr>
            <a:endParaRPr lang="en-US" altLang="en-IN" sz="2000" dirty="0">
              <a:effectLst/>
              <a:latin typeface="Times New Roman" panose="02020603050405020304" charset="0"/>
              <a:ea typeface="Times New Roman" panose="02020603050405020304" charset="0"/>
              <a:cs typeface="Times New Roman" panose="02020603050405020304" charset="0"/>
              <a:sym typeface="+mn-ea"/>
            </a:endParaRP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Refinement and Accuracy: </a:t>
            </a:r>
            <a:r>
              <a:rPr lang="en-US" altLang="en-IN" sz="1800" b="0" dirty="0">
                <a:latin typeface="Times New Roman" panose="02020603050405020304" charset="0"/>
                <a:ea typeface="Times New Roman" panose="02020603050405020304" charset="0"/>
                <a:cs typeface="Times New Roman" panose="02020603050405020304" charset="0"/>
                <a:sym typeface="+mn-ea"/>
              </a:rPr>
              <a:t>The two-stage architecture of W-Net allows for initial segmentation followed by refinement. This two-step process helps in correcting errors from the first stage and improving the overall accuracy of the segmentation.</a:t>
            </a:r>
          </a:p>
          <a:p>
            <a:pPr marL="342900" lvl="0" indent="-342900" algn="just">
              <a:lnSpc>
                <a:spcPct val="115000"/>
              </a:lnSpc>
              <a:buFont typeface="Symbol" panose="05050102010706020507" pitchFamily="18" charset="2"/>
              <a:buChar char=""/>
            </a:pPr>
            <a:endParaRPr lang="en-US" altLang="en-IN" sz="1800" b="0" dirty="0">
              <a:latin typeface="Times New Roman" panose="02020603050405020304" charset="0"/>
              <a:ea typeface="Times New Roman" panose="02020603050405020304" charset="0"/>
              <a:cs typeface="Times New Roman" panose="02020603050405020304" charset="0"/>
              <a:sym typeface="+mn-ea"/>
            </a:endParaRPr>
          </a:p>
          <a:p>
            <a:pPr marL="342900" lvl="0" indent="-342900" algn="just">
              <a:lnSpc>
                <a:spcPct val="115000"/>
              </a:lnSpc>
              <a:buFont typeface="Symbol" panose="05050102010706020507" pitchFamily="18" charset="2"/>
              <a:buChar char=""/>
            </a:pPr>
            <a:r>
              <a:rPr lang="en-US" altLang="en-IN" sz="1800" dirty="0">
                <a:latin typeface="Times New Roman" panose="02020603050405020304" charset="0"/>
                <a:ea typeface="Times New Roman" panose="02020603050405020304" charset="0"/>
                <a:cs typeface="Times New Roman" panose="02020603050405020304" charset="0"/>
                <a:sym typeface="+mn-ea"/>
              </a:rPr>
              <a:t>Improved Detail: </a:t>
            </a:r>
            <a:r>
              <a:rPr lang="en-US" altLang="en-IN" sz="1800" b="0" dirty="0">
                <a:latin typeface="Times New Roman" panose="02020603050405020304" charset="0"/>
                <a:ea typeface="Times New Roman" panose="02020603050405020304" charset="0"/>
                <a:cs typeface="Times New Roman" panose="02020603050405020304" charset="0"/>
                <a:sym typeface="+mn-ea"/>
              </a:rPr>
              <a:t>By refining the segmentation output in a second stage, W-Net can achieve higher detail and precision in the final segmentation. This is crucial for distinguishing between closely situated subregions like the enhancing tumor and the non-enhancing core.</a:t>
            </a:r>
          </a:p>
        </p:txBody>
      </p:sp>
    </p:spTree>
    <p:extLst>
      <p:ext uri="{BB962C8B-B14F-4D97-AF65-F5344CB8AC3E}">
        <p14:creationId xmlns:p14="http://schemas.microsoft.com/office/powerpoint/2010/main" val="2002026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Methodology - Architecture Diagram</a:t>
            </a:r>
          </a:p>
        </p:txBody>
      </p:sp>
      <p:pic>
        <p:nvPicPr>
          <p:cNvPr id="3075" name="Picture 3" descr="logo.png"/>
          <p:cNvPicPr>
            <a:picLocks noChangeAspect="1"/>
          </p:cNvPicPr>
          <p:nvPr/>
        </p:nvPicPr>
        <p:blipFill>
          <a:blip r:embed="rId3"/>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4"/>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marL="342900" lvl="0" indent="-342900">
              <a:lnSpc>
                <a:spcPct val="115000"/>
              </a:lnSpc>
              <a:buFont typeface="Symbol" panose="05050102010706020507" pitchFamily="18" charset="2"/>
              <a:buChar char=""/>
            </a:pPr>
            <a:r>
              <a:rPr lang="en-US" altLang="en-IN" sz="1800" b="0" dirty="0">
                <a:effectLst/>
                <a:latin typeface="Calibri" panose="020F0502020204030204" pitchFamily="34" charset="0"/>
                <a:ea typeface="Times New Roman" panose="02020603050405020304" charset="0"/>
                <a:cs typeface="Times New Roman" panose="02020603050405020304" charset="0"/>
              </a:rPr>
              <a:t>Architecture Diagram</a:t>
            </a:r>
          </a:p>
          <a:p>
            <a:pPr marL="342900" lvl="0" indent="-342900">
              <a:lnSpc>
                <a:spcPct val="115000"/>
              </a:lnSpc>
              <a:buFont typeface="Symbol" panose="05050102010706020507" pitchFamily="18" charset="2"/>
              <a:buChar char=""/>
            </a:pPr>
            <a:endParaRPr lang="en-US" altLang="en-IN" sz="1800" b="0" dirty="0">
              <a:effectLst/>
              <a:latin typeface="Calibri" panose="020F0502020204030204" pitchFamily="34" charset="0"/>
              <a:ea typeface="Times New Roman" panose="02020603050405020304" charset="0"/>
              <a:cs typeface="Times New Roman" panose="02020603050405020304" charset="0"/>
            </a:endParaRPr>
          </a:p>
        </p:txBody>
      </p:sp>
      <p:pic>
        <p:nvPicPr>
          <p:cNvPr id="29" name="image14.jpeg"/>
          <p:cNvPicPr>
            <a:picLocks noChangeAspect="1"/>
          </p:cNvPicPr>
          <p:nvPr>
            <p:custDataLst>
              <p:tags r:id="rId1"/>
            </p:custDataLst>
          </p:nvPr>
        </p:nvPicPr>
        <p:blipFill>
          <a:blip r:embed="rId6" cstate="print"/>
          <a:stretch>
            <a:fillRect/>
          </a:stretch>
        </p:blipFill>
        <p:spPr>
          <a:xfrm>
            <a:off x="2051685" y="2061210"/>
            <a:ext cx="4361815" cy="479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Technical Stack</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66410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7" name="TextBox 6"/>
          <p:cNvSpPr txBox="1"/>
          <p:nvPr/>
        </p:nvSpPr>
        <p:spPr>
          <a:xfrm>
            <a:off x="179512" y="1635074"/>
            <a:ext cx="9107488" cy="5139055"/>
          </a:xfrm>
          <a:prstGeom prst="rect">
            <a:avLst/>
          </a:prstGeom>
          <a:noFill/>
        </p:spPr>
        <p:txBody>
          <a:bodyPr wrap="square">
            <a:spAutoFit/>
          </a:bodyPr>
          <a:lstStyle/>
          <a:p>
            <a:pPr rtl="0"/>
            <a:r>
              <a:rPr lang="en-US" sz="2000" dirty="0">
                <a:latin typeface="Times New Roman" panose="02020603050405020304" charset="0"/>
                <a:cs typeface="Times New Roman" panose="02020603050405020304" charset="0"/>
              </a:rPr>
              <a:t>1. Hardware</a:t>
            </a:r>
          </a:p>
          <a:p>
            <a:pPr marL="342900" indent="-342900" rtl="0">
              <a:buFont typeface="+mj-lt"/>
              <a:buAutoNum type="alphaLcPeriod"/>
            </a:pPr>
            <a:r>
              <a:rPr lang="en-US" sz="1800" b="0" dirty="0">
                <a:latin typeface="Times New Roman" panose="02020603050405020304" charset="0"/>
                <a:cs typeface="Times New Roman" panose="02020603050405020304" charset="0"/>
              </a:rPr>
              <a:t>High-Performance Computing (HPC)</a:t>
            </a:r>
          </a:p>
          <a:p>
            <a:pPr indent="457200" rtl="0"/>
            <a:r>
              <a:rPr lang="en-US" sz="1800" b="0" dirty="0">
                <a:latin typeface="Times New Roman" panose="02020603050405020304" charset="0"/>
                <a:cs typeface="Times New Roman" panose="02020603050405020304" charset="0"/>
              </a:rPr>
              <a:t>GPUs: NVIDIA GPUs such as Tesla V100 or A100 for training deep learning models.</a:t>
            </a:r>
          </a:p>
          <a:p>
            <a:pPr rtl="0"/>
            <a:r>
              <a:rPr lang="en-US" sz="200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2. Software</a:t>
            </a:r>
          </a:p>
          <a:p>
            <a:pPr marL="342900" indent="-342900" rtl="0">
              <a:buFont typeface="+mj-lt"/>
              <a:buAutoNum type="alphaLcPeriod"/>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Operating System</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Ubuntu Linux: Preferred for compatibility with deep learning libraries and tools.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Windows: Optional, with compatibility layers like WSL for Linux-based tools.</a:t>
            </a:r>
          </a:p>
          <a:p>
            <a:pPr marL="0" indent="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b. Programming Languages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Python: Primary language for deep learning, data preprocessing, and model implementation.</a:t>
            </a:r>
          </a:p>
          <a:p>
            <a:pPr marL="0" indent="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c. Deep Learning Frameworks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TensorFlow: For building and training U-Net, InceptionResNetV2, and W-Net models.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Keras: High-level API for TensorFlow to simplify model building.</a:t>
            </a:r>
          </a:p>
          <a:p>
            <a:pPr marL="0" indent="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d. Libraries and Tools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NumPy: For numerical operations and array manipulations.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Pandas: For data manipulation and analysis.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scikit-learn: For machine learning utilities and metrics.</a:t>
            </a:r>
          </a:p>
          <a:p>
            <a:pPr marL="0" indent="457200" rtl="0">
              <a:buFont typeface="+mj-lt"/>
              <a:buNone/>
            </a:pPr>
            <a:r>
              <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rPr>
              <a:t>Matplotlib/Seaborn: For data visualization.</a:t>
            </a:r>
          </a:p>
          <a:p>
            <a:pPr rtl="0"/>
            <a:endParaRPr lang="en-US" sz="1800" b="0" kern="100" dirty="0">
              <a:solidFill>
                <a:schemeClr val="bg2">
                  <a:lumMod val="10000"/>
                </a:schemeClr>
              </a:solidFill>
              <a:latin typeface="Times New Roman" panose="02020603050405020304" charset="0"/>
              <a:ea typeface="Calibri" panose="020F0502020204030204" pitchFamily="3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UML Diagrams</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marL="342900" lvl="0" indent="-342900">
              <a:lnSpc>
                <a:spcPct val="115000"/>
              </a:lnSpc>
              <a:buFont typeface="Symbol" panose="05050102010706020507" pitchFamily="18" charset="2"/>
              <a:buChar char=""/>
            </a:pPr>
            <a:r>
              <a:rPr lang="en-US" altLang="en-IN" sz="1800" dirty="0">
                <a:effectLst/>
                <a:latin typeface="Calibri" panose="020F0502020204030204" pitchFamily="34" charset="0"/>
                <a:ea typeface="Times New Roman" panose="02020603050405020304" charset="0"/>
                <a:cs typeface="Times New Roman" panose="02020603050405020304" charset="0"/>
              </a:rPr>
              <a:t>Class  Diagram</a:t>
            </a:r>
          </a:p>
          <a:p>
            <a:pPr marL="342900" lvl="0" indent="-342900">
              <a:lnSpc>
                <a:spcPct val="115000"/>
              </a:lnSpc>
              <a:buFont typeface="Symbol" panose="05050102010706020507" pitchFamily="18" charset="2"/>
              <a:buChar char=""/>
            </a:pPr>
            <a:endParaRPr lang="en-US" altLang="en-IN" sz="1800" b="0" dirty="0">
              <a:effectLst/>
              <a:latin typeface="Calibri" panose="020F0502020204030204" pitchFamily="34" charset="0"/>
              <a:ea typeface="Times New Roman" panose="02020603050405020304" charset="0"/>
              <a:cs typeface="Times New Roman" panose="02020603050405020304" charset="0"/>
            </a:endParaRPr>
          </a:p>
        </p:txBody>
      </p:sp>
      <p:pic>
        <p:nvPicPr>
          <p:cNvPr id="7" name="Picture 6">
            <a:extLst>
              <a:ext uri="{FF2B5EF4-FFF2-40B4-BE49-F238E27FC236}">
                <a16:creationId xmlns:a16="http://schemas.microsoft.com/office/drawing/2014/main" id="{A3C8CE78-0F1E-B47D-FEFA-48807C7D3C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2332131"/>
            <a:ext cx="5688632" cy="4415514"/>
          </a:xfrm>
          <a:prstGeom prst="rect">
            <a:avLst/>
          </a:prstGeom>
        </p:spPr>
      </p:pic>
    </p:spTree>
    <p:extLst>
      <p:ext uri="{BB962C8B-B14F-4D97-AF65-F5344CB8AC3E}">
        <p14:creationId xmlns:p14="http://schemas.microsoft.com/office/powerpoint/2010/main" val="380519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UML Diagrams</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marL="342900" lvl="0" indent="-342900">
              <a:lnSpc>
                <a:spcPct val="115000"/>
              </a:lnSpc>
              <a:buFont typeface="Symbol" panose="05050102010706020507" pitchFamily="18" charset="2"/>
              <a:buChar char=""/>
            </a:pPr>
            <a:r>
              <a:rPr lang="en-US" altLang="en-IN" sz="1800" dirty="0" err="1">
                <a:effectLst/>
                <a:latin typeface="Calibri" panose="020F0502020204030204" pitchFamily="34" charset="0"/>
                <a:ea typeface="Times New Roman" panose="02020603050405020304" charset="0"/>
                <a:cs typeface="Times New Roman" panose="02020603050405020304" charset="0"/>
              </a:rPr>
              <a:t>UseCase</a:t>
            </a:r>
            <a:r>
              <a:rPr lang="en-US" altLang="en-IN" sz="1800" dirty="0">
                <a:effectLst/>
                <a:latin typeface="Calibri" panose="020F0502020204030204" pitchFamily="34" charset="0"/>
                <a:ea typeface="Times New Roman" panose="02020603050405020304" charset="0"/>
                <a:cs typeface="Times New Roman" panose="02020603050405020304" charset="0"/>
              </a:rPr>
              <a:t>  Diagram</a:t>
            </a:r>
          </a:p>
          <a:p>
            <a:pPr lvl="0">
              <a:lnSpc>
                <a:spcPct val="115000"/>
              </a:lnSpc>
            </a:pPr>
            <a:endParaRPr lang="en-US" altLang="en-IN" sz="1800" b="0" dirty="0">
              <a:effectLst/>
              <a:latin typeface="Calibri" panose="020F0502020204030204" pitchFamily="34" charset="0"/>
              <a:ea typeface="Times New Roman" panose="02020603050405020304" charset="0"/>
              <a:cs typeface="Times New Roman" panose="02020603050405020304" charset="0"/>
            </a:endParaRPr>
          </a:p>
        </p:txBody>
      </p:sp>
      <p:pic>
        <p:nvPicPr>
          <p:cNvPr id="8" name="Picture 7">
            <a:extLst>
              <a:ext uri="{FF2B5EF4-FFF2-40B4-BE49-F238E27FC236}">
                <a16:creationId xmlns:a16="http://schemas.microsoft.com/office/drawing/2014/main" id="{0B9B832E-BE1D-BE87-B8C4-EB50BFC622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65" y="2132856"/>
            <a:ext cx="5617102" cy="4725144"/>
          </a:xfrm>
          <a:prstGeom prst="rect">
            <a:avLst/>
          </a:prstGeom>
        </p:spPr>
      </p:pic>
    </p:spTree>
    <p:extLst>
      <p:ext uri="{BB962C8B-B14F-4D97-AF65-F5344CB8AC3E}">
        <p14:creationId xmlns:p14="http://schemas.microsoft.com/office/powerpoint/2010/main" val="39871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80728"/>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sz="3200" dirty="0">
                <a:solidFill>
                  <a:srgbClr val="002060"/>
                </a:solidFill>
                <a:latin typeface="Times New Roman" panose="02020603050405020304" charset="0"/>
                <a:cs typeface="Times New Roman" panose="02020603050405020304" charset="0"/>
              </a:rPr>
              <a:t>Content Page</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2004" y="1757833"/>
            <a:ext cx="7232848" cy="4893647"/>
          </a:xfrm>
          <a:prstGeom prst="rect">
            <a:avLst/>
          </a:prstGeom>
          <a:noFill/>
        </p:spPr>
        <p:txBody>
          <a:bodyPr wrap="square" rtlCol="0">
            <a:spAutoFit/>
          </a:bodyPr>
          <a:lstStyle/>
          <a:p>
            <a:pPr marL="514350" indent="-514350">
              <a:buFont typeface="+mj-lt"/>
              <a:buAutoNum type="arabicPeriod"/>
            </a:pPr>
            <a:r>
              <a:rPr lang="en-US" altLang="en-IN" sz="2400" dirty="0">
                <a:latin typeface="Times New Roman" panose="02020603050405020304" charset="0"/>
                <a:cs typeface="Times New Roman" panose="02020603050405020304" charset="0"/>
              </a:rPr>
              <a:t>Abstract</a:t>
            </a:r>
          </a:p>
          <a:p>
            <a:pPr marL="514350" indent="-514350">
              <a:buFont typeface="+mj-lt"/>
              <a:buAutoNum type="arabicPeriod"/>
            </a:pPr>
            <a:r>
              <a:rPr lang="en-US" altLang="en-IN" sz="2400" dirty="0">
                <a:latin typeface="Times New Roman" panose="02020603050405020304" charset="0"/>
                <a:cs typeface="Times New Roman" panose="02020603050405020304" charset="0"/>
              </a:rPr>
              <a:t>Introduction</a:t>
            </a:r>
          </a:p>
          <a:p>
            <a:pPr marL="514350" indent="-514350">
              <a:buFont typeface="+mj-lt"/>
              <a:buAutoNum type="arabicPeriod"/>
            </a:pPr>
            <a:r>
              <a:rPr lang="en-US" altLang="en-IN" sz="2400" dirty="0">
                <a:latin typeface="Times New Roman" panose="02020603050405020304" charset="0"/>
                <a:cs typeface="Times New Roman" panose="02020603050405020304" charset="0"/>
              </a:rPr>
              <a:t>Problem Statement </a:t>
            </a:r>
          </a:p>
          <a:p>
            <a:pPr marL="514350" indent="-514350">
              <a:buFont typeface="+mj-lt"/>
              <a:buAutoNum type="arabicPeriod"/>
            </a:pPr>
            <a:r>
              <a:rPr lang="en-US" altLang="en-IN" sz="2400" dirty="0">
                <a:latin typeface="Times New Roman" panose="02020603050405020304" charset="0"/>
                <a:cs typeface="Times New Roman" panose="02020603050405020304" charset="0"/>
              </a:rPr>
              <a:t>Existing Models</a:t>
            </a:r>
          </a:p>
          <a:p>
            <a:pPr marL="514350" indent="-514350">
              <a:buFont typeface="+mj-lt"/>
              <a:buAutoNum type="arabicPeriod"/>
            </a:pPr>
            <a:r>
              <a:rPr lang="en-US" altLang="en-IN" sz="2400" dirty="0">
                <a:latin typeface="Times New Roman" panose="02020603050405020304" charset="0"/>
                <a:cs typeface="Times New Roman" panose="02020603050405020304" charset="0"/>
              </a:rPr>
              <a:t>Objectives</a:t>
            </a:r>
          </a:p>
          <a:p>
            <a:pPr marL="514350" indent="-514350">
              <a:buFont typeface="+mj-lt"/>
              <a:buAutoNum type="arabicPeriod"/>
            </a:pPr>
            <a:r>
              <a:rPr lang="en-US" altLang="en-IN" sz="2400" dirty="0">
                <a:latin typeface="Times New Roman" panose="02020603050405020304" charset="0"/>
                <a:cs typeface="Times New Roman" panose="02020603050405020304" charset="0"/>
              </a:rPr>
              <a:t>Methodology</a:t>
            </a:r>
          </a:p>
          <a:p>
            <a:pPr marL="514350" indent="-514350">
              <a:buFont typeface="+mj-lt"/>
              <a:buAutoNum type="arabicPeriod"/>
            </a:pPr>
            <a:r>
              <a:rPr lang="en-US" altLang="en-IN" sz="2400" dirty="0">
                <a:latin typeface="Times New Roman" panose="02020603050405020304" charset="0"/>
                <a:cs typeface="Times New Roman" panose="02020603050405020304" charset="0"/>
              </a:rPr>
              <a:t>Architecture Diagram</a:t>
            </a:r>
          </a:p>
          <a:p>
            <a:pPr marL="514350" indent="-514350">
              <a:buFont typeface="+mj-lt"/>
              <a:buAutoNum type="arabicPeriod"/>
            </a:pPr>
            <a:r>
              <a:rPr lang="en-US" altLang="en-IN" sz="2400" dirty="0">
                <a:latin typeface="Times New Roman" panose="02020603050405020304" charset="0"/>
                <a:cs typeface="Times New Roman" panose="02020603050405020304" charset="0"/>
              </a:rPr>
              <a:t>Technical Stack</a:t>
            </a:r>
          </a:p>
          <a:p>
            <a:pPr marL="514350" indent="-514350">
              <a:buFont typeface="+mj-lt"/>
              <a:buAutoNum type="arabicPeriod"/>
            </a:pPr>
            <a:r>
              <a:rPr lang="en-US" altLang="en-IN" sz="2400" dirty="0">
                <a:latin typeface="Times New Roman" panose="02020603050405020304" charset="0"/>
                <a:cs typeface="Times New Roman" panose="02020603050405020304" charset="0"/>
              </a:rPr>
              <a:t>UML Diagrams</a:t>
            </a:r>
          </a:p>
          <a:p>
            <a:pPr marL="514350" indent="-514350">
              <a:buFont typeface="+mj-lt"/>
              <a:buAutoNum type="arabicPeriod"/>
            </a:pPr>
            <a:r>
              <a:rPr lang="en-US" altLang="en-IN" sz="2400" dirty="0">
                <a:latin typeface="Times New Roman" panose="02020603050405020304" charset="0"/>
                <a:cs typeface="Times New Roman" panose="02020603050405020304" charset="0"/>
              </a:rPr>
              <a:t>Output Screens</a:t>
            </a:r>
          </a:p>
          <a:p>
            <a:pPr marL="514350" indent="-514350">
              <a:buFont typeface="+mj-lt"/>
              <a:buAutoNum type="arabicPeriod"/>
            </a:pPr>
            <a:r>
              <a:rPr lang="en-US" altLang="en-IN" sz="2400" dirty="0">
                <a:latin typeface="Times New Roman" panose="02020603050405020304" charset="0"/>
                <a:cs typeface="Times New Roman" panose="02020603050405020304" charset="0"/>
              </a:rPr>
              <a:t>Conclusion</a:t>
            </a:r>
          </a:p>
          <a:p>
            <a:pPr marL="514350" indent="-514350">
              <a:buFont typeface="+mj-lt"/>
              <a:buAutoNum type="arabicPeriod"/>
            </a:pPr>
            <a:r>
              <a:rPr lang="en-US" altLang="en-IN" sz="2400" dirty="0">
                <a:latin typeface="Times New Roman" panose="02020603050405020304" charset="0"/>
                <a:cs typeface="Times New Roman" panose="02020603050405020304" charset="0"/>
              </a:rPr>
              <a:t>Future Scope</a:t>
            </a:r>
          </a:p>
          <a:p>
            <a:pPr marL="514350" indent="-514350">
              <a:buFont typeface="+mj-lt"/>
              <a:buAutoNum type="arabicPeriod"/>
            </a:pPr>
            <a:r>
              <a:rPr lang="en-US" altLang="en-IN" sz="2400" dirty="0">
                <a:latin typeface="Times New Roman" panose="02020603050405020304" charset="0"/>
                <a:cs typeface="Times New Roman" panose="02020603050405020304" charset="0"/>
              </a:rPr>
              <a:t>References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UML Diagrams</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88315" y="1691005"/>
            <a:ext cx="8316595" cy="8063865"/>
          </a:xfrm>
          <a:prstGeom prst="rect">
            <a:avLst/>
          </a:prstGeom>
          <a:noFill/>
        </p:spPr>
        <p:txBody>
          <a:bodyPr wrap="square">
            <a:noAutofit/>
          </a:bodyPr>
          <a:lstStyle/>
          <a:p>
            <a:pPr marL="342900" lvl="0" indent="-342900">
              <a:lnSpc>
                <a:spcPct val="115000"/>
              </a:lnSpc>
              <a:buFont typeface="Symbol" panose="05050102010706020507" pitchFamily="18" charset="2"/>
              <a:buChar char=""/>
            </a:pPr>
            <a:r>
              <a:rPr lang="en-US" altLang="en-IN" sz="1800" dirty="0">
                <a:effectLst/>
                <a:latin typeface="Calibri" panose="020F0502020204030204" pitchFamily="34" charset="0"/>
                <a:ea typeface="Times New Roman" panose="02020603050405020304" charset="0"/>
                <a:cs typeface="Times New Roman" panose="02020603050405020304" charset="0"/>
              </a:rPr>
              <a:t>State  Diagram</a:t>
            </a:r>
          </a:p>
          <a:p>
            <a:pPr marL="342900" lvl="0" indent="-342900">
              <a:lnSpc>
                <a:spcPct val="115000"/>
              </a:lnSpc>
              <a:buFont typeface="Symbol" panose="05050102010706020507" pitchFamily="18" charset="2"/>
              <a:buChar char=""/>
            </a:pPr>
            <a:endParaRPr lang="en-US" altLang="en-IN" sz="1800" b="0" dirty="0">
              <a:effectLst/>
              <a:latin typeface="Calibri" panose="020F0502020204030204" pitchFamily="34" charset="0"/>
              <a:ea typeface="Times New Roman" panose="02020603050405020304" charset="0"/>
              <a:cs typeface="Times New Roman" panose="02020603050405020304" charset="0"/>
            </a:endParaRPr>
          </a:p>
        </p:txBody>
      </p:sp>
      <p:pic>
        <p:nvPicPr>
          <p:cNvPr id="10" name="Picture 9">
            <a:extLst>
              <a:ext uri="{FF2B5EF4-FFF2-40B4-BE49-F238E27FC236}">
                <a16:creationId xmlns:a16="http://schemas.microsoft.com/office/drawing/2014/main" id="{8E3E212B-6D74-6A81-FB14-83E4CB79AB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848" y="2044460"/>
            <a:ext cx="1614093" cy="4509120"/>
          </a:xfrm>
          <a:prstGeom prst="rect">
            <a:avLst/>
          </a:prstGeom>
        </p:spPr>
      </p:pic>
    </p:spTree>
    <p:extLst>
      <p:ext uri="{BB962C8B-B14F-4D97-AF65-F5344CB8AC3E}">
        <p14:creationId xmlns:p14="http://schemas.microsoft.com/office/powerpoint/2010/main" val="8198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UML Diagrams</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431869" y="1691005"/>
            <a:ext cx="8316595" cy="8063865"/>
          </a:xfrm>
          <a:prstGeom prst="rect">
            <a:avLst/>
          </a:prstGeom>
          <a:noFill/>
        </p:spPr>
        <p:txBody>
          <a:bodyPr wrap="square">
            <a:noAutofit/>
          </a:bodyPr>
          <a:lstStyle/>
          <a:p>
            <a:pPr marL="342900" lvl="0" indent="-342900">
              <a:lnSpc>
                <a:spcPct val="115000"/>
              </a:lnSpc>
              <a:buFont typeface="Symbol" panose="05050102010706020507" pitchFamily="18" charset="2"/>
              <a:buChar char=""/>
            </a:pPr>
            <a:r>
              <a:rPr lang="en-US" altLang="en-IN" sz="1800" dirty="0">
                <a:effectLst/>
                <a:latin typeface="Calibri" panose="020F0502020204030204" pitchFamily="34" charset="0"/>
                <a:ea typeface="Times New Roman" panose="02020603050405020304" charset="0"/>
                <a:cs typeface="Times New Roman" panose="02020603050405020304" charset="0"/>
              </a:rPr>
              <a:t>Sequence  Diagram</a:t>
            </a:r>
          </a:p>
          <a:p>
            <a:pPr marL="342900" lvl="0" indent="-342900">
              <a:lnSpc>
                <a:spcPct val="115000"/>
              </a:lnSpc>
              <a:buFont typeface="Symbol" panose="05050102010706020507" pitchFamily="18" charset="2"/>
              <a:buChar char=""/>
            </a:pPr>
            <a:endParaRPr lang="en-US" altLang="en-IN" sz="1800" b="0" dirty="0">
              <a:effectLst/>
              <a:latin typeface="Calibri" panose="020F0502020204030204" pitchFamily="34" charset="0"/>
              <a:ea typeface="Times New Roman" panose="02020603050405020304" charset="0"/>
              <a:cs typeface="Times New Roman" panose="02020603050405020304" charset="0"/>
            </a:endParaRPr>
          </a:p>
        </p:txBody>
      </p:sp>
      <p:pic>
        <p:nvPicPr>
          <p:cNvPr id="8" name="Picture 7">
            <a:extLst>
              <a:ext uri="{FF2B5EF4-FFF2-40B4-BE49-F238E27FC236}">
                <a16:creationId xmlns:a16="http://schemas.microsoft.com/office/drawing/2014/main" id="{27572E13-3288-378F-FA8B-9E8E70F958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0750" y="2060848"/>
            <a:ext cx="4762500" cy="4606652"/>
          </a:xfrm>
          <a:prstGeom prst="rect">
            <a:avLst/>
          </a:prstGeom>
        </p:spPr>
      </p:pic>
    </p:spTree>
    <p:extLst>
      <p:ext uri="{BB962C8B-B14F-4D97-AF65-F5344CB8AC3E}">
        <p14:creationId xmlns:p14="http://schemas.microsoft.com/office/powerpoint/2010/main" val="30231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79410"/>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Output Screens</a:t>
            </a:r>
          </a:p>
        </p:txBody>
      </p:sp>
      <p:pic>
        <p:nvPicPr>
          <p:cNvPr id="3075" name="Picture 3" descr="logo.png"/>
          <p:cNvPicPr>
            <a:picLocks noChangeAspect="1"/>
          </p:cNvPicPr>
          <p:nvPr/>
        </p:nvPicPr>
        <p:blipFill>
          <a:blip r:embed="rId3"/>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4"/>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6" y="2131262"/>
            <a:ext cx="8188296" cy="456535"/>
          </a:xfrm>
          <a:prstGeom prst="rect">
            <a:avLst/>
          </a:prstGeom>
          <a:noFill/>
        </p:spPr>
        <p:txBody>
          <a:bodyPr wrap="square" rtlCol="0">
            <a:spAutoFit/>
          </a:bodyPr>
          <a:lstStyle/>
          <a:p>
            <a:pPr lvl="1" algn="just">
              <a:lnSpc>
                <a:spcPct val="150000"/>
              </a:lnSpc>
            </a:pPr>
            <a:r>
              <a:rPr lang="en-US" sz="1800" dirty="0">
                <a:cs typeface="Arial" panose="020B0604020202020204" pitchFamily="34" charset="0"/>
              </a:rPr>
              <a:t>Predicting using </a:t>
            </a:r>
            <a:r>
              <a:rPr lang="en-US" sz="1800" dirty="0" err="1">
                <a:cs typeface="Arial" panose="020B0604020202020204" pitchFamily="34" charset="0"/>
              </a:rPr>
              <a:t>Unet</a:t>
            </a:r>
            <a:r>
              <a:rPr lang="en-US" sz="1800" dirty="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pic>
        <p:nvPicPr>
          <p:cNvPr id="41" name="image20.jpeg"/>
          <p:cNvPicPr>
            <a:picLocks noChangeAspect="1"/>
          </p:cNvPicPr>
          <p:nvPr>
            <p:custDataLst>
              <p:tags r:id="rId1"/>
            </p:custDataLst>
          </p:nvPr>
        </p:nvPicPr>
        <p:blipFill>
          <a:blip r:embed="rId6" cstate="print"/>
          <a:stretch>
            <a:fillRect/>
          </a:stretch>
        </p:blipFill>
        <p:spPr>
          <a:xfrm>
            <a:off x="107315" y="3428365"/>
            <a:ext cx="8912860" cy="1509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0" y="900810"/>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Output Screens</a:t>
            </a:r>
          </a:p>
        </p:txBody>
      </p:sp>
      <p:pic>
        <p:nvPicPr>
          <p:cNvPr id="3075" name="Picture 3" descr="logo.png"/>
          <p:cNvPicPr>
            <a:picLocks noChangeAspect="1"/>
          </p:cNvPicPr>
          <p:nvPr/>
        </p:nvPicPr>
        <p:blipFill>
          <a:blip r:embed="rId3"/>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4"/>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6" y="2131262"/>
            <a:ext cx="8188296" cy="456535"/>
          </a:xfrm>
          <a:prstGeom prst="rect">
            <a:avLst/>
          </a:prstGeom>
          <a:noFill/>
        </p:spPr>
        <p:txBody>
          <a:bodyPr wrap="square" rtlCol="0">
            <a:spAutoFit/>
          </a:bodyPr>
          <a:lstStyle/>
          <a:p>
            <a:pPr lvl="1" algn="just">
              <a:lnSpc>
                <a:spcPct val="150000"/>
              </a:lnSpc>
            </a:pPr>
            <a:r>
              <a:rPr lang="en-US" sz="1800" dirty="0">
                <a:cs typeface="Arial" panose="020B0604020202020204" pitchFamily="34" charset="0"/>
              </a:rPr>
              <a:t>Predicting using InceptionResnetV2:</a:t>
            </a:r>
            <a:endParaRPr lang="en-US" sz="1800" dirty="0">
              <a:latin typeface="Arial" panose="020B0604020202020204" pitchFamily="34" charset="0"/>
              <a:cs typeface="Arial" panose="020B0604020202020204" pitchFamily="34" charset="0"/>
            </a:endParaRPr>
          </a:p>
        </p:txBody>
      </p:sp>
      <p:pic>
        <p:nvPicPr>
          <p:cNvPr id="43" name="image21.jpeg"/>
          <p:cNvPicPr>
            <a:picLocks noChangeAspect="1"/>
          </p:cNvPicPr>
          <p:nvPr>
            <p:custDataLst>
              <p:tags r:id="rId1"/>
            </p:custDataLst>
          </p:nvPr>
        </p:nvPicPr>
        <p:blipFill>
          <a:blip r:embed="rId6" cstate="print"/>
          <a:stretch>
            <a:fillRect/>
          </a:stretch>
        </p:blipFill>
        <p:spPr>
          <a:xfrm>
            <a:off x="107315" y="3356610"/>
            <a:ext cx="8916035" cy="1507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79410"/>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Output Screens</a:t>
            </a:r>
          </a:p>
        </p:txBody>
      </p:sp>
      <p:pic>
        <p:nvPicPr>
          <p:cNvPr id="3075" name="Picture 3" descr="logo.png"/>
          <p:cNvPicPr>
            <a:picLocks noChangeAspect="1"/>
          </p:cNvPicPr>
          <p:nvPr/>
        </p:nvPicPr>
        <p:blipFill>
          <a:blip r:embed="rId3"/>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4"/>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6" y="2131262"/>
            <a:ext cx="8188296" cy="456535"/>
          </a:xfrm>
          <a:prstGeom prst="rect">
            <a:avLst/>
          </a:prstGeom>
          <a:noFill/>
        </p:spPr>
        <p:txBody>
          <a:bodyPr wrap="square" rtlCol="0">
            <a:spAutoFit/>
          </a:bodyPr>
          <a:lstStyle/>
          <a:p>
            <a:pPr lvl="1" algn="just">
              <a:lnSpc>
                <a:spcPct val="150000"/>
              </a:lnSpc>
            </a:pPr>
            <a:r>
              <a:rPr lang="en-US" sz="1800" dirty="0">
                <a:cs typeface="Arial" panose="020B0604020202020204" pitchFamily="34" charset="0"/>
              </a:rPr>
              <a:t>Predicting using WN</a:t>
            </a:r>
            <a:r>
              <a:rPr lang="en-US" sz="1800" dirty="0" err="1">
                <a:cs typeface="Arial" panose="020B0604020202020204" pitchFamily="34" charset="0"/>
              </a:rPr>
              <a:t>et</a:t>
            </a:r>
            <a:r>
              <a:rPr lang="en-US" sz="1800" dirty="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pic>
        <p:nvPicPr>
          <p:cNvPr id="45" name="image22.jpeg"/>
          <p:cNvPicPr>
            <a:picLocks noChangeAspect="1"/>
          </p:cNvPicPr>
          <p:nvPr>
            <p:custDataLst>
              <p:tags r:id="rId1"/>
            </p:custDataLst>
          </p:nvPr>
        </p:nvPicPr>
        <p:blipFill>
          <a:blip r:embed="rId6" cstate="print"/>
          <a:stretch>
            <a:fillRect/>
          </a:stretch>
        </p:blipFill>
        <p:spPr>
          <a:xfrm>
            <a:off x="107315" y="3428365"/>
            <a:ext cx="8916670" cy="1509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21002"/>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Output Screens</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6" y="2131262"/>
            <a:ext cx="8188296" cy="456535"/>
          </a:xfrm>
          <a:prstGeom prst="rect">
            <a:avLst/>
          </a:prstGeom>
          <a:noFill/>
        </p:spPr>
        <p:txBody>
          <a:bodyPr wrap="square" rtlCol="0">
            <a:spAutoFit/>
          </a:bodyPr>
          <a:lstStyle/>
          <a:p>
            <a:pPr lvl="1" algn="just">
              <a:lnSpc>
                <a:spcPct val="150000"/>
              </a:lnSpc>
            </a:pPr>
            <a:r>
              <a:rPr lang="en-US" sz="1800" dirty="0">
                <a:cs typeface="Arial" panose="020B0604020202020204" pitchFamily="34" charset="0"/>
              </a:rPr>
              <a:t>Predicting using Ensemble model</a:t>
            </a:r>
            <a:r>
              <a:rPr lang="en-US" sz="1800" b="0" dirty="0">
                <a:cs typeface="Arial" panose="020B0604020202020204" pitchFamily="34" charset="0"/>
              </a:rPr>
              <a:t>:</a:t>
            </a:r>
            <a:endParaRPr lang="en-US" sz="1800" b="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1DE9C99-FFF3-84F9-4039-B4C47243D2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768" y="3199472"/>
            <a:ext cx="8748464" cy="16644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21002"/>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Output Screens</a:t>
            </a:r>
          </a:p>
        </p:txBody>
      </p:sp>
      <p:pic>
        <p:nvPicPr>
          <p:cNvPr id="3075" name="Picture 3" descr="logo.png"/>
          <p:cNvPicPr>
            <a:picLocks noChangeAspect="1"/>
          </p:cNvPicPr>
          <p:nvPr/>
        </p:nvPicPr>
        <p:blipFill>
          <a:blip r:embed="rId3"/>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4"/>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746" y="1865197"/>
            <a:ext cx="8188296" cy="922020"/>
          </a:xfrm>
          <a:prstGeom prst="rect">
            <a:avLst/>
          </a:prstGeom>
          <a:noFill/>
        </p:spPr>
        <p:txBody>
          <a:bodyPr wrap="square" rtlCol="0">
            <a:spAutoFit/>
          </a:bodyPr>
          <a:lstStyle/>
          <a:p>
            <a:pPr lvl="1" algn="just">
              <a:lnSpc>
                <a:spcPct val="150000"/>
              </a:lnSpc>
            </a:pPr>
            <a:r>
              <a:rPr lang="en-US" sz="1800" b="0" dirty="0">
                <a:cs typeface="Arial" panose="020B0604020202020204" pitchFamily="34" charset="0"/>
              </a:rPr>
              <a:t>Graphical Representation of Metrices (Accuracy , Losses , Dice Coeff , Mean IOU)of the Ensembling Model:</a:t>
            </a:r>
            <a:endParaRPr lang="en-US" sz="1800" b="0" dirty="0">
              <a:latin typeface="Arial" panose="020B0604020202020204" pitchFamily="34" charset="0"/>
              <a:cs typeface="Arial" panose="020B0604020202020204" pitchFamily="34" charset="0"/>
            </a:endParaRPr>
          </a:p>
        </p:txBody>
      </p:sp>
      <p:pic>
        <p:nvPicPr>
          <p:cNvPr id="51" name="image25.png"/>
          <p:cNvPicPr>
            <a:picLocks noChangeAspect="1"/>
          </p:cNvPicPr>
          <p:nvPr>
            <p:custDataLst>
              <p:tags r:id="rId1"/>
            </p:custDataLst>
          </p:nvPr>
        </p:nvPicPr>
        <p:blipFill>
          <a:blip r:embed="rId6" cstate="print"/>
          <a:stretch>
            <a:fillRect/>
          </a:stretch>
        </p:blipFill>
        <p:spPr>
          <a:xfrm>
            <a:off x="828040" y="3068955"/>
            <a:ext cx="6965315" cy="3371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Conclusion</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395605" y="1557020"/>
            <a:ext cx="8316595" cy="8063865"/>
          </a:xfrm>
          <a:prstGeom prst="rect">
            <a:avLst/>
          </a:prstGeom>
          <a:noFill/>
        </p:spPr>
        <p:txBody>
          <a:bodyPr wrap="square">
            <a:noAutofit/>
          </a:bodyPr>
          <a:lstStyle/>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In conclusion, our project introduces a novel approach to glioma subregion segmentation through the integration of deep learning ensembling techniques. By combining the strengths of U-Net, InceptionResnetV2 and WNet architectures.</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 We address the challenge of segmenting glioma subregions into four distinct types with enhanced accuracy and robustness.</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 The utilization of average prediction and stacking methods for ensembling allows us to harness the diverse predictions of both models, leading to more comprehensive and precise segmentation outcomes. </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Through this innovative approach, we aim to advance the field of neuro-oncology by providing clinicians with powerful tools for accurate diagnosis and treatment planning, ultimately improving patient care and outcomes in the management of gliomas.</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Future Scope</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395605" y="1557020"/>
            <a:ext cx="8316595" cy="8063865"/>
          </a:xfrm>
          <a:prstGeom prst="rect">
            <a:avLst/>
          </a:prstGeom>
          <a:noFill/>
        </p:spPr>
        <p:txBody>
          <a:bodyPr wrap="square">
            <a:noAutofit/>
          </a:bodyPr>
          <a:lstStyle/>
          <a:p>
            <a:pPr marL="342900" lvl="0" indent="-342900" algn="just">
              <a:lnSpc>
                <a:spcPct val="115000"/>
              </a:lnSpc>
              <a:buFont typeface="Symbol" panose="05050102010706020507" pitchFamily="18" charset="2"/>
              <a:buChar char=""/>
            </a:pPr>
            <a:r>
              <a:rPr lang="en-US" altLang="en-IN" sz="1800" dirty="0">
                <a:effectLst/>
                <a:latin typeface="Times New Roman" panose="02020603050405020304" charset="0"/>
                <a:ea typeface="Times New Roman" panose="02020603050405020304" charset="0"/>
                <a:cs typeface="Times New Roman" panose="02020603050405020304" charset="0"/>
              </a:rPr>
              <a:t>Advanced Imaging and Data </a:t>
            </a:r>
            <a:r>
              <a:rPr lang="en-US" altLang="en-IN" sz="1800" dirty="0" err="1">
                <a:effectLst/>
                <a:latin typeface="Times New Roman" panose="02020603050405020304" charset="0"/>
                <a:ea typeface="Times New Roman" panose="02020603050405020304" charset="0"/>
                <a:cs typeface="Times New Roman" panose="02020603050405020304" charset="0"/>
              </a:rPr>
              <a:t>Fusion:Incorporating</a:t>
            </a:r>
            <a:r>
              <a:rPr lang="en-US" altLang="en-IN" sz="1800" dirty="0">
                <a:effectLst/>
                <a:latin typeface="Times New Roman" panose="02020603050405020304" charset="0"/>
                <a:ea typeface="Times New Roman" panose="02020603050405020304" charset="0"/>
                <a:cs typeface="Times New Roman" panose="02020603050405020304" charset="0"/>
              </a:rPr>
              <a:t> Multi-modal Data: </a:t>
            </a:r>
            <a:r>
              <a:rPr lang="en-US" altLang="en-IN" sz="1800" b="0" dirty="0">
                <a:effectLst/>
                <a:latin typeface="Times New Roman" panose="02020603050405020304" charset="0"/>
                <a:ea typeface="Times New Roman" panose="02020603050405020304" charset="0"/>
                <a:cs typeface="Times New Roman" panose="02020603050405020304" charset="0"/>
              </a:rPr>
              <a:t>Integrate additional imaging modalities (e.g., PET, CT, functional MRI) to enhance segmentation accuracy and provide more comprehensive tumor characterization.</a:t>
            </a:r>
          </a:p>
          <a:p>
            <a:pPr marL="342900" lvl="0" indent="-342900" algn="just">
              <a:lnSpc>
                <a:spcPct val="115000"/>
              </a:lnSpc>
              <a:buFont typeface="Symbol" panose="05050102010706020507" pitchFamily="18" charset="2"/>
              <a:buChar char=""/>
            </a:pPr>
            <a:r>
              <a:rPr lang="en-US" altLang="en-IN" sz="1800" dirty="0">
                <a:effectLst/>
                <a:latin typeface="Times New Roman" panose="02020603050405020304" charset="0"/>
                <a:ea typeface="Times New Roman" panose="02020603050405020304" charset="0"/>
                <a:cs typeface="Times New Roman" panose="02020603050405020304" charset="0"/>
              </a:rPr>
              <a:t>Multi-Parametric Analysis: </a:t>
            </a:r>
            <a:r>
              <a:rPr lang="en-US" altLang="en-IN" sz="1800" b="0" dirty="0">
                <a:effectLst/>
                <a:latin typeface="Times New Roman" panose="02020603050405020304" charset="0"/>
                <a:ea typeface="Times New Roman" panose="02020603050405020304" charset="0"/>
                <a:cs typeface="Times New Roman" panose="02020603050405020304" charset="0"/>
              </a:rPr>
              <a:t>Utilize multi-parametric MRI data to capture more detailed information about tumor subregions, improving the precision of segmentation.</a:t>
            </a:r>
          </a:p>
          <a:p>
            <a:pPr marL="342900" lvl="0" indent="-342900" algn="just">
              <a:lnSpc>
                <a:spcPct val="115000"/>
              </a:lnSpc>
              <a:buFont typeface="Symbol" panose="05050102010706020507" pitchFamily="18" charset="2"/>
              <a:buChar char=""/>
            </a:pPr>
            <a:r>
              <a:rPr lang="en-US" altLang="en-IN" sz="1800" dirty="0">
                <a:effectLst/>
                <a:latin typeface="Times New Roman" panose="02020603050405020304" charset="0"/>
                <a:ea typeface="Times New Roman" panose="02020603050405020304" charset="0"/>
                <a:cs typeface="Times New Roman" panose="02020603050405020304" charset="0"/>
              </a:rPr>
              <a:t>Enhanced Model Performance and </a:t>
            </a:r>
            <a:r>
              <a:rPr lang="en-US" altLang="en-IN" sz="1800" dirty="0" err="1">
                <a:effectLst/>
                <a:latin typeface="Times New Roman" panose="02020603050405020304" charset="0"/>
                <a:ea typeface="Times New Roman" panose="02020603050405020304" charset="0"/>
                <a:cs typeface="Times New Roman" panose="02020603050405020304" charset="0"/>
              </a:rPr>
              <a:t>Validation:Robust</a:t>
            </a:r>
            <a:r>
              <a:rPr lang="en-US" altLang="en-IN" sz="1800" dirty="0">
                <a:effectLst/>
                <a:latin typeface="Times New Roman" panose="02020603050405020304" charset="0"/>
                <a:ea typeface="Times New Roman" panose="02020603050405020304" charset="0"/>
                <a:cs typeface="Times New Roman" panose="02020603050405020304" charset="0"/>
              </a:rPr>
              <a:t> Validation: </a:t>
            </a:r>
            <a:r>
              <a:rPr lang="en-US" altLang="en-IN" sz="1800" b="0" dirty="0">
                <a:effectLst/>
                <a:latin typeface="Times New Roman" panose="02020603050405020304" charset="0"/>
                <a:ea typeface="Times New Roman" panose="02020603050405020304" charset="0"/>
                <a:cs typeface="Times New Roman" panose="02020603050405020304" charset="0"/>
              </a:rPr>
              <a:t>Validate the ensemble model across diverse and larger datasets from multiple institutions to ensure its robustness and generalizability.</a:t>
            </a:r>
          </a:p>
          <a:p>
            <a:pPr marL="342900" lvl="0" indent="-342900" algn="just">
              <a:lnSpc>
                <a:spcPct val="115000"/>
              </a:lnSpc>
              <a:buFont typeface="Symbol" panose="05050102010706020507" pitchFamily="18" charset="2"/>
              <a:buChar char=""/>
            </a:pPr>
            <a:r>
              <a:rPr lang="en-US" altLang="en-IN" sz="1800" dirty="0">
                <a:effectLst/>
                <a:latin typeface="Times New Roman" panose="02020603050405020304" charset="0"/>
                <a:ea typeface="Times New Roman" panose="02020603050405020304" charset="0"/>
                <a:cs typeface="Times New Roman" panose="02020603050405020304" charset="0"/>
              </a:rPr>
              <a:t>Personalized Medicine and Treatment Planning: </a:t>
            </a:r>
            <a:r>
              <a:rPr lang="en-US" altLang="en-IN" sz="1800" b="0" dirty="0">
                <a:effectLst/>
                <a:latin typeface="Times New Roman" panose="02020603050405020304" charset="0"/>
                <a:ea typeface="Times New Roman" panose="02020603050405020304" charset="0"/>
                <a:cs typeface="Times New Roman" panose="02020603050405020304" charset="0"/>
              </a:rPr>
              <a:t>Personalized Treatment Strategies: Use segmented subregions to inform personalized radiotherapy and chemotherapy plans, improving treatment efficacy and minimizing side </a:t>
            </a:r>
            <a:r>
              <a:rPr lang="en-US" altLang="en-IN" sz="1800" b="0" dirty="0" err="1">
                <a:effectLst/>
                <a:latin typeface="Times New Roman" panose="02020603050405020304" charset="0"/>
                <a:ea typeface="Times New Roman" panose="02020603050405020304" charset="0"/>
                <a:cs typeface="Times New Roman" panose="02020603050405020304" charset="0"/>
              </a:rPr>
              <a:t>effects.Prognostic</a:t>
            </a:r>
            <a:r>
              <a:rPr lang="en-US" altLang="en-IN" sz="1800" b="0" dirty="0">
                <a:effectLst/>
                <a:latin typeface="Times New Roman" panose="02020603050405020304" charset="0"/>
                <a:ea typeface="Times New Roman" panose="02020603050405020304" charset="0"/>
                <a:cs typeface="Times New Roman" panose="02020603050405020304" charset="0"/>
              </a:rPr>
              <a:t> Models: Develop prognostic models that leverage segmented subregion data to predict patient outcomes and guide clinical decision-making.</a:t>
            </a:r>
          </a:p>
        </p:txBody>
      </p:sp>
    </p:spTree>
    <p:extLst>
      <p:ext uri="{BB962C8B-B14F-4D97-AF65-F5344CB8AC3E}">
        <p14:creationId xmlns:p14="http://schemas.microsoft.com/office/powerpoint/2010/main" val="162767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altLang="en-IN" sz="3200" b="1" dirty="0">
                <a:solidFill>
                  <a:srgbClr val="002060"/>
                </a:solidFill>
                <a:latin typeface="Times New Roman" panose="02020603050405020304" charset="0"/>
                <a:cs typeface="Times New Roman" panose="02020603050405020304" charset="0"/>
              </a:rPr>
              <a:t>References</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872034"/>
          </a:xfrm>
          <a:prstGeom prst="rect">
            <a:avLst/>
          </a:prstGeom>
          <a:noFill/>
        </p:spPr>
        <p:txBody>
          <a:bodyPr wrap="square" rtlCol="0">
            <a:spAutoFit/>
          </a:bodyPr>
          <a:lstStyle/>
          <a:p>
            <a:pPr lvl="1" algn="just">
              <a:lnSpc>
                <a:spcPct val="150000"/>
              </a:lnSpc>
            </a:pPr>
            <a:endParaRPr lang="en-US" sz="1800" b="0" dirty="0">
              <a:latin typeface="Arial" panose="020B0604020202020204" pitchFamily="34" charset="0"/>
              <a:cs typeface="Arial" panose="020B0604020202020204" pitchFamily="34" charset="0"/>
            </a:endParaRPr>
          </a:p>
          <a:p>
            <a:pPr algn="just">
              <a:lnSpc>
                <a:spcPct val="150000"/>
              </a:lnSpc>
            </a:pPr>
            <a:endParaRPr lang="en-US" sz="1800" b="0" dirty="0">
              <a:latin typeface="Arial" panose="020B0604020202020204" pitchFamily="34" charset="0"/>
              <a:cs typeface="Arial" panose="020B0604020202020204" pitchFamily="34" charset="0"/>
            </a:endParaRPr>
          </a:p>
        </p:txBody>
      </p:sp>
      <p:sp>
        <p:nvSpPr>
          <p:cNvPr id="6" name="TextBox 5"/>
          <p:cNvSpPr txBox="1"/>
          <p:nvPr/>
        </p:nvSpPr>
        <p:spPr>
          <a:xfrm>
            <a:off x="323528" y="1557020"/>
            <a:ext cx="8316595" cy="8063865"/>
          </a:xfrm>
          <a:prstGeom prst="rect">
            <a:avLst/>
          </a:prstGeom>
          <a:noFill/>
        </p:spPr>
        <p:txBody>
          <a:bodyPr wrap="square">
            <a:noAutofit/>
          </a:bodyPr>
          <a:lstStyle/>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 K. </a:t>
            </a:r>
            <a:r>
              <a:rPr lang="en-US" altLang="en-IN" sz="1800" b="0" dirty="0" err="1">
                <a:effectLst/>
                <a:latin typeface="Times New Roman" panose="02020603050405020304" charset="0"/>
                <a:ea typeface="Times New Roman" panose="02020603050405020304" charset="0"/>
                <a:cs typeface="Times New Roman" panose="02020603050405020304" charset="0"/>
              </a:rPr>
              <a:t>Farmanfarma</a:t>
            </a:r>
            <a:r>
              <a:rPr lang="en-US" altLang="en-IN" sz="1800" b="0" dirty="0">
                <a:effectLst/>
                <a:latin typeface="Times New Roman" panose="02020603050405020304" charset="0"/>
                <a:ea typeface="Times New Roman" panose="02020603050405020304" charset="0"/>
                <a:cs typeface="Times New Roman" panose="02020603050405020304" charset="0"/>
              </a:rPr>
              <a:t>, M. </a:t>
            </a:r>
            <a:r>
              <a:rPr lang="en-US" altLang="en-IN" sz="1800" b="0" dirty="0" err="1">
                <a:effectLst/>
                <a:latin typeface="Times New Roman" panose="02020603050405020304" charset="0"/>
                <a:ea typeface="Times New Roman" panose="02020603050405020304" charset="0"/>
                <a:cs typeface="Times New Roman" panose="02020603050405020304" charset="0"/>
              </a:rPr>
              <a:t>Mohammadian</a:t>
            </a:r>
            <a:r>
              <a:rPr lang="en-US" altLang="en-IN" sz="1800" b="0" dirty="0">
                <a:effectLst/>
                <a:latin typeface="Times New Roman" panose="02020603050405020304" charset="0"/>
                <a:ea typeface="Times New Roman" panose="02020603050405020304" charset="0"/>
                <a:cs typeface="Times New Roman" panose="02020603050405020304" charset="0"/>
              </a:rPr>
              <a:t>, Z. </a:t>
            </a:r>
            <a:r>
              <a:rPr lang="en-US" altLang="en-IN" sz="1800" b="0" dirty="0" err="1">
                <a:effectLst/>
                <a:latin typeface="Times New Roman" panose="02020603050405020304" charset="0"/>
                <a:ea typeface="Times New Roman" panose="02020603050405020304" charset="0"/>
                <a:cs typeface="Times New Roman" panose="02020603050405020304" charset="0"/>
              </a:rPr>
              <a:t>Shahabinia</a:t>
            </a:r>
            <a:r>
              <a:rPr lang="en-US" altLang="en-IN" sz="1800" b="0" dirty="0">
                <a:effectLst/>
                <a:latin typeface="Times New Roman" panose="02020603050405020304" charset="0"/>
                <a:ea typeface="Times New Roman" panose="02020603050405020304" charset="0"/>
                <a:cs typeface="Times New Roman" panose="02020603050405020304" charset="0"/>
              </a:rPr>
              <a:t>, S. </a:t>
            </a:r>
            <a:r>
              <a:rPr lang="en-US" altLang="en-IN" sz="1800" b="0" dirty="0" err="1">
                <a:effectLst/>
                <a:latin typeface="Times New Roman" panose="02020603050405020304" charset="0"/>
                <a:ea typeface="Times New Roman" panose="02020603050405020304" charset="0"/>
                <a:cs typeface="Times New Roman" panose="02020603050405020304" charset="0"/>
              </a:rPr>
              <a:t>Hassanipour</a:t>
            </a:r>
            <a:r>
              <a:rPr lang="en-US" altLang="en-IN" sz="1800" b="0" dirty="0">
                <a:effectLst/>
                <a:latin typeface="Times New Roman" panose="02020603050405020304" charset="0"/>
                <a:ea typeface="Times New Roman" panose="02020603050405020304" charset="0"/>
                <a:cs typeface="Times New Roman" panose="02020603050405020304" charset="0"/>
              </a:rPr>
              <a:t>, and H. </a:t>
            </a:r>
            <a:r>
              <a:rPr lang="en-US" altLang="en-IN" sz="1800" b="0" dirty="0" err="1">
                <a:effectLst/>
                <a:latin typeface="Times New Roman" panose="02020603050405020304" charset="0"/>
                <a:ea typeface="Times New Roman" panose="02020603050405020304" charset="0"/>
                <a:cs typeface="Times New Roman" panose="02020603050405020304" charset="0"/>
              </a:rPr>
              <a:t>Salehiniya</a:t>
            </a:r>
            <a:r>
              <a:rPr lang="en-US" altLang="en-IN" sz="1800" b="0" dirty="0">
                <a:effectLst/>
                <a:latin typeface="Times New Roman" panose="02020603050405020304" charset="0"/>
                <a:ea typeface="Times New Roman" panose="02020603050405020304" charset="0"/>
                <a:cs typeface="Times New Roman" panose="02020603050405020304" charset="0"/>
              </a:rPr>
              <a:t>, “Brain cancer in the world: an epidemiological review,” World Cancer Res. J., vol. 6, no. 5, pp. 1–5, 2019. </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D. N. George, H. B. </a:t>
            </a:r>
            <a:r>
              <a:rPr lang="en-US" altLang="en-IN" sz="1800" b="0" dirty="0" err="1">
                <a:effectLst/>
                <a:latin typeface="Times New Roman" panose="02020603050405020304" charset="0"/>
                <a:ea typeface="Times New Roman" panose="02020603050405020304" charset="0"/>
                <a:cs typeface="Times New Roman" panose="02020603050405020304" charset="0"/>
              </a:rPr>
              <a:t>Jehlol</a:t>
            </a:r>
            <a:r>
              <a:rPr lang="en-US" altLang="en-IN" sz="1800" b="0" dirty="0">
                <a:effectLst/>
                <a:latin typeface="Times New Roman" panose="02020603050405020304" charset="0"/>
                <a:ea typeface="Times New Roman" panose="02020603050405020304" charset="0"/>
                <a:cs typeface="Times New Roman" panose="02020603050405020304" charset="0"/>
              </a:rPr>
              <a:t>, and A. S. </a:t>
            </a:r>
            <a:r>
              <a:rPr lang="en-US" altLang="en-IN" sz="1800" b="0" dirty="0" err="1">
                <a:effectLst/>
                <a:latin typeface="Times New Roman" panose="02020603050405020304" charset="0"/>
                <a:ea typeface="Times New Roman" panose="02020603050405020304" charset="0"/>
                <a:cs typeface="Times New Roman" panose="02020603050405020304" charset="0"/>
              </a:rPr>
              <a:t>Oleiwi</a:t>
            </a:r>
            <a:r>
              <a:rPr lang="en-US" altLang="en-IN" sz="1800" b="0" dirty="0">
                <a:effectLst/>
                <a:latin typeface="Times New Roman" panose="02020603050405020304" charset="0"/>
                <a:ea typeface="Times New Roman" panose="02020603050405020304" charset="0"/>
                <a:cs typeface="Times New Roman" panose="02020603050405020304" charset="0"/>
              </a:rPr>
              <a:t>, “Brain tumor detection using shape features and machine learning algorithms,” Int. J. Adv. Res. Computer Sci. </a:t>
            </a:r>
            <a:r>
              <a:rPr lang="en-US" altLang="en-IN" sz="1800" b="0" dirty="0" err="1">
                <a:effectLst/>
                <a:latin typeface="Times New Roman" panose="02020603050405020304" charset="0"/>
                <a:ea typeface="Times New Roman" panose="02020603050405020304" charset="0"/>
                <a:cs typeface="Times New Roman" panose="02020603050405020304" charset="0"/>
              </a:rPr>
              <a:t>Softw</a:t>
            </a:r>
            <a:r>
              <a:rPr lang="en-US" altLang="en-IN" sz="1800" b="0" dirty="0">
                <a:effectLst/>
                <a:latin typeface="Times New Roman" panose="02020603050405020304" charset="0"/>
                <a:ea typeface="Times New Roman" panose="02020603050405020304" charset="0"/>
                <a:cs typeface="Times New Roman" panose="02020603050405020304" charset="0"/>
              </a:rPr>
              <a:t>. Eng., vol. 5, no. 10, pp. 454–459, 2015. </a:t>
            </a:r>
          </a:p>
          <a:p>
            <a:pPr lvl="0" algn="just">
              <a:lnSpc>
                <a:spcPct val="115000"/>
              </a:lnSpc>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D. N. Louis, A. Perry, G. </a:t>
            </a:r>
            <a:r>
              <a:rPr lang="en-US" altLang="en-IN" sz="1800" b="0" dirty="0" err="1">
                <a:effectLst/>
                <a:latin typeface="Times New Roman" panose="02020603050405020304" charset="0"/>
                <a:ea typeface="Times New Roman" panose="02020603050405020304" charset="0"/>
                <a:cs typeface="Times New Roman" panose="02020603050405020304" charset="0"/>
              </a:rPr>
              <a:t>Reifenberger</a:t>
            </a:r>
            <a:r>
              <a:rPr lang="en-US" altLang="en-IN" sz="1800" b="0" dirty="0">
                <a:effectLst/>
                <a:latin typeface="Times New Roman" panose="02020603050405020304" charset="0"/>
                <a:ea typeface="Times New Roman" panose="02020603050405020304" charset="0"/>
                <a:cs typeface="Times New Roman" panose="02020603050405020304" charset="0"/>
              </a:rPr>
              <a:t>, A. Von </a:t>
            </a:r>
            <a:r>
              <a:rPr lang="en-US" altLang="en-IN" sz="1800" b="0" dirty="0" err="1">
                <a:effectLst/>
                <a:latin typeface="Times New Roman" panose="02020603050405020304" charset="0"/>
                <a:ea typeface="Times New Roman" panose="02020603050405020304" charset="0"/>
                <a:cs typeface="Times New Roman" panose="02020603050405020304" charset="0"/>
              </a:rPr>
              <a:t>Deimling</a:t>
            </a:r>
            <a:r>
              <a:rPr lang="en-US" altLang="en-IN" sz="1800" b="0" dirty="0">
                <a:effectLst/>
                <a:latin typeface="Times New Roman" panose="02020603050405020304" charset="0"/>
                <a:ea typeface="Times New Roman" panose="02020603050405020304" charset="0"/>
                <a:cs typeface="Times New Roman" panose="02020603050405020304" charset="0"/>
              </a:rPr>
              <a:t>, D. </a:t>
            </a:r>
            <a:r>
              <a:rPr lang="en-US" altLang="en-IN" sz="1800" b="0" dirty="0" err="1">
                <a:effectLst/>
                <a:latin typeface="Times New Roman" panose="02020603050405020304" charset="0"/>
                <a:ea typeface="Times New Roman" panose="02020603050405020304" charset="0"/>
                <a:cs typeface="Times New Roman" panose="02020603050405020304" charset="0"/>
              </a:rPr>
              <a:t>Figarella-Branger,W</a:t>
            </a:r>
            <a:r>
              <a:rPr lang="en-US" altLang="en-IN" sz="1800" b="0" dirty="0">
                <a:effectLst/>
                <a:latin typeface="Times New Roman" panose="02020603050405020304" charset="0"/>
                <a:ea typeface="Times New Roman" panose="02020603050405020304" charset="0"/>
                <a:cs typeface="Times New Roman" panose="02020603050405020304" charset="0"/>
              </a:rPr>
              <a:t>. K. </a:t>
            </a:r>
            <a:r>
              <a:rPr lang="en-US" altLang="en-IN" sz="1800" b="0" dirty="0" err="1">
                <a:effectLst/>
                <a:latin typeface="Times New Roman" panose="02020603050405020304" charset="0"/>
                <a:ea typeface="Times New Roman" panose="02020603050405020304" charset="0"/>
                <a:cs typeface="Times New Roman" panose="02020603050405020304" charset="0"/>
              </a:rPr>
              <a:t>Cavenee</a:t>
            </a:r>
            <a:r>
              <a:rPr lang="en-US" altLang="en-IN" sz="1800" b="0" dirty="0">
                <a:effectLst/>
                <a:latin typeface="Times New Roman" panose="02020603050405020304" charset="0"/>
                <a:ea typeface="Times New Roman" panose="02020603050405020304" charset="0"/>
                <a:cs typeface="Times New Roman" panose="02020603050405020304" charset="0"/>
              </a:rPr>
              <a:t>, et al., “The 2016 World Health Organization classification of tumors of the central nervous system: a summary,” Acta </a:t>
            </a:r>
            <a:r>
              <a:rPr lang="en-US" altLang="en-IN" sz="1800" b="0" dirty="0" err="1">
                <a:effectLst/>
                <a:latin typeface="Times New Roman" panose="02020603050405020304" charset="0"/>
                <a:ea typeface="Times New Roman" panose="02020603050405020304" charset="0"/>
                <a:cs typeface="Times New Roman" panose="02020603050405020304" charset="0"/>
              </a:rPr>
              <a:t>Neuropathol</a:t>
            </a:r>
            <a:r>
              <a:rPr lang="en-US" altLang="en-IN" sz="1800" b="0" dirty="0">
                <a:effectLst/>
                <a:latin typeface="Times New Roman" panose="02020603050405020304" charset="0"/>
                <a:ea typeface="Times New Roman" panose="02020603050405020304" charset="0"/>
                <a:cs typeface="Times New Roman" panose="02020603050405020304" charset="0"/>
              </a:rPr>
              <a:t>., vol. 131, no. 6, pp. 803–820, 2016. </a:t>
            </a:r>
          </a:p>
          <a:p>
            <a:pPr marL="342900" lvl="0" indent="-342900" algn="just">
              <a:lnSpc>
                <a:spcPct val="115000"/>
              </a:lnSpc>
              <a:buFont typeface="Symbol" panose="05050102010706020507" pitchFamily="18" charset="2"/>
              <a:buChar char=""/>
            </a:pPr>
            <a:endParaRPr lang="en-US" alt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altLang="en-IN" sz="1800" b="0" dirty="0">
                <a:effectLst/>
                <a:latin typeface="Times New Roman" panose="02020603050405020304" charset="0"/>
                <a:ea typeface="Times New Roman" panose="02020603050405020304" charset="0"/>
                <a:cs typeface="Times New Roman" panose="02020603050405020304" charset="0"/>
              </a:rPr>
              <a:t>H. Dong, G. Yang, F. Liu, Y. Mo, and Y. Guo, “Automatic brain tumor detection and segmentation using U-Net based fully convolutional networks,” in: Annual Conference on Medical Image Understanding and Analysis, Springer, 2017. </a:t>
            </a:r>
          </a:p>
        </p:txBody>
      </p:sp>
    </p:spTree>
    <p:extLst>
      <p:ext uri="{BB962C8B-B14F-4D97-AF65-F5344CB8AC3E}">
        <p14:creationId xmlns:p14="http://schemas.microsoft.com/office/powerpoint/2010/main" val="130932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80728"/>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sz="3200" dirty="0">
                <a:solidFill>
                  <a:srgbClr val="002060"/>
                </a:solidFill>
                <a:latin typeface="Times New Roman" panose="02020603050405020304" charset="0"/>
                <a:cs typeface="Times New Roman" panose="02020603050405020304" charset="0"/>
              </a:rPr>
              <a:t>Abstract</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683895" y="2098040"/>
            <a:ext cx="7887970" cy="4014470"/>
          </a:xfrm>
          <a:prstGeom prst="rect">
            <a:avLst/>
          </a:prstGeom>
          <a:noFill/>
        </p:spPr>
        <p:txBody>
          <a:bodyPr wrap="square" rtlCol="0">
            <a:noAutofit/>
          </a:bodyPr>
          <a:lstStyle/>
          <a:p>
            <a:pPr marL="457200" indent="-457200" algn="just">
              <a:buFont typeface="Arial" panose="020B0604020202020204" pitchFamily="34" charset="0"/>
              <a:buChar char="•"/>
            </a:pPr>
            <a:endParaRPr lang="en-US" sz="1800" b="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lang="en-US" sz="1800" b="0">
                <a:latin typeface="Times New Roman" panose="02020603050405020304" charset="0"/>
                <a:cs typeface="Times New Roman" panose="02020603050405020304" charset="0"/>
              </a:rPr>
              <a:t>Glioma tumor sub-region segmentation is pivotal for precise diagnosis and treatment planning, delineating distinct regions within gliomas. Advanced computational techniques, including machine learning and deep learning algorithms, have revolutionized this process, enhancing accuracy and efficiency. By leveraging sophisticated imaging modalities like MRI and PET scans, clinicians can identify and characterize glioma sub-regions with unprecedented detail, enabling comprehensive assessment of tumor heterogeneity. Accurate segmentation facilitates ongoing monitoring of disease progression and empowers clinicians to tailor treatment strategies to individual patient needs, ultimately improving outcomes in the management of gliomas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96952"/>
            <a:ext cx="9144000" cy="1008112"/>
          </a:xfrm>
          <a:solidFill>
            <a:schemeClr val="accent4">
              <a:lumMod val="60000"/>
              <a:lumOff val="40000"/>
            </a:schemeClr>
          </a:solidFill>
        </p:spPr>
        <p:txBody>
          <a:bodyPr rtlCol="0">
            <a:noAutofit/>
          </a:bodyPr>
          <a:lstStyle/>
          <a:p>
            <a:pPr eaLnBrk="1" fontAlgn="auto" hangingPunct="1">
              <a:spcAft>
                <a:spcPts val="0"/>
              </a:spcAft>
              <a:defRPr/>
            </a:pPr>
            <a:r>
              <a:rPr lang="en-IN" sz="6000" b="1" dirty="0">
                <a:latin typeface="Times New Roman" panose="02020603050405020304" charset="0"/>
                <a:cs typeface="Times New Roman" panose="02020603050405020304" charset="0"/>
              </a:rPr>
              <a:t>Thank You…!</a:t>
            </a:r>
            <a:endParaRPr lang="en-US" sz="6000" b="1" dirty="0">
              <a:solidFill>
                <a:srgbClr val="002060"/>
              </a:solidFill>
              <a:latin typeface="Cambria" panose="02040503050406030204"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80728"/>
            <a:ext cx="9144000" cy="576064"/>
          </a:xfrm>
          <a:solidFill>
            <a:schemeClr val="accent4">
              <a:lumMod val="60000"/>
              <a:lumOff val="40000"/>
            </a:schemeClr>
          </a:solidFill>
        </p:spPr>
        <p:txBody>
          <a:bodyPr rtlCol="0">
            <a:noAutofit/>
          </a:bodyPr>
          <a:lstStyle/>
          <a:p>
            <a:pPr eaLnBrk="1" fontAlgn="auto" hangingPunct="1">
              <a:spcAft>
                <a:spcPts val="0"/>
              </a:spcAft>
              <a:defRPr/>
            </a:pPr>
            <a:r>
              <a:rPr lang="en-US" sz="3200" dirty="0">
                <a:solidFill>
                  <a:srgbClr val="002060"/>
                </a:solidFill>
                <a:latin typeface="Times New Roman" panose="02020603050405020304" charset="0"/>
                <a:cs typeface="Times New Roman" panose="02020603050405020304" charset="0"/>
              </a:rPr>
              <a:t>Introduction</a:t>
            </a: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683895" y="2098040"/>
            <a:ext cx="4127500" cy="4014470"/>
          </a:xfrm>
          <a:prstGeom prst="rect">
            <a:avLst/>
          </a:prstGeom>
          <a:noFill/>
        </p:spPr>
        <p:txBody>
          <a:bodyPr wrap="square" rtlCol="0">
            <a:noAutofit/>
          </a:bodyPr>
          <a:lstStyle/>
          <a:p>
            <a:pPr marL="457200" indent="-457200" algn="just">
              <a:buFont typeface="Arial" panose="020B0604020202020204" pitchFamily="34" charset="0"/>
              <a:buChar char="•"/>
            </a:pPr>
            <a:r>
              <a:rPr lang="en-US" sz="1800" b="0">
                <a:latin typeface="Times New Roman" panose="02020603050405020304" charset="0"/>
                <a:cs typeface="Times New Roman" panose="02020603050405020304" charset="0"/>
              </a:rPr>
              <a:t>Glioma tumors, a type of brain tumor, originate from glial cells, which are supportive cells in the brain and spinal cord. These tumors can arise from different types of glial cells, such as astrocytes, oligodendrocytes, and ependymal cells. Gliomas are classified based on their cell origin and characteristics, with grades ranging from I to IV according to their aggressiveness and growth pattern.</a:t>
            </a:r>
          </a:p>
        </p:txBody>
      </p:sp>
      <p:pic>
        <p:nvPicPr>
          <p:cNvPr id="6" name="Picture 5" descr="Midline Glioma (Article)"/>
          <p:cNvPicPr>
            <a:picLocks noChangeAspect="1"/>
          </p:cNvPicPr>
          <p:nvPr/>
        </p:nvPicPr>
        <p:blipFill>
          <a:blip r:embed="rId5"/>
          <a:stretch>
            <a:fillRect/>
          </a:stretch>
        </p:blipFill>
        <p:spPr>
          <a:xfrm>
            <a:off x="5175250" y="2204720"/>
            <a:ext cx="3657600" cy="3657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IN" sz="3200" b="1" dirty="0">
                <a:solidFill>
                  <a:srgbClr val="002060"/>
                </a:solidFill>
                <a:latin typeface="Times New Roman" panose="02020603050405020304" charset="0"/>
                <a:cs typeface="Times New Roman" panose="02020603050405020304" charset="0"/>
              </a:rPr>
              <a:t>Problem Statement</a:t>
            </a:r>
            <a:endParaRPr lang="en-US" sz="3200" b="1" dirty="0">
              <a:solidFill>
                <a:srgbClr val="002060"/>
              </a:solidFill>
              <a:latin typeface="Cambria" panose="02040503050406030204"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2168525"/>
          </a:xfrm>
          <a:prstGeom prst="rect">
            <a:avLst/>
          </a:prstGeom>
          <a:noFill/>
        </p:spPr>
        <p:txBody>
          <a:bodyPr wrap="square" rtlCol="0">
            <a:spAutoFit/>
          </a:bodyPr>
          <a:lstStyle/>
          <a:p>
            <a:pPr lvl="1" algn="just">
              <a:lnSpc>
                <a:spcPct val="150000"/>
              </a:lnSpc>
            </a:pPr>
            <a:endParaRPr lang="en-US" sz="1800" b="0" dirty="0">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sz="1800" b="0" dirty="0">
                <a:latin typeface="Times New Roman" panose="02020603050405020304" charset="0"/>
                <a:cs typeface="Times New Roman" panose="02020603050405020304" charset="0"/>
              </a:rPr>
              <a:t> The primary problem is to develop an ensembling model focused on glioma sub-region segmentation which is very useful for medical purposes to detect the spread area of disease and their sub-regions. </a:t>
            </a:r>
          </a:p>
          <a:p>
            <a:pPr marL="285750" indent="-285750" algn="just">
              <a:lnSpc>
                <a:spcPct val="150000"/>
              </a:lnSpc>
              <a:buFont typeface="Wingdings" panose="05000000000000000000" pitchFamily="2" charset="2"/>
              <a:buChar char="Ø"/>
            </a:pPr>
            <a:endParaRPr lang="en-US" sz="1800" b="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IN" sz="3200" b="1" dirty="0">
                <a:solidFill>
                  <a:srgbClr val="002060"/>
                </a:solidFill>
                <a:latin typeface="Times New Roman" panose="02020603050405020304" charset="0"/>
                <a:cs typeface="Times New Roman" panose="02020603050405020304" charset="0"/>
              </a:rPr>
              <a:t>Existing Models</a:t>
            </a:r>
            <a:endParaRPr lang="en-US" sz="3200" b="1" dirty="0">
              <a:solidFill>
                <a:srgbClr val="002060"/>
              </a:solidFill>
              <a:latin typeface="Cambria" panose="02040503050406030204"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3782061"/>
          </a:xfrm>
          <a:prstGeom prst="rect">
            <a:avLst/>
          </a:prstGeom>
          <a:noFill/>
        </p:spPr>
        <p:txBody>
          <a:bodyPr wrap="square" rtlCol="0">
            <a:spAutoFit/>
          </a:bodyPr>
          <a:lstStyle/>
          <a:p>
            <a:pPr algn="just">
              <a:lnSpc>
                <a:spcPct val="150000"/>
              </a:lnSpc>
            </a:pPr>
            <a:r>
              <a:rPr lang="en-US" sz="1800" dirty="0">
                <a:latin typeface="Times New Roman" panose="02020603050405020304" charset="0"/>
                <a:cs typeface="Times New Roman" panose="02020603050405020304" charset="0"/>
              </a:rPr>
              <a:t>1) VGG-Based Segmentation Networks</a:t>
            </a:r>
          </a:p>
          <a:p>
            <a:pPr marL="285750" indent="-285750" algn="just">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Limitations:</a:t>
            </a:r>
          </a:p>
          <a:p>
            <a:pPr marL="285750" indent="-285750" algn="just">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Limited Contextual Information: </a:t>
            </a:r>
            <a:r>
              <a:rPr lang="en-US" sz="1800" b="0" dirty="0">
                <a:latin typeface="Times New Roman" panose="02020603050405020304" charset="0"/>
                <a:cs typeface="Times New Roman" panose="02020603050405020304" charset="0"/>
              </a:rPr>
              <a:t>VGG-based networks, while deep, may not capture sufficient contextual information due to the lack of skip connections. This can result in less accurate segmentation boundaries.</a:t>
            </a:r>
          </a:p>
          <a:p>
            <a:pPr marL="285750" indent="-285750" algn="just">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Computational Efficiency: </a:t>
            </a:r>
            <a:r>
              <a:rPr lang="en-US" sz="1800" b="0" dirty="0">
                <a:latin typeface="Times New Roman" panose="02020603050405020304" charset="0"/>
                <a:cs typeface="Times New Roman" panose="02020603050405020304" charset="0"/>
              </a:rPr>
              <a:t>VGG networks can be computationally expensive and slow, which might not be ideal for practical applications requiring real-time processing.</a:t>
            </a:r>
          </a:p>
          <a:p>
            <a:pPr algn="just">
              <a:lnSpc>
                <a:spcPct val="150000"/>
              </a:lnSpc>
            </a:pPr>
            <a:endParaRPr lang="en-US" sz="1800" b="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4206643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IN" sz="3200" b="1" dirty="0">
                <a:solidFill>
                  <a:srgbClr val="002060"/>
                </a:solidFill>
                <a:latin typeface="Times New Roman" panose="02020603050405020304" charset="0"/>
                <a:cs typeface="Times New Roman" panose="02020603050405020304" charset="0"/>
              </a:rPr>
              <a:t>Existing Models</a:t>
            </a:r>
            <a:endParaRPr lang="en-US" sz="3200" b="1" dirty="0">
              <a:solidFill>
                <a:srgbClr val="002060"/>
              </a:solidFill>
              <a:latin typeface="Cambria" panose="02040503050406030204"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2951064"/>
          </a:xfrm>
          <a:prstGeom prst="rect">
            <a:avLst/>
          </a:prstGeom>
          <a:noFill/>
        </p:spPr>
        <p:txBody>
          <a:bodyPr wrap="square" rtlCol="0">
            <a:spAutoFit/>
          </a:bodyPr>
          <a:lstStyle/>
          <a:p>
            <a:pPr algn="just">
              <a:lnSpc>
                <a:spcPct val="150000"/>
              </a:lnSpc>
            </a:pPr>
            <a:r>
              <a:rPr lang="en-US" sz="1800" dirty="0">
                <a:latin typeface="Times New Roman" panose="02020603050405020304" charset="0"/>
                <a:cs typeface="Times New Roman" panose="02020603050405020304" charset="0"/>
              </a:rPr>
              <a:t>2)  </a:t>
            </a:r>
            <a:r>
              <a:rPr lang="en-US" sz="1800" dirty="0" err="1">
                <a:latin typeface="Times New Roman" panose="02020603050405020304" charset="0"/>
                <a:cs typeface="Times New Roman" panose="02020603050405020304" charset="0"/>
              </a:rPr>
              <a:t>SegNet</a:t>
            </a:r>
            <a:endParaRPr lang="en-US" sz="1800" dirty="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Limitations:</a:t>
            </a:r>
          </a:p>
          <a:p>
            <a:pPr marL="285750" indent="-285750" algn="just">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Decoder Simplicity: </a:t>
            </a:r>
            <a:r>
              <a:rPr lang="en-US" sz="1800" b="0" dirty="0" err="1">
                <a:latin typeface="Times New Roman" panose="02020603050405020304" charset="0"/>
                <a:cs typeface="Times New Roman" panose="02020603050405020304" charset="0"/>
              </a:rPr>
              <a:t>SegNet</a:t>
            </a:r>
            <a:r>
              <a:rPr lang="en-US" sz="1800" b="0" dirty="0">
                <a:latin typeface="Times New Roman" panose="02020603050405020304" charset="0"/>
                <a:cs typeface="Times New Roman" panose="02020603050405020304" charset="0"/>
              </a:rPr>
              <a:t> uses a simpler decoder compared to U-Net, which can result in less accurate reconstructions of the segmentation map.</a:t>
            </a:r>
          </a:p>
          <a:p>
            <a:pPr marL="285750" indent="-285750" algn="just">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Feature Detailing: </a:t>
            </a:r>
            <a:r>
              <a:rPr lang="en-US" sz="1800" b="0" dirty="0">
                <a:latin typeface="Times New Roman" panose="02020603050405020304" charset="0"/>
                <a:cs typeface="Times New Roman" panose="02020603050405020304" charset="0"/>
              </a:rPr>
              <a:t>The absence of detailed feature extraction mechanisms in the decoder path might lead to poorer performance in capturing intricate tumor subregions.</a:t>
            </a:r>
          </a:p>
        </p:txBody>
      </p:sp>
    </p:spTree>
    <p:extLst>
      <p:ext uri="{BB962C8B-B14F-4D97-AF65-F5344CB8AC3E}">
        <p14:creationId xmlns:p14="http://schemas.microsoft.com/office/powerpoint/2010/main" val="442553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IN" sz="3200" b="1" dirty="0">
                <a:solidFill>
                  <a:srgbClr val="002060"/>
                </a:solidFill>
                <a:latin typeface="Times New Roman" panose="02020603050405020304" charset="0"/>
                <a:cs typeface="Times New Roman" panose="02020603050405020304" charset="0"/>
              </a:rPr>
              <a:t>Existing Models</a:t>
            </a:r>
            <a:endParaRPr lang="en-US" sz="3200" b="1" dirty="0">
              <a:solidFill>
                <a:srgbClr val="002060"/>
              </a:solidFill>
              <a:latin typeface="Cambria" panose="02040503050406030204"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340" y="1686947"/>
            <a:ext cx="8188296" cy="3782061"/>
          </a:xfrm>
          <a:prstGeom prst="rect">
            <a:avLst/>
          </a:prstGeom>
          <a:noFill/>
        </p:spPr>
        <p:txBody>
          <a:bodyPr wrap="square" rtlCol="0">
            <a:spAutoFit/>
          </a:bodyPr>
          <a:lstStyle/>
          <a:p>
            <a:pPr algn="just">
              <a:lnSpc>
                <a:spcPct val="150000"/>
              </a:lnSpc>
            </a:pPr>
            <a:r>
              <a:rPr lang="en-US" sz="1800" dirty="0">
                <a:latin typeface="Times New Roman" panose="02020603050405020304" charset="0"/>
                <a:cs typeface="Times New Roman" panose="02020603050405020304" charset="0"/>
              </a:rPr>
              <a:t>How Your Model is Better</a:t>
            </a:r>
          </a:p>
          <a:p>
            <a:pPr algn="just">
              <a:lnSpc>
                <a:spcPct val="150000"/>
              </a:lnSpc>
            </a:pPr>
            <a:r>
              <a:rPr lang="en-US" sz="1800" b="0" dirty="0">
                <a:latin typeface="Times New Roman" panose="02020603050405020304" charset="0"/>
                <a:cs typeface="Times New Roman" panose="02020603050405020304" charset="0"/>
              </a:rPr>
              <a:t>Your ensemble model combines the strengths of three state-of-the-art architectures to overcome the limitations mentioned above:</a:t>
            </a:r>
          </a:p>
          <a:p>
            <a:pPr algn="just">
              <a:lnSpc>
                <a:spcPct val="150000"/>
              </a:lnSpc>
            </a:pPr>
            <a:r>
              <a:rPr lang="en-US" sz="1800" dirty="0">
                <a:latin typeface="Times New Roman" panose="02020603050405020304" charset="0"/>
                <a:cs typeface="Times New Roman" panose="02020603050405020304" charset="0"/>
              </a:rPr>
              <a:t>U-Net: </a:t>
            </a:r>
            <a:r>
              <a:rPr lang="en-US" sz="1800" b="0" dirty="0">
                <a:latin typeface="Times New Roman" panose="02020603050405020304" charset="0"/>
                <a:cs typeface="Times New Roman" panose="02020603050405020304" charset="0"/>
              </a:rPr>
              <a:t>Provides detailed spatial information and precise boundary delineation through its encoder-decoder structure with skip connections.</a:t>
            </a:r>
          </a:p>
          <a:p>
            <a:pPr algn="just">
              <a:lnSpc>
                <a:spcPct val="150000"/>
              </a:lnSpc>
            </a:pPr>
            <a:r>
              <a:rPr lang="en-US" sz="1800" dirty="0">
                <a:latin typeface="Times New Roman" panose="02020603050405020304" charset="0"/>
                <a:cs typeface="Times New Roman" panose="02020603050405020304" charset="0"/>
              </a:rPr>
              <a:t>InceptionResNetV2: </a:t>
            </a:r>
            <a:r>
              <a:rPr lang="en-US" sz="1800" b="0" dirty="0">
                <a:latin typeface="Times New Roman" panose="02020603050405020304" charset="0"/>
                <a:cs typeface="Times New Roman" panose="02020603050405020304" charset="0"/>
              </a:rPr>
              <a:t>Enhances multi-scale feature extraction and deep feature learning, which is crucial for capturing the variability in glioma subregions.</a:t>
            </a:r>
          </a:p>
          <a:p>
            <a:pPr algn="just">
              <a:lnSpc>
                <a:spcPct val="150000"/>
              </a:lnSpc>
            </a:pPr>
            <a:r>
              <a:rPr lang="en-US" sz="1800" dirty="0">
                <a:latin typeface="Times New Roman" panose="02020603050405020304" charset="0"/>
                <a:cs typeface="Times New Roman" panose="02020603050405020304" charset="0"/>
              </a:rPr>
              <a:t>W-Net: </a:t>
            </a:r>
            <a:r>
              <a:rPr lang="en-US" sz="1800" b="0" dirty="0">
                <a:latin typeface="Times New Roman" panose="02020603050405020304" charset="0"/>
                <a:cs typeface="Times New Roman" panose="02020603050405020304" charset="0"/>
              </a:rPr>
              <a:t>Offers a two-stage segmentation process that refines initial segmentation results, improving accuracy and detail.</a:t>
            </a:r>
          </a:p>
        </p:txBody>
      </p:sp>
    </p:spTree>
    <p:extLst>
      <p:ext uri="{BB962C8B-B14F-4D97-AF65-F5344CB8AC3E}">
        <p14:creationId xmlns:p14="http://schemas.microsoft.com/office/powerpoint/2010/main" val="323465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12" y="925297"/>
            <a:ext cx="9144000" cy="576064"/>
          </a:xfrm>
          <a:solidFill>
            <a:schemeClr val="accent4">
              <a:lumMod val="60000"/>
              <a:lumOff val="40000"/>
            </a:schemeClr>
          </a:solidFill>
        </p:spPr>
        <p:txBody>
          <a:bodyPr rtlCol="0">
            <a:noAutofit/>
          </a:bodyPr>
          <a:lstStyle/>
          <a:p>
            <a:pPr eaLnBrk="1" fontAlgn="auto" hangingPunct="1">
              <a:spcAft>
                <a:spcPts val="0"/>
              </a:spcAft>
              <a:defRPr/>
            </a:pPr>
            <a:r>
              <a:rPr lang="en-IN" sz="3200" b="1" dirty="0">
                <a:solidFill>
                  <a:srgbClr val="002060"/>
                </a:solidFill>
                <a:latin typeface="Times New Roman" panose="02020603050405020304" charset="0"/>
                <a:cs typeface="Times New Roman" panose="02020603050405020304" charset="0"/>
              </a:rPr>
              <a:t>Objectives</a:t>
            </a:r>
            <a:endParaRPr lang="en-US" sz="3200" b="1" dirty="0">
              <a:solidFill>
                <a:srgbClr val="002060"/>
              </a:solidFill>
              <a:latin typeface="Cambria" panose="02040503050406030204" pitchFamily="18" charset="0"/>
            </a:endParaRPr>
          </a:p>
        </p:txBody>
      </p:sp>
      <p:pic>
        <p:nvPicPr>
          <p:cNvPr id="3075" name="Picture 3" descr="logo.png"/>
          <p:cNvPicPr>
            <a:picLocks noChangeAspect="1"/>
          </p:cNvPicPr>
          <p:nvPr/>
        </p:nvPicPr>
        <p:blipFill>
          <a:blip r:embed="rId2"/>
          <a:srcRect/>
          <a:stretch>
            <a:fillRect/>
          </a:stretch>
        </p:blipFill>
        <p:spPr bwMode="auto">
          <a:xfrm>
            <a:off x="0" y="-67168"/>
            <a:ext cx="976320" cy="846855"/>
          </a:xfrm>
          <a:prstGeom prst="rect">
            <a:avLst/>
          </a:prstGeom>
          <a:noFill/>
          <a:ln w="9525">
            <a:noFill/>
            <a:miter lim="800000"/>
            <a:headEnd/>
            <a:tailEnd/>
          </a:ln>
        </p:spPr>
      </p:pic>
      <p:pic>
        <p:nvPicPr>
          <p:cNvPr id="3076" name="Picture 4" descr="NBA LOGO.png"/>
          <p:cNvPicPr>
            <a:picLocks noChangeAspect="1"/>
          </p:cNvPicPr>
          <p:nvPr/>
        </p:nvPicPr>
        <p:blipFill>
          <a:blip r:embed="rId3"/>
          <a:srcRect/>
          <a:stretch>
            <a:fillRect/>
          </a:stretch>
        </p:blipFill>
        <p:spPr bwMode="auto">
          <a:xfrm>
            <a:off x="6965939" y="0"/>
            <a:ext cx="885825" cy="794201"/>
          </a:xfrm>
          <a:prstGeom prst="rect">
            <a:avLst/>
          </a:prstGeom>
          <a:noFill/>
          <a:ln w="9525">
            <a:noFill/>
            <a:miter lim="800000"/>
            <a:headEnd/>
            <a:tailEnd/>
          </a:ln>
        </p:spPr>
      </p:pic>
      <p:sp>
        <p:nvSpPr>
          <p:cNvPr id="3" name="TextBox 2"/>
          <p:cNvSpPr txBox="1"/>
          <p:nvPr/>
        </p:nvSpPr>
        <p:spPr>
          <a:xfrm>
            <a:off x="467543" y="91324"/>
            <a:ext cx="6500641" cy="707886"/>
          </a:xfrm>
          <a:prstGeom prst="rect">
            <a:avLst/>
          </a:prstGeom>
          <a:noFill/>
        </p:spPr>
        <p:txBody>
          <a:bodyPr wrap="square" rtlCol="0">
            <a:spAutoFit/>
          </a:bodyPr>
          <a:lstStyle/>
          <a:p>
            <a:pPr algn="ctr">
              <a:defRPr/>
            </a:pPr>
            <a:r>
              <a:rPr lang="en-US" sz="2000" dirty="0">
                <a:solidFill>
                  <a:srgbClr val="002060"/>
                </a:solidFill>
                <a:latin typeface="Times New Roman" panose="02020603050405020304" charset="0"/>
                <a:ea typeface="Times New Roman" panose="02020603050405020304" charset="0"/>
                <a:cs typeface="Times New Roman" panose="02020603050405020304" charset="0"/>
              </a:rPr>
              <a:t>                     MATRUSRI ENGINEERING COLLEGE</a:t>
            </a:r>
          </a:p>
          <a:p>
            <a:pPr algn="ctr">
              <a:defRPr/>
            </a:pPr>
            <a:r>
              <a:rPr lang="en-US" sz="2000" dirty="0">
                <a:solidFill>
                  <a:srgbClr val="002060"/>
                </a:solidFill>
                <a:latin typeface="Times New Roman" panose="02020603050405020304" charset="0"/>
                <a:cs typeface="Times New Roman" panose="02020603050405020304" charset="0"/>
              </a:rPr>
              <a:t>            Department of CSE </a:t>
            </a:r>
            <a:endParaRPr lang="en-IN" sz="2000" dirty="0">
              <a:latin typeface="Times New Roman" panose="02020603050405020304" charset="0"/>
              <a:cs typeface="Times New Roman" panose="02020603050405020304" charset="0"/>
            </a:endParaRPr>
          </a:p>
        </p:txBody>
      </p:sp>
      <p:pic>
        <p:nvPicPr>
          <p:cNvPr id="12"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38965" y="14512"/>
            <a:ext cx="793750" cy="765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5536" y="1646971"/>
            <a:ext cx="8409040" cy="4225925"/>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US" sz="1800" b="0" dirty="0">
                <a:effectLst/>
                <a:latin typeface="Times New Roman" panose="02020603050405020304" charset="0"/>
                <a:ea typeface="Times New Roman" panose="02020603050405020304" charset="0"/>
                <a:cs typeface="Times New Roman" panose="02020603050405020304" charset="0"/>
              </a:rPr>
              <a:t>To study the literature on glioma segmentation using Convolutional Neural Network and to segment sub regions of glioma, in order to improve diagnosis and treatment planning for patients with Glioma.</a:t>
            </a:r>
            <a:endParaRPr 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sz="1800" b="0" dirty="0">
                <a:effectLst/>
                <a:latin typeface="Times New Roman" panose="02020603050405020304" charset="0"/>
                <a:ea typeface="Times New Roman" panose="02020603050405020304" charset="0"/>
                <a:cs typeface="Times New Roman" panose="02020603050405020304" charset="0"/>
              </a:rPr>
              <a:t>To preprocess the dataset for glioma sub region segmentation</a:t>
            </a:r>
          </a:p>
          <a:p>
            <a:pPr marL="800100" lvl="1" indent="-342900" algn="just">
              <a:lnSpc>
                <a:spcPct val="115000"/>
              </a:lnSpc>
              <a:buFont typeface="Symbol" panose="05050102010706020507" pitchFamily="18" charset="2"/>
              <a:buChar char=""/>
            </a:pPr>
            <a:r>
              <a:rPr lang="en-US" sz="1800" b="0" dirty="0">
                <a:latin typeface="Times New Roman" panose="02020603050405020304" charset="0"/>
                <a:ea typeface="Times New Roman" panose="02020603050405020304" charset="0"/>
                <a:cs typeface="Times New Roman" panose="02020603050405020304" charset="0"/>
              </a:rPr>
              <a:t>Image data generation</a:t>
            </a:r>
          </a:p>
          <a:p>
            <a:pPr marL="342900" lvl="0" indent="-342900" algn="just">
              <a:lnSpc>
                <a:spcPct val="115000"/>
              </a:lnSpc>
              <a:buFont typeface="Symbol" panose="05050102010706020507" pitchFamily="18" charset="2"/>
              <a:buChar char=""/>
            </a:pPr>
            <a:r>
              <a:rPr lang="en-US" sz="1800" b="0" dirty="0">
                <a:effectLst/>
                <a:latin typeface="Times New Roman" panose="02020603050405020304" charset="0"/>
                <a:ea typeface="Times New Roman" panose="02020603050405020304" charset="0"/>
                <a:cs typeface="Times New Roman" panose="02020603050405020304" charset="0"/>
              </a:rPr>
              <a:t>To analyze the images and classify and segment the tumor using multiple deep learning algorithms  and combine these three algorithms to develop an ensemble model.</a:t>
            </a:r>
            <a:endParaRPr lang="en-IN" sz="1800" b="0" dirty="0">
              <a:effectLst/>
              <a:latin typeface="Times New Roman" panose="02020603050405020304" charset="0"/>
              <a:ea typeface="Times New Roman" panose="02020603050405020304" charset="0"/>
              <a:cs typeface="Times New Roman" panose="02020603050405020304" charset="0"/>
            </a:endParaRPr>
          </a:p>
          <a:p>
            <a:pPr marL="342900" lvl="0" indent="-342900" algn="just">
              <a:lnSpc>
                <a:spcPct val="115000"/>
              </a:lnSpc>
              <a:buFont typeface="Symbol" panose="05050102010706020507" pitchFamily="18" charset="2"/>
              <a:buChar char=""/>
            </a:pPr>
            <a:r>
              <a:rPr lang="en-US" sz="1800" b="0" dirty="0">
                <a:effectLst/>
                <a:latin typeface="Times New Roman" panose="02020603050405020304" charset="0"/>
                <a:ea typeface="Times New Roman" panose="02020603050405020304" charset="0"/>
                <a:cs typeface="Times New Roman" panose="02020603050405020304" charset="0"/>
              </a:rPr>
              <a:t>The result of this project is building a model that can automatically classify and segment glioma in medical images with better accuracy rate so it can take part in real-time application.</a:t>
            </a:r>
          </a:p>
          <a:p>
            <a:pPr marL="342900" lvl="0" indent="-342900" algn="just">
              <a:lnSpc>
                <a:spcPct val="115000"/>
              </a:lnSpc>
              <a:buFont typeface="Symbol" panose="05050102010706020507" pitchFamily="18" charset="2"/>
              <a:buChar char=""/>
            </a:pPr>
            <a:r>
              <a:rPr lang="en-IN" sz="1800" b="0" dirty="0">
                <a:effectLst/>
                <a:latin typeface="Times New Roman" panose="02020603050405020304" charset="0"/>
                <a:ea typeface="Times New Roman" panose="02020603050405020304" charset="0"/>
                <a:cs typeface="Times New Roman" panose="02020603050405020304" charset="0"/>
              </a:rPr>
              <a:t> We use an ensembling technique to improve the segmentation model's generalization and resilience. Combining predictions from many sources</a:t>
            </a:r>
            <a:r>
              <a:rPr lang="en-US" altLang="en-IN" sz="1800" b="0" dirty="0">
                <a:effectLst/>
                <a:latin typeface="Times New Roman" panose="02020603050405020304" charset="0"/>
                <a:ea typeface="Times New Roman" panose="02020603050405020304" charset="0"/>
                <a:cs typeface="Times New Roman" panose="0202060305040502030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2275</Words>
  <Application>Microsoft Office PowerPoint</Application>
  <PresentationFormat>On-screen Show (4:3)</PresentationFormat>
  <Paragraphs>218</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Cambria</vt:lpstr>
      <vt:lpstr>Symbol</vt:lpstr>
      <vt:lpstr>Times New Roman</vt:lpstr>
      <vt:lpstr>Wingdings</vt:lpstr>
      <vt:lpstr>Office Theme</vt:lpstr>
      <vt:lpstr>Major Project Review-2</vt:lpstr>
      <vt:lpstr>Content Page</vt:lpstr>
      <vt:lpstr>Abstract</vt:lpstr>
      <vt:lpstr>Introduction</vt:lpstr>
      <vt:lpstr>Problem Statement</vt:lpstr>
      <vt:lpstr>Existing Models</vt:lpstr>
      <vt:lpstr>Existing Models</vt:lpstr>
      <vt:lpstr>Existing Models</vt:lpstr>
      <vt:lpstr>Objectives</vt:lpstr>
      <vt:lpstr>Methodology</vt:lpstr>
      <vt:lpstr>Methodology</vt:lpstr>
      <vt:lpstr>Methodology</vt:lpstr>
      <vt:lpstr>Methodology</vt:lpstr>
      <vt:lpstr>Methodology</vt:lpstr>
      <vt:lpstr>Methodology</vt:lpstr>
      <vt:lpstr>Methodology - Architecture Diagram</vt:lpstr>
      <vt:lpstr>Technical Stack</vt:lpstr>
      <vt:lpstr>UML Diagrams</vt:lpstr>
      <vt:lpstr>UML Diagrams</vt:lpstr>
      <vt:lpstr>UML Diagrams</vt:lpstr>
      <vt:lpstr>UML Diagrams</vt:lpstr>
      <vt:lpstr>Output Screens</vt:lpstr>
      <vt:lpstr>Output Screens</vt:lpstr>
      <vt:lpstr>Output Screens</vt:lpstr>
      <vt:lpstr>Output Screens</vt:lpstr>
      <vt:lpstr>Output Screens</vt:lpstr>
      <vt:lpstr>Conclusion</vt:lpstr>
      <vt:lpstr>Future Scope</vt:lpstr>
      <vt:lpstr>References</vt:lpstr>
      <vt:lpstr>Thank You…!</vt:lpstr>
    </vt:vector>
  </TitlesOfParts>
  <Company>UC,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Bharath Yadav</cp:lastModifiedBy>
  <cp:revision>91</cp:revision>
  <dcterms:created xsi:type="dcterms:W3CDTF">2007-10-02T04:28:00Z</dcterms:created>
  <dcterms:modified xsi:type="dcterms:W3CDTF">2024-06-11T14:21:35Z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18951A21B99B4FEC8BDB06EEF78EDF18_13</vt:lpwstr>
  </property>
  <property fmtid="{D5CDD505-2E9C-101B-9397-08002B2CF9AE}" pid="3" name="KSOProductBuildVer">
    <vt:lpwstr>1033-12.2.0.17119</vt:lpwstr>
  </property>
</Properties>
</file>