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1" r:id="rId7"/>
    <p:sldId id="262" r:id="rId8"/>
    <p:sldId id="263" r:id="rId9"/>
    <p:sldId id="264" r:id="rId10"/>
    <p:sldId id="265" r:id="rId11"/>
    <p:sldId id="266" r:id="rId12"/>
    <p:sldId id="267" r:id="rId13"/>
    <p:sldId id="268" r:id="rId14"/>
    <p:sldId id="269"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bitra Gana" initials="PG" lastIdx="1" clrIdx="0">
    <p:extLst>
      <p:ext uri="{19B8F6BF-5375-455C-9EA6-DF929625EA0E}">
        <p15:presenceInfo xmlns:p15="http://schemas.microsoft.com/office/powerpoint/2012/main" userId="e805b2de9d8331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Sales Analysis</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Pabitra Gana</a:t>
            </a:r>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8F1B35A-C698-4980-9133-2896C1092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138057"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641F6-E70B-46F6-ACB1-BB20F12C513D}"/>
              </a:ext>
            </a:extLst>
          </p:cNvPr>
          <p:cNvSpPr txBox="1"/>
          <p:nvPr/>
        </p:nvSpPr>
        <p:spPr>
          <a:xfrm>
            <a:off x="313509" y="252549"/>
            <a:ext cx="11660777" cy="369332"/>
          </a:xfrm>
          <a:prstGeom prst="rect">
            <a:avLst/>
          </a:prstGeom>
          <a:noFill/>
        </p:spPr>
        <p:txBody>
          <a:bodyPr wrap="square" rtlCol="0">
            <a:spAutoFit/>
          </a:bodyPr>
          <a:lstStyle/>
          <a:p>
            <a:r>
              <a:rPr lang="en-US" b="0" i="0" dirty="0">
                <a:solidFill>
                  <a:srgbClr val="343541"/>
                </a:solidFill>
                <a:effectLst/>
                <a:latin typeface="Segoe UI" panose="020B0502040204020203" pitchFamily="34" charset="0"/>
                <a:cs typeface="Segoe UI" panose="020B0502040204020203" pitchFamily="34" charset="0"/>
              </a:rPr>
              <a:t>Question 4: What products are </a:t>
            </a:r>
            <a:r>
              <a:rPr lang="en-US" b="0" i="0" dirty="0" err="1">
                <a:solidFill>
                  <a:srgbClr val="343541"/>
                </a:solidFill>
                <a:effectLst/>
                <a:latin typeface="Segoe UI" panose="020B0502040204020203" pitchFamily="34" charset="0"/>
                <a:cs typeface="Segoe UI" panose="020B0502040204020203" pitchFamily="34" charset="0"/>
              </a:rPr>
              <a:t>mst</a:t>
            </a:r>
            <a:r>
              <a:rPr lang="en-US" b="0" i="0" dirty="0">
                <a:solidFill>
                  <a:srgbClr val="343541"/>
                </a:solidFill>
                <a:effectLst/>
                <a:latin typeface="Segoe UI" panose="020B0502040204020203" pitchFamily="34" charset="0"/>
                <a:cs typeface="Segoe UI" panose="020B0502040204020203" pitchFamily="34" charset="0"/>
              </a:rPr>
              <a:t> often sold together ?</a:t>
            </a:r>
            <a:endParaRPr lang="en-IN"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FDCB64EE-0C6D-4B94-A317-4E392E37A6D4}"/>
              </a:ext>
            </a:extLst>
          </p:cNvPr>
          <p:cNvPicPr>
            <a:picLocks noChangeAspect="1"/>
          </p:cNvPicPr>
          <p:nvPr/>
        </p:nvPicPr>
        <p:blipFill rotWithShape="1">
          <a:blip r:embed="rId2">
            <a:extLst>
              <a:ext uri="{28A0092B-C50C-407E-A947-70E740481C1C}">
                <a14:useLocalDpi xmlns:a14="http://schemas.microsoft.com/office/drawing/2010/main" val="0"/>
              </a:ext>
            </a:extLst>
          </a:blip>
          <a:srcRect l="34429" t="32127" r="20500" b="30032"/>
          <a:stretch/>
        </p:blipFill>
        <p:spPr>
          <a:xfrm>
            <a:off x="648788" y="923108"/>
            <a:ext cx="11038115" cy="4223658"/>
          </a:xfrm>
          <a:prstGeom prst="rect">
            <a:avLst/>
          </a:prstGeom>
        </p:spPr>
      </p:pic>
      <p:sp>
        <p:nvSpPr>
          <p:cNvPr id="5" name="TextBox 4">
            <a:extLst>
              <a:ext uri="{FF2B5EF4-FFF2-40B4-BE49-F238E27FC236}">
                <a16:creationId xmlns:a16="http://schemas.microsoft.com/office/drawing/2014/main" id="{750398BC-5978-4A74-B698-A6F925C182FB}"/>
              </a:ext>
            </a:extLst>
          </p:cNvPr>
          <p:cNvSpPr txBox="1"/>
          <p:nvPr/>
        </p:nvSpPr>
        <p:spPr>
          <a:xfrm>
            <a:off x="505097" y="5512526"/>
            <a:ext cx="10807337" cy="369332"/>
          </a:xfrm>
          <a:prstGeom prst="rect">
            <a:avLst/>
          </a:prstGeom>
          <a:noFill/>
        </p:spPr>
        <p:txBody>
          <a:bodyPr wrap="square" rtlCol="0">
            <a:spAutoFit/>
          </a:bodyPr>
          <a:lstStyle/>
          <a:p>
            <a:r>
              <a:rPr lang="en-US" b="0" i="0" dirty="0">
                <a:solidFill>
                  <a:srgbClr val="374151"/>
                </a:solidFill>
                <a:effectLst/>
                <a:latin typeface="Segoe UI" panose="020B0502040204020203" pitchFamily="34" charset="0"/>
                <a:cs typeface="Segoe UI" panose="020B0502040204020203" pitchFamily="34" charset="0"/>
              </a:rPr>
              <a:t>From above </a:t>
            </a:r>
            <a:r>
              <a:rPr lang="en-US" dirty="0">
                <a:solidFill>
                  <a:srgbClr val="374151"/>
                </a:solidFill>
                <a:latin typeface="Segoe UI" panose="020B0502040204020203" pitchFamily="34" charset="0"/>
                <a:cs typeface="Segoe UI" panose="020B0502040204020203" pitchFamily="34" charset="0"/>
              </a:rPr>
              <a:t>screen short </a:t>
            </a:r>
            <a:r>
              <a:rPr lang="en-US" b="0" i="0" dirty="0">
                <a:solidFill>
                  <a:srgbClr val="374151"/>
                </a:solidFill>
                <a:effectLst/>
                <a:latin typeface="Segoe UI" panose="020B0502040204020203" pitchFamily="34" charset="0"/>
                <a:cs typeface="Segoe UI" panose="020B0502040204020203" pitchFamily="34" charset="0"/>
              </a:rPr>
              <a:t>top 10 combinations of two products that are most often sold together </a:t>
            </a:r>
            <a:r>
              <a:rPr lang="en-US" dirty="0">
                <a:solidFill>
                  <a:srgbClr val="374151"/>
                </a:solidFill>
                <a:latin typeface="Segoe UI" panose="020B0502040204020203" pitchFamily="34" charset="0"/>
                <a:cs typeface="Segoe UI" panose="020B0502040204020203" pitchFamily="34" charset="0"/>
              </a:rPr>
              <a:t>.</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693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DEF5DB-BBE3-4726-B78B-3009AAF5FCBA}"/>
              </a:ext>
            </a:extLst>
          </p:cNvPr>
          <p:cNvSpPr txBox="1"/>
          <p:nvPr/>
        </p:nvSpPr>
        <p:spPr>
          <a:xfrm>
            <a:off x="409303" y="191589"/>
            <a:ext cx="11329851" cy="646331"/>
          </a:xfrm>
          <a:prstGeom prst="rect">
            <a:avLst/>
          </a:prstGeom>
          <a:noFill/>
        </p:spPr>
        <p:txBody>
          <a:bodyPr wrap="square" rtlCol="0">
            <a:spAutoFit/>
          </a:bodyPr>
          <a:lstStyle/>
          <a:p>
            <a:endParaRPr lang="en-US" dirty="0"/>
          </a:p>
          <a:p>
            <a:endParaRPr lang="en-IN" dirty="0"/>
          </a:p>
        </p:txBody>
      </p:sp>
      <p:sp>
        <p:nvSpPr>
          <p:cNvPr id="3" name="TextBox 2">
            <a:extLst>
              <a:ext uri="{FF2B5EF4-FFF2-40B4-BE49-F238E27FC236}">
                <a16:creationId xmlns:a16="http://schemas.microsoft.com/office/drawing/2014/main" id="{E0BD91B6-8268-4DF5-99F3-735049436497}"/>
              </a:ext>
            </a:extLst>
          </p:cNvPr>
          <p:cNvSpPr txBox="1"/>
          <p:nvPr/>
        </p:nvSpPr>
        <p:spPr>
          <a:xfrm>
            <a:off x="409303" y="191589"/>
            <a:ext cx="11251474" cy="369332"/>
          </a:xfrm>
          <a:prstGeom prst="rect">
            <a:avLst/>
          </a:prstGeom>
          <a:noFill/>
        </p:spPr>
        <p:txBody>
          <a:bodyPr wrap="square" rtlCol="0">
            <a:spAutoFit/>
          </a:bodyPr>
          <a:lstStyle/>
          <a:p>
            <a:r>
              <a:rPr lang="en-US" dirty="0"/>
              <a:t>Question 5: What product sold the most ? Why do you think it sold the most ?</a:t>
            </a:r>
            <a:endParaRPr lang="en-IN" dirty="0"/>
          </a:p>
        </p:txBody>
      </p:sp>
      <p:pic>
        <p:nvPicPr>
          <p:cNvPr id="5" name="Picture 4">
            <a:extLst>
              <a:ext uri="{FF2B5EF4-FFF2-40B4-BE49-F238E27FC236}">
                <a16:creationId xmlns:a16="http://schemas.microsoft.com/office/drawing/2014/main" id="{2A6CF65D-1E00-4F26-A997-D2E7A48CD857}"/>
              </a:ext>
            </a:extLst>
          </p:cNvPr>
          <p:cNvPicPr>
            <a:picLocks noChangeAspect="1"/>
          </p:cNvPicPr>
          <p:nvPr/>
        </p:nvPicPr>
        <p:blipFill rotWithShape="1">
          <a:blip r:embed="rId2">
            <a:extLst>
              <a:ext uri="{28A0092B-C50C-407E-A947-70E740481C1C}">
                <a14:useLocalDpi xmlns:a14="http://schemas.microsoft.com/office/drawing/2010/main" val="0"/>
              </a:ext>
            </a:extLst>
          </a:blip>
          <a:srcRect l="7213" t="10067" r="5287"/>
          <a:stretch/>
        </p:blipFill>
        <p:spPr>
          <a:xfrm>
            <a:off x="304801" y="560921"/>
            <a:ext cx="11678194" cy="4333296"/>
          </a:xfrm>
          <a:prstGeom prst="rect">
            <a:avLst/>
          </a:prstGeom>
        </p:spPr>
      </p:pic>
      <p:sp>
        <p:nvSpPr>
          <p:cNvPr id="6" name="TextBox 5">
            <a:extLst>
              <a:ext uri="{FF2B5EF4-FFF2-40B4-BE49-F238E27FC236}">
                <a16:creationId xmlns:a16="http://schemas.microsoft.com/office/drawing/2014/main" id="{AF45DD2D-D9A9-4157-BA28-ED1A0E92714D}"/>
              </a:ext>
            </a:extLst>
          </p:cNvPr>
          <p:cNvSpPr txBox="1"/>
          <p:nvPr/>
        </p:nvSpPr>
        <p:spPr>
          <a:xfrm>
            <a:off x="452846" y="5033554"/>
            <a:ext cx="11582400" cy="646331"/>
          </a:xfrm>
          <a:prstGeom prst="rect">
            <a:avLst/>
          </a:prstGeom>
          <a:noFill/>
        </p:spPr>
        <p:txBody>
          <a:bodyPr wrap="square" rtlCol="0">
            <a:spAutoFit/>
          </a:bodyPr>
          <a:lstStyle/>
          <a:p>
            <a:r>
              <a:rPr lang="en-US" dirty="0"/>
              <a:t>From the above chat we see whenever the Quantity Order is high the price should be low . Like LG dryer has high price so it has less Quantity Order and the AAA Batteries (4-pack) has less price , it has high Quantity Order .</a:t>
            </a:r>
            <a:endParaRPr lang="en-IN" dirty="0"/>
          </a:p>
        </p:txBody>
      </p:sp>
    </p:spTree>
    <p:extLst>
      <p:ext uri="{BB962C8B-B14F-4D97-AF65-F5344CB8AC3E}">
        <p14:creationId xmlns:p14="http://schemas.microsoft.com/office/powerpoint/2010/main" val="3844952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THANK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Pabitra Gana</a:t>
            </a: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C275-2246-4E36-B406-3CEB9075BA2D}"/>
              </a:ext>
            </a:extLst>
          </p:cNvPr>
          <p:cNvSpPr>
            <a:spLocks noGrp="1"/>
          </p:cNvSpPr>
          <p:nvPr>
            <p:ph type="title"/>
          </p:nvPr>
        </p:nvSpPr>
        <p:spPr/>
        <p:txBody>
          <a:bodyPr/>
          <a:lstStyle/>
          <a:p>
            <a:r>
              <a:rPr lang="en-IN" b="0" i="0" dirty="0">
                <a:solidFill>
                  <a:srgbClr val="374151"/>
                </a:solidFill>
                <a:effectLst/>
                <a:latin typeface="Segoe UI" panose="020B0502040204020203" pitchFamily="34" charset="0"/>
                <a:cs typeface="Segoe UI" panose="020B0502040204020203" pitchFamily="34" charset="0"/>
              </a:rPr>
              <a:t>Project Objective</a:t>
            </a:r>
            <a:endParaRPr lang="en-IN"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39FC3A0-2B39-413A-8354-C8C991C90AC0}"/>
              </a:ext>
            </a:extLst>
          </p:cNvPr>
          <p:cNvSpPr>
            <a:spLocks noGrp="1"/>
          </p:cNvSpPr>
          <p:nvPr>
            <p:ph idx="1"/>
          </p:nvPr>
        </p:nvSpPr>
        <p:spPr>
          <a:xfrm>
            <a:off x="1097280" y="2108201"/>
            <a:ext cx="10058400" cy="1026885"/>
          </a:xfrm>
        </p:spPr>
        <p:txBody>
          <a:bodyPr>
            <a:normAutofit/>
          </a:bodyPr>
          <a:lstStyle/>
          <a:p>
            <a:r>
              <a:rPr lang="en-US" sz="1600" b="0" i="0" dirty="0">
                <a:solidFill>
                  <a:srgbClr val="1F2328"/>
                </a:solidFill>
                <a:effectLst/>
                <a:latin typeface="Segoe UI" panose="020B0502040204020203" pitchFamily="34" charset="0"/>
                <a:cs typeface="Segoe UI" panose="020B0502040204020203" pitchFamily="34" charset="0"/>
              </a:rPr>
              <a:t>In this project I use Python Pandas &amp; Python Matplotlib to analyze business questions about 12 months worth of sales data. The data contains hundreds of thousands of electronics store purchases broken down by month, product type, cost, purchase address, etc.</a:t>
            </a:r>
            <a:endParaRPr lang="en-IN" sz="1600"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1A8246DC-EC04-45C2-8462-07167B7EAC90}"/>
              </a:ext>
            </a:extLst>
          </p:cNvPr>
          <p:cNvSpPr txBox="1"/>
          <p:nvPr/>
        </p:nvSpPr>
        <p:spPr>
          <a:xfrm>
            <a:off x="1227909" y="3248297"/>
            <a:ext cx="9823268" cy="3368102"/>
          </a:xfrm>
          <a:prstGeom prst="rect">
            <a:avLst/>
          </a:prstGeom>
          <a:noFill/>
        </p:spPr>
        <p:txBody>
          <a:bodyPr wrap="square" rtlCol="0">
            <a:spAutoFit/>
          </a:bodyPr>
          <a:lstStyle/>
          <a:p>
            <a:pPr marL="91440" indent="-91440">
              <a:lnSpc>
                <a:spcPct val="110000"/>
              </a:lnSpc>
              <a:spcBef>
                <a:spcPts val="1200"/>
              </a:spcBef>
              <a:spcAft>
                <a:spcPts val="200"/>
              </a:spcAft>
              <a:buClr>
                <a:schemeClr val="accent1"/>
              </a:buClr>
              <a:buSzPct val="100000"/>
              <a:buFont typeface="Calibri" panose="020F0502020204030204" pitchFamily="34" charset="0"/>
              <a:buChar char=" "/>
            </a:pPr>
            <a:r>
              <a:rPr lang="en-US" sz="1600" b="1" dirty="0">
                <a:solidFill>
                  <a:srgbClr val="1F2328"/>
                </a:solidFill>
                <a:latin typeface="Segoe UI" panose="020B0502040204020203" pitchFamily="34" charset="0"/>
                <a:cs typeface="Segoe UI" panose="020B0502040204020203" pitchFamily="34" charset="0"/>
              </a:rPr>
              <a:t>In this section we explore 5 high level business questions related to our data:</a:t>
            </a:r>
          </a:p>
          <a:p>
            <a:pPr marL="91440" indent="-91440">
              <a:lnSpc>
                <a:spcPct val="110000"/>
              </a:lnSpc>
              <a:spcBef>
                <a:spcPts val="1200"/>
              </a:spcBef>
              <a:spcAft>
                <a:spcPts val="200"/>
              </a:spcAft>
              <a:buClr>
                <a:schemeClr val="accent1"/>
              </a:buClr>
              <a:buSzPct val="100000"/>
              <a:buFont typeface="Calibri" panose="020F0502020204030204" pitchFamily="34" charset="0"/>
              <a:buChar char=" "/>
            </a:pPr>
            <a:endParaRPr lang="en-US" sz="1600" dirty="0">
              <a:solidFill>
                <a:srgbClr val="1F2328"/>
              </a:solidFill>
              <a:latin typeface="Segoe UI" panose="020B0502040204020203" pitchFamily="34" charset="0"/>
              <a:cs typeface="Segoe UI" panose="020B0502040204020203" pitchFamily="34" charset="0"/>
            </a:endParaRPr>
          </a:p>
          <a:p>
            <a:pPr marL="285750" indent="-285750">
              <a:lnSpc>
                <a:spcPct val="110000"/>
              </a:lnSpc>
              <a:spcBef>
                <a:spcPts val="1200"/>
              </a:spcBef>
              <a:spcAft>
                <a:spcPts val="200"/>
              </a:spcAft>
              <a:buClr>
                <a:schemeClr val="accent1"/>
              </a:buClr>
              <a:buSzPct val="100000"/>
              <a:buFont typeface="Arial" panose="020B0604020202020204" pitchFamily="34" charset="0"/>
              <a:buChar char="•"/>
            </a:pPr>
            <a:r>
              <a:rPr lang="en-US" sz="1600" dirty="0">
                <a:solidFill>
                  <a:srgbClr val="1F2328"/>
                </a:solidFill>
                <a:latin typeface="Segoe UI" panose="020B0502040204020203" pitchFamily="34" charset="0"/>
                <a:cs typeface="Segoe UI" panose="020B0502040204020203" pitchFamily="34" charset="0"/>
              </a:rPr>
              <a:t>What was the best month for sales? How much was earned that month?</a:t>
            </a:r>
          </a:p>
          <a:p>
            <a:pPr marL="285750" indent="-285750">
              <a:lnSpc>
                <a:spcPct val="110000"/>
              </a:lnSpc>
              <a:spcBef>
                <a:spcPts val="1200"/>
              </a:spcBef>
              <a:spcAft>
                <a:spcPts val="200"/>
              </a:spcAft>
              <a:buClr>
                <a:schemeClr val="accent1"/>
              </a:buClr>
              <a:buSzPct val="100000"/>
              <a:buFont typeface="Arial" panose="020B0604020202020204" pitchFamily="34" charset="0"/>
              <a:buChar char="•"/>
            </a:pPr>
            <a:r>
              <a:rPr lang="en-US" sz="1600" dirty="0">
                <a:solidFill>
                  <a:srgbClr val="1F2328"/>
                </a:solidFill>
                <a:latin typeface="Segoe UI" panose="020B0502040204020203" pitchFamily="34" charset="0"/>
                <a:cs typeface="Segoe UI" panose="020B0502040204020203" pitchFamily="34" charset="0"/>
              </a:rPr>
              <a:t>What city sold the most product?</a:t>
            </a:r>
          </a:p>
          <a:p>
            <a:pPr marL="285750" indent="-285750">
              <a:lnSpc>
                <a:spcPct val="110000"/>
              </a:lnSpc>
              <a:spcBef>
                <a:spcPts val="1200"/>
              </a:spcBef>
              <a:spcAft>
                <a:spcPts val="200"/>
              </a:spcAft>
              <a:buClr>
                <a:schemeClr val="accent1"/>
              </a:buClr>
              <a:buSzPct val="100000"/>
              <a:buFont typeface="Arial" panose="020B0604020202020204" pitchFamily="34" charset="0"/>
              <a:buChar char="•"/>
            </a:pPr>
            <a:r>
              <a:rPr lang="en-US" sz="1600" dirty="0">
                <a:solidFill>
                  <a:srgbClr val="1F2328"/>
                </a:solidFill>
                <a:latin typeface="Segoe UI" panose="020B0502040204020203" pitchFamily="34" charset="0"/>
                <a:cs typeface="Segoe UI" panose="020B0502040204020203" pitchFamily="34" charset="0"/>
              </a:rPr>
              <a:t>What time should we display advertisements to maximize the likelihood of customer’s buying product?</a:t>
            </a:r>
          </a:p>
          <a:p>
            <a:pPr marL="285750" indent="-285750">
              <a:lnSpc>
                <a:spcPct val="110000"/>
              </a:lnSpc>
              <a:spcBef>
                <a:spcPts val="1200"/>
              </a:spcBef>
              <a:spcAft>
                <a:spcPts val="200"/>
              </a:spcAft>
              <a:buClr>
                <a:schemeClr val="accent1"/>
              </a:buClr>
              <a:buSzPct val="100000"/>
              <a:buFont typeface="Arial" panose="020B0604020202020204" pitchFamily="34" charset="0"/>
              <a:buChar char="•"/>
            </a:pPr>
            <a:r>
              <a:rPr lang="en-US" sz="1600" dirty="0">
                <a:solidFill>
                  <a:srgbClr val="1F2328"/>
                </a:solidFill>
                <a:latin typeface="Segoe UI" panose="020B0502040204020203" pitchFamily="34" charset="0"/>
                <a:cs typeface="Segoe UI" panose="020B0502040204020203" pitchFamily="34" charset="0"/>
              </a:rPr>
              <a:t>What products are most often sold together?</a:t>
            </a:r>
          </a:p>
          <a:p>
            <a:pPr marL="285750" indent="-285750">
              <a:lnSpc>
                <a:spcPct val="110000"/>
              </a:lnSpc>
              <a:spcBef>
                <a:spcPts val="1200"/>
              </a:spcBef>
              <a:spcAft>
                <a:spcPts val="200"/>
              </a:spcAft>
              <a:buClr>
                <a:schemeClr val="accent1"/>
              </a:buClr>
              <a:buSzPct val="100000"/>
              <a:buFont typeface="Arial" panose="020B0604020202020204" pitchFamily="34" charset="0"/>
              <a:buChar char="•"/>
            </a:pPr>
            <a:r>
              <a:rPr lang="en-US" sz="1600" dirty="0">
                <a:solidFill>
                  <a:srgbClr val="1F2328"/>
                </a:solidFill>
                <a:latin typeface="Segoe UI" panose="020B0502040204020203" pitchFamily="34" charset="0"/>
                <a:cs typeface="Segoe UI" panose="020B0502040204020203" pitchFamily="34" charset="0"/>
              </a:rPr>
              <a:t>What product sold the most? Why do you think it sold the most?</a:t>
            </a:r>
          </a:p>
          <a:p>
            <a:endParaRPr lang="en-IN" dirty="0"/>
          </a:p>
        </p:txBody>
      </p:sp>
    </p:spTree>
    <p:extLst>
      <p:ext uri="{BB962C8B-B14F-4D97-AF65-F5344CB8AC3E}">
        <p14:creationId xmlns:p14="http://schemas.microsoft.com/office/powerpoint/2010/main" val="96419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10BD0E-9140-4B4A-98AD-4D1347A45C85}"/>
              </a:ext>
            </a:extLst>
          </p:cNvPr>
          <p:cNvSpPr txBox="1"/>
          <p:nvPr/>
        </p:nvSpPr>
        <p:spPr>
          <a:xfrm>
            <a:off x="827313" y="809897"/>
            <a:ext cx="9117875" cy="1384995"/>
          </a:xfrm>
          <a:prstGeom prst="rect">
            <a:avLst/>
          </a:prstGeom>
          <a:noFill/>
        </p:spPr>
        <p:txBody>
          <a:bodyPr wrap="square" rtlCol="0">
            <a:spAutoFit/>
          </a:bodyPr>
          <a:lstStyle/>
          <a:p>
            <a:pPr algn="l"/>
            <a:r>
              <a:rPr lang="en-US" b="1" i="0" dirty="0">
                <a:solidFill>
                  <a:srgbClr val="1F2328"/>
                </a:solidFill>
                <a:effectLst/>
                <a:latin typeface="Segoe UI" panose="020B0502040204020203" pitchFamily="34" charset="0"/>
                <a:cs typeface="Segoe UI" panose="020B0502040204020203" pitchFamily="34" charset="0"/>
              </a:rPr>
              <a:t>We start by cleaning our data by include:</a:t>
            </a:r>
          </a:p>
          <a:p>
            <a:pPr algn="l"/>
            <a:endParaRPr lang="en-US" sz="1600" b="0" i="0" dirty="0">
              <a:solidFill>
                <a:srgbClr val="1F2328"/>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sz="1600" b="0" i="0" dirty="0">
                <a:solidFill>
                  <a:srgbClr val="1F2328"/>
                </a:solidFill>
                <a:effectLst/>
                <a:latin typeface="Segoe UI" panose="020B0502040204020203" pitchFamily="34" charset="0"/>
                <a:cs typeface="Segoe UI" panose="020B0502040204020203" pitchFamily="34" charset="0"/>
              </a:rPr>
              <a:t>Drop Nan values from DataFrame .</a:t>
            </a:r>
          </a:p>
          <a:p>
            <a:pPr algn="l">
              <a:buFont typeface="Arial" panose="020B0604020202020204" pitchFamily="34" charset="0"/>
              <a:buChar char="•"/>
            </a:pPr>
            <a:r>
              <a:rPr lang="en-US" sz="1600" b="0" i="0" dirty="0">
                <a:solidFill>
                  <a:srgbClr val="1F2328"/>
                </a:solidFill>
                <a:effectLst/>
                <a:latin typeface="Segoe UI" panose="020B0502040204020203" pitchFamily="34" charset="0"/>
                <a:cs typeface="Segoe UI" panose="020B0502040204020203" pitchFamily="34" charset="0"/>
              </a:rPr>
              <a:t>Removing rows based on a condition .</a:t>
            </a:r>
          </a:p>
          <a:p>
            <a:pPr algn="l">
              <a:buFont typeface="Arial" panose="020B0604020202020204" pitchFamily="34" charset="0"/>
              <a:buChar char="•"/>
            </a:pPr>
            <a:r>
              <a:rPr lang="en-US" sz="1600" b="0" i="0" dirty="0">
                <a:solidFill>
                  <a:srgbClr val="1F2328"/>
                </a:solidFill>
                <a:effectLst/>
                <a:latin typeface="Segoe UI" panose="020B0502040204020203" pitchFamily="34" charset="0"/>
                <a:cs typeface="Segoe UI" panose="020B0502040204020203" pitchFamily="34" charset="0"/>
              </a:rPr>
              <a:t>Change the type of columns (to_numeric, to_datetime, astype</a:t>
            </a:r>
            <a:r>
              <a:rPr lang="en-US" b="0" i="0" dirty="0">
                <a:solidFill>
                  <a:srgbClr val="1F2328"/>
                </a:solidFill>
                <a:effectLst/>
                <a:latin typeface="-apple-system"/>
              </a:rPr>
              <a:t>).</a:t>
            </a:r>
          </a:p>
        </p:txBody>
      </p:sp>
      <p:sp>
        <p:nvSpPr>
          <p:cNvPr id="5" name="TextBox 4">
            <a:extLst>
              <a:ext uri="{FF2B5EF4-FFF2-40B4-BE49-F238E27FC236}">
                <a16:creationId xmlns:a16="http://schemas.microsoft.com/office/drawing/2014/main" id="{C469476E-8EAD-4D68-9F5F-965B55BE4739}"/>
              </a:ext>
            </a:extLst>
          </p:cNvPr>
          <p:cNvSpPr txBox="1"/>
          <p:nvPr/>
        </p:nvSpPr>
        <p:spPr>
          <a:xfrm>
            <a:off x="940526" y="2333897"/>
            <a:ext cx="10310948" cy="2616101"/>
          </a:xfrm>
          <a:prstGeom prst="rect">
            <a:avLst/>
          </a:prstGeom>
          <a:noFill/>
        </p:spPr>
        <p:txBody>
          <a:bodyPr wrap="square" rtlCol="0">
            <a:spAutoFit/>
          </a:bodyPr>
          <a:lstStyle/>
          <a:p>
            <a:pPr algn="l"/>
            <a:r>
              <a:rPr lang="en-US" b="1" dirty="0">
                <a:solidFill>
                  <a:srgbClr val="1F2328"/>
                </a:solidFill>
                <a:latin typeface="Segoe UI" panose="020B0502040204020203" pitchFamily="34" charset="0"/>
                <a:cs typeface="Segoe UI" panose="020B0502040204020203" pitchFamily="34" charset="0"/>
              </a:rPr>
              <a:t>To answer these questions we walk through many different pandas &amp; matplotlib methods. They include:</a:t>
            </a:r>
          </a:p>
          <a:p>
            <a:pPr algn="l"/>
            <a:endParaRPr lang="en-US" sz="1600" dirty="0">
              <a:solidFill>
                <a:srgbClr val="1F2328"/>
              </a:solidFill>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sz="1600" dirty="0">
                <a:solidFill>
                  <a:srgbClr val="1F2328"/>
                </a:solidFill>
                <a:latin typeface="Segoe UI" panose="020B0502040204020203" pitchFamily="34" charset="0"/>
                <a:cs typeface="Segoe UI" panose="020B0502040204020203" pitchFamily="34" charset="0"/>
              </a:rPr>
              <a:t>Concatenating multiple csvs together to create a new DataFrame (pd.concat)</a:t>
            </a:r>
          </a:p>
          <a:p>
            <a:pPr algn="l">
              <a:buFont typeface="Arial" panose="020B0604020202020204" pitchFamily="34" charset="0"/>
              <a:buChar char="•"/>
            </a:pPr>
            <a:r>
              <a:rPr lang="en-US" sz="1600" dirty="0">
                <a:solidFill>
                  <a:srgbClr val="1F2328"/>
                </a:solidFill>
                <a:latin typeface="Segoe UI" panose="020B0502040204020203" pitchFamily="34" charset="0"/>
                <a:cs typeface="Segoe UI" panose="020B0502040204020203" pitchFamily="34" charset="0"/>
              </a:rPr>
              <a:t>Adding columns</a:t>
            </a:r>
          </a:p>
          <a:p>
            <a:pPr algn="l">
              <a:buFont typeface="Arial" panose="020B0604020202020204" pitchFamily="34" charset="0"/>
              <a:buChar char="•"/>
            </a:pPr>
            <a:r>
              <a:rPr lang="en-US" sz="1600" dirty="0">
                <a:solidFill>
                  <a:srgbClr val="1F2328"/>
                </a:solidFill>
                <a:latin typeface="Segoe UI" panose="020B0502040204020203" pitchFamily="34" charset="0"/>
                <a:cs typeface="Segoe UI" panose="020B0502040204020203" pitchFamily="34" charset="0"/>
              </a:rPr>
              <a:t>Parsing cells as strings to make new columns (.str)</a:t>
            </a:r>
          </a:p>
          <a:p>
            <a:pPr algn="l">
              <a:buFont typeface="Arial" panose="020B0604020202020204" pitchFamily="34" charset="0"/>
              <a:buChar char="•"/>
            </a:pPr>
            <a:r>
              <a:rPr lang="en-US" sz="1600" dirty="0">
                <a:solidFill>
                  <a:srgbClr val="1F2328"/>
                </a:solidFill>
                <a:latin typeface="Segoe UI" panose="020B0502040204020203" pitchFamily="34" charset="0"/>
                <a:cs typeface="Segoe UI" panose="020B0502040204020203" pitchFamily="34" charset="0"/>
              </a:rPr>
              <a:t>Using the .apply() method</a:t>
            </a:r>
          </a:p>
          <a:p>
            <a:pPr algn="l">
              <a:buFont typeface="Arial" panose="020B0604020202020204" pitchFamily="34" charset="0"/>
              <a:buChar char="•"/>
            </a:pPr>
            <a:r>
              <a:rPr lang="en-US" sz="1600" dirty="0">
                <a:solidFill>
                  <a:srgbClr val="1F2328"/>
                </a:solidFill>
                <a:latin typeface="Segoe UI" panose="020B0502040204020203" pitchFamily="34" charset="0"/>
                <a:cs typeface="Segoe UI" panose="020B0502040204020203" pitchFamily="34" charset="0"/>
              </a:rPr>
              <a:t>Using groupby to perform aggregate analysis</a:t>
            </a:r>
          </a:p>
          <a:p>
            <a:pPr algn="l">
              <a:buFont typeface="Arial" panose="020B0604020202020204" pitchFamily="34" charset="0"/>
              <a:buChar char="•"/>
            </a:pPr>
            <a:r>
              <a:rPr lang="en-US" sz="1600" dirty="0">
                <a:solidFill>
                  <a:srgbClr val="1F2328"/>
                </a:solidFill>
                <a:latin typeface="Segoe UI" panose="020B0502040204020203" pitchFamily="34" charset="0"/>
                <a:cs typeface="Segoe UI" panose="020B0502040204020203" pitchFamily="34" charset="0"/>
              </a:rPr>
              <a:t>Plotting bar charts and lines graphs to visualize our results</a:t>
            </a:r>
          </a:p>
          <a:p>
            <a:pPr algn="l">
              <a:buFont typeface="Arial" panose="020B0604020202020204" pitchFamily="34" charset="0"/>
              <a:buChar char="•"/>
            </a:pPr>
            <a:r>
              <a:rPr lang="en-US" sz="1600" dirty="0">
                <a:solidFill>
                  <a:srgbClr val="1F2328"/>
                </a:solidFill>
                <a:latin typeface="Segoe UI" panose="020B0502040204020203" pitchFamily="34" charset="0"/>
                <a:cs typeface="Segoe UI" panose="020B0502040204020203" pitchFamily="34" charset="0"/>
              </a:rPr>
              <a:t>Labeling our graphs</a:t>
            </a:r>
          </a:p>
        </p:txBody>
      </p:sp>
    </p:spTree>
    <p:extLst>
      <p:ext uri="{BB962C8B-B14F-4D97-AF65-F5344CB8AC3E}">
        <p14:creationId xmlns:p14="http://schemas.microsoft.com/office/powerpoint/2010/main" val="202566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F66B-DCE7-40DD-BE69-BB002E836918}"/>
              </a:ext>
            </a:extLst>
          </p:cNvPr>
          <p:cNvSpPr>
            <a:spLocks noGrp="1"/>
          </p:cNvSpPr>
          <p:nvPr>
            <p:ph type="title"/>
          </p:nvPr>
        </p:nvSpPr>
        <p:spPr>
          <a:xfrm>
            <a:off x="1097280" y="1105989"/>
            <a:ext cx="10058400" cy="631371"/>
          </a:xfrm>
        </p:spPr>
        <p:txBody>
          <a:bodyPr>
            <a:normAutofit/>
          </a:bodyPr>
          <a:lstStyle/>
          <a:p>
            <a:r>
              <a:rPr lang="en-US" sz="2800" dirty="0">
                <a:latin typeface="Segoe UI" panose="020B0502040204020203" pitchFamily="34" charset="0"/>
                <a:cs typeface="Segoe UI" panose="020B0502040204020203" pitchFamily="34" charset="0"/>
              </a:rPr>
              <a:t>Task 1: Merge the 12 months of sales data into a single csv file .</a:t>
            </a:r>
            <a:endParaRPr lang="en-IN" sz="2800" dirty="0">
              <a:latin typeface="Segoe UI" panose="020B0502040204020203" pitchFamily="34" charset="0"/>
              <a:cs typeface="Segoe UI" panose="020B0502040204020203" pitchFamily="34" charset="0"/>
            </a:endParaRPr>
          </a:p>
        </p:txBody>
      </p:sp>
      <p:pic>
        <p:nvPicPr>
          <p:cNvPr id="5" name="Content Placeholder 4">
            <a:extLst>
              <a:ext uri="{FF2B5EF4-FFF2-40B4-BE49-F238E27FC236}">
                <a16:creationId xmlns:a16="http://schemas.microsoft.com/office/drawing/2014/main" id="{FA34C7FC-4E0E-417D-8978-0A1BE8F6AD8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46" t="16629" r="23619" b="38062"/>
          <a:stretch/>
        </p:blipFill>
        <p:spPr>
          <a:xfrm>
            <a:off x="1201783" y="1950720"/>
            <a:ext cx="9953897" cy="4389120"/>
          </a:xfrm>
        </p:spPr>
      </p:pic>
    </p:spTree>
    <p:extLst>
      <p:ext uri="{BB962C8B-B14F-4D97-AF65-F5344CB8AC3E}">
        <p14:creationId xmlns:p14="http://schemas.microsoft.com/office/powerpoint/2010/main" val="2671847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4D2C7F-944B-40DA-9973-64577535EF7E}"/>
              </a:ext>
            </a:extLst>
          </p:cNvPr>
          <p:cNvSpPr>
            <a:spLocks noGrp="1"/>
          </p:cNvSpPr>
          <p:nvPr>
            <p:ph type="title" idx="4294967295"/>
          </p:nvPr>
        </p:nvSpPr>
        <p:spPr>
          <a:xfrm>
            <a:off x="635726" y="217715"/>
            <a:ext cx="10232571" cy="717822"/>
          </a:xfrm>
        </p:spPr>
        <p:txBody>
          <a:bodyPr>
            <a:normAutofit/>
          </a:bodyPr>
          <a:lstStyle/>
          <a:p>
            <a:r>
              <a:rPr lang="en-IN" sz="3600" dirty="0"/>
              <a:t>Clean up the data .</a:t>
            </a:r>
          </a:p>
        </p:txBody>
      </p:sp>
      <p:pic>
        <p:nvPicPr>
          <p:cNvPr id="6" name="Picture 5">
            <a:extLst>
              <a:ext uri="{FF2B5EF4-FFF2-40B4-BE49-F238E27FC236}">
                <a16:creationId xmlns:a16="http://schemas.microsoft.com/office/drawing/2014/main" id="{BA726498-B944-47A6-9944-FF5FD00D3412}"/>
              </a:ext>
            </a:extLst>
          </p:cNvPr>
          <p:cNvPicPr>
            <a:picLocks noChangeAspect="1"/>
          </p:cNvPicPr>
          <p:nvPr/>
        </p:nvPicPr>
        <p:blipFill rotWithShape="1">
          <a:blip r:embed="rId2">
            <a:extLst>
              <a:ext uri="{28A0092B-C50C-407E-A947-70E740481C1C}">
                <a14:useLocalDpi xmlns:a14="http://schemas.microsoft.com/office/drawing/2010/main" val="0"/>
              </a:ext>
            </a:extLst>
          </a:blip>
          <a:srcRect l="1714" t="67302" r="69854" b="22706"/>
          <a:stretch/>
        </p:blipFill>
        <p:spPr>
          <a:xfrm>
            <a:off x="766354" y="1114698"/>
            <a:ext cx="7524206" cy="1602378"/>
          </a:xfrm>
          <a:prstGeom prst="rect">
            <a:avLst/>
          </a:prstGeom>
        </p:spPr>
      </p:pic>
      <p:sp>
        <p:nvSpPr>
          <p:cNvPr id="7" name="Title 3">
            <a:extLst>
              <a:ext uri="{FF2B5EF4-FFF2-40B4-BE49-F238E27FC236}">
                <a16:creationId xmlns:a16="http://schemas.microsoft.com/office/drawing/2014/main" id="{A1044F7E-0969-4297-A29B-264628699743}"/>
              </a:ext>
            </a:extLst>
          </p:cNvPr>
          <p:cNvSpPr txBox="1">
            <a:spLocks/>
          </p:cNvSpPr>
          <p:nvPr/>
        </p:nvSpPr>
        <p:spPr>
          <a:xfrm>
            <a:off x="635725" y="2982687"/>
            <a:ext cx="10232571" cy="71782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000" dirty="0"/>
              <a:t>Convert columns to the correct type .</a:t>
            </a:r>
            <a:endParaRPr lang="en-IN" sz="4000" dirty="0"/>
          </a:p>
        </p:txBody>
      </p:sp>
      <p:pic>
        <p:nvPicPr>
          <p:cNvPr id="9" name="Picture 8">
            <a:extLst>
              <a:ext uri="{FF2B5EF4-FFF2-40B4-BE49-F238E27FC236}">
                <a16:creationId xmlns:a16="http://schemas.microsoft.com/office/drawing/2014/main" id="{F53007CB-099F-4B55-8575-90E6DE9330B1}"/>
              </a:ext>
            </a:extLst>
          </p:cNvPr>
          <p:cNvPicPr>
            <a:picLocks noChangeAspect="1"/>
          </p:cNvPicPr>
          <p:nvPr/>
        </p:nvPicPr>
        <p:blipFill rotWithShape="1">
          <a:blip r:embed="rId2">
            <a:extLst>
              <a:ext uri="{28A0092B-C50C-407E-A947-70E740481C1C}">
                <a14:useLocalDpi xmlns:a14="http://schemas.microsoft.com/office/drawing/2010/main" val="0"/>
              </a:ext>
            </a:extLst>
          </a:blip>
          <a:srcRect l="1714" t="83746" r="53786" b="10222"/>
          <a:stretch/>
        </p:blipFill>
        <p:spPr>
          <a:xfrm>
            <a:off x="766354" y="3966120"/>
            <a:ext cx="7524206" cy="1346109"/>
          </a:xfrm>
          <a:prstGeom prst="rect">
            <a:avLst/>
          </a:prstGeom>
        </p:spPr>
      </p:pic>
    </p:spTree>
    <p:extLst>
      <p:ext uri="{BB962C8B-B14F-4D97-AF65-F5344CB8AC3E}">
        <p14:creationId xmlns:p14="http://schemas.microsoft.com/office/powerpoint/2010/main" val="122625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5FE8-0415-48D9-8036-ACA11515A62E}"/>
              </a:ext>
            </a:extLst>
          </p:cNvPr>
          <p:cNvSpPr>
            <a:spLocks noGrp="1"/>
          </p:cNvSpPr>
          <p:nvPr>
            <p:ph type="title"/>
          </p:nvPr>
        </p:nvSpPr>
        <p:spPr/>
        <p:txBody>
          <a:bodyPr>
            <a:normAutofit/>
          </a:bodyPr>
          <a:lstStyle/>
          <a:p>
            <a:r>
              <a:rPr lang="en-US" sz="4000" dirty="0"/>
              <a:t>Augment data with additional columns .</a:t>
            </a:r>
            <a:endParaRPr lang="en-IN" sz="4000" dirty="0"/>
          </a:p>
        </p:txBody>
      </p:sp>
      <p:pic>
        <p:nvPicPr>
          <p:cNvPr id="10" name="Picture 9">
            <a:extLst>
              <a:ext uri="{FF2B5EF4-FFF2-40B4-BE49-F238E27FC236}">
                <a16:creationId xmlns:a16="http://schemas.microsoft.com/office/drawing/2014/main" id="{52C89699-22CB-4C87-A8F7-011C541E925B}"/>
              </a:ext>
            </a:extLst>
          </p:cNvPr>
          <p:cNvPicPr>
            <a:picLocks noChangeAspect="1"/>
          </p:cNvPicPr>
          <p:nvPr/>
        </p:nvPicPr>
        <p:blipFill rotWithShape="1">
          <a:blip r:embed="rId2">
            <a:extLst>
              <a:ext uri="{28A0092B-C50C-407E-A947-70E740481C1C}">
                <a14:useLocalDpi xmlns:a14="http://schemas.microsoft.com/office/drawing/2010/main" val="0"/>
              </a:ext>
            </a:extLst>
          </a:blip>
          <a:srcRect l="1572" t="41905" r="44143" b="23936"/>
          <a:stretch/>
        </p:blipFill>
        <p:spPr>
          <a:xfrm>
            <a:off x="1184366" y="1933303"/>
            <a:ext cx="9971314" cy="2891246"/>
          </a:xfrm>
          <a:prstGeom prst="rect">
            <a:avLst/>
          </a:prstGeom>
        </p:spPr>
      </p:pic>
      <p:sp>
        <p:nvSpPr>
          <p:cNvPr id="11" name="TextBox 10">
            <a:extLst>
              <a:ext uri="{FF2B5EF4-FFF2-40B4-BE49-F238E27FC236}">
                <a16:creationId xmlns:a16="http://schemas.microsoft.com/office/drawing/2014/main" id="{CA31D407-79ED-4D3D-8816-E019DE24AE22}"/>
              </a:ext>
            </a:extLst>
          </p:cNvPr>
          <p:cNvSpPr txBox="1"/>
          <p:nvPr/>
        </p:nvSpPr>
        <p:spPr>
          <a:xfrm>
            <a:off x="1184366" y="4990011"/>
            <a:ext cx="10058400" cy="369332"/>
          </a:xfrm>
          <a:prstGeom prst="rect">
            <a:avLst/>
          </a:prstGeom>
          <a:noFill/>
        </p:spPr>
        <p:txBody>
          <a:bodyPr wrap="square" rtlCol="0">
            <a:spAutoFit/>
          </a:bodyPr>
          <a:lstStyle/>
          <a:p>
            <a:r>
              <a:rPr lang="en-US" dirty="0"/>
              <a:t>Add columns like Month, Sales, City for analysis my data. </a:t>
            </a:r>
            <a:endParaRPr lang="en-IN" dirty="0"/>
          </a:p>
        </p:txBody>
      </p:sp>
    </p:spTree>
    <p:extLst>
      <p:ext uri="{BB962C8B-B14F-4D97-AF65-F5344CB8AC3E}">
        <p14:creationId xmlns:p14="http://schemas.microsoft.com/office/powerpoint/2010/main" val="3419275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080E4D-08C9-4717-9D25-F7BDA08EDD86}"/>
              </a:ext>
            </a:extLst>
          </p:cNvPr>
          <p:cNvSpPr txBox="1"/>
          <p:nvPr/>
        </p:nvSpPr>
        <p:spPr>
          <a:xfrm>
            <a:off x="522514" y="348343"/>
            <a:ext cx="11051177"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Question 1: What was the best month for sales ? How much was earned that month ?</a:t>
            </a:r>
            <a:endParaRPr lang="en-IN" b="1"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6D708DB4-59FE-40D1-91F0-1AFC30B9B696}"/>
              </a:ext>
            </a:extLst>
          </p:cNvPr>
          <p:cNvPicPr>
            <a:picLocks noChangeAspect="1"/>
          </p:cNvPicPr>
          <p:nvPr/>
        </p:nvPicPr>
        <p:blipFill rotWithShape="1">
          <a:blip r:embed="rId2">
            <a:extLst>
              <a:ext uri="{28A0092B-C50C-407E-A947-70E740481C1C}">
                <a14:useLocalDpi xmlns:a14="http://schemas.microsoft.com/office/drawing/2010/main" val="0"/>
              </a:ext>
            </a:extLst>
          </a:blip>
          <a:srcRect l="10143" t="11645" r="9358" b="6286"/>
          <a:stretch/>
        </p:blipFill>
        <p:spPr>
          <a:xfrm>
            <a:off x="4382507" y="1053734"/>
            <a:ext cx="7661447" cy="4946471"/>
          </a:xfrm>
          <a:prstGeom prst="rect">
            <a:avLst/>
          </a:prstGeom>
        </p:spPr>
      </p:pic>
      <p:sp>
        <p:nvSpPr>
          <p:cNvPr id="8" name="TextBox 7">
            <a:extLst>
              <a:ext uri="{FF2B5EF4-FFF2-40B4-BE49-F238E27FC236}">
                <a16:creationId xmlns:a16="http://schemas.microsoft.com/office/drawing/2014/main" id="{BD26EA37-2375-46D3-A1C6-548B5F2C7409}"/>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9833CBFB-BA3E-47DC-A41C-6704BDD9AFC6}"/>
              </a:ext>
            </a:extLst>
          </p:cNvPr>
          <p:cNvSpPr txBox="1"/>
          <p:nvPr/>
        </p:nvSpPr>
        <p:spPr>
          <a:xfrm>
            <a:off x="522514" y="1053734"/>
            <a:ext cx="4110446" cy="923330"/>
          </a:xfrm>
          <a:prstGeom prst="rect">
            <a:avLst/>
          </a:prstGeom>
          <a:noFill/>
        </p:spPr>
        <p:txBody>
          <a:bodyPr wrap="square" rtlCol="0">
            <a:spAutoFit/>
          </a:bodyPr>
          <a:lstStyle/>
          <a:p>
            <a:r>
              <a:rPr lang="en-US" dirty="0"/>
              <a:t>Ans. December was the best month for sales. </a:t>
            </a:r>
            <a:r>
              <a:rPr lang="en-IN" dirty="0"/>
              <a:t>6,151,260 USD was earned in December.</a:t>
            </a:r>
          </a:p>
        </p:txBody>
      </p:sp>
    </p:spTree>
    <p:extLst>
      <p:ext uri="{BB962C8B-B14F-4D97-AF65-F5344CB8AC3E}">
        <p14:creationId xmlns:p14="http://schemas.microsoft.com/office/powerpoint/2010/main" val="32261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6162B5-B657-48FA-8F0E-A33CAD4FAAA8}"/>
              </a:ext>
            </a:extLst>
          </p:cNvPr>
          <p:cNvSpPr txBox="1"/>
          <p:nvPr/>
        </p:nvSpPr>
        <p:spPr>
          <a:xfrm>
            <a:off x="261257" y="226423"/>
            <a:ext cx="11408229" cy="369332"/>
          </a:xfrm>
          <a:prstGeom prst="rect">
            <a:avLst/>
          </a:prstGeom>
          <a:noFill/>
        </p:spPr>
        <p:txBody>
          <a:bodyPr wrap="square" rtlCol="0">
            <a:spAutoFit/>
          </a:bodyPr>
          <a:lstStyle/>
          <a:p>
            <a:r>
              <a:rPr lang="en-US" dirty="0"/>
              <a:t>Question 2: What city had the highest number of sales ?</a:t>
            </a:r>
            <a:endParaRPr lang="en-IN" dirty="0"/>
          </a:p>
        </p:txBody>
      </p:sp>
      <p:pic>
        <p:nvPicPr>
          <p:cNvPr id="6" name="Picture 5">
            <a:extLst>
              <a:ext uri="{FF2B5EF4-FFF2-40B4-BE49-F238E27FC236}">
                <a16:creationId xmlns:a16="http://schemas.microsoft.com/office/drawing/2014/main" id="{0EDE8D5C-AA22-418B-A931-B0E8AFFA3269}"/>
              </a:ext>
            </a:extLst>
          </p:cNvPr>
          <p:cNvPicPr>
            <a:picLocks noChangeAspect="1"/>
          </p:cNvPicPr>
          <p:nvPr/>
        </p:nvPicPr>
        <p:blipFill rotWithShape="1">
          <a:blip r:embed="rId2">
            <a:extLst>
              <a:ext uri="{28A0092B-C50C-407E-A947-70E740481C1C}">
                <a14:useLocalDpi xmlns:a14="http://schemas.microsoft.com/office/drawing/2010/main" val="0"/>
              </a:ext>
            </a:extLst>
          </a:blip>
          <a:srcRect l="9214" t="9339" r="8857"/>
          <a:stretch/>
        </p:blipFill>
        <p:spPr>
          <a:xfrm>
            <a:off x="4859382" y="595755"/>
            <a:ext cx="7262949" cy="5587331"/>
          </a:xfrm>
          <a:prstGeom prst="rect">
            <a:avLst/>
          </a:prstGeom>
        </p:spPr>
      </p:pic>
      <p:sp>
        <p:nvSpPr>
          <p:cNvPr id="7" name="TextBox 6">
            <a:extLst>
              <a:ext uri="{FF2B5EF4-FFF2-40B4-BE49-F238E27FC236}">
                <a16:creationId xmlns:a16="http://schemas.microsoft.com/office/drawing/2014/main" id="{489F5079-27B1-4A37-87D4-382EE5B9324E}"/>
              </a:ext>
            </a:extLst>
          </p:cNvPr>
          <p:cNvSpPr txBox="1"/>
          <p:nvPr/>
        </p:nvSpPr>
        <p:spPr>
          <a:xfrm>
            <a:off x="444137" y="984069"/>
            <a:ext cx="4415245" cy="923330"/>
          </a:xfrm>
          <a:prstGeom prst="rect">
            <a:avLst/>
          </a:prstGeom>
          <a:noFill/>
        </p:spPr>
        <p:txBody>
          <a:bodyPr wrap="square" rtlCol="0">
            <a:spAutoFit/>
          </a:bodyPr>
          <a:lstStyle/>
          <a:p>
            <a:r>
              <a:rPr lang="en-US" dirty="0"/>
              <a:t>Ans. San Francisco ( CA 94016), this city had the highest number of sales that is 1015092 .</a:t>
            </a:r>
          </a:p>
        </p:txBody>
      </p:sp>
    </p:spTree>
    <p:extLst>
      <p:ext uri="{BB962C8B-B14F-4D97-AF65-F5344CB8AC3E}">
        <p14:creationId xmlns:p14="http://schemas.microsoft.com/office/powerpoint/2010/main" val="2873657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0B4D5-CBDE-49D9-9EF8-609E823E38DB}"/>
              </a:ext>
            </a:extLst>
          </p:cNvPr>
          <p:cNvSpPr txBox="1"/>
          <p:nvPr/>
        </p:nvSpPr>
        <p:spPr>
          <a:xfrm>
            <a:off x="296091" y="391886"/>
            <a:ext cx="11451772"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Question 3: What time should we display advertisements to maximize likelihood of customer's buying product ?</a:t>
            </a:r>
            <a:endParaRPr lang="en-IN"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08B0886-E954-469C-BBA9-C32220FE83D0}"/>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7428" t="10559" r="8429" b="6151"/>
          <a:stretch/>
        </p:blipFill>
        <p:spPr>
          <a:xfrm>
            <a:off x="296091" y="993559"/>
            <a:ext cx="11599818" cy="4266417"/>
          </a:xfrm>
          <a:prstGeom prst="rect">
            <a:avLst/>
          </a:prstGeom>
        </p:spPr>
      </p:pic>
      <p:sp>
        <p:nvSpPr>
          <p:cNvPr id="5" name="TextBox 4">
            <a:extLst>
              <a:ext uri="{FF2B5EF4-FFF2-40B4-BE49-F238E27FC236}">
                <a16:creationId xmlns:a16="http://schemas.microsoft.com/office/drawing/2014/main" id="{D8277153-1177-4DEA-89AE-6B579A2E61EE}"/>
              </a:ext>
            </a:extLst>
          </p:cNvPr>
          <p:cNvSpPr txBox="1"/>
          <p:nvPr/>
        </p:nvSpPr>
        <p:spPr>
          <a:xfrm>
            <a:off x="548640" y="5495109"/>
            <a:ext cx="11451771" cy="369332"/>
          </a:xfrm>
          <a:prstGeom prst="rect">
            <a:avLst/>
          </a:prstGeom>
          <a:noFill/>
        </p:spPr>
        <p:txBody>
          <a:bodyPr wrap="square" rtlCol="0">
            <a:spAutoFit/>
          </a:bodyPr>
          <a:lstStyle/>
          <a:p>
            <a:r>
              <a:rPr lang="en-US" dirty="0"/>
              <a:t>Ans. My recommended is around 11am(11) or 7pm(19) should the best time for advertisements . </a:t>
            </a:r>
            <a:endParaRPr lang="en-IN" dirty="0"/>
          </a:p>
        </p:txBody>
      </p:sp>
    </p:spTree>
    <p:extLst>
      <p:ext uri="{BB962C8B-B14F-4D97-AF65-F5344CB8AC3E}">
        <p14:creationId xmlns:p14="http://schemas.microsoft.com/office/powerpoint/2010/main" val="1915922359"/>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{4160F3B0-8014-4E8D-A702-55AE90433F1D}tf56160789_win32</Template>
  <TotalTime>120</TotalTime>
  <Words>486</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Bookman Old Style</vt:lpstr>
      <vt:lpstr>Calibri</vt:lpstr>
      <vt:lpstr>Franklin Gothic Book</vt:lpstr>
      <vt:lpstr>Segoe UI</vt:lpstr>
      <vt:lpstr>Custom</vt:lpstr>
      <vt:lpstr>Sales Analysis</vt:lpstr>
      <vt:lpstr>Project Objective</vt:lpstr>
      <vt:lpstr>PowerPoint Presentation</vt:lpstr>
      <vt:lpstr>Task 1: Merge the 12 months of sales data into a single csv file .</vt:lpstr>
      <vt:lpstr>Clean up the data .</vt:lpstr>
      <vt:lpstr>Augment data with additional columns .</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Analysis</dc:title>
  <dc:creator>Pabitra Gana</dc:creator>
  <cp:lastModifiedBy>Pabitra Gana</cp:lastModifiedBy>
  <cp:revision>10</cp:revision>
  <dcterms:created xsi:type="dcterms:W3CDTF">2023-10-10T03:59:09Z</dcterms:created>
  <dcterms:modified xsi:type="dcterms:W3CDTF">2023-10-10T06:00:03Z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