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0" r:id="rId1"/>
  </p:sldMasterIdLst>
  <p:sldIdLst>
    <p:sldId id="259" r:id="rId2"/>
    <p:sldId id="257" r:id="rId3"/>
    <p:sldId id="260" r:id="rId4"/>
    <p:sldId id="258"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10032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2678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8866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1866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3729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982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8201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522488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4566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623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5286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008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6414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697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618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1170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7423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6829954"/>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4242B3-BE56-9F46-7C6E-1BCCEEB2E4FF}"/>
              </a:ext>
            </a:extLst>
          </p:cNvPr>
          <p:cNvSpPr txBox="1"/>
          <p:nvPr/>
        </p:nvSpPr>
        <p:spPr>
          <a:xfrm>
            <a:off x="756920" y="635000"/>
            <a:ext cx="10678160" cy="5139869"/>
          </a:xfrm>
          <a:prstGeom prst="rect">
            <a:avLst/>
          </a:prstGeom>
          <a:noFill/>
        </p:spPr>
        <p:txBody>
          <a:bodyPr wrap="square" rtlCol="0">
            <a:spAutoFit/>
          </a:bodyPr>
          <a:lstStyle/>
          <a:p>
            <a:pPr algn="ctr"/>
            <a:r>
              <a:rPr lang="en-IN" sz="3200" u="sng" dirty="0">
                <a:latin typeface="Arial Rounded MT Bold" panose="020F0704030504030204" pitchFamily="34" charset="0"/>
              </a:rPr>
              <a:t>FALCON SALES INSIGHT REPORT</a:t>
            </a:r>
          </a:p>
          <a:p>
            <a:endParaRPr lang="en-IN" sz="3200" u="sng" dirty="0">
              <a:latin typeface="Arial Rounded MT Bold" panose="020F0704030504030204" pitchFamily="34" charset="0"/>
            </a:endParaRPr>
          </a:p>
          <a:p>
            <a:endParaRPr lang="en-IN" sz="3200" u="sng" dirty="0">
              <a:latin typeface="Arial Rounded MT Bold" panose="020F0704030504030204" pitchFamily="34" charset="0"/>
            </a:endParaRPr>
          </a:p>
          <a:p>
            <a:pPr algn="l"/>
            <a:r>
              <a:rPr lang="en-IN" sz="3200" b="1" u="sng" cap="none" dirty="0"/>
              <a:t>Objective :</a:t>
            </a:r>
          </a:p>
          <a:p>
            <a:pPr marL="342900" indent="-342900" algn="l">
              <a:buFont typeface="+mj-lt"/>
              <a:buAutoNum type="arabicPeriod"/>
            </a:pPr>
            <a:r>
              <a:rPr lang="en-IN" sz="2400" cap="none" dirty="0"/>
              <a:t>This is the Falcon Sales Insight Data Analysis Project. </a:t>
            </a:r>
          </a:p>
          <a:p>
            <a:pPr marL="342900" indent="-342900" algn="l">
              <a:buFont typeface="+mj-lt"/>
              <a:buAutoNum type="arabicPeriod"/>
            </a:pPr>
            <a:r>
              <a:rPr lang="en-IN" sz="2400" cap="none" dirty="0"/>
              <a:t>Our objective is to find the Total Revenue, Total Sales Quantity, Revenue Growth, Top 5 Products, Top 5 Customers.</a:t>
            </a:r>
          </a:p>
          <a:p>
            <a:pPr marL="342900" indent="-342900" algn="l">
              <a:buFont typeface="+mj-lt"/>
              <a:buAutoNum type="arabicPeriod"/>
            </a:pPr>
            <a:r>
              <a:rPr lang="en-IN" sz="2400" cap="none" dirty="0"/>
              <a:t>In this project we used some csv files for our fact and dimension tables. We used Azure Databricks for Data load and Transformations.</a:t>
            </a:r>
          </a:p>
          <a:p>
            <a:pPr marL="342900" indent="-342900" algn="l">
              <a:buFont typeface="+mj-lt"/>
              <a:buAutoNum type="arabicPeriod"/>
            </a:pPr>
            <a:r>
              <a:rPr lang="en-IN" sz="2400" cap="none" dirty="0"/>
              <a:t>After made all transformation in Databricks, we load these tables into Power BI and build some meaningful insight</a:t>
            </a:r>
          </a:p>
          <a:p>
            <a:endParaRPr lang="en-IN" sz="3200" dirty="0"/>
          </a:p>
        </p:txBody>
      </p:sp>
    </p:spTree>
    <p:extLst>
      <p:ext uri="{BB962C8B-B14F-4D97-AF65-F5344CB8AC3E}">
        <p14:creationId xmlns:p14="http://schemas.microsoft.com/office/powerpoint/2010/main" val="684655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1E8C3-8E5C-BD4A-D93E-3BAD9D956EDF}"/>
              </a:ext>
            </a:extLst>
          </p:cNvPr>
          <p:cNvSpPr>
            <a:spLocks noGrp="1"/>
          </p:cNvSpPr>
          <p:nvPr>
            <p:ph type="title"/>
          </p:nvPr>
        </p:nvSpPr>
        <p:spPr>
          <a:xfrm>
            <a:off x="594361" y="528321"/>
            <a:ext cx="10131425" cy="772160"/>
          </a:xfrm>
        </p:spPr>
        <p:txBody>
          <a:bodyPr>
            <a:normAutofit/>
          </a:bodyPr>
          <a:lstStyle/>
          <a:p>
            <a:r>
              <a:rPr lang="en-IN" sz="3200" u="sng" cap="none" dirty="0">
                <a:latin typeface="+mn-lt"/>
              </a:rPr>
              <a:t>Project Architecture</a:t>
            </a:r>
          </a:p>
        </p:txBody>
      </p:sp>
      <p:pic>
        <p:nvPicPr>
          <p:cNvPr id="1026" name="Picture 2" descr="Csv - Free files and folders icons">
            <a:extLst>
              <a:ext uri="{FF2B5EF4-FFF2-40B4-BE49-F238E27FC236}">
                <a16:creationId xmlns:a16="http://schemas.microsoft.com/office/drawing/2014/main" id="{BD94E6CE-16CD-7A34-B5D5-CFDBCCDDE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079" y="2601120"/>
            <a:ext cx="1706720" cy="17067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atabricks - YouTube">
            <a:extLst>
              <a:ext uri="{FF2B5EF4-FFF2-40B4-BE49-F238E27FC236}">
                <a16:creationId xmlns:a16="http://schemas.microsoft.com/office/drawing/2014/main" id="{A7201801-82E6-EAD9-38DD-D27DF6AB7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9234" y="2601120"/>
            <a:ext cx="1822450" cy="17067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ower BI Logo, symbol, meaning, history, PNG, brand">
            <a:extLst>
              <a:ext uri="{FF2B5EF4-FFF2-40B4-BE49-F238E27FC236}">
                <a16:creationId xmlns:a16="http://schemas.microsoft.com/office/drawing/2014/main" id="{503D5877-EBE9-D681-4866-45775A66DF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120" y="2601120"/>
            <a:ext cx="2052320" cy="170672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95E4D9EA-F4C6-E87B-446D-A156FD809B86}"/>
              </a:ext>
            </a:extLst>
          </p:cNvPr>
          <p:cNvCxnSpPr>
            <a:stCxn id="1026" idx="3"/>
            <a:endCxn id="1030" idx="1"/>
          </p:cNvCxnSpPr>
          <p:nvPr/>
        </p:nvCxnSpPr>
        <p:spPr>
          <a:xfrm>
            <a:off x="2707799" y="3454480"/>
            <a:ext cx="1961435"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Straight Arrow Connector 6">
            <a:extLst>
              <a:ext uri="{FF2B5EF4-FFF2-40B4-BE49-F238E27FC236}">
                <a16:creationId xmlns:a16="http://schemas.microsoft.com/office/drawing/2014/main" id="{6D0E00C3-3D12-246D-E4AD-DB1B9EE46E25}"/>
              </a:ext>
            </a:extLst>
          </p:cNvPr>
          <p:cNvCxnSpPr>
            <a:stCxn id="1030" idx="3"/>
            <a:endCxn id="1032" idx="1"/>
          </p:cNvCxnSpPr>
          <p:nvPr/>
        </p:nvCxnSpPr>
        <p:spPr>
          <a:xfrm>
            <a:off x="6491684" y="3454480"/>
            <a:ext cx="1961436"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1E3B8313-3496-6B27-E80C-439F584A590F}"/>
              </a:ext>
            </a:extLst>
          </p:cNvPr>
          <p:cNvSpPr txBox="1"/>
          <p:nvPr/>
        </p:nvSpPr>
        <p:spPr>
          <a:xfrm>
            <a:off x="668259" y="4592320"/>
            <a:ext cx="2372359" cy="1477328"/>
          </a:xfrm>
          <a:prstGeom prst="rect">
            <a:avLst/>
          </a:prstGeom>
          <a:noFill/>
        </p:spPr>
        <p:txBody>
          <a:bodyPr wrap="square" rtlCol="0">
            <a:spAutoFit/>
          </a:bodyPr>
          <a:lstStyle/>
          <a:p>
            <a:pPr marL="285750" indent="-285750">
              <a:buFont typeface="Arial" panose="020B0604020202020204" pitchFamily="34" charset="0"/>
              <a:buChar char="•"/>
            </a:pPr>
            <a:r>
              <a:rPr lang="en-IN" dirty="0"/>
              <a:t>customers.csv</a:t>
            </a:r>
          </a:p>
          <a:p>
            <a:pPr marL="285750" indent="-285750">
              <a:buFont typeface="Arial" panose="020B0604020202020204" pitchFamily="34" charset="0"/>
              <a:buChar char="•"/>
            </a:pPr>
            <a:r>
              <a:rPr lang="en-IN" dirty="0"/>
              <a:t>date.csv</a:t>
            </a:r>
          </a:p>
          <a:p>
            <a:pPr marL="285750" indent="-285750">
              <a:buFont typeface="Arial" panose="020B0604020202020204" pitchFamily="34" charset="0"/>
              <a:buChar char="•"/>
            </a:pPr>
            <a:r>
              <a:rPr lang="en-IN" dirty="0"/>
              <a:t>Markets.csv</a:t>
            </a:r>
          </a:p>
          <a:p>
            <a:pPr marL="285750" indent="-285750">
              <a:buFont typeface="Arial" panose="020B0604020202020204" pitchFamily="34" charset="0"/>
              <a:buChar char="•"/>
            </a:pPr>
            <a:r>
              <a:rPr lang="en-IN" dirty="0"/>
              <a:t>Products.csv</a:t>
            </a:r>
          </a:p>
          <a:p>
            <a:pPr marL="285750" indent="-285750">
              <a:buFont typeface="Arial" panose="020B0604020202020204" pitchFamily="34" charset="0"/>
              <a:buChar char="•"/>
            </a:pPr>
            <a:r>
              <a:rPr lang="en-IN" dirty="0"/>
              <a:t>Transaction.csv</a:t>
            </a:r>
          </a:p>
        </p:txBody>
      </p:sp>
      <p:sp>
        <p:nvSpPr>
          <p:cNvPr id="4" name="TextBox 3">
            <a:extLst>
              <a:ext uri="{FF2B5EF4-FFF2-40B4-BE49-F238E27FC236}">
                <a16:creationId xmlns:a16="http://schemas.microsoft.com/office/drawing/2014/main" id="{A23267C1-A040-E11F-49C6-0568F3F4A115}"/>
              </a:ext>
            </a:extLst>
          </p:cNvPr>
          <p:cNvSpPr txBox="1"/>
          <p:nvPr/>
        </p:nvSpPr>
        <p:spPr>
          <a:xfrm>
            <a:off x="3990419" y="4592320"/>
            <a:ext cx="3180080" cy="1477328"/>
          </a:xfrm>
          <a:prstGeom prst="rect">
            <a:avLst/>
          </a:prstGeom>
          <a:noFill/>
        </p:spPr>
        <p:txBody>
          <a:bodyPr wrap="square" rtlCol="0">
            <a:spAutoFit/>
          </a:bodyPr>
          <a:lstStyle/>
          <a:p>
            <a:pPr marL="285750" indent="-285750">
              <a:buFont typeface="Arial" panose="020B0604020202020204" pitchFamily="34" charset="0"/>
              <a:buChar char="•"/>
            </a:pPr>
            <a:r>
              <a:rPr lang="en-IN" dirty="0"/>
              <a:t>FALCON_STG_CUSTOMER</a:t>
            </a:r>
          </a:p>
          <a:p>
            <a:pPr marL="285750" indent="-285750">
              <a:buFont typeface="Arial" panose="020B0604020202020204" pitchFamily="34" charset="0"/>
              <a:buChar char="•"/>
            </a:pPr>
            <a:r>
              <a:rPr lang="en-IN" dirty="0"/>
              <a:t>FALCON_STG_DATE</a:t>
            </a:r>
          </a:p>
          <a:p>
            <a:pPr marL="285750" indent="-285750">
              <a:buFont typeface="Arial" panose="020B0604020202020204" pitchFamily="34" charset="0"/>
              <a:buChar char="•"/>
            </a:pPr>
            <a:r>
              <a:rPr lang="en-IN" dirty="0"/>
              <a:t>FALCON_STG_MARKET</a:t>
            </a:r>
          </a:p>
          <a:p>
            <a:pPr marL="285750" indent="-285750">
              <a:buFont typeface="Arial" panose="020B0604020202020204" pitchFamily="34" charset="0"/>
              <a:buChar char="•"/>
            </a:pPr>
            <a:r>
              <a:rPr lang="en-IN" dirty="0"/>
              <a:t>FALCON_STG_PRODUCTS</a:t>
            </a:r>
          </a:p>
          <a:p>
            <a:pPr marL="285750" indent="-285750">
              <a:buFont typeface="Arial" panose="020B0604020202020204" pitchFamily="34" charset="0"/>
              <a:buChar char="•"/>
            </a:pPr>
            <a:r>
              <a:rPr lang="en-IN" dirty="0"/>
              <a:t>FALCON_STG_TRANSACTION</a:t>
            </a:r>
          </a:p>
        </p:txBody>
      </p:sp>
      <p:sp>
        <p:nvSpPr>
          <p:cNvPr id="6" name="TextBox 5">
            <a:extLst>
              <a:ext uri="{FF2B5EF4-FFF2-40B4-BE49-F238E27FC236}">
                <a16:creationId xmlns:a16="http://schemas.microsoft.com/office/drawing/2014/main" id="{4ABB919F-F580-D9AA-4C27-96CF5F7E49CD}"/>
              </a:ext>
            </a:extLst>
          </p:cNvPr>
          <p:cNvSpPr txBox="1"/>
          <p:nvPr/>
        </p:nvSpPr>
        <p:spPr>
          <a:xfrm>
            <a:off x="8199120" y="4692093"/>
            <a:ext cx="2895600" cy="369332"/>
          </a:xfrm>
          <a:prstGeom prst="rect">
            <a:avLst/>
          </a:prstGeom>
          <a:noFill/>
        </p:spPr>
        <p:txBody>
          <a:bodyPr wrap="square" rtlCol="0">
            <a:spAutoFit/>
          </a:bodyPr>
          <a:lstStyle/>
          <a:p>
            <a:pPr marL="285750" indent="-285750">
              <a:buFont typeface="Arial" panose="020B0604020202020204" pitchFamily="34" charset="0"/>
              <a:buChar char="•"/>
            </a:pPr>
            <a:r>
              <a:rPr lang="en-IN" dirty="0" err="1"/>
              <a:t>Falcon_Sales_Insight.pbix</a:t>
            </a:r>
            <a:endParaRPr lang="en-IN" dirty="0"/>
          </a:p>
        </p:txBody>
      </p:sp>
    </p:spTree>
    <p:extLst>
      <p:ext uri="{BB962C8B-B14F-4D97-AF65-F5344CB8AC3E}">
        <p14:creationId xmlns:p14="http://schemas.microsoft.com/office/powerpoint/2010/main" val="2085984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73B27D-3892-6249-A8B2-879DE6B251B5}"/>
              </a:ext>
            </a:extLst>
          </p:cNvPr>
          <p:cNvSpPr txBox="1"/>
          <p:nvPr/>
        </p:nvSpPr>
        <p:spPr>
          <a:xfrm>
            <a:off x="589280" y="142240"/>
            <a:ext cx="11287760" cy="2277547"/>
          </a:xfrm>
          <a:prstGeom prst="rect">
            <a:avLst/>
          </a:prstGeom>
          <a:noFill/>
        </p:spPr>
        <p:txBody>
          <a:bodyPr wrap="square" rtlCol="0">
            <a:spAutoFit/>
          </a:bodyPr>
          <a:lstStyle/>
          <a:p>
            <a:r>
              <a:rPr lang="en-IN" sz="2800" u="sng" dirty="0"/>
              <a:t>Azure Databricks</a:t>
            </a:r>
            <a:r>
              <a:rPr lang="en-IN" sz="2800" dirty="0"/>
              <a:t> </a:t>
            </a:r>
            <a:r>
              <a:rPr lang="en-IN" sz="3200" dirty="0"/>
              <a:t>:</a:t>
            </a:r>
            <a:endParaRPr lang="en-IN" dirty="0"/>
          </a:p>
          <a:p>
            <a:pPr marL="342900" indent="-342900">
              <a:buFont typeface="Arial" panose="020B0604020202020204" pitchFamily="34" charset="0"/>
              <a:buChar char="•"/>
            </a:pPr>
            <a:r>
              <a:rPr lang="en-US" sz="2000" b="0" i="0" dirty="0">
                <a:effectLst/>
                <a:latin typeface="inter-regular"/>
              </a:rPr>
              <a:t>Azure Databricks is a </a:t>
            </a:r>
            <a:r>
              <a:rPr lang="en-US" sz="2000" dirty="0">
                <a:latin typeface="inter-regular"/>
              </a:rPr>
              <a:t>Microsoft Azure</a:t>
            </a:r>
            <a:r>
              <a:rPr lang="en-US" sz="2000" b="0" i="0" dirty="0">
                <a:effectLst/>
                <a:latin typeface="inter-regular"/>
              </a:rPr>
              <a:t> implementation of Apache Spark. Spark clusters, which are completely managed, are used to process big data workloads and also aid in data engineering, data exploration, and data visualization utilizing machine learning.</a:t>
            </a:r>
          </a:p>
          <a:p>
            <a:endParaRPr lang="en-US" sz="2000" b="0" i="0" dirty="0">
              <a:effectLst/>
              <a:latin typeface="inter-regular"/>
            </a:endParaRPr>
          </a:p>
          <a:p>
            <a:pPr marL="342900" indent="-342900">
              <a:buFont typeface="Arial" panose="020B0604020202020204" pitchFamily="34" charset="0"/>
              <a:buChar char="•"/>
            </a:pPr>
            <a:r>
              <a:rPr lang="en-US" sz="2000" dirty="0">
                <a:latin typeface="inter-regular"/>
              </a:rPr>
              <a:t>Here we use Azure Databricks for load csv files and transform csv files into SQL tables.</a:t>
            </a:r>
            <a:endParaRPr lang="en-IN" sz="2000" dirty="0"/>
          </a:p>
          <a:p>
            <a:endParaRPr lang="en-IN" sz="900" u="sng" dirty="0"/>
          </a:p>
        </p:txBody>
      </p:sp>
      <p:pic>
        <p:nvPicPr>
          <p:cNvPr id="4" name="Picture 3">
            <a:extLst>
              <a:ext uri="{FF2B5EF4-FFF2-40B4-BE49-F238E27FC236}">
                <a16:creationId xmlns:a16="http://schemas.microsoft.com/office/drawing/2014/main" id="{32FB5B6A-433E-F5B7-E1B9-9062AB72B7CF}"/>
              </a:ext>
            </a:extLst>
          </p:cNvPr>
          <p:cNvPicPr>
            <a:picLocks noChangeAspect="1"/>
          </p:cNvPicPr>
          <p:nvPr/>
        </p:nvPicPr>
        <p:blipFill>
          <a:blip r:embed="rId2"/>
          <a:stretch>
            <a:fillRect/>
          </a:stretch>
        </p:blipFill>
        <p:spPr>
          <a:xfrm>
            <a:off x="782321" y="2409627"/>
            <a:ext cx="10414000" cy="3922736"/>
          </a:xfrm>
          <a:prstGeom prst="rect">
            <a:avLst/>
          </a:prstGeom>
        </p:spPr>
      </p:pic>
    </p:spTree>
    <p:extLst>
      <p:ext uri="{BB962C8B-B14F-4D97-AF65-F5344CB8AC3E}">
        <p14:creationId xmlns:p14="http://schemas.microsoft.com/office/powerpoint/2010/main" val="3662984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1F61B-8624-5F83-20D8-A9A5D7FD4EDA}"/>
              </a:ext>
            </a:extLst>
          </p:cNvPr>
          <p:cNvSpPr>
            <a:spLocks noGrp="1"/>
          </p:cNvSpPr>
          <p:nvPr>
            <p:ph type="title"/>
          </p:nvPr>
        </p:nvSpPr>
        <p:spPr>
          <a:xfrm>
            <a:off x="685801" y="487681"/>
            <a:ext cx="10131425" cy="914400"/>
          </a:xfrm>
        </p:spPr>
        <p:txBody>
          <a:bodyPr>
            <a:normAutofit/>
          </a:bodyPr>
          <a:lstStyle/>
          <a:p>
            <a:r>
              <a:rPr lang="en-IN" sz="2800" u="sng" cap="none" dirty="0">
                <a:latin typeface="+mn-lt"/>
              </a:rPr>
              <a:t>Power BI </a:t>
            </a:r>
            <a:r>
              <a:rPr lang="en-IN" sz="3200" u="sng" cap="none" dirty="0">
                <a:latin typeface="+mn-lt"/>
              </a:rPr>
              <a:t>Model</a:t>
            </a:r>
            <a:r>
              <a:rPr lang="en-IN" sz="2800" u="sng" cap="none" dirty="0">
                <a:latin typeface="+mn-lt"/>
              </a:rPr>
              <a:t> View :</a:t>
            </a:r>
          </a:p>
        </p:txBody>
      </p:sp>
      <p:pic>
        <p:nvPicPr>
          <p:cNvPr id="5" name="Picture 4">
            <a:extLst>
              <a:ext uri="{FF2B5EF4-FFF2-40B4-BE49-F238E27FC236}">
                <a16:creationId xmlns:a16="http://schemas.microsoft.com/office/drawing/2014/main" id="{6F7FB489-3F3E-2454-D343-2FF882CD086B}"/>
              </a:ext>
            </a:extLst>
          </p:cNvPr>
          <p:cNvPicPr>
            <a:picLocks noChangeAspect="1"/>
          </p:cNvPicPr>
          <p:nvPr/>
        </p:nvPicPr>
        <p:blipFill>
          <a:blip r:embed="rId2"/>
          <a:stretch>
            <a:fillRect/>
          </a:stretch>
        </p:blipFill>
        <p:spPr>
          <a:xfrm>
            <a:off x="685801" y="1503679"/>
            <a:ext cx="10207197" cy="4866640"/>
          </a:xfrm>
          <a:prstGeom prst="rect">
            <a:avLst/>
          </a:prstGeom>
        </p:spPr>
      </p:pic>
    </p:spTree>
    <p:extLst>
      <p:ext uri="{BB962C8B-B14F-4D97-AF65-F5344CB8AC3E}">
        <p14:creationId xmlns:p14="http://schemas.microsoft.com/office/powerpoint/2010/main" val="3128046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CAD01-A746-408C-DCB5-0BA99A734A96}"/>
              </a:ext>
            </a:extLst>
          </p:cNvPr>
          <p:cNvSpPr txBox="1"/>
          <p:nvPr/>
        </p:nvSpPr>
        <p:spPr>
          <a:xfrm>
            <a:off x="1188720" y="284480"/>
            <a:ext cx="5120640" cy="523220"/>
          </a:xfrm>
          <a:prstGeom prst="rect">
            <a:avLst/>
          </a:prstGeom>
          <a:noFill/>
        </p:spPr>
        <p:txBody>
          <a:bodyPr wrap="square" rtlCol="0">
            <a:spAutoFit/>
          </a:bodyPr>
          <a:lstStyle/>
          <a:p>
            <a:r>
              <a:rPr lang="en-IN" sz="2800" u="sng" dirty="0"/>
              <a:t>Data Insight in Power BI</a:t>
            </a:r>
            <a:r>
              <a:rPr lang="en-IN" sz="2800" dirty="0"/>
              <a:t> :</a:t>
            </a:r>
            <a:endParaRPr lang="en-IN" sz="2800" u="sng" dirty="0"/>
          </a:p>
        </p:txBody>
      </p:sp>
      <p:pic>
        <p:nvPicPr>
          <p:cNvPr id="4" name="Picture 3">
            <a:extLst>
              <a:ext uri="{FF2B5EF4-FFF2-40B4-BE49-F238E27FC236}">
                <a16:creationId xmlns:a16="http://schemas.microsoft.com/office/drawing/2014/main" id="{205E0E52-B733-F470-FD9F-3258D9BAFC9A}"/>
              </a:ext>
            </a:extLst>
          </p:cNvPr>
          <p:cNvPicPr>
            <a:picLocks noChangeAspect="1"/>
          </p:cNvPicPr>
          <p:nvPr/>
        </p:nvPicPr>
        <p:blipFill>
          <a:blip r:embed="rId2"/>
          <a:stretch>
            <a:fillRect/>
          </a:stretch>
        </p:blipFill>
        <p:spPr>
          <a:xfrm>
            <a:off x="1351279" y="1209040"/>
            <a:ext cx="9210521" cy="4876800"/>
          </a:xfrm>
          <a:prstGeom prst="rect">
            <a:avLst/>
          </a:prstGeom>
        </p:spPr>
      </p:pic>
    </p:spTree>
    <p:extLst>
      <p:ext uri="{BB962C8B-B14F-4D97-AF65-F5344CB8AC3E}">
        <p14:creationId xmlns:p14="http://schemas.microsoft.com/office/powerpoint/2010/main" val="41677748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154</TotalTime>
  <Words>207</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Rounded MT Bold</vt:lpstr>
      <vt:lpstr>Calibri</vt:lpstr>
      <vt:lpstr>Calibri Light</vt:lpstr>
      <vt:lpstr>inter-regular</vt:lpstr>
      <vt:lpstr>Celestial</vt:lpstr>
      <vt:lpstr>PowerPoint Presentation</vt:lpstr>
      <vt:lpstr>Project Architecture</vt:lpstr>
      <vt:lpstr>PowerPoint Presentation</vt:lpstr>
      <vt:lpstr>Power BI Model View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FALCON SALES INSIGHT REPORT</dc:title>
  <dc:creator>Pabitra Kumar Ghorai</dc:creator>
  <cp:lastModifiedBy>Pabitra Kumar Ghorai</cp:lastModifiedBy>
  <cp:revision>4</cp:revision>
  <dcterms:created xsi:type="dcterms:W3CDTF">2023-05-13T17:17:41Z</dcterms:created>
  <dcterms:modified xsi:type="dcterms:W3CDTF">2023-05-20T07:49:25Z</dcterms:modified>
</cp:coreProperties>
</file>