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8/26/2023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8/26/2023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10803C-9105-F96A-A8E9-25F27BFF6565}"/>
              </a:ext>
            </a:extLst>
          </p:cNvPr>
          <p:cNvSpPr txBox="1"/>
          <p:nvPr/>
        </p:nvSpPr>
        <p:spPr>
          <a:xfrm>
            <a:off x="955040" y="701040"/>
            <a:ext cx="10525760" cy="6463308"/>
          </a:xfrm>
          <a:prstGeom prst="rect">
            <a:avLst/>
          </a:prstGeom>
          <a:noFill/>
        </p:spPr>
        <p:txBody>
          <a:bodyPr wrap="square" rtlCol="0">
            <a:spAutoFit/>
          </a:bodyPr>
          <a:lstStyle/>
          <a:p>
            <a:pPr algn="ctr"/>
            <a:r>
              <a:rPr lang="en-IN" sz="2800" u="sng" dirty="0">
                <a:latin typeface="Arial Rounded MT Bold" panose="020F0704030504030204" pitchFamily="34" charset="0"/>
              </a:rPr>
              <a:t>SPOTIFY DATA ANALYSIS PROJECT</a:t>
            </a:r>
          </a:p>
          <a:p>
            <a:endParaRPr lang="en-IN" sz="2400" u="sng" dirty="0">
              <a:latin typeface="Arial Rounded MT Bold" panose="020F0704030504030204" pitchFamily="34" charset="0"/>
            </a:endParaRPr>
          </a:p>
          <a:p>
            <a:endParaRPr lang="en-IN" sz="2400" u="sng" dirty="0">
              <a:latin typeface="Arial Rounded MT Bold" panose="020F0704030504030204" pitchFamily="34" charset="0"/>
            </a:endParaRPr>
          </a:p>
          <a:p>
            <a:pPr algn="l"/>
            <a:r>
              <a:rPr lang="en-IN" sz="3200" b="1" u="sng" cap="none" dirty="0"/>
              <a:t>Objective :</a:t>
            </a:r>
          </a:p>
          <a:p>
            <a:pPr marL="342900" indent="-342900" algn="l">
              <a:buFont typeface="+mj-lt"/>
              <a:buAutoNum type="arabicPeriod"/>
            </a:pPr>
            <a:r>
              <a:rPr lang="en-IN" sz="2400" cap="none" dirty="0"/>
              <a:t>This is the Spotify Insight Data Analysis Project. </a:t>
            </a:r>
          </a:p>
          <a:p>
            <a:pPr marL="342900" indent="-342900" algn="l">
              <a:buFont typeface="+mj-lt"/>
              <a:buAutoNum type="arabicPeriod"/>
            </a:pPr>
            <a:r>
              <a:rPr lang="en-IN" sz="2400" cap="none" dirty="0"/>
              <a:t>Our objective is to find the Top 20 artist who has sung maximum songs, Top 20 popular songs, Yearly Tren</a:t>
            </a:r>
            <a:r>
              <a:rPr lang="en-IN" sz="2400" dirty="0"/>
              <a:t>d chart for total number of Track and Total Artist, Top 20 Genre by Popularity.</a:t>
            </a:r>
          </a:p>
          <a:p>
            <a:pPr marL="342900" indent="-342900" algn="l">
              <a:buFont typeface="+mj-lt"/>
              <a:buAutoNum type="arabicPeriod"/>
            </a:pPr>
            <a:r>
              <a:rPr lang="en-IN" sz="2400" cap="none" dirty="0"/>
              <a:t>In this project we used Spotify data</a:t>
            </a:r>
            <a:r>
              <a:rPr lang="en-IN" sz="2400" dirty="0"/>
              <a:t>sets from Kaggle and then </a:t>
            </a:r>
            <a:r>
              <a:rPr lang="en-IN" sz="2400" cap="none" dirty="0"/>
              <a:t>We used Azure Databricks for Data load and Transformations.</a:t>
            </a:r>
          </a:p>
          <a:p>
            <a:pPr marL="342900" indent="-342900" algn="l">
              <a:buFont typeface="+mj-lt"/>
              <a:buAutoNum type="arabicPeriod"/>
            </a:pPr>
            <a:r>
              <a:rPr lang="en-IN" sz="2400" cap="none" dirty="0"/>
              <a:t>After made all transformation in Databricks, we load these tables into Power BI and build some meaningful insight</a:t>
            </a:r>
          </a:p>
          <a:p>
            <a:pPr marL="342900" indent="-342900" algn="l">
              <a:buFont typeface="+mj-lt"/>
              <a:buAutoNum type="arabicPeriod"/>
            </a:pPr>
            <a:endParaRPr lang="en-IN" sz="2400" dirty="0"/>
          </a:p>
          <a:p>
            <a:pPr algn="l"/>
            <a:r>
              <a:rPr lang="en-IN" sz="2400" cap="none" dirty="0"/>
              <a:t>Data</a:t>
            </a:r>
            <a:r>
              <a:rPr lang="en-IN" sz="2400" dirty="0"/>
              <a:t>set link: https://www.kaggle.com/datasets/amitanshjoshi/spotify-1million-tracks?resource=download</a:t>
            </a:r>
            <a:endParaRPr lang="en-IN" sz="2400" cap="none" dirty="0"/>
          </a:p>
          <a:p>
            <a:endParaRPr lang="en-IN" sz="2400" dirty="0"/>
          </a:p>
          <a:p>
            <a:endParaRPr lang="en-IN" dirty="0"/>
          </a:p>
        </p:txBody>
      </p:sp>
    </p:spTree>
    <p:extLst>
      <p:ext uri="{BB962C8B-B14F-4D97-AF65-F5344CB8AC3E}">
        <p14:creationId xmlns:p14="http://schemas.microsoft.com/office/powerpoint/2010/main" val="3643584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 Experience from 3 years of Kaggle | by Vishnu U | MLearning.ai | Medium">
            <a:extLst>
              <a:ext uri="{FF2B5EF4-FFF2-40B4-BE49-F238E27FC236}">
                <a16:creationId xmlns:a16="http://schemas.microsoft.com/office/drawing/2014/main" id="{87AE5C48-ED4B-28F1-8C21-6FC4A683BF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953" y="2557462"/>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6" descr="Databricks - YouTube">
            <a:extLst>
              <a:ext uri="{FF2B5EF4-FFF2-40B4-BE49-F238E27FC236}">
                <a16:creationId xmlns:a16="http://schemas.microsoft.com/office/drawing/2014/main" id="{020863FF-50C7-A60F-8FE7-B0255FAFC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5154" y="2575639"/>
            <a:ext cx="1822450" cy="170672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Power BI Logo, symbol, meaning, history, PNG, brand">
            <a:extLst>
              <a:ext uri="{FF2B5EF4-FFF2-40B4-BE49-F238E27FC236}">
                <a16:creationId xmlns:a16="http://schemas.microsoft.com/office/drawing/2014/main" id="{3F887C1A-57BC-6486-2F6D-66AC47903C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120" y="2575639"/>
            <a:ext cx="2052320" cy="17067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7B8AB49-657C-B8D5-E5D8-DA0512220DC5}"/>
              </a:ext>
            </a:extLst>
          </p:cNvPr>
          <p:cNvSpPr txBox="1"/>
          <p:nvPr/>
        </p:nvSpPr>
        <p:spPr>
          <a:xfrm>
            <a:off x="1016953" y="670560"/>
            <a:ext cx="7579360" cy="584775"/>
          </a:xfrm>
          <a:prstGeom prst="rect">
            <a:avLst/>
          </a:prstGeom>
          <a:noFill/>
        </p:spPr>
        <p:txBody>
          <a:bodyPr wrap="square" rtlCol="0">
            <a:spAutoFit/>
          </a:bodyPr>
          <a:lstStyle/>
          <a:p>
            <a:r>
              <a:rPr lang="en-IN" sz="3200" u="sng" cap="none" dirty="0">
                <a:latin typeface="+mn-lt"/>
              </a:rPr>
              <a:t>Project Architecture</a:t>
            </a:r>
            <a:endParaRPr lang="en-IN" sz="3200" dirty="0"/>
          </a:p>
        </p:txBody>
      </p:sp>
      <p:cxnSp>
        <p:nvCxnSpPr>
          <p:cNvPr id="6" name="Straight Arrow Connector 5">
            <a:extLst>
              <a:ext uri="{FF2B5EF4-FFF2-40B4-BE49-F238E27FC236}">
                <a16:creationId xmlns:a16="http://schemas.microsoft.com/office/drawing/2014/main" id="{C9822F90-B657-2F79-580D-6E2DDE3346AB}"/>
              </a:ext>
            </a:extLst>
          </p:cNvPr>
          <p:cNvCxnSpPr>
            <a:stCxn id="1026" idx="3"/>
            <a:endCxn id="2" idx="1"/>
          </p:cNvCxnSpPr>
          <p:nvPr/>
        </p:nvCxnSpPr>
        <p:spPr>
          <a:xfrm flipV="1">
            <a:off x="3636328" y="3428999"/>
            <a:ext cx="1408826"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7788A5CE-265B-148B-6EE8-C7D64DA396B1}"/>
              </a:ext>
            </a:extLst>
          </p:cNvPr>
          <p:cNvCxnSpPr>
            <a:stCxn id="2" idx="3"/>
            <a:endCxn id="3" idx="1"/>
          </p:cNvCxnSpPr>
          <p:nvPr/>
        </p:nvCxnSpPr>
        <p:spPr>
          <a:xfrm>
            <a:off x="6867604" y="3428999"/>
            <a:ext cx="15855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077D3523-7D8F-9AFD-4B1B-5D49A395641F}"/>
              </a:ext>
            </a:extLst>
          </p:cNvPr>
          <p:cNvSpPr txBox="1"/>
          <p:nvPr/>
        </p:nvSpPr>
        <p:spPr>
          <a:xfrm>
            <a:off x="1016952" y="4802742"/>
            <a:ext cx="2619375" cy="400110"/>
          </a:xfrm>
          <a:prstGeom prst="rect">
            <a:avLst/>
          </a:prstGeom>
          <a:noFill/>
        </p:spPr>
        <p:txBody>
          <a:bodyPr wrap="square" rtlCol="0">
            <a:spAutoFit/>
          </a:bodyPr>
          <a:lstStyle/>
          <a:p>
            <a:pPr marL="285750" indent="-285750">
              <a:buFont typeface="Arial" panose="020B0604020202020204" pitchFamily="34" charset="0"/>
              <a:buChar char="•"/>
            </a:pPr>
            <a:r>
              <a:rPr lang="en-IN" sz="2000" dirty="0"/>
              <a:t>Spotify_raw.csv</a:t>
            </a:r>
          </a:p>
        </p:txBody>
      </p:sp>
      <p:sp>
        <p:nvSpPr>
          <p:cNvPr id="13" name="TextBox 12">
            <a:extLst>
              <a:ext uri="{FF2B5EF4-FFF2-40B4-BE49-F238E27FC236}">
                <a16:creationId xmlns:a16="http://schemas.microsoft.com/office/drawing/2014/main" id="{E6FF1CDC-8D74-3E14-12BC-34354463638D}"/>
              </a:ext>
            </a:extLst>
          </p:cNvPr>
          <p:cNvSpPr txBox="1"/>
          <p:nvPr/>
        </p:nvSpPr>
        <p:spPr>
          <a:xfrm>
            <a:off x="4104640" y="4663440"/>
            <a:ext cx="3972559" cy="923330"/>
          </a:xfrm>
          <a:prstGeom prst="rect">
            <a:avLst/>
          </a:prstGeom>
          <a:noFill/>
        </p:spPr>
        <p:txBody>
          <a:bodyPr wrap="square" rtlCol="0">
            <a:spAutoFit/>
          </a:bodyPr>
          <a:lstStyle/>
          <a:p>
            <a:pPr marL="285750" indent="-285750">
              <a:buFont typeface="Arial" panose="020B0604020202020204" pitchFamily="34" charset="0"/>
              <a:buChar char="•"/>
            </a:pPr>
            <a:r>
              <a:rPr lang="en-IN" dirty="0"/>
              <a:t>FACT_SPOTIFY_FOUNDATION_TABLE</a:t>
            </a:r>
          </a:p>
          <a:p>
            <a:pPr marL="285750" indent="-285750">
              <a:buFont typeface="Arial" panose="020B0604020202020204" pitchFamily="34" charset="0"/>
              <a:buChar char="•"/>
            </a:pPr>
            <a:r>
              <a:rPr lang="en-IN" dirty="0"/>
              <a:t>DIM_SPOTIFY_ARTIST_TABLE</a:t>
            </a:r>
          </a:p>
          <a:p>
            <a:pPr marL="285750" indent="-285750">
              <a:buFont typeface="Arial" panose="020B0604020202020204" pitchFamily="34" charset="0"/>
              <a:buChar char="•"/>
            </a:pPr>
            <a:r>
              <a:rPr lang="en-IN" dirty="0"/>
              <a:t>DIM_SPOTIFY_TRACK_TABLE</a:t>
            </a:r>
          </a:p>
        </p:txBody>
      </p:sp>
      <p:sp>
        <p:nvSpPr>
          <p:cNvPr id="14" name="TextBox 13">
            <a:extLst>
              <a:ext uri="{FF2B5EF4-FFF2-40B4-BE49-F238E27FC236}">
                <a16:creationId xmlns:a16="http://schemas.microsoft.com/office/drawing/2014/main" id="{4B4C769D-7499-8190-9D88-1E8207A2564D}"/>
              </a:ext>
            </a:extLst>
          </p:cNvPr>
          <p:cNvSpPr txBox="1"/>
          <p:nvPr/>
        </p:nvSpPr>
        <p:spPr>
          <a:xfrm>
            <a:off x="8290560" y="4790278"/>
            <a:ext cx="3088640" cy="369332"/>
          </a:xfrm>
          <a:prstGeom prst="rect">
            <a:avLst/>
          </a:prstGeom>
          <a:noFill/>
        </p:spPr>
        <p:txBody>
          <a:bodyPr wrap="square" rtlCol="0">
            <a:spAutoFit/>
          </a:bodyPr>
          <a:lstStyle/>
          <a:p>
            <a:pPr marL="285750" indent="-285750">
              <a:buFont typeface="Arial" panose="020B0604020202020204" pitchFamily="34" charset="0"/>
              <a:buChar char="•"/>
            </a:pPr>
            <a:r>
              <a:rPr lang="en-IN" dirty="0" err="1"/>
              <a:t>Spotify_Data_Analysis.pbix</a:t>
            </a:r>
            <a:endParaRPr lang="en-IN" dirty="0"/>
          </a:p>
        </p:txBody>
      </p:sp>
    </p:spTree>
    <p:extLst>
      <p:ext uri="{BB962C8B-B14F-4D97-AF65-F5344CB8AC3E}">
        <p14:creationId xmlns:p14="http://schemas.microsoft.com/office/powerpoint/2010/main" val="3267813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9E1B29-5DB8-2D9E-9953-263DAEB519FD}"/>
              </a:ext>
            </a:extLst>
          </p:cNvPr>
          <p:cNvSpPr txBox="1"/>
          <p:nvPr/>
        </p:nvSpPr>
        <p:spPr>
          <a:xfrm>
            <a:off x="558800" y="165984"/>
            <a:ext cx="10911840" cy="2585323"/>
          </a:xfrm>
          <a:prstGeom prst="rect">
            <a:avLst/>
          </a:prstGeom>
          <a:noFill/>
        </p:spPr>
        <p:txBody>
          <a:bodyPr wrap="square" rtlCol="0">
            <a:spAutoFit/>
          </a:bodyPr>
          <a:lstStyle/>
          <a:p>
            <a:r>
              <a:rPr lang="en-IN" sz="3200" u="sng" dirty="0"/>
              <a:t>Azure Databricks</a:t>
            </a:r>
            <a:r>
              <a:rPr lang="en-IN" sz="3200" dirty="0"/>
              <a:t> </a:t>
            </a:r>
            <a:r>
              <a:rPr lang="en-IN" sz="3600" dirty="0"/>
              <a:t>:</a:t>
            </a:r>
            <a:endParaRPr lang="en-IN" sz="2400" dirty="0"/>
          </a:p>
          <a:p>
            <a:pPr marL="342900" indent="-342900">
              <a:buFont typeface="Arial" panose="020B0604020202020204" pitchFamily="34" charset="0"/>
              <a:buChar char="•"/>
            </a:pPr>
            <a:r>
              <a:rPr lang="en-US" sz="2000" b="0" i="0" dirty="0">
                <a:effectLst/>
                <a:latin typeface="inter-regular"/>
              </a:rPr>
              <a:t>Azure Databricks is a </a:t>
            </a:r>
            <a:r>
              <a:rPr lang="en-US" sz="2000" dirty="0">
                <a:latin typeface="inter-regular"/>
              </a:rPr>
              <a:t>Microsoft Azure</a:t>
            </a:r>
            <a:r>
              <a:rPr lang="en-US" sz="2000" b="0" i="0" dirty="0">
                <a:effectLst/>
                <a:latin typeface="inter-regular"/>
              </a:rPr>
              <a:t> implementation of Apache Spark. Spark clusters, which are completely managed, are used to process big data workloads and also aid in data engineering, data exploration, and data visualization utilizing machine learning.</a:t>
            </a:r>
          </a:p>
          <a:p>
            <a:endParaRPr lang="en-US" sz="2000" b="0" i="0" dirty="0">
              <a:effectLst/>
              <a:latin typeface="inter-regular"/>
            </a:endParaRPr>
          </a:p>
          <a:p>
            <a:pPr marL="342900" indent="-342900">
              <a:buFont typeface="Arial" panose="020B0604020202020204" pitchFamily="34" charset="0"/>
              <a:buChar char="•"/>
            </a:pPr>
            <a:r>
              <a:rPr lang="en-US" sz="2000" dirty="0">
                <a:latin typeface="inter-regular"/>
              </a:rPr>
              <a:t>Here we use Azure Databricks for load csv files and transform csv files into SQL tables.</a:t>
            </a:r>
            <a:endParaRPr lang="en-IN" sz="2000" dirty="0"/>
          </a:p>
          <a:p>
            <a:endParaRPr lang="en-IN" sz="800" u="sng" dirty="0"/>
          </a:p>
          <a:p>
            <a:endParaRPr lang="en-IN" dirty="0"/>
          </a:p>
        </p:txBody>
      </p:sp>
      <p:pic>
        <p:nvPicPr>
          <p:cNvPr id="4" name="Picture 3">
            <a:extLst>
              <a:ext uri="{FF2B5EF4-FFF2-40B4-BE49-F238E27FC236}">
                <a16:creationId xmlns:a16="http://schemas.microsoft.com/office/drawing/2014/main" id="{583D0969-8179-378D-3E3D-7B533DCE7A35}"/>
              </a:ext>
            </a:extLst>
          </p:cNvPr>
          <p:cNvPicPr>
            <a:picLocks noChangeAspect="1"/>
          </p:cNvPicPr>
          <p:nvPr/>
        </p:nvPicPr>
        <p:blipFill>
          <a:blip r:embed="rId2"/>
          <a:stretch>
            <a:fillRect/>
          </a:stretch>
        </p:blipFill>
        <p:spPr>
          <a:xfrm>
            <a:off x="721360" y="2817346"/>
            <a:ext cx="10546080" cy="3874669"/>
          </a:xfrm>
          <a:prstGeom prst="rect">
            <a:avLst/>
          </a:prstGeom>
        </p:spPr>
      </p:pic>
    </p:spTree>
    <p:extLst>
      <p:ext uri="{BB962C8B-B14F-4D97-AF65-F5344CB8AC3E}">
        <p14:creationId xmlns:p14="http://schemas.microsoft.com/office/powerpoint/2010/main" val="1184680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462923-BD2A-A2A7-D97C-C9FB20F318ED}"/>
              </a:ext>
            </a:extLst>
          </p:cNvPr>
          <p:cNvSpPr txBox="1"/>
          <p:nvPr/>
        </p:nvSpPr>
        <p:spPr>
          <a:xfrm>
            <a:off x="599440" y="386080"/>
            <a:ext cx="6299200" cy="523220"/>
          </a:xfrm>
          <a:prstGeom prst="rect">
            <a:avLst/>
          </a:prstGeom>
          <a:noFill/>
        </p:spPr>
        <p:txBody>
          <a:bodyPr wrap="square" rtlCol="0">
            <a:spAutoFit/>
          </a:bodyPr>
          <a:lstStyle/>
          <a:p>
            <a:r>
              <a:rPr lang="en-IN" sz="2800" u="sng" dirty="0"/>
              <a:t>Data Insight in Power BI</a:t>
            </a:r>
            <a:r>
              <a:rPr lang="en-IN" sz="2800" dirty="0"/>
              <a:t> :</a:t>
            </a:r>
            <a:endParaRPr lang="en-IN" sz="2800" u="sng" dirty="0"/>
          </a:p>
        </p:txBody>
      </p:sp>
      <p:pic>
        <p:nvPicPr>
          <p:cNvPr id="4" name="Picture 3">
            <a:extLst>
              <a:ext uri="{FF2B5EF4-FFF2-40B4-BE49-F238E27FC236}">
                <a16:creationId xmlns:a16="http://schemas.microsoft.com/office/drawing/2014/main" id="{4CAB8FDD-6D30-7096-EC05-8DB95CC5FF6D}"/>
              </a:ext>
            </a:extLst>
          </p:cNvPr>
          <p:cNvPicPr>
            <a:picLocks noChangeAspect="1"/>
          </p:cNvPicPr>
          <p:nvPr/>
        </p:nvPicPr>
        <p:blipFill>
          <a:blip r:embed="rId2"/>
          <a:stretch>
            <a:fillRect/>
          </a:stretch>
        </p:blipFill>
        <p:spPr>
          <a:xfrm>
            <a:off x="599440" y="1314341"/>
            <a:ext cx="10607040" cy="5086459"/>
          </a:xfrm>
          <a:prstGeom prst="rect">
            <a:avLst/>
          </a:prstGeom>
        </p:spPr>
      </p:pic>
    </p:spTree>
    <p:extLst>
      <p:ext uri="{BB962C8B-B14F-4D97-AF65-F5344CB8AC3E}">
        <p14:creationId xmlns:p14="http://schemas.microsoft.com/office/powerpoint/2010/main" val="2422357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Celestial</Template>
  <TotalTime>30</TotalTime>
  <Words>217</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Rounded MT Bold</vt:lpstr>
      <vt:lpstr>Calibri</vt:lpstr>
      <vt:lpstr>Calibri Light</vt:lpstr>
      <vt:lpstr>inter-regular</vt:lpstr>
      <vt:lpstr>Celestial</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Pabitra Kumar Ghorai</dc:creator>
  <cp:lastModifiedBy>Pabitra Kumar Ghorai</cp:lastModifiedBy>
  <cp:revision>1</cp:revision>
  <dcterms:created xsi:type="dcterms:W3CDTF">2023-08-26T05:59:22Z</dcterms:created>
  <dcterms:modified xsi:type="dcterms:W3CDTF">2023-08-26T06:29:37Z</dcterms:modified>
</cp:coreProperties>
</file>