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Arial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DDEA80-ABE7-45F2-8905-5AF266035964}">
  <a:tblStyle styleId="{4BDDEA80-ABE7-45F2-8905-5AF26603596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868A9E1-93E4-4606-AC9F-2DDACCF3E4A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rialBlack-regular.fnt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0d044613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30d044613a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0d04461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30d044613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0d044613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30d044613a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0d044613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30d044613a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0d044613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30d044613a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0d044613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30d044613a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lgun Gothic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인천일보아카데미 – 반응형 웹기반 Back-End 개발자를 위한 정보처리 산업기사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2130425"/>
            <a:ext cx="7772400" cy="1759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Database </a:t>
            </a:r>
            <a:br>
              <a:rPr lang="en-US" sz="660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6600">
                <a:latin typeface="Arial Black"/>
                <a:ea typeface="Arial Black"/>
                <a:cs typeface="Arial Black"/>
                <a:sym typeface="Arial Black"/>
              </a:rPr>
              <a:t>Description</a:t>
            </a:r>
            <a:endParaRPr/>
          </a:p>
        </p:txBody>
      </p:sp>
      <p:graphicFrame>
        <p:nvGraphicFramePr>
          <p:cNvPr id="91" name="Google Shape;91;p13"/>
          <p:cNvGraphicFramePr/>
          <p:nvPr/>
        </p:nvGraphicFramePr>
        <p:xfrm>
          <a:off x="4472247" y="52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{4BDDEA80-ABE7-45F2-8905-5AF266035964}</a:tableStyleId>
              </a:tblPr>
              <a:tblGrid>
                <a:gridCol w="1396475"/>
                <a:gridCol w="2999075"/>
              </a:tblGrid>
              <a:tr h="13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작    성    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2022년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06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월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02</a:t>
                      </a: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일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프로젝트명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RHcommunity</a:t>
                      </a:r>
                      <a:endParaRPr b="1"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이             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</a:rPr>
                        <a:t>김형수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member_table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회원 정보 관리</a:t>
            </a:r>
            <a:endParaRPr/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{7868A9E1-93E4-4606-AC9F-2DDACCF3E4AB}</a:tableStyleId>
              </a:tblPr>
              <a:tblGrid>
                <a:gridCol w="341200"/>
                <a:gridCol w="1190050"/>
                <a:gridCol w="1297450"/>
                <a:gridCol w="540600"/>
                <a:gridCol w="619900"/>
                <a:gridCol w="736125"/>
                <a:gridCol w="968625"/>
                <a:gridCol w="3079150"/>
              </a:tblGrid>
              <a:tr h="41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39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 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39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사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39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memberPassword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사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 비밀번호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39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사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 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39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memberDept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/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unique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부서명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39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memberPosition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/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unique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직급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39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memberJoinDate</a:t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dateTime</a:t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/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입사일</a:t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</a:t>
                      </a:r>
                      <a:endParaRPr sz="1100"/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memberIdNum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unique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주민등록번호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memberBirthDay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dateTime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생년월일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memberAddress</a:t>
                      </a:r>
                      <a:endParaRPr sz="1100"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varchar(20)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거주지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  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memberEmail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unique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 이메일 주소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memberMobile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unique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 전화번호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memberProfile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 프로필 사진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4"/>
          <p:cNvSpPr txBox="1"/>
          <p:nvPr/>
        </p:nvSpPr>
        <p:spPr>
          <a:xfrm>
            <a:off x="7642429" y="8541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notifyBoard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전체공지 게시판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</p:txBody>
      </p:sp>
      <p:graphicFrame>
        <p:nvGraphicFramePr>
          <p:cNvPr id="104" name="Google Shape;104;p15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{7868A9E1-93E4-4606-AC9F-2DDACCF3E4AB}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글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writerId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dept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부서명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position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직급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글제목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contents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50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글내용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createdDate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작성일자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hits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defoult 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조회수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7448054" y="8541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requestBoard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민원요청 게시판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{7868A9E1-93E4-4606-AC9F-2DDACCF3E4AB}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글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writerId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dept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부서명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position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직급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title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varchar(50)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글제목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contents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50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글내용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createdDate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작성일자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hits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defoult 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조회수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varchar(50)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파일명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6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민원요청 게시판 댓글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{7868A9E1-93E4-4606-AC9F-2DDACCF3E4AB}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댓글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boardI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글번호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writerrId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아이디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commentContents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5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댓글내용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createdDate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작성일자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19" name="Google Shape;119;p17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reserveConsultation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상담예약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{7868A9E1-93E4-4606-AC9F-2DDACCF3E4AB}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관리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아이디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memberDept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varchar(20)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부서명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memberPosition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직급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contents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/>
                        <a:t>상담내용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reservationDate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상담예약일자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createdDate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작성일자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26" name="Google Shape;126;p18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annualHoliday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휴가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{7868A9E1-93E4-4606-AC9F-2DDACCF3E4AB}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관리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num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사원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회원이름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Dept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부서명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Position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직급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selectContents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휴가항목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totalVacation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전체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usedVacations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사용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restVacations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잔여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33" name="Google Shape;133;p19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216131" y="515389"/>
            <a:ext cx="86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명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attendance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_table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목적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출결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근태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</p:txBody>
      </p:sp>
      <p:graphicFrame>
        <p:nvGraphicFramePr>
          <p:cNvPr id="139" name="Google Shape;139;p20"/>
          <p:cNvGraphicFramePr/>
          <p:nvPr/>
        </p:nvGraphicFramePr>
        <p:xfrm>
          <a:off x="282632" y="1296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{7868A9E1-93E4-4606-AC9F-2DDACCF3E4AB}</a:tableStyleId>
              </a:tblPr>
              <a:tblGrid>
                <a:gridCol w="333650"/>
                <a:gridCol w="1163675"/>
                <a:gridCol w="1268700"/>
                <a:gridCol w="528625"/>
                <a:gridCol w="606175"/>
                <a:gridCol w="719825"/>
                <a:gridCol w="947150"/>
                <a:gridCol w="3010925"/>
              </a:tblGrid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타입(크기)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기본값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키여부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제약조건</a:t>
                      </a:r>
                      <a:endParaRPr/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컬럼설명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solidFill>
                      <a:srgbClr val="A5A5A5"/>
                    </a:solidFill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관리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번호</a:t>
                      </a:r>
                      <a:endParaRPr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num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사원번호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Name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회원 이름</a:t>
                      </a:r>
                      <a:endParaRPr sz="1100"/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Dept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부서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Position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/>
                        <a:t>2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직급</a:t>
                      </a:r>
                      <a:endParaRPr/>
                    </a:p>
                  </a:txBody>
                  <a:tcPr marT="6150" marB="0" marR="6150" marL="61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selectContents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</a:t>
                      </a: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0)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sz="11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근태항목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period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dateTime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근태기간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contentsDate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근태일수</a:t>
                      </a:r>
                      <a:endParaRPr/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amount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int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금액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note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varchar(30)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N.N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</a:rPr>
                        <a:t>적요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50" marB="0" marR="6150" marL="6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20"/>
          <p:cNvSpPr txBox="1"/>
          <p:nvPr/>
        </p:nvSpPr>
        <p:spPr>
          <a:xfrm>
            <a:off x="7448204" y="6342611"/>
            <a:ext cx="14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N.N : Not Null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