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5"/>
  </p:notesMasterIdLst>
  <p:sldIdLst>
    <p:sldId id="256" r:id="rId3"/>
    <p:sldId id="257" r:id="rId4"/>
    <p:sldId id="258" r:id="rId5"/>
    <p:sldId id="268" r:id="rId6"/>
    <p:sldId id="269" r:id="rId7"/>
    <p:sldId id="259" r:id="rId8"/>
    <p:sldId id="266" r:id="rId9"/>
    <p:sldId id="267" r:id="rId10"/>
    <p:sldId id="270" r:id="rId11"/>
    <p:sldId id="260" r:id="rId12"/>
    <p:sldId id="261" r:id="rId13"/>
    <p:sldId id="264" r:id="rId14"/>
    <p:sldId id="265" r:id="rId15"/>
    <p:sldId id="262" r:id="rId16"/>
    <p:sldId id="271" r:id="rId17"/>
    <p:sldId id="272" r:id="rId18"/>
    <p:sldId id="273" r:id="rId19"/>
    <p:sldId id="263" r:id="rId20"/>
    <p:sldId id="275" r:id="rId21"/>
    <p:sldId id="274" r:id="rId22"/>
    <p:sldId id="276" r:id="rId23"/>
    <p:sldId id="277" r:id="rId24"/>
  </p:sldIdLst>
  <p:sldSz cx="12192000" cy="6858000"/>
  <p:notesSz cx="6858000" cy="9144000"/>
  <p:embeddedFontLst>
    <p:embeddedFont>
      <p:font typeface="Gill Sans" panose="020B0604020202020204" charset="0"/>
      <p:regular r:id="rId26"/>
      <p:bold r:id="rId27"/>
    </p:embeddedFont>
    <p:embeddedFont>
      <p:font typeface="Gill Sans MT" panose="020B05020201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2"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79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750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419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91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06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26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dirty="0">
                <a:solidFill>
                  <a:srgbClr val="FFFFFF"/>
                </a:solidFill>
                <a:latin typeface="Gill Sans"/>
                <a:ea typeface="Gill Sans"/>
                <a:cs typeface="Gill Sans"/>
                <a:sym typeface="Gill Sans"/>
              </a:rPr>
              <a:t>FINAL PROJECT</a:t>
            </a:r>
            <a:endParaRPr dirty="0"/>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161;p5"/>
          <p:cNvSpPr/>
          <p:nvPr/>
        </p:nvSpPr>
        <p:spPr>
          <a:xfrm>
            <a:off x="0" y="141402"/>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5"/>
          <p:cNvSpPr/>
          <p:nvPr/>
        </p:nvSpPr>
        <p:spPr>
          <a:xfrm>
            <a:off x="4776743" y="457201"/>
            <a:ext cx="7148163" cy="91439"/>
          </a:xfrm>
          <a:prstGeom prst="rect">
            <a:avLst/>
          </a:prstGeom>
          <a:solidFill>
            <a:srgbClr val="3C4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5"/>
          <p:cNvSpPr txBox="1">
            <a:spLocks noGrp="1"/>
          </p:cNvSpPr>
          <p:nvPr>
            <p:ph type="body" idx="1"/>
          </p:nvPr>
        </p:nvSpPr>
        <p:spPr>
          <a:xfrm>
            <a:off x="4776743" y="555755"/>
            <a:ext cx="6484091" cy="275973"/>
          </a:xfrm>
          <a:prstGeom prst="rect">
            <a:avLst/>
          </a:prstGeom>
          <a:noFill/>
          <a:ln>
            <a:noFill/>
          </a:ln>
        </p:spPr>
        <p:txBody>
          <a:bodyPr spcFirstLastPara="1" wrap="square" lIns="91425" tIns="45700" rIns="91425" bIns="45700" anchor="ctr" anchorCtr="0">
            <a:normAutofit fontScale="92500" lnSpcReduction="20000"/>
          </a:bodyPr>
          <a:lstStyle/>
          <a:p>
            <a:pPr marL="0" lvl="0" indent="-93472" algn="ctr" rtl="0">
              <a:lnSpc>
                <a:spcPct val="100000"/>
              </a:lnSpc>
              <a:spcBef>
                <a:spcPts val="0"/>
              </a:spcBef>
              <a:spcAft>
                <a:spcPts val="0"/>
              </a:spcAft>
              <a:buSzPts val="1472"/>
              <a:buFont typeface="Noto Sans Symbols"/>
              <a:buChar char="◼"/>
            </a:pPr>
            <a:r>
              <a:rPr lang="en-US" dirty="0"/>
              <a:t>Fix within 7 days</a:t>
            </a:r>
            <a:endParaRPr dirty="0"/>
          </a:p>
        </p:txBody>
      </p:sp>
      <p:graphicFrame>
        <p:nvGraphicFramePr>
          <p:cNvPr id="166" name="Google Shape;166;p5"/>
          <p:cNvGraphicFramePr/>
          <p:nvPr>
            <p:extLst>
              <p:ext uri="{D42A27DB-BD31-4B8C-83A1-F6EECF244321}">
                <p14:modId xmlns:p14="http://schemas.microsoft.com/office/powerpoint/2010/main" val="1220064141"/>
              </p:ext>
            </p:extLst>
          </p:nvPr>
        </p:nvGraphicFramePr>
        <p:xfrm>
          <a:off x="4776744" y="831729"/>
          <a:ext cx="7148163" cy="2072680"/>
        </p:xfrm>
        <a:graphic>
          <a:graphicData uri="http://schemas.openxmlformats.org/drawingml/2006/table">
            <a:tbl>
              <a:tblPr firstRow="1" bandRow="1">
                <a:noFill/>
                <a:tableStyleId>{A3C0395A-9842-42C8-B4D9-9EC4036B6AB2}</a:tableStyleId>
              </a:tblPr>
              <a:tblGrid>
                <a:gridCol w="2114250">
                  <a:extLst>
                    <a:ext uri="{9D8B030D-6E8A-4147-A177-3AD203B41FA5}">
                      <a16:colId xmlns:a16="http://schemas.microsoft.com/office/drawing/2014/main" val="20000"/>
                    </a:ext>
                  </a:extLst>
                </a:gridCol>
                <a:gridCol w="1753385">
                  <a:extLst>
                    <a:ext uri="{9D8B030D-6E8A-4147-A177-3AD203B41FA5}">
                      <a16:colId xmlns:a16="http://schemas.microsoft.com/office/drawing/2014/main" val="20001"/>
                    </a:ext>
                  </a:extLst>
                </a:gridCol>
                <a:gridCol w="3280528">
                  <a:extLst>
                    <a:ext uri="{9D8B030D-6E8A-4147-A177-3AD203B41FA5}">
                      <a16:colId xmlns:a16="http://schemas.microsoft.com/office/drawing/2014/main" val="20002"/>
                    </a:ext>
                  </a:extLst>
                </a:gridCol>
              </a:tblGrid>
              <a:tr h="304225">
                <a:tc>
                  <a:txBody>
                    <a:bodyPr/>
                    <a:lstStyle/>
                    <a:p>
                      <a:pPr marL="0" marR="0" lvl="0" indent="0" algn="ctr" rtl="0">
                        <a:spcBef>
                          <a:spcPts val="0"/>
                        </a:spcBef>
                        <a:spcAft>
                          <a:spcPts val="0"/>
                        </a:spcAft>
                        <a:buNone/>
                      </a:pPr>
                      <a:r>
                        <a:rPr lang="en-US" sz="1400" b="0" u="none" strike="noStrike" cap="none" dirty="0"/>
                        <a:t>Finding</a:t>
                      </a:r>
                      <a:endParaRPr sz="1400" b="0" dirty="0"/>
                    </a:p>
                  </a:txBody>
                  <a:tcPr marL="91450" marR="91450" marT="45725" marB="45725"/>
                </a:tc>
                <a:tc>
                  <a:txBody>
                    <a:bodyPr/>
                    <a:lstStyle/>
                    <a:p>
                      <a:pPr marL="0" marR="0" lvl="0" indent="0" algn="ctr" rtl="0">
                        <a:spcBef>
                          <a:spcPts val="0"/>
                        </a:spcBef>
                        <a:spcAft>
                          <a:spcPts val="0"/>
                        </a:spcAft>
                        <a:buNone/>
                      </a:pPr>
                      <a:r>
                        <a:rPr lang="en-US" sz="1400" b="0"/>
                        <a:t>Severity Rating</a:t>
                      </a:r>
                      <a:endParaRPr sz="1400" b="0"/>
                    </a:p>
                  </a:txBody>
                  <a:tcPr marL="91450" marR="91450" marT="45725" marB="45725"/>
                </a:tc>
                <a:tc>
                  <a:txBody>
                    <a:bodyPr/>
                    <a:lstStyle/>
                    <a:p>
                      <a:pPr marL="0" marR="0" lvl="0" indent="0" algn="ctr" rtl="0">
                        <a:spcBef>
                          <a:spcPts val="0"/>
                        </a:spcBef>
                        <a:spcAft>
                          <a:spcPts val="0"/>
                        </a:spcAft>
                        <a:buNone/>
                      </a:pPr>
                      <a:r>
                        <a:rPr lang="en-US" sz="1400" b="0"/>
                        <a:t>Recommended Fix</a:t>
                      </a:r>
                      <a:endParaRPr sz="1400" b="0"/>
                    </a:p>
                  </a:txBody>
                  <a:tcPr marL="91450" marR="91450" marT="45725" marB="45725"/>
                </a:tc>
                <a:extLst>
                  <a:ext uri="{0D108BD9-81ED-4DB2-BD59-A6C34878D82A}">
                    <a16:rowId xmlns:a16="http://schemas.microsoft.com/office/drawing/2014/main" val="10000"/>
                  </a:ext>
                </a:extLst>
              </a:tr>
              <a:tr h="4701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Gill Sans MT"/>
                          <a:ea typeface="Gill Sans MT"/>
                          <a:cs typeface="Gill Sans MT"/>
                          <a:sym typeface="Arial"/>
                        </a:rPr>
                        <a:t>SMB Signing not required</a:t>
                      </a:r>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Gill Sans MT"/>
                          <a:ea typeface="Gill Sans MT"/>
                          <a:cs typeface="Gill Sans MT"/>
                          <a:sym typeface="Arial"/>
                        </a:rPr>
                        <a:t>Medium</a:t>
                      </a:r>
                      <a:endParaRPr sz="1400" b="0" dirty="0"/>
                    </a:p>
                  </a:txBody>
                  <a:tcPr marL="91450" marR="91450" marT="45725" marB="45725"/>
                </a:tc>
                <a:tc>
                  <a:txBody>
                    <a:bodyPr/>
                    <a:lstStyle/>
                    <a:p>
                      <a:pPr marL="0" marR="0" lvl="0" indent="0" algn="ctr" rtl="0">
                        <a:spcBef>
                          <a:spcPts val="0"/>
                        </a:spcBef>
                        <a:spcAft>
                          <a:spcPts val="0"/>
                        </a:spcAft>
                        <a:buNone/>
                      </a:pPr>
                      <a:r>
                        <a:rPr lang="en-US" sz="1400" b="0" dirty="0"/>
                        <a:t>Enforce message signing in the host's configuration</a:t>
                      </a:r>
                      <a:endParaRPr sz="1400" b="0" dirty="0"/>
                    </a:p>
                  </a:txBody>
                  <a:tcPr marL="91450" marR="91450" marT="45725" marB="45725"/>
                </a:tc>
                <a:extLst>
                  <a:ext uri="{0D108BD9-81ED-4DB2-BD59-A6C34878D82A}">
                    <a16:rowId xmlns:a16="http://schemas.microsoft.com/office/drawing/2014/main" val="10001"/>
                  </a:ext>
                </a:extLst>
              </a:tr>
              <a:tr h="493726">
                <a:tc>
                  <a:txBody>
                    <a:bodyPr/>
                    <a:lstStyle/>
                    <a:p>
                      <a:pPr marL="0" marR="0" lvl="0" indent="0" algn="ctr" rtl="0">
                        <a:spcBef>
                          <a:spcPts val="0"/>
                        </a:spcBef>
                        <a:spcAft>
                          <a:spcPts val="0"/>
                        </a:spcAft>
                        <a:buNone/>
                      </a:pPr>
                      <a:r>
                        <a:rPr lang="fr-FR" sz="1400" b="0" dirty="0"/>
                        <a:t>TLS Version 1.0 Protocol Détection</a:t>
                      </a:r>
                      <a:endParaRPr sz="1400" b="0" dirty="0"/>
                    </a:p>
                  </a:txBody>
                  <a:tcPr marL="91450" marR="91450" marT="45725" marB="45725"/>
                </a:tc>
                <a:tc>
                  <a:txBody>
                    <a:bodyPr/>
                    <a:lstStyle/>
                    <a:p>
                      <a:pPr marL="0" marR="0" lvl="0" indent="0" algn="ctr" rtl="0">
                        <a:spcBef>
                          <a:spcPts val="0"/>
                        </a:spcBef>
                        <a:spcAft>
                          <a:spcPts val="0"/>
                        </a:spcAft>
                        <a:buNone/>
                      </a:pPr>
                      <a:r>
                        <a:rPr lang="en-IN" sz="1400" b="0" dirty="0"/>
                        <a:t>Medium</a:t>
                      </a:r>
                      <a:endParaRPr sz="1400" b="0" dirty="0"/>
                    </a:p>
                  </a:txBody>
                  <a:tcPr marL="91450" marR="91450" marT="45725" marB="45725"/>
                </a:tc>
                <a:tc>
                  <a:txBody>
                    <a:bodyPr/>
                    <a:lstStyle/>
                    <a:p>
                      <a:pPr marL="0" marR="0" lvl="0" indent="0" algn="ctr" rtl="0">
                        <a:spcBef>
                          <a:spcPts val="0"/>
                        </a:spcBef>
                        <a:spcAft>
                          <a:spcPts val="0"/>
                        </a:spcAft>
                        <a:buNone/>
                      </a:pPr>
                      <a:r>
                        <a:rPr lang="en-US" sz="1400" b="0" dirty="0"/>
                        <a:t>Enable support for TLS 1.2 and 1.3, and disable support for TLS 1.0.</a:t>
                      </a:r>
                      <a:endParaRPr sz="1400" b="0" dirty="0"/>
                    </a:p>
                  </a:txBody>
                  <a:tcPr marL="91450" marR="91450" marT="45725" marB="45725"/>
                </a:tc>
                <a:extLst>
                  <a:ext uri="{0D108BD9-81ED-4DB2-BD59-A6C34878D82A}">
                    <a16:rowId xmlns:a16="http://schemas.microsoft.com/office/drawing/2014/main" val="10002"/>
                  </a:ext>
                </a:extLst>
              </a:tr>
              <a:tr h="719064">
                <a:tc>
                  <a:txBody>
                    <a:bodyPr/>
                    <a:lstStyle/>
                    <a:p>
                      <a:pPr marL="0" marR="0" lvl="0" indent="0" algn="ctr" rtl="0">
                        <a:spcBef>
                          <a:spcPts val="0"/>
                        </a:spcBef>
                        <a:spcAft>
                          <a:spcPts val="0"/>
                        </a:spcAft>
                        <a:buNone/>
                      </a:pPr>
                      <a:r>
                        <a:rPr lang="en-IN" sz="1400" b="0" dirty="0"/>
                        <a:t>SWEET32</a:t>
                      </a:r>
                      <a:endParaRPr sz="1400" b="0" dirty="0"/>
                    </a:p>
                  </a:txBody>
                  <a:tcPr marL="91450" marR="91450" marT="45725" marB="45725"/>
                </a:tc>
                <a:tc>
                  <a:txBody>
                    <a:bodyPr/>
                    <a:lstStyle/>
                    <a:p>
                      <a:pPr marL="0" marR="0" lvl="0" indent="0" algn="ctr" rtl="0">
                        <a:spcBef>
                          <a:spcPts val="0"/>
                        </a:spcBef>
                        <a:spcAft>
                          <a:spcPts val="0"/>
                        </a:spcAft>
                        <a:buNone/>
                      </a:pPr>
                      <a:r>
                        <a:rPr lang="en-IN" sz="1400" b="0" dirty="0"/>
                        <a:t>Medium</a:t>
                      </a:r>
                      <a:endParaRPr sz="1400" b="0" dirty="0"/>
                    </a:p>
                  </a:txBody>
                  <a:tcPr marL="91450" marR="91450" marT="45725" marB="45725"/>
                </a:tc>
                <a:tc>
                  <a:txBody>
                    <a:bodyPr/>
                    <a:lstStyle/>
                    <a:p>
                      <a:pPr marL="0" marR="0" lvl="0" indent="0" algn="ctr" rtl="0">
                        <a:spcBef>
                          <a:spcPts val="0"/>
                        </a:spcBef>
                        <a:spcAft>
                          <a:spcPts val="0"/>
                        </a:spcAft>
                        <a:buNone/>
                      </a:pPr>
                      <a:r>
                        <a:rPr lang="en-US" sz="1400" b="0" dirty="0"/>
                        <a:t>Reconfigure the affected application if possible to avoid use of medium strength ciphers.</a:t>
                      </a:r>
                      <a:endParaRPr sz="1400" b="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4776743" y="2995777"/>
            <a:ext cx="6484091" cy="335384"/>
          </a:xfrm>
          <a:prstGeom prst="rect">
            <a:avLst/>
          </a:prstGeom>
          <a:noFill/>
          <a:ln>
            <a:noFill/>
          </a:ln>
        </p:spPr>
        <p:txBody>
          <a:bodyPr spcFirstLastPara="1" wrap="square" lIns="91425" tIns="45700" rIns="91425" bIns="45700" anchor="ctr" anchorCtr="0">
            <a:normAutofit/>
          </a:bodyPr>
          <a:lstStyle/>
          <a:p>
            <a:pPr marL="0" marR="0" lvl="0" indent="-93472" algn="ctr"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3801614550"/>
              </p:ext>
            </p:extLst>
          </p:nvPr>
        </p:nvGraphicFramePr>
        <p:xfrm>
          <a:off x="4856315" y="3341338"/>
          <a:ext cx="7068591" cy="1782128"/>
        </p:xfrm>
        <a:graphic>
          <a:graphicData uri="http://schemas.openxmlformats.org/drawingml/2006/table">
            <a:tbl>
              <a:tblPr firstRow="1" bandRow="1">
                <a:noFill/>
                <a:tableStyleId>{A3C0395A-9842-42C8-B4D9-9EC4036B6AB2}</a:tableStyleId>
              </a:tblPr>
              <a:tblGrid>
                <a:gridCol w="2356197">
                  <a:extLst>
                    <a:ext uri="{9D8B030D-6E8A-4147-A177-3AD203B41FA5}">
                      <a16:colId xmlns:a16="http://schemas.microsoft.com/office/drawing/2014/main" val="20000"/>
                    </a:ext>
                  </a:extLst>
                </a:gridCol>
                <a:gridCol w="2356197">
                  <a:extLst>
                    <a:ext uri="{9D8B030D-6E8A-4147-A177-3AD203B41FA5}">
                      <a16:colId xmlns:a16="http://schemas.microsoft.com/office/drawing/2014/main" val="20001"/>
                    </a:ext>
                  </a:extLst>
                </a:gridCol>
                <a:gridCol w="2356197">
                  <a:extLst>
                    <a:ext uri="{9D8B030D-6E8A-4147-A177-3AD203B41FA5}">
                      <a16:colId xmlns:a16="http://schemas.microsoft.com/office/drawing/2014/main" val="20002"/>
                    </a:ext>
                  </a:extLst>
                </a:gridCol>
              </a:tblGrid>
              <a:tr h="319068">
                <a:tc>
                  <a:txBody>
                    <a:bodyPr/>
                    <a:lstStyle/>
                    <a:p>
                      <a:pPr marL="0" marR="0" lvl="0" indent="0" algn="l" rtl="0">
                        <a:spcBef>
                          <a:spcPts val="0"/>
                        </a:spcBef>
                        <a:spcAft>
                          <a:spcPts val="0"/>
                        </a:spcAft>
                        <a:buNone/>
                      </a:pPr>
                      <a:r>
                        <a:rPr lang="en-US" sz="1200" b="0"/>
                        <a:t>Finding</a:t>
                      </a:r>
                      <a:endParaRPr sz="1200" b="0"/>
                    </a:p>
                  </a:txBody>
                  <a:tcPr marL="91450" marR="91450" marT="45725" marB="45725"/>
                </a:tc>
                <a:tc>
                  <a:txBody>
                    <a:bodyPr/>
                    <a:lstStyle/>
                    <a:p>
                      <a:pPr marL="0" marR="0" lvl="0" indent="0" algn="l" rtl="0">
                        <a:spcBef>
                          <a:spcPts val="0"/>
                        </a:spcBef>
                        <a:spcAft>
                          <a:spcPts val="0"/>
                        </a:spcAft>
                        <a:buNone/>
                      </a:pPr>
                      <a:r>
                        <a:rPr lang="en-US" sz="1200" b="0" dirty="0"/>
                        <a:t>Severity Rating</a:t>
                      </a:r>
                      <a:endParaRPr sz="1200" b="0" dirty="0"/>
                    </a:p>
                  </a:txBody>
                  <a:tcPr marL="91450" marR="91450" marT="45725" marB="45725"/>
                </a:tc>
                <a:tc>
                  <a:txBody>
                    <a:bodyPr/>
                    <a:lstStyle/>
                    <a:p>
                      <a:pPr marL="0" marR="0" lvl="0" indent="0" algn="l" rtl="0">
                        <a:spcBef>
                          <a:spcPts val="0"/>
                        </a:spcBef>
                        <a:spcAft>
                          <a:spcPts val="0"/>
                        </a:spcAft>
                        <a:buNone/>
                      </a:pPr>
                      <a:r>
                        <a:rPr lang="en-US" sz="1200" b="0"/>
                        <a:t>Recommended Fix</a:t>
                      </a:r>
                      <a:endParaRPr sz="1200" b="0"/>
                    </a:p>
                  </a:txBody>
                  <a:tcPr marL="91450" marR="91450" marT="45725" marB="45725"/>
                </a:tc>
                <a:extLst>
                  <a:ext uri="{0D108BD9-81ED-4DB2-BD59-A6C34878D82A}">
                    <a16:rowId xmlns:a16="http://schemas.microsoft.com/office/drawing/2014/main" val="10000"/>
                  </a:ext>
                </a:extLst>
              </a:tr>
              <a:tr h="696137">
                <a:tc>
                  <a:txBody>
                    <a:bodyPr/>
                    <a:lstStyle/>
                    <a:p>
                      <a:pPr marL="0" marR="0" lvl="0" indent="0" algn="l" rtl="0">
                        <a:spcBef>
                          <a:spcPts val="0"/>
                        </a:spcBef>
                        <a:spcAft>
                          <a:spcPts val="0"/>
                        </a:spcAft>
                        <a:buNone/>
                      </a:pPr>
                      <a:r>
                        <a:rPr lang="en-IN" sz="1400" b="0" dirty="0"/>
                        <a:t>SSL Self-Signed Certificate</a:t>
                      </a:r>
                      <a:endParaRPr sz="1400" b="0" dirty="0"/>
                    </a:p>
                  </a:txBody>
                  <a:tcPr marL="91450" marR="91450" marT="45725" marB="45725"/>
                </a:tc>
                <a:tc>
                  <a:txBody>
                    <a:bodyPr/>
                    <a:lstStyle/>
                    <a:p>
                      <a:pPr marL="0" marR="0" lvl="0" indent="0" algn="l" rtl="0">
                        <a:spcBef>
                          <a:spcPts val="0"/>
                        </a:spcBef>
                        <a:spcAft>
                          <a:spcPts val="0"/>
                        </a:spcAft>
                        <a:buNone/>
                      </a:pPr>
                      <a:r>
                        <a:rPr lang="en-IN" sz="1400" b="0" dirty="0"/>
                        <a:t>Medium</a:t>
                      </a:r>
                      <a:endParaRPr sz="1400" b="0" dirty="0"/>
                    </a:p>
                  </a:txBody>
                  <a:tcPr marL="91450" marR="91450" marT="45725" marB="45725"/>
                </a:tc>
                <a:tc>
                  <a:txBody>
                    <a:bodyPr/>
                    <a:lstStyle/>
                    <a:p>
                      <a:pPr marL="0" marR="0" lvl="0" indent="0" algn="l" rtl="0">
                        <a:spcBef>
                          <a:spcPts val="0"/>
                        </a:spcBef>
                        <a:spcAft>
                          <a:spcPts val="0"/>
                        </a:spcAft>
                        <a:buNone/>
                      </a:pPr>
                      <a:r>
                        <a:rPr lang="en-US" sz="1400" b="0" dirty="0"/>
                        <a:t>Purchase or generate a proper SSL certificate for this service.</a:t>
                      </a:r>
                      <a:endParaRPr sz="1400" b="0" dirty="0"/>
                    </a:p>
                  </a:txBody>
                  <a:tcPr marL="91450" marR="91450" marT="45725" marB="45725"/>
                </a:tc>
                <a:extLst>
                  <a:ext uri="{0D108BD9-81ED-4DB2-BD59-A6C34878D82A}">
                    <a16:rowId xmlns:a16="http://schemas.microsoft.com/office/drawing/2014/main" val="10001"/>
                  </a:ext>
                </a:extLst>
              </a:tr>
              <a:tr h="609122">
                <a:tc>
                  <a:txBody>
                    <a:bodyPr/>
                    <a:lstStyle/>
                    <a:p>
                      <a:pPr marL="0" marR="0" lvl="0" indent="0" algn="l" rtl="0">
                        <a:spcBef>
                          <a:spcPts val="0"/>
                        </a:spcBef>
                        <a:spcAft>
                          <a:spcPts val="0"/>
                        </a:spcAft>
                        <a:buNone/>
                      </a:pPr>
                      <a:r>
                        <a:rPr lang="en-US" sz="1400" b="0" dirty="0"/>
                        <a:t>SSL Certificate Cannot Be Trusted</a:t>
                      </a:r>
                      <a:endParaRPr sz="1400" b="0" dirty="0"/>
                    </a:p>
                  </a:txBody>
                  <a:tcPr marL="91450" marR="91450" marT="45725" marB="45725"/>
                </a:tc>
                <a:tc>
                  <a:txBody>
                    <a:bodyPr/>
                    <a:lstStyle/>
                    <a:p>
                      <a:pPr marL="0" marR="0" lvl="0" indent="0" algn="l" rtl="0">
                        <a:spcBef>
                          <a:spcPts val="0"/>
                        </a:spcBef>
                        <a:spcAft>
                          <a:spcPts val="0"/>
                        </a:spcAft>
                        <a:buNone/>
                      </a:pPr>
                      <a:r>
                        <a:rPr lang="en-IN" sz="1400" b="0" dirty="0"/>
                        <a:t>Medium</a:t>
                      </a:r>
                      <a:endParaRPr sz="1400" b="0" dirty="0"/>
                    </a:p>
                  </a:txBody>
                  <a:tcPr marL="91450" marR="91450" marT="45725" marB="45725"/>
                </a:tc>
                <a:tc>
                  <a:txBody>
                    <a:bodyPr/>
                    <a:lstStyle/>
                    <a:p>
                      <a:r>
                        <a:rPr lang="en-US" sz="1400" b="0" i="0" u="none" strike="noStrike" cap="none" dirty="0">
                          <a:solidFill>
                            <a:schemeClr val="dk1"/>
                          </a:solidFill>
                          <a:effectLst/>
                          <a:latin typeface="Gill Sans MT"/>
                          <a:ea typeface="Gill Sans MT"/>
                          <a:cs typeface="Gill Sans MT"/>
                          <a:sym typeface="Arial"/>
                        </a:rPr>
                        <a:t>Purchase or generate a proper SSL certificate for this service.</a:t>
                      </a:r>
                    </a:p>
                  </a:txBody>
                  <a:tcPr marL="91450" marR="91450" marT="45725" marB="45725"/>
                </a:tc>
                <a:extLst>
                  <a:ext uri="{0D108BD9-81ED-4DB2-BD59-A6C34878D82A}">
                    <a16:rowId xmlns:a16="http://schemas.microsoft.com/office/drawing/2014/main" val="10002"/>
                  </a:ext>
                </a:extLst>
              </a:tr>
            </a:tbl>
          </a:graphicData>
        </a:graphic>
      </p:graphicFrame>
      <p:sp>
        <p:nvSpPr>
          <p:cNvPr id="169" name="Google Shape;169;p5"/>
          <p:cNvSpPr txBox="1"/>
          <p:nvPr/>
        </p:nvSpPr>
        <p:spPr>
          <a:xfrm>
            <a:off x="4800101" y="5108865"/>
            <a:ext cx="6484091" cy="335384"/>
          </a:xfrm>
          <a:prstGeom prst="rect">
            <a:avLst/>
          </a:prstGeom>
          <a:noFill/>
          <a:ln>
            <a:noFill/>
          </a:ln>
        </p:spPr>
        <p:txBody>
          <a:bodyPr spcFirstLastPara="1" wrap="square" lIns="91425" tIns="45700" rIns="91425" bIns="45700" anchor="ctr" anchorCtr="0">
            <a:normAutofit/>
          </a:bodyPr>
          <a:lstStyle/>
          <a:p>
            <a:pPr marL="0" marR="0" lvl="0" indent="-93472" algn="ctr" rtl="0">
              <a:lnSpc>
                <a:spcPct val="100000"/>
              </a:lnSpc>
              <a:spcBef>
                <a:spcPts val="0"/>
              </a:spcBef>
              <a:spcAft>
                <a:spcPts val="0"/>
              </a:spcAft>
              <a:buClr>
                <a:schemeClr val="accent1"/>
              </a:buClr>
              <a:buSzPts val="1472"/>
              <a:buFont typeface="Noto Sans Symbols"/>
              <a:buChar char="◼"/>
            </a:pPr>
            <a:r>
              <a:rPr lang="en-US" sz="1600" b="0" i="0" u="none" strike="noStrike" cap="none">
                <a:solidFill>
                  <a:srgbClr val="3F3F3F"/>
                </a:solidFill>
                <a:latin typeface="Gill Sans"/>
                <a:ea typeface="Gill Sans"/>
                <a:cs typeface="Gill Sans"/>
                <a:sym typeface="Gill Sans"/>
              </a:rPr>
              <a:t>Fix within 60 days </a:t>
            </a:r>
            <a:endParaRPr/>
          </a:p>
        </p:txBody>
      </p:sp>
      <p:graphicFrame>
        <p:nvGraphicFramePr>
          <p:cNvPr id="170" name="Google Shape;170;p5"/>
          <p:cNvGraphicFramePr/>
          <p:nvPr>
            <p:extLst>
              <p:ext uri="{D42A27DB-BD31-4B8C-83A1-F6EECF244321}">
                <p14:modId xmlns:p14="http://schemas.microsoft.com/office/powerpoint/2010/main" val="3324554487"/>
              </p:ext>
            </p:extLst>
          </p:nvPr>
        </p:nvGraphicFramePr>
        <p:xfrm>
          <a:off x="4856315" y="5425396"/>
          <a:ext cx="7030885" cy="1066830"/>
        </p:xfrm>
        <a:graphic>
          <a:graphicData uri="http://schemas.openxmlformats.org/drawingml/2006/table">
            <a:tbl>
              <a:tblPr firstRow="1" bandRow="1">
                <a:noFill/>
                <a:tableStyleId>{A3C0395A-9842-42C8-B4D9-9EC4036B6AB2}</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708135">
                  <a:extLst>
                    <a:ext uri="{9D8B030D-6E8A-4147-A177-3AD203B41FA5}">
                      <a16:colId xmlns:a16="http://schemas.microsoft.com/office/drawing/2014/main" val="20002"/>
                    </a:ext>
                  </a:extLst>
                </a:gridCol>
              </a:tblGrid>
              <a:tr h="327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27850">
                <a:tc>
                  <a:txBody>
                    <a:bodyPr/>
                    <a:lstStyle/>
                    <a:p>
                      <a:pPr marL="0" marR="0" lvl="0" indent="0" algn="l" rtl="0">
                        <a:spcBef>
                          <a:spcPts val="0"/>
                        </a:spcBef>
                        <a:spcAft>
                          <a:spcPts val="0"/>
                        </a:spcAft>
                        <a:buNone/>
                      </a:pPr>
                      <a:r>
                        <a:rPr lang="en-IN" sz="1800" dirty="0"/>
                        <a:t>-</a:t>
                      </a:r>
                      <a:endParaRPr sz="1800" dirty="0"/>
                    </a:p>
                  </a:txBody>
                  <a:tcPr marL="91450" marR="91450" marT="45725" marB="45725"/>
                </a:tc>
                <a:tc>
                  <a:txBody>
                    <a:bodyPr/>
                    <a:lstStyle/>
                    <a:p>
                      <a:pPr marL="0" marR="0" lvl="0" indent="0" algn="l" rtl="0">
                        <a:spcBef>
                          <a:spcPts val="0"/>
                        </a:spcBef>
                        <a:spcAft>
                          <a:spcPts val="0"/>
                        </a:spcAft>
                        <a:buNone/>
                      </a:pPr>
                      <a:r>
                        <a:rPr lang="en-IN" sz="1800" dirty="0"/>
                        <a:t>-</a:t>
                      </a:r>
                      <a:endParaRPr sz="1800" dirty="0"/>
                    </a:p>
                  </a:txBody>
                  <a:tcPr marL="91450" marR="91450" marT="45725" marB="45725"/>
                </a:tc>
                <a:tc>
                  <a:txBody>
                    <a:bodyPr/>
                    <a:lstStyle/>
                    <a:p>
                      <a:pPr marL="0" marR="0" lvl="0" indent="0" algn="l" rtl="0">
                        <a:spcBef>
                          <a:spcPts val="0"/>
                        </a:spcBef>
                        <a:spcAft>
                          <a:spcPts val="0"/>
                        </a:spcAft>
                        <a:buNone/>
                      </a:pPr>
                      <a:r>
                        <a:rPr lang="en-IN" sz="1800" dirty="0"/>
                        <a:t>-</a:t>
                      </a:r>
                      <a:endParaRPr sz="1800" dirty="0"/>
                    </a:p>
                  </a:txBody>
                  <a:tcPr marL="91450" marR="91450" marT="45725" marB="45725"/>
                </a:tc>
                <a:extLst>
                  <a:ext uri="{0D108BD9-81ED-4DB2-BD59-A6C34878D82A}">
                    <a16:rowId xmlns:a16="http://schemas.microsoft.com/office/drawing/2014/main" val="10001"/>
                  </a:ext>
                </a:extLst>
              </a:tr>
              <a:tr h="327850">
                <a:tc>
                  <a:txBody>
                    <a:bodyPr/>
                    <a:lstStyle/>
                    <a:p>
                      <a:pPr marL="0" marR="0" lvl="0" indent="0" algn="l" rtl="0">
                        <a:spcBef>
                          <a:spcPts val="0"/>
                        </a:spcBef>
                        <a:spcAft>
                          <a:spcPts val="0"/>
                        </a:spcAft>
                        <a:buNone/>
                      </a:pPr>
                      <a:r>
                        <a:rPr lang="en-IN" sz="1800" dirty="0"/>
                        <a:t>-</a:t>
                      </a:r>
                      <a:endParaRPr sz="1800" dirty="0"/>
                    </a:p>
                  </a:txBody>
                  <a:tcPr marL="91450" marR="91450" marT="45725" marB="45725"/>
                </a:tc>
                <a:tc>
                  <a:txBody>
                    <a:bodyPr/>
                    <a:lstStyle/>
                    <a:p>
                      <a:pPr marL="0" marR="0" lvl="0" indent="0" algn="l" rtl="0">
                        <a:spcBef>
                          <a:spcPts val="0"/>
                        </a:spcBef>
                        <a:spcAft>
                          <a:spcPts val="0"/>
                        </a:spcAft>
                        <a:buNone/>
                      </a:pPr>
                      <a:r>
                        <a:rPr lang="en-IN" sz="1800" dirty="0"/>
                        <a:t>-</a:t>
                      </a:r>
                      <a:endParaRPr sz="1800" dirty="0"/>
                    </a:p>
                  </a:txBody>
                  <a:tcPr marL="91450" marR="91450" marT="45725" marB="45725"/>
                </a:tc>
                <a:tc>
                  <a:txBody>
                    <a:bodyPr/>
                    <a:lstStyle/>
                    <a:p>
                      <a:pPr marL="0" marR="0" lvl="0" indent="0" algn="l" rtl="0">
                        <a:spcBef>
                          <a:spcPts val="0"/>
                        </a:spcBef>
                        <a:spcAft>
                          <a:spcPts val="0"/>
                        </a:spcAft>
                        <a:buNone/>
                      </a:pPr>
                      <a:r>
                        <a:rPr lang="en-IN" sz="1800" dirty="0"/>
                        <a:t>-</a:t>
                      </a:r>
                      <a:endParaRPr sz="18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578275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7233005" cy="91439"/>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776743" y="702156"/>
            <a:ext cx="7233005" cy="578275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Methodology: </a:t>
            </a:r>
            <a:r>
              <a:rPr lang="en-US" dirty="0"/>
              <a:t>Using a tool name Hashcat along with the </a:t>
            </a:r>
            <a:r>
              <a:rPr lang="en-US" dirty="0" err="1"/>
              <a:t>example.dict</a:t>
            </a:r>
            <a:r>
              <a:rPr lang="en-US" dirty="0"/>
              <a:t> /rockyou.txt file which contains password will test if the password can be cracked easily or not. Was successful in cracking 40 passwords and for one hash (i.e. Hashcat as password used google to crack it.)</a:t>
            </a:r>
          </a:p>
          <a:p>
            <a:pPr marL="0" lvl="0" indent="0" algn="l" rtl="0">
              <a:lnSpc>
                <a:spcPct val="100000"/>
              </a:lnSpc>
              <a:spcBef>
                <a:spcPts val="0"/>
              </a:spcBef>
              <a:spcAft>
                <a:spcPts val="0"/>
              </a:spcAft>
              <a:buSzPts val="1472"/>
            </a:pPr>
            <a:endParaRPr lang="en-US" dirty="0"/>
          </a:p>
          <a:p>
            <a:pPr marL="0" lvl="0" indent="-93472" algn="l" rtl="0">
              <a:lnSpc>
                <a:spcPct val="100000"/>
              </a:lnSpc>
              <a:spcBef>
                <a:spcPts val="0"/>
              </a:spcBef>
              <a:spcAft>
                <a:spcPts val="0"/>
              </a:spcAft>
              <a:buSzPts val="1472"/>
              <a:buFont typeface="Noto Sans Symbols"/>
              <a:buChar char="◼"/>
            </a:pPr>
            <a:r>
              <a:rPr lang="en-US" b="1" dirty="0"/>
              <a:t>Number of passwords tested: </a:t>
            </a:r>
            <a:r>
              <a:rPr lang="en-US" dirty="0"/>
              <a:t>41</a:t>
            </a:r>
          </a:p>
          <a:p>
            <a:pPr marL="0" lvl="0" indent="0" algn="l" rtl="0">
              <a:lnSpc>
                <a:spcPct val="100000"/>
              </a:lnSpc>
              <a:spcBef>
                <a:spcPts val="0"/>
              </a:spcBef>
              <a:spcAft>
                <a:spcPts val="0"/>
              </a:spcAft>
              <a:buSzPts val="1472"/>
            </a:pPr>
            <a:endParaRPr lang="en-US"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dirty="0"/>
              <a:t>41</a:t>
            </a:r>
          </a:p>
          <a:p>
            <a:pPr marL="0" lvl="0" indent="0" algn="l" rtl="0">
              <a:lnSpc>
                <a:spcPct val="100000"/>
              </a:lnSpc>
              <a:spcBef>
                <a:spcPts val="920"/>
              </a:spcBef>
              <a:spcAft>
                <a:spcPts val="0"/>
              </a:spcAft>
              <a:buSzPts val="1472"/>
            </a:pPr>
            <a:endParaRPr lang="en-US" dirty="0"/>
          </a:p>
          <a:p>
            <a:pPr marL="0" lvl="0" indent="-93472" algn="l" rtl="0">
              <a:lnSpc>
                <a:spcPct val="100000"/>
              </a:lnSpc>
              <a:spcBef>
                <a:spcPts val="920"/>
              </a:spcBef>
              <a:spcAft>
                <a:spcPts val="0"/>
              </a:spcAft>
              <a:buSzPts val="1472"/>
              <a:buFont typeface="Noto Sans Symbols"/>
              <a:buChar char="◼"/>
            </a:pPr>
            <a:r>
              <a:rPr lang="en-US" b="1" dirty="0"/>
              <a:t>Recommended steps to improve passwords security: </a:t>
            </a:r>
            <a:r>
              <a:rPr lang="en-US" dirty="0"/>
              <a:t>In the 21</a:t>
            </a:r>
            <a:r>
              <a:rPr lang="en-US" baseline="30000" dirty="0"/>
              <a:t>st</a:t>
            </a:r>
            <a:r>
              <a:rPr lang="en-US" dirty="0"/>
              <a:t> century I should recommend a password manager to be used cuz one should not same password or same pattern everywhere. Cuz 70% of the people forget the password and instead of resetting it this should be followed.</a:t>
            </a:r>
          </a:p>
          <a:p>
            <a:pPr marL="0" lvl="0" indent="0" algn="l" rtl="0">
              <a:lnSpc>
                <a:spcPct val="100000"/>
              </a:lnSpc>
              <a:spcBef>
                <a:spcPts val="920"/>
              </a:spcBef>
              <a:spcAft>
                <a:spcPts val="0"/>
              </a:spcAft>
              <a:buSzPts val="1472"/>
            </a:pPr>
            <a:r>
              <a:rPr lang="en-US" dirty="0"/>
              <a:t>As well as strong password policy should be implemented asap (i.e. set the group policy). As the password policy seems to be very very poor as it should be at least 14 character’s long which should include special characters, number and alphabets.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15C2D0-BE40-0FF7-EEAA-A8E81BB4DFAE}"/>
              </a:ext>
            </a:extLst>
          </p:cNvPr>
          <p:cNvPicPr>
            <a:picLocks noChangeAspect="1"/>
          </p:cNvPicPr>
          <p:nvPr/>
        </p:nvPicPr>
        <p:blipFill>
          <a:blip r:embed="rId2"/>
          <a:stretch>
            <a:fillRect/>
          </a:stretch>
        </p:blipFill>
        <p:spPr>
          <a:xfrm>
            <a:off x="-1" y="443060"/>
            <a:ext cx="12190531" cy="6414940"/>
          </a:xfrm>
          <a:prstGeom prst="rect">
            <a:avLst/>
          </a:prstGeom>
        </p:spPr>
      </p:pic>
      <p:sp>
        <p:nvSpPr>
          <p:cNvPr id="6" name="TextBox 5">
            <a:extLst>
              <a:ext uri="{FF2B5EF4-FFF2-40B4-BE49-F238E27FC236}">
                <a16:creationId xmlns:a16="http://schemas.microsoft.com/office/drawing/2014/main" id="{FC46FBEE-276E-30C0-1F80-91E73AE9D048}"/>
              </a:ext>
            </a:extLst>
          </p:cNvPr>
          <p:cNvSpPr txBox="1"/>
          <p:nvPr/>
        </p:nvSpPr>
        <p:spPr>
          <a:xfrm>
            <a:off x="3359084" y="98981"/>
            <a:ext cx="7154944" cy="523220"/>
          </a:xfrm>
          <a:prstGeom prst="rect">
            <a:avLst/>
          </a:prstGeom>
          <a:noFill/>
        </p:spPr>
        <p:txBody>
          <a:bodyPr wrap="square" rtlCol="0">
            <a:spAutoFit/>
          </a:bodyPr>
          <a:lstStyle/>
          <a:p>
            <a:r>
              <a:rPr lang="en-US" b="1" dirty="0"/>
              <a:t>Evidence of weak passwords: Screenshot of Hachcat.</a:t>
            </a:r>
          </a:p>
          <a:p>
            <a:endParaRPr lang="en-IN" dirty="0"/>
          </a:p>
        </p:txBody>
      </p:sp>
    </p:spTree>
    <p:extLst>
      <p:ext uri="{BB962C8B-B14F-4D97-AF65-F5344CB8AC3E}">
        <p14:creationId xmlns:p14="http://schemas.microsoft.com/office/powerpoint/2010/main" val="285549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5D064-B4C8-0A3C-4A60-EAC591D8A93F}"/>
              </a:ext>
            </a:extLst>
          </p:cNvPr>
          <p:cNvPicPr>
            <a:picLocks noChangeAspect="1"/>
          </p:cNvPicPr>
          <p:nvPr/>
        </p:nvPicPr>
        <p:blipFill rotWithShape="1">
          <a:blip r:embed="rId2"/>
          <a:srcRect r="20670"/>
          <a:stretch/>
        </p:blipFill>
        <p:spPr>
          <a:xfrm>
            <a:off x="2394409" y="607351"/>
            <a:ext cx="6815579" cy="6250649"/>
          </a:xfrm>
          <a:prstGeom prst="rect">
            <a:avLst/>
          </a:prstGeom>
        </p:spPr>
      </p:pic>
      <p:sp>
        <p:nvSpPr>
          <p:cNvPr id="4" name="TextBox 3">
            <a:extLst>
              <a:ext uri="{FF2B5EF4-FFF2-40B4-BE49-F238E27FC236}">
                <a16:creationId xmlns:a16="http://schemas.microsoft.com/office/drawing/2014/main" id="{64C20112-76BC-B038-60AF-2854EFC6C8C5}"/>
              </a:ext>
            </a:extLst>
          </p:cNvPr>
          <p:cNvSpPr txBox="1"/>
          <p:nvPr/>
        </p:nvSpPr>
        <p:spPr>
          <a:xfrm>
            <a:off x="3516197" y="0"/>
            <a:ext cx="5213023" cy="738664"/>
          </a:xfrm>
          <a:prstGeom prst="rect">
            <a:avLst/>
          </a:prstGeom>
          <a:noFill/>
        </p:spPr>
        <p:txBody>
          <a:bodyPr wrap="square" rtlCol="0">
            <a:spAutoFit/>
          </a:bodyPr>
          <a:lstStyle/>
          <a:p>
            <a:r>
              <a:rPr lang="en-US" b="1" dirty="0"/>
              <a:t>Evidence of weak passwords: Screenshot of Hachcat.</a:t>
            </a:r>
          </a:p>
          <a:p>
            <a:endParaRPr lang="en-IN" dirty="0"/>
          </a:p>
          <a:p>
            <a:endParaRPr lang="en-IN" dirty="0"/>
          </a:p>
        </p:txBody>
      </p:sp>
    </p:spTree>
    <p:extLst>
      <p:ext uri="{BB962C8B-B14F-4D97-AF65-F5344CB8AC3E}">
        <p14:creationId xmlns:p14="http://schemas.microsoft.com/office/powerpoint/2010/main" val="425475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615584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166647" y="702156"/>
            <a:ext cx="7645139" cy="60851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sz="1400" b="1" dirty="0"/>
              <a:t>Summarize ongoing incident: </a:t>
            </a:r>
            <a:r>
              <a:rPr lang="en-US" sz="1400" dirty="0"/>
              <a:t>As to win in cyberwar, we must know about our enemy and ourself</a:t>
            </a:r>
          </a:p>
          <a:p>
            <a:pPr marL="0" lvl="0" indent="0" algn="ctr" rtl="0">
              <a:lnSpc>
                <a:spcPct val="100000"/>
              </a:lnSpc>
              <a:spcBef>
                <a:spcPts val="0"/>
              </a:spcBef>
              <a:spcAft>
                <a:spcPts val="0"/>
              </a:spcAft>
              <a:buSzPts val="1472"/>
            </a:pPr>
            <a:r>
              <a:rPr lang="en-US" sz="1400" b="1" dirty="0"/>
              <a:t>Enemy : FIN4</a:t>
            </a:r>
          </a:p>
          <a:p>
            <a:pPr marL="0" lvl="0" indent="0" algn="l" rtl="0">
              <a:lnSpc>
                <a:spcPct val="100000"/>
              </a:lnSpc>
              <a:spcBef>
                <a:spcPts val="0"/>
              </a:spcBef>
              <a:spcAft>
                <a:spcPts val="0"/>
              </a:spcAft>
              <a:buSzPts val="1472"/>
            </a:pPr>
            <a:r>
              <a:rPr lang="en-US" sz="1400" dirty="0"/>
              <a:t>FIN4 knows their targets however the scale of their operations, with targets at more than 100 public companies, coupled with their tactic of going after key individuals’ emails, sets this group apart.</a:t>
            </a:r>
          </a:p>
          <a:p>
            <a:pPr marL="0" lvl="0" indent="0" algn="l" rtl="0">
              <a:lnSpc>
                <a:spcPct val="100000"/>
              </a:lnSpc>
              <a:spcBef>
                <a:spcPts val="0"/>
              </a:spcBef>
              <a:spcAft>
                <a:spcPts val="0"/>
              </a:spcAft>
              <a:buSzPts val="1472"/>
            </a:pPr>
            <a:r>
              <a:rPr lang="en-US" sz="1400" dirty="0"/>
              <a:t>Their spearphishing themes appear to be written by native English speakers familiar with both investment terminology and the inner workings of public companies.</a:t>
            </a:r>
          </a:p>
          <a:p>
            <a:pPr marL="0" lvl="0" indent="0" algn="l" rtl="0">
              <a:lnSpc>
                <a:spcPct val="100000"/>
              </a:lnSpc>
              <a:spcBef>
                <a:spcPts val="0"/>
              </a:spcBef>
              <a:spcAft>
                <a:spcPts val="0"/>
              </a:spcAft>
              <a:buSzPts val="1472"/>
            </a:pPr>
            <a:r>
              <a:rPr lang="en-US" sz="1400" dirty="0"/>
              <a:t>FIN4 focuses on capturing usernames and passwords to victims’ email accounts, allowing them to view private email correspondence. (i.e. FIN4’s emails would be incredibly difficult to distinguish from a legitimate email sent)</a:t>
            </a:r>
          </a:p>
          <a:p>
            <a:pPr marL="0" lvl="0" indent="0" algn="l" rtl="0">
              <a:lnSpc>
                <a:spcPct val="100000"/>
              </a:lnSpc>
              <a:spcBef>
                <a:spcPts val="0"/>
              </a:spcBef>
              <a:spcAft>
                <a:spcPts val="0"/>
              </a:spcAft>
              <a:buSzPts val="1472"/>
            </a:pPr>
            <a:endParaRPr lang="en-US" sz="1400" dirty="0"/>
          </a:p>
          <a:p>
            <a:pPr marL="0" lvl="0" indent="0" algn="ctr" rtl="0">
              <a:lnSpc>
                <a:spcPct val="100000"/>
              </a:lnSpc>
              <a:spcBef>
                <a:spcPts val="0"/>
              </a:spcBef>
              <a:spcAft>
                <a:spcPts val="0"/>
              </a:spcAft>
              <a:buSzPts val="1472"/>
            </a:pPr>
            <a:r>
              <a:rPr lang="en-US" sz="1400" b="1" dirty="0"/>
              <a:t>Ourself : Windows Environment</a:t>
            </a:r>
          </a:p>
          <a:p>
            <a:pPr marL="0" lvl="0" indent="0" algn="l" rtl="0">
              <a:lnSpc>
                <a:spcPct val="100000"/>
              </a:lnSpc>
              <a:spcBef>
                <a:spcPts val="0"/>
              </a:spcBef>
              <a:spcAft>
                <a:spcPts val="0"/>
              </a:spcAft>
              <a:buSzPts val="1472"/>
            </a:pPr>
            <a:r>
              <a:rPr lang="en-US" sz="1400" dirty="0"/>
              <a:t>As we came to know from the information from other hospitals that they’ve noticed that the attackers are consistently targeting Windows systems that contain centralized log files and backups as well as also taking advantage of an unpatched Windows vulnerability to execute the attack.</a:t>
            </a:r>
          </a:p>
          <a:p>
            <a:pPr marL="0" lvl="0" indent="0" algn="l" rtl="0">
              <a:lnSpc>
                <a:spcPct val="100000"/>
              </a:lnSpc>
              <a:spcBef>
                <a:spcPts val="0"/>
              </a:spcBef>
              <a:spcAft>
                <a:spcPts val="0"/>
              </a:spcAft>
              <a:buSzPts val="1472"/>
            </a:pPr>
            <a:r>
              <a:rPr lang="en-US" sz="1400" b="0" i="0" dirty="0">
                <a:solidFill>
                  <a:srgbClr val="0B0B0B"/>
                </a:solidFill>
                <a:effectLst/>
                <a:latin typeface="Gill Sans" panose="020B0604020202020204" charset="0"/>
              </a:rPr>
              <a:t>All hospitals have a few things in common, including they all endorsed the new healthcare law that was passed. You’ve learned from your legal team that your hospital endorsed the law as well.</a:t>
            </a:r>
          </a:p>
          <a:p>
            <a:pPr marL="0" lvl="0" indent="0" algn="l" rtl="0">
              <a:lnSpc>
                <a:spcPct val="100000"/>
              </a:lnSpc>
              <a:spcBef>
                <a:spcPts val="0"/>
              </a:spcBef>
              <a:spcAft>
                <a:spcPts val="0"/>
              </a:spcAft>
              <a:buSzPts val="1472"/>
            </a:pPr>
            <a:r>
              <a:rPr lang="en-US" sz="1400" dirty="0"/>
              <a:t>From the Nessus and Nmap scan this is sure that they are taking the advantage from the vulnerability mentioned below and this is just a hypothesis at this point of time.</a:t>
            </a:r>
          </a:p>
          <a:p>
            <a:pPr marL="0" lvl="0" indent="0" algn="l" rtl="0">
              <a:lnSpc>
                <a:spcPct val="100000"/>
              </a:lnSpc>
              <a:spcBef>
                <a:spcPts val="0"/>
              </a:spcBef>
              <a:spcAft>
                <a:spcPts val="0"/>
              </a:spcAft>
              <a:buSzPts val="1472"/>
            </a:pPr>
            <a:endParaRPr lang="en-US" sz="1400" dirty="0"/>
          </a:p>
          <a:p>
            <a:pPr marL="0" lvl="0" indent="0" algn="l" rtl="0">
              <a:lnSpc>
                <a:spcPct val="100000"/>
              </a:lnSpc>
              <a:spcBef>
                <a:spcPts val="0"/>
              </a:spcBef>
              <a:spcAft>
                <a:spcPts val="0"/>
              </a:spcAft>
              <a:buSzPts val="1472"/>
            </a:pPr>
            <a:r>
              <a:rPr lang="en-US" sz="1400" b="1" dirty="0"/>
              <a:t>Vulnerability List :</a:t>
            </a:r>
          </a:p>
          <a:p>
            <a:pPr marL="387096" lvl="1" indent="0" algn="l" rtl="0">
              <a:spcBef>
                <a:spcPts val="840"/>
              </a:spcBef>
              <a:spcAft>
                <a:spcPts val="0"/>
              </a:spcAft>
              <a:buSzPts val="1104"/>
            </a:pPr>
            <a:r>
              <a:rPr lang="en-US" sz="1400" dirty="0"/>
              <a:t>	</a:t>
            </a:r>
            <a:r>
              <a:rPr lang="en-US" sz="1400" dirty="0" err="1"/>
              <a:t>smb</a:t>
            </a:r>
            <a:r>
              <a:rPr lang="en-US" sz="1400" dirty="0"/>
              <a:t> message signing enabled but not required exploit</a:t>
            </a:r>
          </a:p>
          <a:p>
            <a:pPr marL="387096" lvl="1" indent="0" algn="l" rtl="0">
              <a:spcBef>
                <a:spcPts val="840"/>
              </a:spcBef>
              <a:spcAft>
                <a:spcPts val="0"/>
              </a:spcAft>
              <a:buSzPts val="1104"/>
            </a:pPr>
            <a:r>
              <a:rPr lang="en-US" sz="1400" dirty="0"/>
              <a:t>	</a:t>
            </a:r>
            <a:r>
              <a:rPr lang="en-US" sz="1400" dirty="0" err="1"/>
              <a:t>microsoft</a:t>
            </a:r>
            <a:r>
              <a:rPr lang="en-US" sz="1400" dirty="0"/>
              <a:t> windows </a:t>
            </a:r>
            <a:r>
              <a:rPr lang="en-US" sz="1400" dirty="0" err="1"/>
              <a:t>rpc</a:t>
            </a:r>
            <a:r>
              <a:rPr lang="en-US" sz="1400" dirty="0"/>
              <a:t> exploit </a:t>
            </a:r>
          </a:p>
          <a:p>
            <a:pPr marL="387096" lvl="1" indent="0" algn="l" rtl="0">
              <a:spcBef>
                <a:spcPts val="840"/>
              </a:spcBef>
              <a:spcAft>
                <a:spcPts val="0"/>
              </a:spcAft>
              <a:buSzPts val="1104"/>
            </a:pPr>
            <a:r>
              <a:rPr lang="en-US" sz="1400" dirty="0"/>
              <a:t>	MS08-068 Microsoft Windows SMB Relay Code Execution</a:t>
            </a:r>
          </a:p>
          <a:p>
            <a:pPr marL="387096" lvl="1" indent="0" algn="l" rtl="0">
              <a:spcBef>
                <a:spcPts val="840"/>
              </a:spcBef>
              <a:spcAft>
                <a:spcPts val="0"/>
              </a:spcAft>
              <a:buSzPts val="1104"/>
            </a:pPr>
            <a:r>
              <a:rPr lang="en-US" sz="1400" dirty="0"/>
              <a:t>	Script rdp-vuln-ms12-020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615584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6987909" cy="6085143"/>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SzPts val="1472"/>
            </a:pPr>
            <a:endParaRPr lang="en-US" dirty="0">
              <a:latin typeface="Gill Sans" panose="020B0604020202020204" charset="0"/>
            </a:endParaRPr>
          </a:p>
          <a:p>
            <a:pPr marL="0" lvl="0" indent="-93472" algn="l" rtl="0">
              <a:lnSpc>
                <a:spcPct val="100000"/>
              </a:lnSpc>
              <a:spcBef>
                <a:spcPts val="920"/>
              </a:spcBef>
              <a:spcAft>
                <a:spcPts val="0"/>
              </a:spcAft>
              <a:buSzPts val="1472"/>
              <a:buFont typeface="Noto Sans Symbols"/>
              <a:buChar char="◼"/>
            </a:pPr>
            <a:r>
              <a:rPr lang="en-US" dirty="0">
                <a:latin typeface="Gill Sans" panose="020B0604020202020204" charset="0"/>
              </a:rPr>
              <a:t>Document actions or notes from the following steps of the initial incident response checklist</a:t>
            </a:r>
          </a:p>
          <a:p>
            <a:pPr marL="0" lvl="0" indent="0" algn="l" rtl="0">
              <a:lnSpc>
                <a:spcPct val="100000"/>
              </a:lnSpc>
              <a:spcBef>
                <a:spcPts val="920"/>
              </a:spcBef>
              <a:spcAft>
                <a:spcPts val="0"/>
              </a:spcAft>
              <a:buSzPts val="1472"/>
            </a:pPr>
            <a:r>
              <a:rPr lang="en-US" b="1" dirty="0">
                <a:latin typeface="Gill Sans" panose="020B0604020202020204" charset="0"/>
              </a:rPr>
              <a:t>Step 1: </a:t>
            </a:r>
            <a:r>
              <a:rPr lang="en-US" sz="1600" b="1" dirty="0">
                <a:effectLst/>
                <a:latin typeface="Gill Sans" panose="020B0604020202020204" charset="0"/>
                <a:ea typeface="Times New Roman" panose="02020603050405020304" pitchFamily="18" charset="0"/>
              </a:rPr>
              <a:t>Possible sources are below who discovered about the incident</a:t>
            </a:r>
          </a:p>
          <a:p>
            <a:pPr marL="0" indent="0" fontAlgn="base">
              <a:lnSpc>
                <a:spcPct val="115000"/>
              </a:lnSpc>
              <a:spcBef>
                <a:spcPts val="600"/>
              </a:spcBef>
              <a:spcAft>
                <a:spcPts val="600"/>
              </a:spcAft>
            </a:pPr>
            <a:r>
              <a:rPr lang="en-US" sz="1600" dirty="0">
                <a:effectLst/>
                <a:latin typeface="Gill Sans" panose="020B0604020202020204" charset="0"/>
                <a:ea typeface="Noto Sans Symbols"/>
                <a:cs typeface="Noto Sans Symbols"/>
              </a:rPr>
              <a:t>- An outside source </a:t>
            </a:r>
            <a:r>
              <a:rPr lang="en-IN" sz="1600" dirty="0">
                <a:latin typeface="Gill Sans" panose="020B0604020202020204" charset="0"/>
                <a:ea typeface="Noto Sans Symbols"/>
                <a:cs typeface="Noto Sans Symbols"/>
              </a:rPr>
              <a:t>(i.e. other hospitals that are being affected)</a:t>
            </a:r>
            <a:endParaRPr lang="en-IN" sz="1600" dirty="0">
              <a:effectLst/>
              <a:latin typeface="Gill Sans" panose="020B0604020202020204" charset="0"/>
              <a:ea typeface="Noto Sans Symbols"/>
              <a:cs typeface="Noto Sans Symbols"/>
            </a:endParaRPr>
          </a:p>
          <a:p>
            <a:pPr marL="0" lvl="0" indent="0" fontAlgn="base">
              <a:lnSpc>
                <a:spcPct val="115000"/>
              </a:lnSpc>
              <a:spcBef>
                <a:spcPts val="600"/>
              </a:spcBef>
              <a:spcAft>
                <a:spcPts val="600"/>
              </a:spcAft>
            </a:pPr>
            <a:r>
              <a:rPr lang="en-US" sz="1600" dirty="0">
                <a:latin typeface="Gill Sans" panose="020B0604020202020204" charset="0"/>
                <a:ea typeface="Noto Sans Symbols"/>
                <a:cs typeface="Noto Sans Symbols"/>
              </a:rPr>
              <a:t>- Doctors , nurses and administrative staff (i.e. at this point Hospital X is also being compromised)</a:t>
            </a:r>
            <a:endParaRPr lang="en-IN" sz="1600" dirty="0">
              <a:effectLst/>
              <a:latin typeface="Gill Sans" panose="020B0604020202020204" charset="0"/>
              <a:ea typeface="Noto Sans Symbols"/>
              <a:cs typeface="Noto Sans Symbols"/>
            </a:endParaRPr>
          </a:p>
          <a:p>
            <a:pPr marL="0" lvl="0" indent="0" fontAlgn="base">
              <a:lnSpc>
                <a:spcPct val="115000"/>
              </a:lnSpc>
              <a:spcBef>
                <a:spcPts val="600"/>
              </a:spcBef>
              <a:spcAft>
                <a:spcPts val="600"/>
              </a:spcAft>
            </a:pPr>
            <a:r>
              <a:rPr lang="en-US" sz="1600" dirty="0">
                <a:effectLst/>
                <a:latin typeface="Gill Sans" panose="020B0604020202020204" charset="0"/>
                <a:ea typeface="Noto Sans Symbols"/>
                <a:cs typeface="Noto Sans Symbols"/>
              </a:rPr>
              <a:t>- The security department or a security person. (i.e. Me who is looking at the inc</a:t>
            </a:r>
            <a:r>
              <a:rPr lang="en-US" sz="1600" dirty="0">
                <a:latin typeface="Gill Sans" panose="020B0604020202020204" charset="0"/>
                <a:ea typeface="Noto Sans Symbols"/>
                <a:cs typeface="Noto Sans Symbols"/>
              </a:rPr>
              <a:t>ident and try to make the situation Code 4</a:t>
            </a:r>
            <a:endParaRPr lang="en-US" dirty="0">
              <a:latin typeface="Gill Sans" panose="020B0604020202020204" charset="0"/>
            </a:endParaRPr>
          </a:p>
          <a:p>
            <a:pPr marL="0" lvl="0" indent="0" algn="l" rtl="0">
              <a:lnSpc>
                <a:spcPct val="100000"/>
              </a:lnSpc>
              <a:spcBef>
                <a:spcPts val="920"/>
              </a:spcBef>
              <a:spcAft>
                <a:spcPts val="0"/>
              </a:spcAft>
              <a:buSzPts val="1472"/>
            </a:pPr>
            <a:r>
              <a:rPr lang="en-US" b="1" dirty="0">
                <a:latin typeface="Gill Sans" panose="020B0604020202020204" charset="0"/>
              </a:rPr>
              <a:t>Step 2: Impact Considerations</a:t>
            </a:r>
          </a:p>
          <a:p>
            <a:pPr marL="0" lvl="0" indent="0" algn="l" rtl="0">
              <a:lnSpc>
                <a:spcPct val="100000"/>
              </a:lnSpc>
              <a:spcBef>
                <a:spcPts val="920"/>
              </a:spcBef>
              <a:spcAft>
                <a:spcPts val="0"/>
              </a:spcAft>
              <a:buSzPts val="1472"/>
            </a:pPr>
            <a:r>
              <a:rPr lang="en-US" b="1" dirty="0">
                <a:latin typeface="Gill Sans" panose="020B0604020202020204" charset="0"/>
              </a:rPr>
              <a:t>What is the indicator of compromise?</a:t>
            </a:r>
          </a:p>
          <a:p>
            <a:pPr marL="0" lvl="0" indent="0" algn="l" rtl="0">
              <a:lnSpc>
                <a:spcPct val="100000"/>
              </a:lnSpc>
              <a:spcBef>
                <a:spcPts val="920"/>
              </a:spcBef>
              <a:spcAft>
                <a:spcPts val="0"/>
              </a:spcAft>
              <a:buSzPts val="1472"/>
            </a:pPr>
            <a:r>
              <a:rPr lang="en-US" dirty="0">
                <a:latin typeface="Gill Sans" panose="020B0604020202020204" charset="0"/>
              </a:rPr>
              <a:t>The control systems used to monitor patient is being compromised which is a sign that suggest something suspicious is happening. Those suspicious signs are called indicators of compromise (IoC). When an IoC is confirmed, it typically gets labeled an incident.</a:t>
            </a:r>
          </a:p>
          <a:p>
            <a:pPr marL="0" lvl="0" indent="0" algn="l" rtl="0">
              <a:lnSpc>
                <a:spcPct val="100000"/>
              </a:lnSpc>
              <a:spcBef>
                <a:spcPts val="920"/>
              </a:spcBef>
              <a:spcAft>
                <a:spcPts val="0"/>
              </a:spcAft>
              <a:buSzPts val="1472"/>
            </a:pPr>
            <a:r>
              <a:rPr lang="en-US" b="1" dirty="0">
                <a:latin typeface="Gill Sans" panose="020B0604020202020204" charset="0"/>
              </a:rPr>
              <a:t>What is the potential impact of the incident?</a:t>
            </a:r>
          </a:p>
          <a:p>
            <a:pPr marL="0" lvl="0" indent="0" algn="l" rtl="0">
              <a:lnSpc>
                <a:spcPct val="100000"/>
              </a:lnSpc>
              <a:spcBef>
                <a:spcPts val="920"/>
              </a:spcBef>
              <a:spcAft>
                <a:spcPts val="0"/>
              </a:spcAft>
              <a:buSzPts val="1472"/>
            </a:pPr>
            <a:r>
              <a:rPr lang="en-US" dirty="0">
                <a:latin typeface="Gill Sans" panose="020B0604020202020204" charset="0"/>
              </a:rPr>
              <a:t>After doing more research come to know that the Hospital is under Ransome ware attack which as impacted the patients as lives are at risk cuz doctors are not able to see the patients information so that they can treat them.</a:t>
            </a:r>
          </a:p>
          <a:p>
            <a:pPr marL="0" lvl="0" indent="0" algn="l" rtl="0">
              <a:lnSpc>
                <a:spcPct val="100000"/>
              </a:lnSpc>
              <a:spcBef>
                <a:spcPts val="920"/>
              </a:spcBef>
              <a:spcAft>
                <a:spcPts val="0"/>
              </a:spcAft>
              <a:buSzPts val="1472"/>
            </a:pPr>
            <a:r>
              <a:rPr lang="en-US" dirty="0">
                <a:latin typeface="Gill Sans" panose="020B0604020202020204" charset="0"/>
              </a:rPr>
              <a:t>Name of the System : CYBER-ND03-W10</a:t>
            </a:r>
          </a:p>
          <a:p>
            <a:pPr marL="0" lvl="0" indent="0" algn="l" rtl="0">
              <a:lnSpc>
                <a:spcPct val="100000"/>
              </a:lnSpc>
              <a:spcBef>
                <a:spcPts val="920"/>
              </a:spcBef>
              <a:spcAft>
                <a:spcPts val="0"/>
              </a:spcAft>
              <a:buSzPts val="1472"/>
            </a:pPr>
            <a:r>
              <a:rPr lang="en-US" dirty="0">
                <a:latin typeface="Gill Sans" panose="020B0604020202020204" charset="0"/>
              </a:rPr>
              <a:t>OS : Microsoft Windows 10 1809 - 2004</a:t>
            </a:r>
          </a:p>
          <a:p>
            <a:pPr marL="0" lvl="0" indent="0" algn="l" rtl="0">
              <a:lnSpc>
                <a:spcPct val="100000"/>
              </a:lnSpc>
              <a:spcBef>
                <a:spcPts val="920"/>
              </a:spcBef>
              <a:spcAft>
                <a:spcPts val="0"/>
              </a:spcAft>
              <a:buSzPts val="1472"/>
            </a:pPr>
            <a:r>
              <a:rPr lang="en-US" dirty="0">
                <a:latin typeface="Gill Sans" panose="020B0604020202020204" charset="0"/>
              </a:rPr>
              <a:t>IP address : 10.0.0.4</a:t>
            </a:r>
            <a:endParaRPr lang="en-IN" dirty="0">
              <a:latin typeface="Gill Sans" panose="020B0604020202020204" charset="0"/>
            </a:endParaRPr>
          </a:p>
        </p:txBody>
      </p:sp>
    </p:spTree>
    <p:extLst>
      <p:ext uri="{BB962C8B-B14F-4D97-AF65-F5344CB8AC3E}">
        <p14:creationId xmlns:p14="http://schemas.microsoft.com/office/powerpoint/2010/main" val="212494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615584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6987909" cy="608514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72"/>
            </a:pPr>
            <a:r>
              <a:rPr lang="en-US" b="1" dirty="0"/>
              <a:t>Step 3: Questions on triage:</a:t>
            </a:r>
          </a:p>
          <a:p>
            <a:pPr marL="0" indent="0">
              <a:spcBef>
                <a:spcPts val="0"/>
              </a:spcBef>
            </a:pPr>
            <a:r>
              <a:rPr lang="en-US" dirty="0"/>
              <a:t> </a:t>
            </a:r>
            <a:r>
              <a:rPr lang="en-US" b="1" dirty="0"/>
              <a:t>Is the incident confirmed? Or an indicator of compromise that’s not yet verified?</a:t>
            </a:r>
            <a:endParaRPr lang="en-US" dirty="0"/>
          </a:p>
          <a:p>
            <a:pPr marL="0" lvl="0" indent="0" algn="l" rtl="0">
              <a:lnSpc>
                <a:spcPct val="100000"/>
              </a:lnSpc>
              <a:spcBef>
                <a:spcPts val="0"/>
              </a:spcBef>
              <a:spcAft>
                <a:spcPts val="0"/>
              </a:spcAft>
              <a:buSzPts val="1472"/>
            </a:pPr>
            <a:r>
              <a:rPr lang="en-US" sz="1400" dirty="0"/>
              <a:t>Monday 09:00 AM : 1st Update </a:t>
            </a:r>
          </a:p>
          <a:p>
            <a:pPr marL="0" lvl="0" indent="0" algn="l" rtl="0">
              <a:lnSpc>
                <a:spcPct val="100000"/>
              </a:lnSpc>
              <a:spcBef>
                <a:spcPts val="0"/>
              </a:spcBef>
              <a:spcAft>
                <a:spcPts val="0"/>
              </a:spcAft>
              <a:buSzPts val="1472"/>
            </a:pPr>
            <a:r>
              <a:rPr lang="en-US" sz="1400" dirty="0"/>
              <a:t>At this point the IOC was not being verified and the search to do was started asap the information was passed to the cybersecurity team.</a:t>
            </a:r>
          </a:p>
          <a:p>
            <a:pPr marL="0" lvl="0" indent="0" algn="l" rtl="0">
              <a:lnSpc>
                <a:spcPct val="100000"/>
              </a:lnSpc>
              <a:spcBef>
                <a:spcPts val="0"/>
              </a:spcBef>
              <a:spcAft>
                <a:spcPts val="0"/>
              </a:spcAft>
              <a:buSzPts val="1472"/>
            </a:pPr>
            <a:endParaRPr lang="en-US" sz="1400" dirty="0"/>
          </a:p>
          <a:p>
            <a:pPr marL="0" lvl="0" indent="0" algn="l" rtl="0">
              <a:lnSpc>
                <a:spcPct val="100000"/>
              </a:lnSpc>
              <a:spcBef>
                <a:spcPts val="0"/>
              </a:spcBef>
              <a:spcAft>
                <a:spcPts val="0"/>
              </a:spcAft>
              <a:buSzPts val="1472"/>
            </a:pPr>
            <a:r>
              <a:rPr lang="en-US" sz="1400" dirty="0"/>
              <a:t>Monday 01:00 PM : 3rd Update</a:t>
            </a:r>
          </a:p>
          <a:p>
            <a:pPr marL="0" lvl="0" indent="0" algn="l" rtl="0">
              <a:lnSpc>
                <a:spcPct val="100000"/>
              </a:lnSpc>
              <a:spcBef>
                <a:spcPts val="0"/>
              </a:spcBef>
              <a:spcAft>
                <a:spcPts val="0"/>
              </a:spcAft>
              <a:buSzPts val="1472"/>
            </a:pPr>
            <a:r>
              <a:rPr lang="en-US" sz="1400" dirty="0"/>
              <a:t>The incident was confirmed by the staff member of hospital X as the monitoring system was being compromised.</a:t>
            </a:r>
          </a:p>
          <a:p>
            <a:pPr marL="0" lvl="0" indent="0" algn="l" rtl="0">
              <a:lnSpc>
                <a:spcPct val="100000"/>
              </a:lnSpc>
              <a:spcBef>
                <a:spcPts val="0"/>
              </a:spcBef>
              <a:spcAft>
                <a:spcPts val="0"/>
              </a:spcAft>
              <a:buSzPts val="1472"/>
            </a:pPr>
            <a:endParaRPr lang="en-US" dirty="0"/>
          </a:p>
          <a:p>
            <a:pPr marL="0" lvl="0" indent="0" algn="l" rtl="0">
              <a:lnSpc>
                <a:spcPct val="100000"/>
              </a:lnSpc>
              <a:spcBef>
                <a:spcPts val="0"/>
              </a:spcBef>
              <a:spcAft>
                <a:spcPts val="0"/>
              </a:spcAft>
              <a:buSzPts val="1472"/>
            </a:pPr>
            <a:r>
              <a:rPr lang="en-US" b="1" dirty="0"/>
              <a:t>Is the incident contained already or still in progress? </a:t>
            </a:r>
          </a:p>
          <a:p>
            <a:pPr marL="0" lvl="0" indent="0" algn="l" rtl="0">
              <a:lnSpc>
                <a:spcPct val="100000"/>
              </a:lnSpc>
              <a:spcBef>
                <a:spcPts val="0"/>
              </a:spcBef>
              <a:spcAft>
                <a:spcPts val="0"/>
              </a:spcAft>
              <a:buSzPts val="1472"/>
            </a:pPr>
            <a:r>
              <a:rPr lang="en-US" sz="1400" dirty="0"/>
              <a:t>Still in progress</a:t>
            </a:r>
          </a:p>
          <a:p>
            <a:pPr marL="0" lvl="0" indent="0" algn="l" rtl="0">
              <a:lnSpc>
                <a:spcPct val="100000"/>
              </a:lnSpc>
              <a:spcBef>
                <a:spcPts val="0"/>
              </a:spcBef>
              <a:spcAft>
                <a:spcPts val="0"/>
              </a:spcAft>
              <a:buSzPts val="1472"/>
            </a:pPr>
            <a:r>
              <a:rPr lang="en-US" dirty="0"/>
              <a:t> </a:t>
            </a:r>
          </a:p>
          <a:p>
            <a:pPr marL="0" lvl="0" indent="0" algn="l" rtl="0">
              <a:lnSpc>
                <a:spcPct val="100000"/>
              </a:lnSpc>
              <a:spcBef>
                <a:spcPts val="0"/>
              </a:spcBef>
              <a:spcAft>
                <a:spcPts val="0"/>
              </a:spcAft>
              <a:buSzPts val="1472"/>
            </a:pPr>
            <a:r>
              <a:rPr lang="en-US" b="1" dirty="0"/>
              <a:t>Is the response urgent? </a:t>
            </a:r>
          </a:p>
          <a:p>
            <a:pPr marL="0" lvl="0" indent="0" algn="l" rtl="0">
              <a:lnSpc>
                <a:spcPct val="100000"/>
              </a:lnSpc>
              <a:spcBef>
                <a:spcPts val="0"/>
              </a:spcBef>
              <a:spcAft>
                <a:spcPts val="0"/>
              </a:spcAft>
              <a:buSzPts val="1472"/>
            </a:pPr>
            <a:r>
              <a:rPr lang="en-US" sz="1400" dirty="0"/>
              <a:t>Yes it's critical as doctors can't treat the patients cuz they don't have the patients information. </a:t>
            </a:r>
          </a:p>
          <a:p>
            <a:pPr marL="0" lvl="0" indent="0" algn="l" rtl="0">
              <a:lnSpc>
                <a:spcPct val="100000"/>
              </a:lnSpc>
              <a:spcBef>
                <a:spcPts val="0"/>
              </a:spcBef>
              <a:spcAft>
                <a:spcPts val="0"/>
              </a:spcAft>
              <a:buSzPts val="1472"/>
            </a:pPr>
            <a:r>
              <a:rPr lang="en-US" dirty="0"/>
              <a:t> </a:t>
            </a:r>
          </a:p>
          <a:p>
            <a:pPr marL="0" lvl="0" indent="0" algn="l" rtl="0">
              <a:lnSpc>
                <a:spcPct val="100000"/>
              </a:lnSpc>
              <a:spcBef>
                <a:spcPts val="0"/>
              </a:spcBef>
              <a:spcAft>
                <a:spcPts val="0"/>
              </a:spcAft>
              <a:buSzPts val="1472"/>
            </a:pPr>
            <a:r>
              <a:rPr lang="en-US" b="1" dirty="0"/>
              <a:t>Will any response alert the attacker and if so, do we care? </a:t>
            </a:r>
          </a:p>
          <a:p>
            <a:pPr marL="0" lvl="0" indent="0" algn="l" rtl="0">
              <a:lnSpc>
                <a:spcPct val="100000"/>
              </a:lnSpc>
              <a:spcBef>
                <a:spcPts val="0"/>
              </a:spcBef>
              <a:spcAft>
                <a:spcPts val="0"/>
              </a:spcAft>
              <a:buSzPts val="1472"/>
            </a:pPr>
            <a:r>
              <a:rPr lang="en-US" sz="1400" dirty="0"/>
              <a:t>Yes if the price is not paid than the attacker would get the alert. But we don't care about that as we already know how they operate and do the things they shouldn't</a:t>
            </a:r>
          </a:p>
          <a:p>
            <a:pPr marL="0" lvl="0" indent="0" algn="l" rtl="0">
              <a:lnSpc>
                <a:spcPct val="100000"/>
              </a:lnSpc>
              <a:spcBef>
                <a:spcPts val="0"/>
              </a:spcBef>
              <a:spcAft>
                <a:spcPts val="0"/>
              </a:spcAft>
              <a:buSzPts val="1472"/>
            </a:pPr>
            <a:r>
              <a:rPr lang="en-US" dirty="0"/>
              <a:t> </a:t>
            </a:r>
          </a:p>
          <a:p>
            <a:pPr marL="0" lvl="0" indent="0" algn="l" rtl="0">
              <a:lnSpc>
                <a:spcPct val="100000"/>
              </a:lnSpc>
              <a:spcBef>
                <a:spcPts val="0"/>
              </a:spcBef>
              <a:spcAft>
                <a:spcPts val="0"/>
              </a:spcAft>
              <a:buSzPts val="1472"/>
            </a:pPr>
            <a:r>
              <a:rPr lang="en-US" b="1" dirty="0"/>
              <a:t>What type of incident is this? Example: virus, worm, intrusion</a:t>
            </a:r>
          </a:p>
          <a:p>
            <a:pPr marL="0" lvl="0" indent="0" algn="l" rtl="0">
              <a:lnSpc>
                <a:spcPct val="100000"/>
              </a:lnSpc>
              <a:spcBef>
                <a:spcPts val="0"/>
              </a:spcBef>
              <a:spcAft>
                <a:spcPts val="0"/>
              </a:spcAft>
              <a:buSzPts val="1472"/>
            </a:pPr>
            <a:r>
              <a:rPr lang="en-US" sz="1400" dirty="0"/>
              <a:t>Ransomware is a type of malware from cryptovirology that threatens to publish the victim's personal data or permanently block access to it unless a ransom is paid off.</a:t>
            </a:r>
          </a:p>
          <a:p>
            <a:pPr marL="0" lvl="0" indent="0" algn="l" rtl="0">
              <a:lnSpc>
                <a:spcPct val="100000"/>
              </a:lnSpc>
              <a:spcBef>
                <a:spcPts val="0"/>
              </a:spcBef>
              <a:spcAft>
                <a:spcPts val="0"/>
              </a:spcAft>
              <a:buSzPts val="1472"/>
            </a:pPr>
            <a:endParaRPr lang="en-US" sz="1400" dirty="0"/>
          </a:p>
        </p:txBody>
      </p:sp>
    </p:spTree>
    <p:extLst>
      <p:ext uri="{BB962C8B-B14F-4D97-AF65-F5344CB8AC3E}">
        <p14:creationId xmlns:p14="http://schemas.microsoft.com/office/powerpoint/2010/main" val="222482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615584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6987909" cy="608514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72"/>
            </a:pPr>
            <a:r>
              <a:rPr lang="en-US" sz="1400" b="1" dirty="0">
                <a:latin typeface="Gill Sans" panose="020B0604020202020204" charset="0"/>
              </a:rPr>
              <a:t>Step 4 :Is safety or human life at immediate risk ?</a:t>
            </a:r>
          </a:p>
          <a:p>
            <a:pPr marL="0" lvl="0" indent="0" algn="l" rtl="0">
              <a:lnSpc>
                <a:spcPct val="100000"/>
              </a:lnSpc>
              <a:spcBef>
                <a:spcPts val="0"/>
              </a:spcBef>
              <a:spcAft>
                <a:spcPts val="0"/>
              </a:spcAft>
              <a:buSzPts val="1472"/>
            </a:pPr>
            <a:r>
              <a:rPr lang="en-US" sz="1600" dirty="0">
                <a:latin typeface="Gill Sans" panose="020B0604020202020204" charset="0"/>
              </a:rPr>
              <a:t>As all the system are being locked out so the patients life is at risk cuz system will get back soon from the updated that are taken monthly though there will be loss of data.</a:t>
            </a:r>
          </a:p>
          <a:p>
            <a:pPr marL="0" lvl="0" indent="0" algn="l" rtl="0">
              <a:lnSpc>
                <a:spcPct val="100000"/>
              </a:lnSpc>
              <a:spcBef>
                <a:spcPts val="0"/>
              </a:spcBef>
              <a:spcAft>
                <a:spcPts val="0"/>
              </a:spcAft>
              <a:buSzPts val="1472"/>
            </a:pPr>
            <a:r>
              <a:rPr lang="en-US" sz="1600" dirty="0">
                <a:latin typeface="Gill Sans" panose="020B0604020202020204" charset="0"/>
              </a:rPr>
              <a:t>But loss of data is not that much risk cuz life will be lost if system are not come online soon so yes it's an immediate risk.</a:t>
            </a:r>
            <a:endParaRPr lang="en-IN" sz="1600" dirty="0">
              <a:latin typeface="Gill Sans" panose="020B0604020202020204" charset="0"/>
            </a:endParaRPr>
          </a:p>
          <a:p>
            <a:pPr marL="0" lvl="0" indent="0" algn="l" rtl="0">
              <a:lnSpc>
                <a:spcPct val="100000"/>
              </a:lnSpc>
              <a:spcBef>
                <a:spcPts val="0"/>
              </a:spcBef>
              <a:spcAft>
                <a:spcPts val="0"/>
              </a:spcAft>
              <a:buSzPts val="1472"/>
            </a:pPr>
            <a:endParaRPr lang="en-US" sz="1500" b="1" dirty="0">
              <a:latin typeface="Gill Sans" panose="020B0604020202020204" charset="0"/>
            </a:endParaRPr>
          </a:p>
          <a:p>
            <a:pPr marL="0" lvl="0" indent="0" algn="l" rtl="0">
              <a:lnSpc>
                <a:spcPct val="100000"/>
              </a:lnSpc>
              <a:spcBef>
                <a:spcPts val="0"/>
              </a:spcBef>
              <a:spcAft>
                <a:spcPts val="0"/>
              </a:spcAft>
              <a:buSzPts val="1472"/>
            </a:pPr>
            <a:r>
              <a:rPr lang="en-US" sz="1500" b="1" dirty="0">
                <a:latin typeface="Gill Sans" panose="020B0604020202020204" charset="0"/>
              </a:rPr>
              <a:t>Step 5: </a:t>
            </a:r>
            <a:r>
              <a:rPr lang="en-US" sz="1500" dirty="0">
                <a:latin typeface="Gill Sans" panose="020B0604020202020204" charset="0"/>
              </a:rPr>
              <a:t>As soon as possible, the regional threat manager at  967-123-7894 and the security operations center at 963-047-3576 of the incident. They will coordinate communication with other internal and external stakeholders.</a:t>
            </a:r>
          </a:p>
          <a:p>
            <a:pPr marL="0" indent="0">
              <a:spcBef>
                <a:spcPts val="0"/>
              </a:spcBef>
            </a:pPr>
            <a:endParaRPr lang="en-US" sz="1500" dirty="0">
              <a:latin typeface="Gill Sans" panose="020B0604020202020204" charset="0"/>
            </a:endParaRPr>
          </a:p>
          <a:p>
            <a:pPr marL="0" indent="0">
              <a:spcBef>
                <a:spcPts val="0"/>
              </a:spcBef>
            </a:pPr>
            <a:r>
              <a:rPr lang="en-US" sz="1500" dirty="0">
                <a:latin typeface="Gill Sans" panose="020B0604020202020204" charset="0"/>
              </a:rPr>
              <a:t>Meeting’s should be held with legal team to know about the compliance that was implemented and HR so that they can guide the staff what to do and don’t in this type of situation. </a:t>
            </a:r>
            <a:endParaRPr lang="en-IN" sz="1500" dirty="0">
              <a:latin typeface="Gill Sans" panose="020B0604020202020204" charset="0"/>
            </a:endParaRPr>
          </a:p>
        </p:txBody>
      </p:sp>
    </p:spTree>
    <p:extLst>
      <p:ext uri="{BB962C8B-B14F-4D97-AF65-F5344CB8AC3E}">
        <p14:creationId xmlns:p14="http://schemas.microsoft.com/office/powerpoint/2010/main" val="284027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298623" y="702156"/>
            <a:ext cx="7437748" cy="6075716"/>
          </a:xfrm>
          <a:prstGeom prst="rect">
            <a:avLst/>
          </a:prstGeom>
          <a:noFill/>
          <a:ln>
            <a:noFill/>
          </a:ln>
        </p:spPr>
        <p:txBody>
          <a:bodyPr spcFirstLastPara="1" wrap="square" lIns="91425" tIns="45700" rIns="91425" bIns="45700" anchor="ctr" anchorCtr="0">
            <a:normAutofit fontScale="85000" lnSpcReduction="10000"/>
          </a:bodyPr>
          <a:lstStyle/>
          <a:p>
            <a:pPr marL="0" lvl="0" indent="-93472" algn="l" rtl="0">
              <a:lnSpc>
                <a:spcPct val="100000"/>
              </a:lnSpc>
              <a:spcBef>
                <a:spcPts val="0"/>
              </a:spcBef>
              <a:spcAft>
                <a:spcPts val="0"/>
              </a:spcAft>
              <a:buSzPts val="1472"/>
              <a:buFont typeface="Noto Sans Symbols"/>
              <a:buChar char="◼"/>
            </a:pPr>
            <a:r>
              <a:rPr lang="en-US" b="1" dirty="0">
                <a:solidFill>
                  <a:srgbClr val="404040"/>
                </a:solidFill>
                <a:latin typeface="Arial"/>
                <a:ea typeface="Arial"/>
                <a:cs typeface="Arial"/>
                <a:sym typeface="Arial"/>
              </a:rPr>
              <a:t>Summarize recommendation to contain, eradicate, and recover:</a:t>
            </a:r>
            <a:endParaRPr b="1" dirty="0"/>
          </a:p>
          <a:p>
            <a:pPr marL="0" lvl="0" indent="0" algn="l" rtl="0">
              <a:lnSpc>
                <a:spcPct val="100000"/>
              </a:lnSpc>
              <a:spcBef>
                <a:spcPts val="0"/>
              </a:spcBef>
              <a:spcAft>
                <a:spcPts val="0"/>
              </a:spcAft>
              <a:buSzPts val="1472"/>
            </a:pPr>
            <a:r>
              <a:rPr lang="en-US" dirty="0">
                <a:solidFill>
                  <a:srgbClr val="404040"/>
                </a:solidFill>
                <a:latin typeface="Gill Sans" panose="020B0604020202020204" charset="0"/>
                <a:cs typeface="Arial"/>
                <a:sym typeface="Arial"/>
              </a:rPr>
              <a:t>The situation is doomed for now but will be under control as soon as the action planned has started. Have already prioritized the vulnerability list and successfully gather the true positives list.</a:t>
            </a:r>
          </a:p>
          <a:p>
            <a:pPr marL="0" lvl="0" indent="0" algn="l" rtl="0">
              <a:lnSpc>
                <a:spcPct val="100000"/>
              </a:lnSpc>
              <a:spcBef>
                <a:spcPts val="0"/>
              </a:spcBef>
              <a:spcAft>
                <a:spcPts val="0"/>
              </a:spcAft>
              <a:buSzPts val="1472"/>
            </a:pPr>
            <a:r>
              <a:rPr lang="en-US" dirty="0">
                <a:solidFill>
                  <a:srgbClr val="404040"/>
                </a:solidFill>
                <a:latin typeface="Gill Sans" panose="020B0604020202020204" charset="0"/>
                <a:cs typeface="Arial"/>
                <a:sym typeface="Arial"/>
              </a:rPr>
              <a:t>So will contain and will recover the systems that are being comprised so that treatment starts soon. Already have a incident plan in place which will help to speedily the task. And in the end will close the indecent documenting it after getting permission from the CIO.</a:t>
            </a: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r>
              <a:rPr lang="en-US" dirty="0"/>
              <a:t>Documented actions and notes from the IR checklist</a:t>
            </a:r>
            <a:endParaRPr dirty="0"/>
          </a:p>
          <a:p>
            <a:pPr marL="0" lvl="0" indent="0" algn="l" rtl="0">
              <a:lnSpc>
                <a:spcPct val="100000"/>
              </a:lnSpc>
              <a:spcBef>
                <a:spcPts val="920"/>
              </a:spcBef>
              <a:spcAft>
                <a:spcPts val="0"/>
              </a:spcAft>
              <a:buSzPts val="1472"/>
            </a:pPr>
            <a:r>
              <a:rPr lang="en-US" b="1" dirty="0"/>
              <a:t>Step 7: Malware response procedure</a:t>
            </a:r>
          </a:p>
          <a:p>
            <a:pPr marL="0" lvl="0" indent="0" algn="l" rtl="0">
              <a:lnSpc>
                <a:spcPct val="100000"/>
              </a:lnSpc>
              <a:spcBef>
                <a:spcPts val="920"/>
              </a:spcBef>
              <a:spcAft>
                <a:spcPts val="0"/>
              </a:spcAft>
              <a:buSzPts val="1472"/>
            </a:pPr>
            <a:r>
              <a:rPr lang="en-US" dirty="0"/>
              <a:t>Here the hospital was hit by a ransomware attack which is type of malware so we should  isolate the systems infected by the ransomware, wipe them clean, and restore systems fully from backups asap as the risk is immediate and no delay should be done.</a:t>
            </a:r>
          </a:p>
          <a:p>
            <a:pPr marL="0" lvl="0" indent="0" algn="l" rtl="0">
              <a:lnSpc>
                <a:spcPct val="100000"/>
              </a:lnSpc>
              <a:spcBef>
                <a:spcPts val="920"/>
              </a:spcBef>
              <a:spcAft>
                <a:spcPts val="0"/>
              </a:spcAft>
              <a:buSzPts val="1472"/>
            </a:pPr>
            <a:r>
              <a:rPr lang="en-US" dirty="0"/>
              <a:t>The final step in the process is to take all of the prioritized vulnerabilities and gaps found by the company and leverage the vulnerability research information and company context to establish a remediation strategy. The strategy is typically shared with stakeholders such as leadership (i.e. CIA) or technical resources involved in fixing the gaps.</a:t>
            </a:r>
          </a:p>
          <a:p>
            <a:pPr marL="0" lvl="0" indent="0" algn="l" rtl="0">
              <a:lnSpc>
                <a:spcPct val="100000"/>
              </a:lnSpc>
              <a:spcBef>
                <a:spcPts val="920"/>
              </a:spcBef>
              <a:spcAft>
                <a:spcPts val="0"/>
              </a:spcAft>
              <a:buSzPts val="1472"/>
            </a:pPr>
            <a:r>
              <a:rPr lang="en-US" dirty="0"/>
              <a:t>There are three main paths of action for remediation:</a:t>
            </a:r>
          </a:p>
          <a:p>
            <a:pPr marL="0" lvl="0" indent="0" algn="l" rtl="0">
              <a:lnSpc>
                <a:spcPct val="100000"/>
              </a:lnSpc>
              <a:spcBef>
                <a:spcPts val="920"/>
              </a:spcBef>
              <a:spcAft>
                <a:spcPts val="0"/>
              </a:spcAft>
              <a:buSzPts val="1472"/>
            </a:pPr>
            <a:r>
              <a:rPr lang="en-US" dirty="0"/>
              <a:t>Avoid: Adjust program requirements or constraints to eliminate or reduce the risk. This adjustment could be accommodated by a change in funding, schedule, or technical requirements. These four are here because they are at higher risk. SMB Signing not required</a:t>
            </a:r>
          </a:p>
          <a:p>
            <a:pPr marL="0" lvl="0" indent="0" algn="l" rtl="0">
              <a:lnSpc>
                <a:spcPct val="100000"/>
              </a:lnSpc>
              <a:spcBef>
                <a:spcPts val="920"/>
              </a:spcBef>
              <a:spcAft>
                <a:spcPts val="0"/>
              </a:spcAft>
              <a:buSzPts val="1472"/>
            </a:pPr>
            <a:r>
              <a:rPr lang="en-US" dirty="0"/>
              <a:t>(medium according to MITRE/medium </a:t>
            </a:r>
            <a:r>
              <a:rPr lang="en-US" dirty="0" err="1"/>
              <a:t>nessus</a:t>
            </a:r>
            <a:r>
              <a:rPr lang="en-US" dirty="0"/>
              <a:t>) SWEET32 (high according to MITRE/medium </a:t>
            </a:r>
            <a:r>
              <a:rPr lang="en-US" dirty="0" err="1"/>
              <a:t>nessus</a:t>
            </a:r>
            <a:r>
              <a:rPr lang="en-US" dirty="0"/>
              <a:t>)</a:t>
            </a:r>
          </a:p>
          <a:p>
            <a:pPr marL="0" lvl="0" indent="0" algn="l" rtl="0">
              <a:lnSpc>
                <a:spcPct val="100000"/>
              </a:lnSpc>
              <a:spcBef>
                <a:spcPts val="920"/>
              </a:spcBef>
              <a:spcAft>
                <a:spcPts val="0"/>
              </a:spcAft>
              <a:buSzPts val="1472"/>
            </a:pPr>
            <a:r>
              <a:rPr lang="en-US" dirty="0"/>
              <a:t>Transfer: Reassign organizational accountability, responsibility, and authority to another stakeholder willing to accept the risk.</a:t>
            </a:r>
          </a:p>
          <a:p>
            <a:pPr marL="0" lvl="0" indent="0" algn="l" rtl="0">
              <a:lnSpc>
                <a:spcPct val="100000"/>
              </a:lnSpc>
              <a:spcBef>
                <a:spcPts val="920"/>
              </a:spcBef>
              <a:spcAft>
                <a:spcPts val="0"/>
              </a:spcAft>
              <a:buSzPts val="1472"/>
            </a:pPr>
            <a:r>
              <a:rPr lang="en-US" dirty="0"/>
              <a:t>Accept: Acknowledge the existence of a particular risk, and make a deliberate decision to accept it without engaging in special efforts to control it. Approval of project or program leaders is required.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920"/>
              </a:spcBef>
              <a:spcAft>
                <a:spcPts val="0"/>
              </a:spcAft>
              <a:buSzPts val="1472"/>
            </a:pPr>
            <a:r>
              <a:rPr lang="en-US" b="1" dirty="0">
                <a:latin typeface="Gill Sans" panose="020B0604020202020204" charset="0"/>
              </a:rPr>
              <a:t>Step 8: </a:t>
            </a:r>
            <a:r>
              <a:rPr lang="en-US" dirty="0">
                <a:latin typeface="Gill Sans" panose="020B0604020202020204" charset="0"/>
              </a:rPr>
              <a:t>Even after alerting the staff about the incident regarding the attack that has been happening and not to click any attachment in the email from anyone. </a:t>
            </a:r>
          </a:p>
          <a:p>
            <a:pPr marL="0" lvl="0" indent="0" algn="l" rtl="0">
              <a:lnSpc>
                <a:spcPct val="100000"/>
              </a:lnSpc>
              <a:spcBef>
                <a:spcPts val="920"/>
              </a:spcBef>
              <a:spcAft>
                <a:spcPts val="0"/>
              </a:spcAft>
              <a:buSzPts val="1472"/>
            </a:pPr>
            <a:r>
              <a:rPr lang="en-US" dirty="0">
                <a:latin typeface="Gill Sans" panose="020B0604020202020204" charset="0"/>
              </a:rPr>
              <a:t>Than also someone in the staff click on the attachment of the mail as a result the system got compromised and hospital x got under the ransomware attack like other hospital. </a:t>
            </a:r>
          </a:p>
          <a:p>
            <a:pPr marL="0" lvl="0" indent="0" algn="l" rtl="0">
              <a:lnSpc>
                <a:spcPct val="100000"/>
              </a:lnSpc>
              <a:spcBef>
                <a:spcPts val="920"/>
              </a:spcBef>
              <a:spcAft>
                <a:spcPts val="0"/>
              </a:spcAft>
              <a:buSzPts val="1472"/>
            </a:pPr>
            <a:r>
              <a:rPr lang="en-US" dirty="0">
                <a:latin typeface="Gill Sans" panose="020B0604020202020204" charset="0"/>
              </a:rPr>
              <a:t>So after interview we got the know that the doctor was going to switch job and though that it was his interview related background check so he clicked and the mail came from the hospital mail was already compromised.</a:t>
            </a:r>
          </a:p>
          <a:p>
            <a:pPr marL="0" lvl="0" indent="0" algn="l" rtl="0">
              <a:lnSpc>
                <a:spcPct val="100000"/>
              </a:lnSpc>
              <a:spcBef>
                <a:spcPts val="920"/>
              </a:spcBef>
              <a:spcAft>
                <a:spcPts val="0"/>
              </a:spcAft>
              <a:buSzPts val="1472"/>
            </a:pPr>
            <a:r>
              <a:rPr lang="en-US" dirty="0">
                <a:latin typeface="Gill Sans" panose="020B0604020202020204" charset="0"/>
              </a:rPr>
              <a:t>At first I was able to access the logs but after the incident the system got compromised so have to implement the action plan asap after CIA permission so that everything get under control.</a:t>
            </a:r>
            <a:endParaRPr dirty="0">
              <a:latin typeface="Gill Sans" panose="020B0604020202020204" charset="0"/>
            </a:endParaRPr>
          </a:p>
        </p:txBody>
      </p:sp>
    </p:spTree>
    <p:extLst>
      <p:ext uri="{BB962C8B-B14F-4D97-AF65-F5344CB8AC3E}">
        <p14:creationId xmlns:p14="http://schemas.microsoft.com/office/powerpoint/2010/main" val="198587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2"/>
            <a:ext cx="3703320" cy="626035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dirty="0">
                <a:solidFill>
                  <a:srgbClr val="FFFEFF"/>
                </a:solidFill>
                <a:latin typeface="Gill Sans"/>
                <a:ea typeface="Gill Sans"/>
                <a:cs typeface="Gill Sans"/>
                <a:sym typeface="Gill Sans"/>
              </a:rPr>
              <a:t>THREAT SUMMARY</a:t>
            </a:r>
            <a:endParaRPr dirty="0"/>
          </a:p>
        </p:txBody>
      </p:sp>
      <p:sp>
        <p:nvSpPr>
          <p:cNvPr id="129" name="Google Shape;129;p2"/>
          <p:cNvSpPr txBox="1">
            <a:spLocks noGrp="1"/>
          </p:cNvSpPr>
          <p:nvPr>
            <p:ph type="body" idx="1"/>
          </p:nvPr>
        </p:nvSpPr>
        <p:spPr>
          <a:xfrm>
            <a:off x="4149853" y="697584"/>
            <a:ext cx="7935310" cy="6160416"/>
          </a:xfrm>
          <a:prstGeom prst="rect">
            <a:avLst/>
          </a:prstGeom>
          <a:noFill/>
          <a:ln>
            <a:noFill/>
          </a:ln>
        </p:spPr>
        <p:txBody>
          <a:bodyPr spcFirstLastPara="1" wrap="square" lIns="91425" tIns="45700" rIns="91425" bIns="45700" anchor="ctr" anchorCtr="0">
            <a:normAutofit fontScale="92500" lnSpcReduction="10000"/>
          </a:bodyPr>
          <a:lstStyle/>
          <a:p>
            <a:pPr marL="0" lvl="0" indent="-93472" algn="l" rtl="0">
              <a:lnSpc>
                <a:spcPct val="100000"/>
              </a:lnSpc>
              <a:spcBef>
                <a:spcPts val="0"/>
              </a:spcBef>
              <a:spcAft>
                <a:spcPts val="0"/>
              </a:spcAft>
              <a:buSzPts val="1472"/>
              <a:buFont typeface="Noto Sans Symbols"/>
              <a:buChar char="◼"/>
            </a:pPr>
            <a:r>
              <a:rPr lang="en-US" b="1" dirty="0"/>
              <a:t>Summary of Situation</a:t>
            </a:r>
            <a:r>
              <a:rPr lang="en-US" dirty="0"/>
              <a:t>: </a:t>
            </a:r>
            <a:r>
              <a:rPr lang="en-US" dirty="0">
                <a:solidFill>
                  <a:schemeClr val="tx2">
                    <a:lumMod val="10000"/>
                  </a:schemeClr>
                </a:solidFill>
                <a:latin typeface="Gill Sans" panose="020B0604020202020204" charset="0"/>
              </a:rPr>
              <a:t>Many Hospitals are being target by a group named FIN4 taking advantage of an unpatched Windows vulnerability to execute the attack.</a:t>
            </a:r>
            <a:r>
              <a:rPr lang="en-US" b="0" i="0" dirty="0">
                <a:solidFill>
                  <a:schemeClr val="tx2">
                    <a:lumMod val="10000"/>
                  </a:schemeClr>
                </a:solidFill>
                <a:effectLst/>
                <a:latin typeface="Gill Sans" panose="020B0604020202020204" charset="0"/>
              </a:rPr>
              <a:t> All hospitals have a few things in common, including they all endorsed the new healthcare law that was passed. </a:t>
            </a:r>
            <a:endParaRPr lang="en-US" dirty="0">
              <a:solidFill>
                <a:schemeClr val="tx2">
                  <a:lumMod val="10000"/>
                </a:schemeClr>
              </a:solidFill>
              <a:latin typeface="Gill Sans" panose="020B0604020202020204" charset="0"/>
            </a:endParaRPr>
          </a:p>
          <a:p>
            <a:pPr marL="0" lvl="0" indent="-93472" algn="l" rtl="0">
              <a:lnSpc>
                <a:spcPct val="100000"/>
              </a:lnSpc>
              <a:spcBef>
                <a:spcPts val="0"/>
              </a:spcBef>
              <a:spcAft>
                <a:spcPts val="0"/>
              </a:spcAft>
              <a:buSzPts val="1472"/>
              <a:buFont typeface="Noto Sans Symbols"/>
              <a:buChar char="◼"/>
            </a:pPr>
            <a:r>
              <a:rPr lang="en-US" b="1" dirty="0"/>
              <a:t>Asset: </a:t>
            </a:r>
            <a:r>
              <a:rPr lang="en-US" dirty="0"/>
              <a:t>Windows systems that contain centralized log files and backups, the patient's sensitive information, and more.</a:t>
            </a:r>
          </a:p>
          <a:p>
            <a:pPr marL="0" lvl="0" indent="-93472" algn="l" rtl="0">
              <a:lnSpc>
                <a:spcPct val="100000"/>
              </a:lnSpc>
              <a:spcBef>
                <a:spcPts val="0"/>
              </a:spcBef>
              <a:spcAft>
                <a:spcPts val="0"/>
              </a:spcAft>
              <a:buSzPts val="1472"/>
              <a:buFont typeface="Noto Sans Symbols"/>
              <a:buChar char="◼"/>
            </a:pPr>
            <a:r>
              <a:rPr lang="en-US" b="1" dirty="0">
                <a:latin typeface="Gill Sans" panose="020B0604020202020204" charset="0"/>
              </a:rPr>
              <a:t>Impact: All the three are impacted :</a:t>
            </a:r>
          </a:p>
          <a:p>
            <a:pPr marL="0" lvl="0" indent="0" algn="l" rtl="0">
              <a:lnSpc>
                <a:spcPct val="100000"/>
              </a:lnSpc>
              <a:spcBef>
                <a:spcPts val="0"/>
              </a:spcBef>
              <a:spcAft>
                <a:spcPts val="0"/>
              </a:spcAft>
              <a:buSzPts val="1472"/>
            </a:pPr>
            <a:r>
              <a:rPr lang="en-US" sz="1400" b="0" i="0" dirty="0">
                <a:solidFill>
                  <a:srgbClr val="000000"/>
                </a:solidFill>
                <a:effectLst/>
                <a:latin typeface="Gill Sans" panose="020B0604020202020204" charset="0"/>
              </a:rPr>
              <a:t>	- Confidentiality of data, which includes loss of information, usernames and passwords etc.</a:t>
            </a:r>
          </a:p>
          <a:p>
            <a:pPr marL="0" indent="0">
              <a:spcBef>
                <a:spcPts val="920"/>
              </a:spcBef>
            </a:pPr>
            <a:r>
              <a:rPr lang="en-US" sz="1400" b="0" i="0" dirty="0">
                <a:solidFill>
                  <a:srgbClr val="000000"/>
                </a:solidFill>
                <a:effectLst/>
                <a:latin typeface="Gill Sans" panose="020B0604020202020204" charset="0"/>
              </a:rPr>
              <a:t>	- Integrity in which hackers access and change data such as patient health records. </a:t>
            </a:r>
          </a:p>
          <a:p>
            <a:pPr marL="0" indent="0">
              <a:spcBef>
                <a:spcPts val="920"/>
              </a:spcBef>
            </a:pPr>
            <a:r>
              <a:rPr lang="en-US" sz="1400" b="0" i="0" dirty="0">
                <a:solidFill>
                  <a:srgbClr val="000000"/>
                </a:solidFill>
                <a:effectLst/>
                <a:latin typeface="Gill Sans" panose="020B0604020202020204" charset="0"/>
              </a:rPr>
              <a:t>	-Availability is high as no one is able to access the log's and monitor system to treat the 	patients. (i.e. hackers demand money to restore access to systems and data targets)</a:t>
            </a:r>
            <a:endParaRPr lang="en-US" sz="1400" b="1" dirty="0"/>
          </a:p>
          <a:p>
            <a:pPr marL="0" lvl="0" indent="-93472" algn="l" rtl="0">
              <a:lnSpc>
                <a:spcPct val="100000"/>
              </a:lnSpc>
              <a:spcBef>
                <a:spcPts val="920"/>
              </a:spcBef>
              <a:spcAft>
                <a:spcPts val="0"/>
              </a:spcAft>
              <a:buSzPts val="1472"/>
              <a:buFont typeface="Noto Sans Symbols"/>
              <a:buChar char="◼"/>
            </a:pPr>
            <a:r>
              <a:rPr lang="en-US" b="1" dirty="0"/>
              <a:t>Threat Actor</a:t>
            </a:r>
            <a:r>
              <a:rPr lang="en-US" dirty="0"/>
              <a:t>: The attacker group FIN4 might breach security through unpatched Windows vulnerability to execute the attack or any employe clicked on a malicious email (i.e. Employee's ignorance is also a threat to security.)</a:t>
            </a:r>
          </a:p>
          <a:p>
            <a:pPr marL="0" lvl="0" indent="0" algn="l" rtl="0">
              <a:lnSpc>
                <a:spcPct val="100000"/>
              </a:lnSpc>
              <a:spcBef>
                <a:spcPts val="920"/>
              </a:spcBef>
              <a:spcAft>
                <a:spcPts val="0"/>
              </a:spcAft>
              <a:buSzPts val="1472"/>
            </a:pPr>
            <a:r>
              <a:rPr lang="en-US" sz="1400" dirty="0"/>
              <a:t>	- FIN4 attacker group is an intentional external threat. </a:t>
            </a:r>
          </a:p>
          <a:p>
            <a:pPr marL="0" lvl="0" indent="0" algn="l" rtl="0">
              <a:lnSpc>
                <a:spcPct val="100000"/>
              </a:lnSpc>
              <a:spcBef>
                <a:spcPts val="920"/>
              </a:spcBef>
              <a:spcAft>
                <a:spcPts val="0"/>
              </a:spcAft>
              <a:buSzPts val="1472"/>
            </a:pPr>
            <a:r>
              <a:rPr lang="en-US" sz="1400" dirty="0"/>
              <a:t>	- Hospital employee's is an unintentional internal threat.</a:t>
            </a:r>
          </a:p>
          <a:p>
            <a:pPr marL="0" lvl="0" indent="-93472" algn="l" rtl="0">
              <a:lnSpc>
                <a:spcPct val="100000"/>
              </a:lnSpc>
              <a:spcBef>
                <a:spcPts val="920"/>
              </a:spcBef>
              <a:spcAft>
                <a:spcPts val="0"/>
              </a:spcAft>
              <a:buSzPts val="1472"/>
              <a:buFont typeface="Noto Sans Symbols"/>
              <a:buChar char="◼"/>
            </a:pPr>
            <a:r>
              <a:rPr lang="en-US" b="1" dirty="0"/>
              <a:t>Threat Actor Motivation: </a:t>
            </a:r>
            <a:r>
              <a:rPr lang="en-US" dirty="0"/>
              <a:t>Financially-motivated threat group who focus on capturing credentials authorized to access email and other non-public correspondence to target confidential information.</a:t>
            </a:r>
            <a:endParaRPr dirty="0"/>
          </a:p>
          <a:p>
            <a:pPr marL="0" lvl="0" indent="-93472" algn="l" rtl="0">
              <a:lnSpc>
                <a:spcPct val="100000"/>
              </a:lnSpc>
              <a:spcBef>
                <a:spcPts val="920"/>
              </a:spcBef>
              <a:spcAft>
                <a:spcPts val="0"/>
              </a:spcAft>
              <a:buSzPts val="1472"/>
              <a:buChar char="◼"/>
            </a:pPr>
            <a:r>
              <a:rPr lang="en-US" b="1" dirty="0"/>
              <a:t>Common Threat Actor Techniques: </a:t>
            </a:r>
            <a:r>
              <a:rPr lang="en-US" dirty="0"/>
              <a:t>The attack types leveraged include social engineering in the form of spearphishing , focuses on capturing usernames and passwords to victims’ email accounts</a:t>
            </a:r>
          </a:p>
          <a:p>
            <a:pPr marL="0" lvl="0" indent="0" algn="l" rtl="0">
              <a:lnSpc>
                <a:spcPct val="100000"/>
              </a:lnSpc>
              <a:spcBef>
                <a:spcPts val="920"/>
              </a:spcBef>
              <a:spcAft>
                <a:spcPts val="0"/>
              </a:spcAft>
              <a:buSzPts val="1472"/>
            </a:pPr>
            <a:r>
              <a:rPr lang="en-IN" dirty="0"/>
              <a:t>	</a:t>
            </a:r>
            <a:r>
              <a:rPr lang="en-IN" sz="1500" dirty="0"/>
              <a:t>- Used VBA macros to display a dialog box and collect victim credentials.</a:t>
            </a:r>
          </a:p>
          <a:p>
            <a:pPr marL="0" lvl="0" indent="0" algn="l" rtl="0">
              <a:lnSpc>
                <a:spcPct val="100000"/>
              </a:lnSpc>
              <a:spcBef>
                <a:spcPts val="920"/>
              </a:spcBef>
              <a:spcAft>
                <a:spcPts val="0"/>
              </a:spcAft>
              <a:buSzPts val="1472"/>
            </a:pPr>
            <a:r>
              <a:rPr lang="en-IN" sz="1500" dirty="0"/>
              <a:t>	- Has captured credentials via fake Outlook Web App (OWA) login pages and has also 	used 	a .NET based keylogger.</a:t>
            </a:r>
            <a:endParaRPr sz="1500" dirty="0"/>
          </a:p>
          <a:p>
            <a:pPr marL="0" lvl="0" indent="0" algn="l" rtl="0">
              <a:lnSpc>
                <a:spcPct val="100000"/>
              </a:lnSpc>
              <a:spcBef>
                <a:spcPts val="920"/>
              </a:spcBef>
              <a:spcAft>
                <a:spcPts val="0"/>
              </a:spcAft>
              <a:buSzPts val="1472"/>
              <a:buFont typeface="Noto Sans Symbols"/>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308049" y="702156"/>
            <a:ext cx="7447176" cy="6019155"/>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920"/>
              </a:spcBef>
              <a:spcAft>
                <a:spcPts val="0"/>
              </a:spcAft>
              <a:buSzPts val="1472"/>
            </a:pPr>
            <a:r>
              <a:rPr lang="en-US" b="1" dirty="0"/>
              <a:t>Step 9: Recommended changes the IR team make to prevent the occurrence from happening again or infecting other systems. Upon approval changes are to be implemented. Action examples are included below however, you should develop recommendations tailored to the attack at hand.</a:t>
            </a:r>
          </a:p>
          <a:p>
            <a:pPr marL="0" lvl="0" indent="0" algn="l" rtl="0">
              <a:lnSpc>
                <a:spcPct val="100000"/>
              </a:lnSpc>
              <a:spcBef>
                <a:spcPts val="920"/>
              </a:spcBef>
              <a:spcAft>
                <a:spcPts val="0"/>
              </a:spcAft>
              <a:buSzPts val="1472"/>
            </a:pPr>
            <a:r>
              <a:rPr lang="en-US" b="1" dirty="0"/>
              <a:t>Re-install the affected system(s) from scratch and restore data from backups if necessary. Preserve evidence before doing this ?</a:t>
            </a:r>
          </a:p>
          <a:p>
            <a:pPr marL="0" lvl="0" indent="0" algn="l" rtl="0">
              <a:lnSpc>
                <a:spcPct val="100000"/>
              </a:lnSpc>
              <a:spcBef>
                <a:spcPts val="920"/>
              </a:spcBef>
              <a:spcAft>
                <a:spcPts val="0"/>
              </a:spcAft>
              <a:buSzPts val="1472"/>
            </a:pPr>
            <a:r>
              <a:rPr lang="en-US" dirty="0"/>
              <a:t>Before formatting and start the things will like to preserve the evidence of the mail that was being clicked and the system image has been saved so that we have do a detailed research what when wrong and hospital X got compromised even after getting a head-ups.</a:t>
            </a:r>
          </a:p>
          <a:p>
            <a:pPr marL="0" lvl="0" indent="0" algn="l" rtl="0">
              <a:lnSpc>
                <a:spcPct val="100000"/>
              </a:lnSpc>
              <a:spcBef>
                <a:spcPts val="920"/>
              </a:spcBef>
              <a:spcAft>
                <a:spcPts val="0"/>
              </a:spcAft>
              <a:buSzPts val="1472"/>
            </a:pPr>
            <a:r>
              <a:rPr lang="en-US" b="1" dirty="0"/>
              <a:t>Make users change passwords if passwords may have been sniffed ?</a:t>
            </a:r>
          </a:p>
          <a:p>
            <a:pPr marL="0" lvl="0" indent="0" algn="l" rtl="0">
              <a:lnSpc>
                <a:spcPct val="100000"/>
              </a:lnSpc>
              <a:spcBef>
                <a:spcPts val="920"/>
              </a:spcBef>
              <a:spcAft>
                <a:spcPts val="0"/>
              </a:spcAft>
              <a:buSzPts val="1472"/>
            </a:pPr>
            <a:r>
              <a:rPr lang="en-US" dirty="0"/>
              <a:t>As the FIN4 is know for getting the password so it recommend for the user to use strong password using password manager as well as strong password policy should be carried out. </a:t>
            </a:r>
          </a:p>
          <a:p>
            <a:pPr marL="0" lvl="0" indent="0" algn="l" rtl="0">
              <a:lnSpc>
                <a:spcPct val="100000"/>
              </a:lnSpc>
              <a:spcBef>
                <a:spcPts val="920"/>
              </a:spcBef>
              <a:spcAft>
                <a:spcPts val="0"/>
              </a:spcAft>
              <a:buSzPts val="1472"/>
            </a:pPr>
            <a:r>
              <a:rPr lang="en-US" b="1" dirty="0"/>
              <a:t>Ensure the system has been hardened by turning off or uninstalling unused services ?</a:t>
            </a:r>
          </a:p>
          <a:p>
            <a:pPr marL="0" lvl="0" indent="0" algn="l" rtl="0">
              <a:lnSpc>
                <a:spcPct val="100000"/>
              </a:lnSpc>
              <a:spcBef>
                <a:spcPts val="920"/>
              </a:spcBef>
              <a:spcAft>
                <a:spcPts val="0"/>
              </a:spcAft>
              <a:buSzPts val="1472"/>
            </a:pPr>
            <a:r>
              <a:rPr lang="en-US" dirty="0"/>
              <a:t>Should make outbound rules for port 80 and 443 so that cyber attack like ransomware could not take place from next time. As well as see if any unwanted services or app was installed by the group.</a:t>
            </a:r>
          </a:p>
          <a:p>
            <a:pPr marL="0" lvl="0" indent="0" algn="l" rtl="0">
              <a:lnSpc>
                <a:spcPct val="100000"/>
              </a:lnSpc>
              <a:spcBef>
                <a:spcPts val="920"/>
              </a:spcBef>
              <a:spcAft>
                <a:spcPts val="0"/>
              </a:spcAft>
              <a:buSzPts val="1472"/>
            </a:pPr>
            <a:r>
              <a:rPr lang="en-US" b="1" dirty="0"/>
              <a:t>Ensure the system is fully patched ?</a:t>
            </a:r>
          </a:p>
          <a:p>
            <a:pPr marL="0" lvl="0" indent="0" algn="l" rtl="0">
              <a:lnSpc>
                <a:spcPct val="100000"/>
              </a:lnSpc>
              <a:spcBef>
                <a:spcPts val="920"/>
              </a:spcBef>
              <a:spcAft>
                <a:spcPts val="0"/>
              </a:spcAft>
              <a:buSzPts val="1472"/>
            </a:pPr>
            <a:r>
              <a:rPr lang="en-US" dirty="0"/>
              <a:t>Rescanning is an important step: Cuz it could fix one issue by changing a configuration, and when ran the scan again, that old issue was fixed but five new ones poped up and it almost became a game of whack-a-mole.</a:t>
            </a:r>
          </a:p>
          <a:p>
            <a:pPr marL="0" lvl="0" indent="0" algn="l" rtl="0">
              <a:lnSpc>
                <a:spcPct val="100000"/>
              </a:lnSpc>
              <a:spcBef>
                <a:spcPts val="920"/>
              </a:spcBef>
              <a:spcAft>
                <a:spcPts val="0"/>
              </a:spcAft>
              <a:buSzPts val="1472"/>
            </a:pPr>
            <a:r>
              <a:rPr lang="en-US" dirty="0"/>
              <a:t>Be sure real time virus protection and intrusion detection is running. </a:t>
            </a:r>
            <a:endParaRPr dirty="0"/>
          </a:p>
        </p:txBody>
      </p:sp>
    </p:spTree>
    <p:extLst>
      <p:ext uri="{BB962C8B-B14F-4D97-AF65-F5344CB8AC3E}">
        <p14:creationId xmlns:p14="http://schemas.microsoft.com/office/powerpoint/2010/main" val="157232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235670" y="702156"/>
            <a:ext cx="3761296"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091233" y="386499"/>
            <a:ext cx="8031637" cy="6551629"/>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920"/>
              </a:spcBef>
              <a:spcAft>
                <a:spcPts val="0"/>
              </a:spcAft>
              <a:buSzPts val="1472"/>
            </a:pPr>
            <a:r>
              <a:rPr lang="en-US" sz="1500" b="1" dirty="0"/>
              <a:t>Step 12:Review response and update policies—plan and take preventative steps so the intrusion can't happen again. </a:t>
            </a:r>
          </a:p>
          <a:p>
            <a:pPr marL="0" lvl="0" indent="0" algn="l" rtl="0">
              <a:lnSpc>
                <a:spcPct val="100000"/>
              </a:lnSpc>
              <a:spcBef>
                <a:spcPts val="920"/>
              </a:spcBef>
              <a:spcAft>
                <a:spcPts val="0"/>
              </a:spcAft>
              <a:buSzPts val="1472"/>
            </a:pPr>
            <a:r>
              <a:rPr lang="en-US" b="1" dirty="0"/>
              <a:t>Consider whether an additional policy or technology could have prevented the intrusion ?</a:t>
            </a:r>
          </a:p>
          <a:p>
            <a:pPr marL="0" lvl="0" indent="0" algn="l" rtl="0">
              <a:lnSpc>
                <a:spcPct val="100000"/>
              </a:lnSpc>
              <a:spcBef>
                <a:spcPts val="920"/>
              </a:spcBef>
              <a:spcAft>
                <a:spcPts val="0"/>
              </a:spcAft>
              <a:buSzPts val="1472"/>
            </a:pPr>
            <a:r>
              <a:rPr lang="en-US" sz="1500" dirty="0"/>
              <a:t>Strong Password Policy and the time for update should be taken weekly rather than monthly. Cuz in this type of attack the data is being compromised and will be lost. So to keep the loss at minimum this should be followed.</a:t>
            </a:r>
          </a:p>
          <a:p>
            <a:pPr marL="0" lvl="0" indent="0" algn="l" rtl="0">
              <a:lnSpc>
                <a:spcPct val="100000"/>
              </a:lnSpc>
              <a:spcBef>
                <a:spcPts val="920"/>
              </a:spcBef>
              <a:spcAft>
                <a:spcPts val="0"/>
              </a:spcAft>
              <a:buSzPts val="1472"/>
            </a:pPr>
            <a:r>
              <a:rPr lang="en-US" b="1" dirty="0"/>
              <a:t>Was the incident response appropriate? How could it be improved? </a:t>
            </a:r>
          </a:p>
          <a:p>
            <a:pPr marL="0" lvl="0" indent="0" algn="l" rtl="0">
              <a:lnSpc>
                <a:spcPct val="100000"/>
              </a:lnSpc>
              <a:spcBef>
                <a:spcPts val="920"/>
              </a:spcBef>
              <a:spcAft>
                <a:spcPts val="0"/>
              </a:spcAft>
              <a:buSzPts val="1472"/>
            </a:pPr>
            <a:r>
              <a:rPr lang="en-US" sz="1400" dirty="0"/>
              <a:t>Yes the Incident response is appropriate as already got the heads-up and after knowing about the enemy (i.e. FIN4). It's an advantage to know the group works and what's there motto. </a:t>
            </a:r>
          </a:p>
          <a:p>
            <a:pPr marL="0" lvl="0" indent="0" algn="l" rtl="0">
              <a:lnSpc>
                <a:spcPct val="100000"/>
              </a:lnSpc>
              <a:spcBef>
                <a:spcPts val="920"/>
              </a:spcBef>
              <a:spcAft>
                <a:spcPts val="0"/>
              </a:spcAft>
              <a:buSzPts val="1472"/>
            </a:pPr>
            <a:r>
              <a:rPr lang="en-US" sz="1400" dirty="0"/>
              <a:t>Though there is no silver bullet in cybersecurity which could save us. But we have taken every step and each phase from vulnerability scanning to penetrate testing the passwords. As well as good through plan for incident response but </a:t>
            </a:r>
            <a:r>
              <a:rPr lang="en-US" sz="1400" dirty="0" err="1"/>
              <a:t>i</a:t>
            </a:r>
            <a:r>
              <a:rPr lang="en-US" sz="1400" dirty="0"/>
              <a:t> am all ear's if anyone want to add something.</a:t>
            </a:r>
          </a:p>
          <a:p>
            <a:pPr marL="0" lvl="0" indent="0" algn="l" rtl="0">
              <a:lnSpc>
                <a:spcPct val="100000"/>
              </a:lnSpc>
              <a:spcBef>
                <a:spcPts val="920"/>
              </a:spcBef>
              <a:spcAft>
                <a:spcPts val="0"/>
              </a:spcAft>
              <a:buSzPts val="1472"/>
            </a:pPr>
            <a:r>
              <a:rPr lang="en-US" b="1" dirty="0"/>
              <a:t>Were the incident-response procedures detailed and did they cover the entire situation? How can they be improved? </a:t>
            </a:r>
          </a:p>
          <a:p>
            <a:pPr marL="0" lvl="0" indent="0" algn="l" rtl="0">
              <a:lnSpc>
                <a:spcPct val="100000"/>
              </a:lnSpc>
              <a:spcBef>
                <a:spcPts val="920"/>
              </a:spcBef>
              <a:spcAft>
                <a:spcPts val="0"/>
              </a:spcAft>
              <a:buSzPts val="1472"/>
            </a:pPr>
            <a:r>
              <a:rPr lang="en-US" sz="1400" dirty="0"/>
              <a:t>Yes and no both the incident response can be more detail for an ransomware attack as it is already on rise from couple of years. So rather than having a response plan for malware incident it would be good to have ransomware instead. And yes some steps were very detailed as well no doubt in that (i.e. like triage questions etc..)</a:t>
            </a:r>
          </a:p>
          <a:p>
            <a:pPr marL="0" lvl="0" indent="0" algn="l" rtl="0">
              <a:lnSpc>
                <a:spcPct val="100000"/>
              </a:lnSpc>
              <a:spcBef>
                <a:spcPts val="920"/>
              </a:spcBef>
              <a:spcAft>
                <a:spcPts val="0"/>
              </a:spcAft>
              <a:buSzPts val="1472"/>
            </a:pPr>
            <a:r>
              <a:rPr lang="en-US" b="1" dirty="0"/>
              <a:t>What changes can be made to prevent a re-infection?</a:t>
            </a:r>
          </a:p>
          <a:p>
            <a:pPr marL="0" lvl="0" indent="0" algn="l" rtl="0">
              <a:lnSpc>
                <a:spcPct val="100000"/>
              </a:lnSpc>
              <a:spcBef>
                <a:spcPts val="920"/>
              </a:spcBef>
              <a:spcAft>
                <a:spcPts val="0"/>
              </a:spcAft>
              <a:buSzPts val="1472"/>
            </a:pPr>
            <a:r>
              <a:rPr lang="en-US" sz="1400" dirty="0"/>
              <a:t>Employee's ignorance is also a threat to security so staff should be trained and should give a head-ups so that we could save the organization.</a:t>
            </a:r>
          </a:p>
          <a:p>
            <a:pPr marL="0" lvl="0" indent="0" algn="l" rtl="0">
              <a:lnSpc>
                <a:spcPct val="100000"/>
              </a:lnSpc>
              <a:spcBef>
                <a:spcPts val="920"/>
              </a:spcBef>
              <a:spcAft>
                <a:spcPts val="0"/>
              </a:spcAft>
              <a:buSzPts val="1472"/>
            </a:pPr>
            <a:r>
              <a:rPr lang="en-US" dirty="0"/>
              <a:t>Password as very very poor it should be dealt with strong password asap</a:t>
            </a:r>
          </a:p>
          <a:p>
            <a:pPr marL="0" lvl="0" indent="0" algn="l" rtl="0">
              <a:lnSpc>
                <a:spcPct val="100000"/>
              </a:lnSpc>
              <a:spcBef>
                <a:spcPts val="920"/>
              </a:spcBef>
              <a:spcAft>
                <a:spcPts val="0"/>
              </a:spcAft>
              <a:buSzPts val="1472"/>
            </a:pPr>
            <a:r>
              <a:rPr lang="en-US" b="1" dirty="0"/>
              <a:t>What lessons have been learned from this experience?</a:t>
            </a:r>
          </a:p>
          <a:p>
            <a:pPr marL="0" lvl="0" indent="0" algn="l" rtl="0">
              <a:lnSpc>
                <a:spcPct val="100000"/>
              </a:lnSpc>
              <a:spcBef>
                <a:spcPts val="920"/>
              </a:spcBef>
              <a:spcAft>
                <a:spcPts val="0"/>
              </a:spcAft>
              <a:buSzPts val="1472"/>
            </a:pPr>
            <a:r>
              <a:rPr lang="en-US" sz="1400" dirty="0"/>
              <a:t>If any new compliance is being endorsed than legal team should contact the Cybersecurity team and give an head-up about the situation so if there's any vulnerability that we should be one that should discover it first and set the controls and take necessary steps.</a:t>
            </a:r>
          </a:p>
          <a:p>
            <a:pPr marL="0" lvl="0" indent="0" algn="l" rtl="0">
              <a:lnSpc>
                <a:spcPct val="100000"/>
              </a:lnSpc>
              <a:spcBef>
                <a:spcPts val="920"/>
              </a:spcBef>
              <a:spcAft>
                <a:spcPts val="0"/>
              </a:spcAft>
              <a:buSzPts val="1472"/>
            </a:pPr>
            <a:r>
              <a:rPr lang="en-US" sz="1400" dirty="0"/>
              <a:t>People are the weakest point in cyber attack (i.e. Weak password has been set by staff and clicked the phishing mail) </a:t>
            </a:r>
          </a:p>
        </p:txBody>
      </p:sp>
    </p:spTree>
    <p:extLst>
      <p:ext uri="{BB962C8B-B14F-4D97-AF65-F5344CB8AC3E}">
        <p14:creationId xmlns:p14="http://schemas.microsoft.com/office/powerpoint/2010/main" val="138171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104D37-9225-9260-A5A7-8B0AABCFD34E}"/>
              </a:ext>
            </a:extLst>
          </p:cNvPr>
          <p:cNvSpPr>
            <a:spLocks noGrp="1"/>
          </p:cNvSpPr>
          <p:nvPr>
            <p:ph type="title"/>
          </p:nvPr>
        </p:nvSpPr>
        <p:spPr>
          <a:xfrm>
            <a:off x="581192" y="702156"/>
            <a:ext cx="11029616" cy="561036"/>
          </a:xfrm>
        </p:spPr>
        <p:txBody>
          <a:bodyPr/>
          <a:lstStyle/>
          <a:p>
            <a:pPr algn="ctr"/>
            <a:r>
              <a:rPr lang="en-IN" dirty="0"/>
              <a:t>Summary and Conclusion </a:t>
            </a:r>
          </a:p>
        </p:txBody>
      </p:sp>
      <p:sp>
        <p:nvSpPr>
          <p:cNvPr id="5" name="Text Placeholder 4">
            <a:extLst>
              <a:ext uri="{FF2B5EF4-FFF2-40B4-BE49-F238E27FC236}">
                <a16:creationId xmlns:a16="http://schemas.microsoft.com/office/drawing/2014/main" id="{9CBF06CC-D8F4-4177-4859-12B0063C1B9E}"/>
              </a:ext>
            </a:extLst>
          </p:cNvPr>
          <p:cNvSpPr>
            <a:spLocks noGrp="1"/>
          </p:cNvSpPr>
          <p:nvPr>
            <p:ph type="body" idx="1"/>
          </p:nvPr>
        </p:nvSpPr>
        <p:spPr>
          <a:xfrm>
            <a:off x="581192" y="1263192"/>
            <a:ext cx="11029615" cy="4712158"/>
          </a:xfrm>
        </p:spPr>
        <p:txBody>
          <a:bodyPr/>
          <a:lstStyle/>
          <a:p>
            <a:pPr marL="123444" indent="0">
              <a:buNone/>
            </a:pPr>
            <a:r>
              <a:rPr lang="en-IN" dirty="0"/>
              <a:t>Enemy : FIN4</a:t>
            </a:r>
          </a:p>
          <a:p>
            <a:pPr marL="123444" indent="0">
              <a:buNone/>
            </a:pPr>
            <a:r>
              <a:rPr lang="en-IN" dirty="0"/>
              <a:t>Ourself : Windows 10 </a:t>
            </a:r>
          </a:p>
          <a:p>
            <a:pPr marL="123444" indent="0">
              <a:buNone/>
            </a:pPr>
            <a:r>
              <a:rPr lang="en-IN" dirty="0"/>
              <a:t>Malware : Ransomware</a:t>
            </a:r>
          </a:p>
          <a:p>
            <a:pPr marL="123444" indent="0">
              <a:buNone/>
            </a:pPr>
            <a:r>
              <a:rPr lang="en-IN" dirty="0"/>
              <a:t>Even though after getting the head-ups from other hospitals about the incident. So we were ready for the incident and patients that were critical/operate their data was already backed up first so even the system got compromised the life could be saved.</a:t>
            </a:r>
          </a:p>
          <a:p>
            <a:pPr marL="123444" indent="0">
              <a:buNone/>
            </a:pPr>
            <a:r>
              <a:rPr lang="en-IN" dirty="0"/>
              <a:t>The sad part is evening telling the RED flags regarding the phishing attack the doctor has click on the mail attachment as a result the system got compromised. Can’t blame the doctor he/she would be have a tough time doing the work and keeping this in mind. The phishing mail was very well prepared that even our alert system was not able to alert it cut it came from the other hospital that was compromised.</a:t>
            </a:r>
          </a:p>
          <a:p>
            <a:pPr marL="123444" indent="0">
              <a:buNone/>
            </a:pPr>
            <a:r>
              <a:rPr lang="en-IN" dirty="0"/>
              <a:t>The good thing is that we were prepared and execute the action plan as soon as we got the green signal from the CIO.</a:t>
            </a:r>
          </a:p>
          <a:p>
            <a:pPr marL="123444" indent="0">
              <a:buNone/>
            </a:pPr>
            <a:r>
              <a:rPr lang="en-IN" dirty="0"/>
              <a:t>Next time Legal team should work with Cyberteam so that this kind of attack could be prevented in the first place.</a:t>
            </a:r>
          </a:p>
          <a:p>
            <a:pPr marL="123444" indent="0">
              <a:buNone/>
            </a:pPr>
            <a:r>
              <a:rPr lang="en-IN" dirty="0"/>
              <a:t>In the end the hospital staff should definitely work on their password skills. Though I was glad that every time worked in our favour this time and lives were saved which was our motto when we heard about the incident.</a:t>
            </a:r>
          </a:p>
          <a:p>
            <a:pPr marL="123444" indent="0">
              <a:buNone/>
            </a:pPr>
            <a:endParaRPr lang="en-IN" dirty="0"/>
          </a:p>
        </p:txBody>
      </p:sp>
    </p:spTree>
    <p:extLst>
      <p:ext uri="{BB962C8B-B14F-4D97-AF65-F5344CB8AC3E}">
        <p14:creationId xmlns:p14="http://schemas.microsoft.com/office/powerpoint/2010/main" val="230161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69864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7"/>
            <a:ext cx="6834064" cy="5010486"/>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sz="2400" b="1" dirty="0"/>
              <a:t>Summary of scan targets:</a:t>
            </a:r>
            <a:endParaRPr sz="2400" dirty="0"/>
          </a:p>
          <a:p>
            <a:pPr marL="457200" lvl="1" indent="-70104" algn="l" rtl="0">
              <a:spcBef>
                <a:spcPts val="840"/>
              </a:spcBef>
              <a:spcAft>
                <a:spcPts val="0"/>
              </a:spcAft>
              <a:buSzPts val="1104"/>
              <a:buFont typeface="Noto Sans Symbols"/>
              <a:buChar char="◼"/>
            </a:pPr>
            <a:r>
              <a:rPr lang="en-US" sz="1800" dirty="0"/>
              <a:t>Number of devices scanned: one</a:t>
            </a:r>
            <a:endParaRPr sz="1800" dirty="0"/>
          </a:p>
          <a:p>
            <a:pPr marL="457200" lvl="1" indent="-70104" algn="l" rtl="0">
              <a:spcBef>
                <a:spcPts val="840"/>
              </a:spcBef>
              <a:spcAft>
                <a:spcPts val="0"/>
              </a:spcAft>
              <a:buSzPts val="1104"/>
              <a:buFont typeface="Noto Sans Symbols"/>
              <a:buChar char="◼"/>
            </a:pPr>
            <a:r>
              <a:rPr lang="en-US" sz="1800" dirty="0"/>
              <a:t>Device type: Main Log Server</a:t>
            </a:r>
            <a:endParaRPr sz="1800" dirty="0"/>
          </a:p>
          <a:p>
            <a:pPr marL="457200" lvl="1" indent="-70104" algn="l" rtl="0">
              <a:spcBef>
                <a:spcPts val="840"/>
              </a:spcBef>
              <a:spcAft>
                <a:spcPts val="0"/>
              </a:spcAft>
              <a:buSzPts val="1104"/>
              <a:buFont typeface="Noto Sans Symbols"/>
              <a:buChar char="◼"/>
            </a:pPr>
            <a:r>
              <a:rPr lang="en-US" sz="1800" dirty="0"/>
              <a:t>Primary purpose of device: Store all of the logs and backup logs in  data center on-site. Full backups are conducted once on the first of every month. (i.e. All the data regarding the patients healthcare is being stored here.)</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D7048-8381-C5A0-0D7D-0220DCE06018}"/>
              </a:ext>
            </a:extLst>
          </p:cNvPr>
          <p:cNvPicPr>
            <a:picLocks noChangeAspect="1"/>
          </p:cNvPicPr>
          <p:nvPr/>
        </p:nvPicPr>
        <p:blipFill rotWithShape="1">
          <a:blip r:embed="rId2"/>
          <a:srcRect r="34833"/>
          <a:stretch/>
        </p:blipFill>
        <p:spPr>
          <a:xfrm>
            <a:off x="1432875" y="604319"/>
            <a:ext cx="8974318" cy="6168839"/>
          </a:xfrm>
          <a:prstGeom prst="rect">
            <a:avLst/>
          </a:prstGeom>
        </p:spPr>
      </p:pic>
      <p:sp>
        <p:nvSpPr>
          <p:cNvPr id="5" name="TextBox 4">
            <a:extLst>
              <a:ext uri="{FF2B5EF4-FFF2-40B4-BE49-F238E27FC236}">
                <a16:creationId xmlns:a16="http://schemas.microsoft.com/office/drawing/2014/main" id="{78B7C5C0-8521-A7C0-0BC1-1AF28B44EC88}"/>
              </a:ext>
            </a:extLst>
          </p:cNvPr>
          <p:cNvSpPr txBox="1"/>
          <p:nvPr/>
        </p:nvSpPr>
        <p:spPr>
          <a:xfrm>
            <a:off x="4620705" y="84842"/>
            <a:ext cx="2950590" cy="400110"/>
          </a:xfrm>
          <a:prstGeom prst="rect">
            <a:avLst/>
          </a:prstGeom>
          <a:noFill/>
        </p:spPr>
        <p:txBody>
          <a:bodyPr wrap="square" rtlCol="0">
            <a:spAutoFit/>
          </a:bodyPr>
          <a:lstStyle/>
          <a:p>
            <a:r>
              <a:rPr lang="en-US" sz="2000" dirty="0"/>
              <a:t>Nessus Settings Tab</a:t>
            </a:r>
            <a:endParaRPr lang="en-IN" sz="2000" dirty="0"/>
          </a:p>
        </p:txBody>
      </p:sp>
    </p:spTree>
    <p:extLst>
      <p:ext uri="{BB962C8B-B14F-4D97-AF65-F5344CB8AC3E}">
        <p14:creationId xmlns:p14="http://schemas.microsoft.com/office/powerpoint/2010/main" val="68965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074C4A-A00B-DB40-CD1C-27272BF1E8AF}"/>
              </a:ext>
            </a:extLst>
          </p:cNvPr>
          <p:cNvPicPr>
            <a:picLocks noChangeAspect="1"/>
          </p:cNvPicPr>
          <p:nvPr/>
        </p:nvPicPr>
        <p:blipFill>
          <a:blip r:embed="rId2"/>
          <a:stretch>
            <a:fillRect/>
          </a:stretch>
        </p:blipFill>
        <p:spPr>
          <a:xfrm>
            <a:off x="358219" y="582564"/>
            <a:ext cx="11397006" cy="6275436"/>
          </a:xfrm>
          <a:prstGeom prst="rect">
            <a:avLst/>
          </a:prstGeom>
        </p:spPr>
      </p:pic>
      <p:sp>
        <p:nvSpPr>
          <p:cNvPr id="3" name="TextBox 2">
            <a:extLst>
              <a:ext uri="{FF2B5EF4-FFF2-40B4-BE49-F238E27FC236}">
                <a16:creationId xmlns:a16="http://schemas.microsoft.com/office/drawing/2014/main" id="{14F535EB-AB26-EC8F-55E9-70351C6D40BE}"/>
              </a:ext>
            </a:extLst>
          </p:cNvPr>
          <p:cNvSpPr txBox="1"/>
          <p:nvPr/>
        </p:nvSpPr>
        <p:spPr>
          <a:xfrm>
            <a:off x="5288436" y="0"/>
            <a:ext cx="2092751" cy="400110"/>
          </a:xfrm>
          <a:prstGeom prst="rect">
            <a:avLst/>
          </a:prstGeom>
          <a:noFill/>
        </p:spPr>
        <p:txBody>
          <a:bodyPr wrap="square" rtlCol="0">
            <a:spAutoFit/>
          </a:bodyPr>
          <a:lstStyle/>
          <a:p>
            <a:r>
              <a:rPr lang="en-US" sz="2000" dirty="0"/>
              <a:t>Plugins Tab</a:t>
            </a:r>
          </a:p>
        </p:txBody>
      </p:sp>
    </p:spTree>
    <p:extLst>
      <p:ext uri="{BB962C8B-B14F-4D97-AF65-F5344CB8AC3E}">
        <p14:creationId xmlns:p14="http://schemas.microsoft.com/office/powerpoint/2010/main" val="262476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5"/>
            <a:ext cx="4076153" cy="597202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4776743" y="702156"/>
            <a:ext cx="6484091" cy="522730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sz="3600" b="1" dirty="0"/>
              <a:t>Summary of findings:</a:t>
            </a:r>
            <a:endParaRPr sz="3600" dirty="0"/>
          </a:p>
          <a:p>
            <a:pPr marL="457200" lvl="1" indent="-70104" algn="l" rtl="0">
              <a:spcBef>
                <a:spcPts val="840"/>
              </a:spcBef>
              <a:spcAft>
                <a:spcPts val="0"/>
              </a:spcAft>
              <a:buSzPts val="1104"/>
              <a:buFont typeface="Noto Sans Symbols"/>
              <a:buChar char="◼"/>
            </a:pPr>
            <a:r>
              <a:rPr lang="en-US" sz="2800" dirty="0"/>
              <a:t>Total number of actionable findings: </a:t>
            </a:r>
            <a:endParaRPr sz="2800" dirty="0"/>
          </a:p>
          <a:p>
            <a:pPr marL="914400" lvl="2" indent="-58419" algn="l" rtl="0">
              <a:spcBef>
                <a:spcPts val="800"/>
              </a:spcBef>
              <a:spcAft>
                <a:spcPts val="0"/>
              </a:spcAft>
              <a:buSzPts val="920"/>
              <a:buFont typeface="Noto Sans Symbols"/>
              <a:buChar char="◼"/>
            </a:pPr>
            <a:r>
              <a:rPr lang="en-US" sz="1800" dirty="0"/>
              <a:t>Critical: None</a:t>
            </a:r>
            <a:endParaRPr sz="1800" dirty="0"/>
          </a:p>
          <a:p>
            <a:pPr marL="914400" lvl="2" indent="-58419" algn="l" rtl="0">
              <a:spcBef>
                <a:spcPts val="800"/>
              </a:spcBef>
              <a:spcAft>
                <a:spcPts val="0"/>
              </a:spcAft>
              <a:buSzPts val="920"/>
              <a:buFont typeface="Noto Sans Symbols"/>
              <a:buChar char="◼"/>
            </a:pPr>
            <a:r>
              <a:rPr lang="en-US" sz="1800" dirty="0"/>
              <a:t>High: None </a:t>
            </a:r>
            <a:endParaRPr sz="1800" dirty="0"/>
          </a:p>
          <a:p>
            <a:pPr marL="914400" lvl="2" indent="-58419" algn="l" rtl="0">
              <a:spcBef>
                <a:spcPts val="800"/>
              </a:spcBef>
              <a:spcAft>
                <a:spcPts val="0"/>
              </a:spcAft>
              <a:buSzPts val="920"/>
              <a:buFont typeface="Noto Sans Symbols"/>
              <a:buChar char="◼"/>
            </a:pPr>
            <a:r>
              <a:rPr lang="en-US" sz="1800" dirty="0"/>
              <a:t>Medium: 6</a:t>
            </a:r>
            <a:endParaRPr sz="1800" dirty="0"/>
          </a:p>
          <a:p>
            <a:pPr marL="914400" lvl="2" indent="-58419" algn="l" rtl="0">
              <a:spcBef>
                <a:spcPts val="800"/>
              </a:spcBef>
              <a:spcAft>
                <a:spcPts val="0"/>
              </a:spcAft>
              <a:buSzPts val="920"/>
              <a:buFont typeface="Noto Sans Symbols"/>
              <a:buChar char="◼"/>
            </a:pPr>
            <a:r>
              <a:rPr lang="en-US" sz="1800" dirty="0"/>
              <a:t>Low: None</a:t>
            </a:r>
          </a:p>
          <a:p>
            <a:pPr marL="914400" lvl="2" indent="-58419" algn="l" rtl="0">
              <a:spcBef>
                <a:spcPts val="800"/>
              </a:spcBef>
              <a:spcAft>
                <a:spcPts val="0"/>
              </a:spcAft>
              <a:buSzPts val="920"/>
              <a:buFont typeface="Noto Sans Symbols"/>
              <a:buChar char="◼"/>
            </a:pPr>
            <a:r>
              <a:rPr lang="en-US" sz="1800" dirty="0"/>
              <a:t>Info : 34</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EB5FA1-052F-7958-495D-BF5F7856B0F6}"/>
              </a:ext>
            </a:extLst>
          </p:cNvPr>
          <p:cNvPicPr>
            <a:picLocks noChangeAspect="1"/>
          </p:cNvPicPr>
          <p:nvPr/>
        </p:nvPicPr>
        <p:blipFill rotWithShape="1">
          <a:blip r:embed="rId2"/>
          <a:srcRect t="15307" r="4429" b="5477"/>
          <a:stretch/>
        </p:blipFill>
        <p:spPr>
          <a:xfrm>
            <a:off x="349592" y="902616"/>
            <a:ext cx="11492816" cy="5052767"/>
          </a:xfrm>
          <a:prstGeom prst="rect">
            <a:avLst/>
          </a:prstGeom>
        </p:spPr>
      </p:pic>
      <p:sp>
        <p:nvSpPr>
          <p:cNvPr id="6" name="TextBox 5">
            <a:extLst>
              <a:ext uri="{FF2B5EF4-FFF2-40B4-BE49-F238E27FC236}">
                <a16:creationId xmlns:a16="http://schemas.microsoft.com/office/drawing/2014/main" id="{ECAE12EC-036D-8FAC-C66E-FA7DF2F49942}"/>
              </a:ext>
            </a:extLst>
          </p:cNvPr>
          <p:cNvSpPr txBox="1"/>
          <p:nvPr/>
        </p:nvSpPr>
        <p:spPr>
          <a:xfrm>
            <a:off x="4628560" y="75414"/>
            <a:ext cx="5891753" cy="400110"/>
          </a:xfrm>
          <a:prstGeom prst="rect">
            <a:avLst/>
          </a:prstGeom>
          <a:noFill/>
        </p:spPr>
        <p:txBody>
          <a:bodyPr wrap="square" rtlCol="0">
            <a:spAutoFit/>
          </a:bodyPr>
          <a:lstStyle/>
          <a:p>
            <a:r>
              <a:rPr lang="en-IN" sz="2000" dirty="0"/>
              <a:t>Nessus Scan Results</a:t>
            </a:r>
          </a:p>
        </p:txBody>
      </p:sp>
    </p:spTree>
    <p:extLst>
      <p:ext uri="{BB962C8B-B14F-4D97-AF65-F5344CB8AC3E}">
        <p14:creationId xmlns:p14="http://schemas.microsoft.com/office/powerpoint/2010/main" val="360954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B46FEE-D615-48D7-9EF1-ED7C3B13A4B4}"/>
              </a:ext>
            </a:extLst>
          </p:cNvPr>
          <p:cNvPicPr>
            <a:picLocks noChangeAspect="1"/>
          </p:cNvPicPr>
          <p:nvPr/>
        </p:nvPicPr>
        <p:blipFill rotWithShape="1">
          <a:blip r:embed="rId2"/>
          <a:srcRect t="15471" r="4185" b="5690"/>
          <a:stretch/>
        </p:blipFill>
        <p:spPr>
          <a:xfrm>
            <a:off x="94730" y="838986"/>
            <a:ext cx="11717056" cy="5532209"/>
          </a:xfrm>
          <a:prstGeom prst="rect">
            <a:avLst/>
          </a:prstGeom>
        </p:spPr>
      </p:pic>
      <p:sp>
        <p:nvSpPr>
          <p:cNvPr id="5" name="TextBox 4">
            <a:extLst>
              <a:ext uri="{FF2B5EF4-FFF2-40B4-BE49-F238E27FC236}">
                <a16:creationId xmlns:a16="http://schemas.microsoft.com/office/drawing/2014/main" id="{8CC05B50-BE29-4A6A-E3B5-51B24CA011A4}"/>
              </a:ext>
            </a:extLst>
          </p:cNvPr>
          <p:cNvSpPr txBox="1"/>
          <p:nvPr/>
        </p:nvSpPr>
        <p:spPr>
          <a:xfrm>
            <a:off x="4593211" y="0"/>
            <a:ext cx="6094428" cy="400110"/>
          </a:xfrm>
          <a:prstGeom prst="rect">
            <a:avLst/>
          </a:prstGeom>
          <a:noFill/>
        </p:spPr>
        <p:txBody>
          <a:bodyPr wrap="square">
            <a:spAutoFit/>
          </a:bodyPr>
          <a:lstStyle/>
          <a:p>
            <a:r>
              <a:rPr lang="en-IN" sz="2000" dirty="0"/>
              <a:t>Nessus Scan Results</a:t>
            </a:r>
          </a:p>
        </p:txBody>
      </p:sp>
    </p:spTree>
    <p:extLst>
      <p:ext uri="{BB962C8B-B14F-4D97-AF65-F5344CB8AC3E}">
        <p14:creationId xmlns:p14="http://schemas.microsoft.com/office/powerpoint/2010/main" val="166545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034F8-0BC7-797C-DB7A-0F21204D8234}"/>
              </a:ext>
            </a:extLst>
          </p:cNvPr>
          <p:cNvPicPr>
            <a:picLocks noChangeAspect="1"/>
          </p:cNvPicPr>
          <p:nvPr/>
        </p:nvPicPr>
        <p:blipFill>
          <a:blip r:embed="rId2"/>
          <a:stretch>
            <a:fillRect/>
          </a:stretch>
        </p:blipFill>
        <p:spPr>
          <a:xfrm>
            <a:off x="1527141" y="643648"/>
            <a:ext cx="8804635" cy="6346842"/>
          </a:xfrm>
          <a:prstGeom prst="rect">
            <a:avLst/>
          </a:prstGeom>
        </p:spPr>
      </p:pic>
      <p:sp>
        <p:nvSpPr>
          <p:cNvPr id="4" name="TextBox 3">
            <a:extLst>
              <a:ext uri="{FF2B5EF4-FFF2-40B4-BE49-F238E27FC236}">
                <a16:creationId xmlns:a16="http://schemas.microsoft.com/office/drawing/2014/main" id="{DA72201D-3637-7578-4E20-F6D942000AB3}"/>
              </a:ext>
            </a:extLst>
          </p:cNvPr>
          <p:cNvSpPr txBox="1"/>
          <p:nvPr/>
        </p:nvSpPr>
        <p:spPr>
          <a:xfrm>
            <a:off x="4864231" y="84841"/>
            <a:ext cx="3799002" cy="369332"/>
          </a:xfrm>
          <a:prstGeom prst="rect">
            <a:avLst/>
          </a:prstGeom>
          <a:noFill/>
        </p:spPr>
        <p:txBody>
          <a:bodyPr wrap="square" rtlCol="0">
            <a:spAutoFit/>
          </a:bodyPr>
          <a:lstStyle/>
          <a:p>
            <a:r>
              <a:rPr lang="en-IN" sz="1800" b="1" dirty="0"/>
              <a:t>Nmap Scan Result </a:t>
            </a:r>
          </a:p>
        </p:txBody>
      </p:sp>
    </p:spTree>
    <p:extLst>
      <p:ext uri="{BB962C8B-B14F-4D97-AF65-F5344CB8AC3E}">
        <p14:creationId xmlns:p14="http://schemas.microsoft.com/office/powerpoint/2010/main" val="285991447"/>
      </p:ext>
    </p:extLst>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2984</Words>
  <Application>Microsoft Office PowerPoint</Application>
  <PresentationFormat>Widescreen</PresentationFormat>
  <Paragraphs>192</Paragraphs>
  <Slides>22</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Noto Sans Symbols</vt:lpstr>
      <vt:lpstr>Gill Sans MT</vt:lpstr>
      <vt:lpstr>Arial</vt:lpstr>
      <vt:lpstr>Gill Sans</vt:lpstr>
      <vt:lpstr>DividendVTI</vt:lpstr>
      <vt:lpstr>DividendVTI</vt:lpstr>
      <vt:lpstr>FINAL PROJECT</vt:lpstr>
      <vt:lpstr>THREAT SUMMARY</vt:lpstr>
      <vt:lpstr>VULNERABILITY SCANNING TARGETS</vt:lpstr>
      <vt:lpstr>PowerPoint Presentation</vt:lpstr>
      <vt:lpstr>PowerPoint Presentation</vt:lpstr>
      <vt:lpstr>VULNERABILITY SCAN RESULTS</vt:lpstr>
      <vt:lpstr>PowerPoint Presentation</vt:lpstr>
      <vt:lpstr>PowerPoint Presentation</vt:lpstr>
      <vt:lpstr>PowerPoint Presentation</vt:lpstr>
      <vt:lpstr>REMEDIATION RECOMMENDATION</vt:lpstr>
      <vt:lpstr>PASSWORD PENETRATION TEST OUTCOME</vt:lpstr>
      <vt:lpstr>PowerPoint Presentation</vt:lpstr>
      <vt:lpstr>PowerPoint Presentation</vt:lpstr>
      <vt:lpstr>INCIDENT RESPONSE PRELIMINARY ASSESSMENT</vt:lpstr>
      <vt:lpstr>INCIDENT RESPONSE PRELIMINARY ASSESSMENT</vt:lpstr>
      <vt:lpstr>INCIDENT RESPONSE PRELIMINARY ASSESSMENT</vt:lpstr>
      <vt:lpstr>INCIDENT RESPONSE PRELIMINARY ASSESSMENT</vt:lpstr>
      <vt:lpstr>INCIDENT RESPONSE RECOMMENDED ACTION</vt:lpstr>
      <vt:lpstr>INCIDENT RESPONSE RECOMMENDED ACTION</vt:lpstr>
      <vt:lpstr>INCIDENT RESPONSE RECOMMENDED ACTION</vt:lpstr>
      <vt:lpstr>INCIDENT RESPONSE RECOMMENDED ACTION</vt:lpstr>
      <vt:lpstr>Summary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JASPREET SINGH</cp:lastModifiedBy>
  <cp:revision>38</cp:revision>
  <dcterms:created xsi:type="dcterms:W3CDTF">2020-04-24T02:20:58Z</dcterms:created>
  <dcterms:modified xsi:type="dcterms:W3CDTF">2023-05-27T23:17:32Z</dcterms:modified>
</cp:coreProperties>
</file>