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9" r:id="rId4"/>
    <p:sldId id="256" r:id="rId5"/>
    <p:sldId id="257" r:id="rId6"/>
    <p:sldId id="264" r:id="rId7"/>
    <p:sldId id="268" r:id="rId8"/>
    <p:sldId id="265" r:id="rId9"/>
    <p:sldId id="269" r:id="rId10"/>
    <p:sldId id="270" r:id="rId11"/>
    <p:sldId id="271" r:id="rId12"/>
    <p:sldId id="266" r:id="rId13"/>
    <p:sldId id="267"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varScale="1">
        <p:scale>
          <a:sx n="85" d="100"/>
          <a:sy n="85" d="100"/>
        </p:scale>
        <p:origin x="4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9011-B15E-4112-AD74-8B2240C300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D91776-29C8-4BD4-8B51-ECD5ADDCF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7C3ABD-FC8D-4D4B-94F3-0E132E83D057}"/>
              </a:ext>
            </a:extLst>
          </p:cNvPr>
          <p:cNvSpPr>
            <a:spLocks noGrp="1"/>
          </p:cNvSpPr>
          <p:nvPr>
            <p:ph type="dt" sz="half" idx="10"/>
          </p:nvPr>
        </p:nvSpPr>
        <p:spPr/>
        <p:txBody>
          <a:bodyPr/>
          <a:lstStyle/>
          <a:p>
            <a:fld id="{DA37D660-AB39-4336-A8B2-DD9F4E159929}" type="datetimeFigureOut">
              <a:rPr lang="en-US" smtClean="0"/>
              <a:t>7/3/2023</a:t>
            </a:fld>
            <a:endParaRPr lang="en-US"/>
          </a:p>
        </p:txBody>
      </p:sp>
      <p:sp>
        <p:nvSpPr>
          <p:cNvPr id="5" name="Footer Placeholder 4">
            <a:extLst>
              <a:ext uri="{FF2B5EF4-FFF2-40B4-BE49-F238E27FC236}">
                <a16:creationId xmlns:a16="http://schemas.microsoft.com/office/drawing/2014/main" id="{E983B68D-C5A0-4BF0-BEE0-19A106DB1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BB18F-EA11-423A-A9A4-48BA6EE4AF7F}"/>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75031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CCCB-9F1B-46AE-A3F8-01841486D4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5C9A72-6D02-49CD-A7DD-DD409E0C32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2D05D-4417-40A0-AE33-88F41D01226B}"/>
              </a:ext>
            </a:extLst>
          </p:cNvPr>
          <p:cNvSpPr>
            <a:spLocks noGrp="1"/>
          </p:cNvSpPr>
          <p:nvPr>
            <p:ph type="dt" sz="half" idx="10"/>
          </p:nvPr>
        </p:nvSpPr>
        <p:spPr/>
        <p:txBody>
          <a:bodyPr/>
          <a:lstStyle/>
          <a:p>
            <a:fld id="{DA37D660-AB39-4336-A8B2-DD9F4E159929}" type="datetimeFigureOut">
              <a:rPr lang="en-US" smtClean="0"/>
              <a:t>7/3/2023</a:t>
            </a:fld>
            <a:endParaRPr lang="en-US"/>
          </a:p>
        </p:txBody>
      </p:sp>
      <p:sp>
        <p:nvSpPr>
          <p:cNvPr id="5" name="Footer Placeholder 4">
            <a:extLst>
              <a:ext uri="{FF2B5EF4-FFF2-40B4-BE49-F238E27FC236}">
                <a16:creationId xmlns:a16="http://schemas.microsoft.com/office/drawing/2014/main" id="{6A004B53-D50B-4186-ADCC-BE98E71D5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47B7D-F796-4060-98D5-80635C860DC0}"/>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59028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912A92-B2CC-4C13-B146-969FCC9A3F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844FF1-F688-4E41-AA3E-2F771BAEF4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B344C5-6644-435E-8495-499CD715293F}"/>
              </a:ext>
            </a:extLst>
          </p:cNvPr>
          <p:cNvSpPr>
            <a:spLocks noGrp="1"/>
          </p:cNvSpPr>
          <p:nvPr>
            <p:ph type="dt" sz="half" idx="10"/>
          </p:nvPr>
        </p:nvSpPr>
        <p:spPr/>
        <p:txBody>
          <a:bodyPr/>
          <a:lstStyle/>
          <a:p>
            <a:fld id="{DA37D660-AB39-4336-A8B2-DD9F4E159929}" type="datetimeFigureOut">
              <a:rPr lang="en-US" smtClean="0"/>
              <a:t>7/3/2023</a:t>
            </a:fld>
            <a:endParaRPr lang="en-US"/>
          </a:p>
        </p:txBody>
      </p:sp>
      <p:sp>
        <p:nvSpPr>
          <p:cNvPr id="5" name="Footer Placeholder 4">
            <a:extLst>
              <a:ext uri="{FF2B5EF4-FFF2-40B4-BE49-F238E27FC236}">
                <a16:creationId xmlns:a16="http://schemas.microsoft.com/office/drawing/2014/main" id="{EC9DF478-4272-4C68-B0FA-79E888A05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C8A3A-02C2-4287-A864-91F567AEA3E9}"/>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82861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9C45-43CF-4029-9414-43260ACEF8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A20297-DF62-4134-867A-2EF0C5877F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EA0A5-2A47-4052-893F-FC6C7B00DD72}"/>
              </a:ext>
            </a:extLst>
          </p:cNvPr>
          <p:cNvSpPr>
            <a:spLocks noGrp="1"/>
          </p:cNvSpPr>
          <p:nvPr>
            <p:ph type="dt" sz="half" idx="10"/>
          </p:nvPr>
        </p:nvSpPr>
        <p:spPr/>
        <p:txBody>
          <a:bodyPr/>
          <a:lstStyle/>
          <a:p>
            <a:fld id="{DA37D660-AB39-4336-A8B2-DD9F4E159929}" type="datetimeFigureOut">
              <a:rPr lang="en-US" smtClean="0"/>
              <a:t>7/3/2023</a:t>
            </a:fld>
            <a:endParaRPr lang="en-US"/>
          </a:p>
        </p:txBody>
      </p:sp>
      <p:sp>
        <p:nvSpPr>
          <p:cNvPr id="5" name="Footer Placeholder 4">
            <a:extLst>
              <a:ext uri="{FF2B5EF4-FFF2-40B4-BE49-F238E27FC236}">
                <a16:creationId xmlns:a16="http://schemas.microsoft.com/office/drawing/2014/main" id="{CA75F994-3462-4EB6-9430-88BB8EB95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BBEBB4-45F3-4306-9718-DBB448A6DAB8}"/>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64722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1CF0-B603-45F8-8C6C-6682568FA4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148096-02C1-4C45-887E-6AE4937C19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C9E910-CCC7-4FA5-9AC5-2DB1BEE23E8B}"/>
              </a:ext>
            </a:extLst>
          </p:cNvPr>
          <p:cNvSpPr>
            <a:spLocks noGrp="1"/>
          </p:cNvSpPr>
          <p:nvPr>
            <p:ph type="dt" sz="half" idx="10"/>
          </p:nvPr>
        </p:nvSpPr>
        <p:spPr/>
        <p:txBody>
          <a:bodyPr/>
          <a:lstStyle/>
          <a:p>
            <a:fld id="{DA37D660-AB39-4336-A8B2-DD9F4E159929}" type="datetimeFigureOut">
              <a:rPr lang="en-US" smtClean="0"/>
              <a:t>7/3/2023</a:t>
            </a:fld>
            <a:endParaRPr lang="en-US"/>
          </a:p>
        </p:txBody>
      </p:sp>
      <p:sp>
        <p:nvSpPr>
          <p:cNvPr id="5" name="Footer Placeholder 4">
            <a:extLst>
              <a:ext uri="{FF2B5EF4-FFF2-40B4-BE49-F238E27FC236}">
                <a16:creationId xmlns:a16="http://schemas.microsoft.com/office/drawing/2014/main" id="{0F065D1E-728A-479A-BCE0-09D88A426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E1AE7-799A-40B9-B922-5F20E9957FE3}"/>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167004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5D2C-00CD-4E76-976C-6AD5BE0D65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D2E6F3-7FF2-417A-87F3-2841140670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76FC0E-D008-4B5B-8DE7-DECEE34BB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AC8394-1010-4F5E-A975-E254A7015785}"/>
              </a:ext>
            </a:extLst>
          </p:cNvPr>
          <p:cNvSpPr>
            <a:spLocks noGrp="1"/>
          </p:cNvSpPr>
          <p:nvPr>
            <p:ph type="dt" sz="half" idx="10"/>
          </p:nvPr>
        </p:nvSpPr>
        <p:spPr/>
        <p:txBody>
          <a:bodyPr/>
          <a:lstStyle/>
          <a:p>
            <a:fld id="{DA37D660-AB39-4336-A8B2-DD9F4E159929}" type="datetimeFigureOut">
              <a:rPr lang="en-US" smtClean="0"/>
              <a:t>7/3/2023</a:t>
            </a:fld>
            <a:endParaRPr lang="en-US"/>
          </a:p>
        </p:txBody>
      </p:sp>
      <p:sp>
        <p:nvSpPr>
          <p:cNvPr id="6" name="Footer Placeholder 5">
            <a:extLst>
              <a:ext uri="{FF2B5EF4-FFF2-40B4-BE49-F238E27FC236}">
                <a16:creationId xmlns:a16="http://schemas.microsoft.com/office/drawing/2014/main" id="{AFF2EC50-FA41-4BC1-8744-509C611F7B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E14802-9D34-4B54-ABEF-06BFAD3398ED}"/>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538079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64575-3257-47E7-865D-6EF35E9FD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D9F1CB-0D67-4EE8-9D39-A049F5449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757748-8CD6-4D23-A9FD-6EB64DB861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4FF8B-2A13-498E-8D78-715397D5D3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D7EC05-9E4F-45CA-841B-BBAA8F1D4D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3E162C-8349-4F2C-8F2E-5AE999A3870E}"/>
              </a:ext>
            </a:extLst>
          </p:cNvPr>
          <p:cNvSpPr>
            <a:spLocks noGrp="1"/>
          </p:cNvSpPr>
          <p:nvPr>
            <p:ph type="dt" sz="half" idx="10"/>
          </p:nvPr>
        </p:nvSpPr>
        <p:spPr/>
        <p:txBody>
          <a:bodyPr/>
          <a:lstStyle/>
          <a:p>
            <a:fld id="{DA37D660-AB39-4336-A8B2-DD9F4E159929}" type="datetimeFigureOut">
              <a:rPr lang="en-US" smtClean="0"/>
              <a:t>7/3/2023</a:t>
            </a:fld>
            <a:endParaRPr lang="en-US"/>
          </a:p>
        </p:txBody>
      </p:sp>
      <p:sp>
        <p:nvSpPr>
          <p:cNvPr id="8" name="Footer Placeholder 7">
            <a:extLst>
              <a:ext uri="{FF2B5EF4-FFF2-40B4-BE49-F238E27FC236}">
                <a16:creationId xmlns:a16="http://schemas.microsoft.com/office/drawing/2014/main" id="{798E380D-2B91-41A8-B65C-5DA58E42D4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19FC87-33A7-4CA5-BAC7-2BA0B976C896}"/>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06291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6BEE-EE98-4190-8DE2-1341F30E08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EE125D-BA8D-4926-84A9-684B52B0C4D5}"/>
              </a:ext>
            </a:extLst>
          </p:cNvPr>
          <p:cNvSpPr>
            <a:spLocks noGrp="1"/>
          </p:cNvSpPr>
          <p:nvPr>
            <p:ph type="dt" sz="half" idx="10"/>
          </p:nvPr>
        </p:nvSpPr>
        <p:spPr/>
        <p:txBody>
          <a:bodyPr/>
          <a:lstStyle/>
          <a:p>
            <a:fld id="{DA37D660-AB39-4336-A8B2-DD9F4E159929}" type="datetimeFigureOut">
              <a:rPr lang="en-US" smtClean="0"/>
              <a:t>7/3/2023</a:t>
            </a:fld>
            <a:endParaRPr lang="en-US"/>
          </a:p>
        </p:txBody>
      </p:sp>
      <p:sp>
        <p:nvSpPr>
          <p:cNvPr id="4" name="Footer Placeholder 3">
            <a:extLst>
              <a:ext uri="{FF2B5EF4-FFF2-40B4-BE49-F238E27FC236}">
                <a16:creationId xmlns:a16="http://schemas.microsoft.com/office/drawing/2014/main" id="{207059F6-63DF-4359-92F4-0753C914B5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6DE478-7947-4521-B0B5-E08B1F7F3576}"/>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76096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907EA-F8CE-4AD7-B4E8-EE2F13AEB54B}"/>
              </a:ext>
            </a:extLst>
          </p:cNvPr>
          <p:cNvSpPr>
            <a:spLocks noGrp="1"/>
          </p:cNvSpPr>
          <p:nvPr>
            <p:ph type="dt" sz="half" idx="10"/>
          </p:nvPr>
        </p:nvSpPr>
        <p:spPr/>
        <p:txBody>
          <a:bodyPr/>
          <a:lstStyle/>
          <a:p>
            <a:fld id="{DA37D660-AB39-4336-A8B2-DD9F4E159929}" type="datetimeFigureOut">
              <a:rPr lang="en-US" smtClean="0"/>
              <a:t>7/3/2023</a:t>
            </a:fld>
            <a:endParaRPr lang="en-US"/>
          </a:p>
        </p:txBody>
      </p:sp>
      <p:sp>
        <p:nvSpPr>
          <p:cNvPr id="3" name="Footer Placeholder 2">
            <a:extLst>
              <a:ext uri="{FF2B5EF4-FFF2-40B4-BE49-F238E27FC236}">
                <a16:creationId xmlns:a16="http://schemas.microsoft.com/office/drawing/2014/main" id="{25FD54DF-C998-4692-84D9-7DD824BE65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6FB902-3625-4686-B6B5-F21E3DC9661E}"/>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074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6BE5-3F7F-4071-8082-3F75D53B4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E1AA93-456E-4908-8155-99C136B63B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E0E0DC-67F2-4B78-80D1-5E2B7E4C2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D6091-5F0C-4447-8AB6-607A51096EEB}"/>
              </a:ext>
            </a:extLst>
          </p:cNvPr>
          <p:cNvSpPr>
            <a:spLocks noGrp="1"/>
          </p:cNvSpPr>
          <p:nvPr>
            <p:ph type="dt" sz="half" idx="10"/>
          </p:nvPr>
        </p:nvSpPr>
        <p:spPr/>
        <p:txBody>
          <a:bodyPr/>
          <a:lstStyle/>
          <a:p>
            <a:fld id="{DA37D660-AB39-4336-A8B2-DD9F4E159929}" type="datetimeFigureOut">
              <a:rPr lang="en-US" smtClean="0"/>
              <a:t>7/3/2023</a:t>
            </a:fld>
            <a:endParaRPr lang="en-US"/>
          </a:p>
        </p:txBody>
      </p:sp>
      <p:sp>
        <p:nvSpPr>
          <p:cNvPr id="6" name="Footer Placeholder 5">
            <a:extLst>
              <a:ext uri="{FF2B5EF4-FFF2-40B4-BE49-F238E27FC236}">
                <a16:creationId xmlns:a16="http://schemas.microsoft.com/office/drawing/2014/main" id="{A8B268B6-BE90-4BB7-BA06-3FA43B0080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2C2EF0-0A34-4722-A815-7C6638D7EBC8}"/>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867159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47EF3-0BF5-4778-A863-03A257B3E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D6830D-D86A-4333-BB42-E6DEBB9AAC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099DA5-D9A5-48AB-991B-3C8BB3B28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7C054-3081-4188-984F-273F4703BCF3}"/>
              </a:ext>
            </a:extLst>
          </p:cNvPr>
          <p:cNvSpPr>
            <a:spLocks noGrp="1"/>
          </p:cNvSpPr>
          <p:nvPr>
            <p:ph type="dt" sz="half" idx="10"/>
          </p:nvPr>
        </p:nvSpPr>
        <p:spPr/>
        <p:txBody>
          <a:bodyPr/>
          <a:lstStyle/>
          <a:p>
            <a:fld id="{DA37D660-AB39-4336-A8B2-DD9F4E159929}" type="datetimeFigureOut">
              <a:rPr lang="en-US" smtClean="0"/>
              <a:t>7/3/2023</a:t>
            </a:fld>
            <a:endParaRPr lang="en-US"/>
          </a:p>
        </p:txBody>
      </p:sp>
      <p:sp>
        <p:nvSpPr>
          <p:cNvPr id="6" name="Footer Placeholder 5">
            <a:extLst>
              <a:ext uri="{FF2B5EF4-FFF2-40B4-BE49-F238E27FC236}">
                <a16:creationId xmlns:a16="http://schemas.microsoft.com/office/drawing/2014/main" id="{2773A094-8767-479B-B84A-813705649B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F9E244-43BB-4E0B-AA49-F5E816BAE229}"/>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07051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F043F-3B6C-44AF-8BF1-31CF127D29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40F622-FD65-45F9-8DA0-A134FE255D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BA2D5-1A2E-4A1C-8DA3-A1BEA855C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7D660-AB39-4336-A8B2-DD9F4E159929}" type="datetimeFigureOut">
              <a:rPr lang="en-US" smtClean="0"/>
              <a:t>7/3/2023</a:t>
            </a:fld>
            <a:endParaRPr lang="en-US"/>
          </a:p>
        </p:txBody>
      </p:sp>
      <p:sp>
        <p:nvSpPr>
          <p:cNvPr id="5" name="Footer Placeholder 4">
            <a:extLst>
              <a:ext uri="{FF2B5EF4-FFF2-40B4-BE49-F238E27FC236}">
                <a16:creationId xmlns:a16="http://schemas.microsoft.com/office/drawing/2014/main" id="{FEF0A044-9897-4E32-A78A-EE394E4CF5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25B626-D925-4D47-94ED-C017093939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0C8BC-9C4D-4BE0-8EE1-C8F38B1D6915}" type="slidenum">
              <a:rPr lang="en-US" smtClean="0"/>
              <a:t>‹#›</a:t>
            </a:fld>
            <a:endParaRPr lang="en-US"/>
          </a:p>
        </p:txBody>
      </p:sp>
    </p:spTree>
    <p:extLst>
      <p:ext uri="{BB962C8B-B14F-4D97-AF65-F5344CB8AC3E}">
        <p14:creationId xmlns:p14="http://schemas.microsoft.com/office/powerpoint/2010/main" val="2725035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svg"/><Relationship Id="rId3" Type="http://schemas.openxmlformats.org/officeDocument/2006/relationships/image" Target="../media/image7.svg"/><Relationship Id="rId21" Type="http://schemas.openxmlformats.org/officeDocument/2006/relationships/image" Target="../media/image25.pn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sv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sv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24.svg"/><Relationship Id="rId5" Type="http://schemas.openxmlformats.org/officeDocument/2006/relationships/image" Target="../media/image11.svg"/><Relationship Id="rId10" Type="http://schemas.openxmlformats.org/officeDocument/2006/relationships/image" Target="../media/image23.png"/><Relationship Id="rId4" Type="http://schemas.openxmlformats.org/officeDocument/2006/relationships/image" Target="../media/image10.png"/><Relationship Id="rId9"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E358057-9810-49E3-BFD4-A4A4999CA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550949C-F599-4B8B-933A-DC36FC28C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33600" y="685800"/>
            <a:ext cx="100584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 name="Rectangle 5">
            <a:extLst>
              <a:ext uri="{FF2B5EF4-FFF2-40B4-BE49-F238E27FC236}">
                <a16:creationId xmlns:a16="http://schemas.microsoft.com/office/drawing/2014/main" id="{5787CE9E-1C82-46B7-9D2A-AE8160AFC668}"/>
              </a:ext>
            </a:extLst>
          </p:cNvPr>
          <p:cNvSpPr/>
          <p:nvPr/>
        </p:nvSpPr>
        <p:spPr>
          <a:xfrm>
            <a:off x="5933722" y="685797"/>
            <a:ext cx="5713502" cy="282416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kern="1200" cap="none" spc="0" dirty="0">
                <a:ln w="22225">
                  <a:solidFill>
                    <a:schemeClr val="accent2">
                      <a:lumMod val="75000"/>
                    </a:schemeClr>
                  </a:solidFill>
                  <a:prstDash val="solid"/>
                </a:ln>
                <a:solidFill>
                  <a:schemeClr val="tx1"/>
                </a:solidFill>
                <a:effectLst/>
                <a:latin typeface="+mj-lt"/>
                <a:ea typeface="+mj-ea"/>
                <a:cs typeface="+mj-cs"/>
              </a:rPr>
              <a:t>Firehawk Consulting</a:t>
            </a:r>
          </a:p>
        </p:txBody>
      </p:sp>
      <p:sp>
        <p:nvSpPr>
          <p:cNvPr id="17" name="Graphic 14">
            <a:extLst>
              <a:ext uri="{FF2B5EF4-FFF2-40B4-BE49-F238E27FC236}">
                <a16:creationId xmlns:a16="http://schemas.microsoft.com/office/drawing/2014/main" id="{0EED4863-2C36-4368-8EC1-8981F71E1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7507" y="3422160"/>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solidFill>
          <a:ln w="9525" cap="flat">
            <a:noFill/>
            <a:prstDash val="solid"/>
            <a:miter/>
          </a:ln>
        </p:spPr>
        <p:txBody>
          <a:bodyPr rtlCol="0" anchor="ctr"/>
          <a:lstStyle/>
          <a:p>
            <a:endParaRPr lang="en-US"/>
          </a:p>
        </p:txBody>
      </p:sp>
      <p:pic>
        <p:nvPicPr>
          <p:cNvPr id="8" name="Content Placeholder 7" descr="Fire">
            <a:extLst>
              <a:ext uri="{FF2B5EF4-FFF2-40B4-BE49-F238E27FC236}">
                <a16:creationId xmlns:a16="http://schemas.microsoft.com/office/drawing/2014/main" id="{DF7C9929-2BC2-40E7-94B6-F322AAB792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672" y="447739"/>
            <a:ext cx="5072883" cy="5072883"/>
          </a:xfrm>
          <a:prstGeom prst="rect">
            <a:avLst/>
          </a:prstGeom>
        </p:spPr>
      </p:pic>
      <p:sp>
        <p:nvSpPr>
          <p:cNvPr id="19" name="Rectangle 18">
            <a:extLst>
              <a:ext uri="{FF2B5EF4-FFF2-40B4-BE49-F238E27FC236}">
                <a16:creationId xmlns:a16="http://schemas.microsoft.com/office/drawing/2014/main" id="{6EBCA50A-5298-4A7E-A04A-6668F03E1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77289"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Graphic 14">
            <a:extLst>
              <a:ext uri="{FF2B5EF4-FFF2-40B4-BE49-F238E27FC236}">
                <a16:creationId xmlns:a16="http://schemas.microsoft.com/office/drawing/2014/main" id="{2929DB54-1BF0-4191-88B1-ADEBA6E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7507" y="3425580"/>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alpha val="50000"/>
            </a:schemeClr>
          </a:solidFill>
          <a:ln w="9525" cap="flat">
            <a:noFill/>
            <a:prstDash val="solid"/>
            <a:miter/>
          </a:ln>
        </p:spPr>
        <p:txBody>
          <a:bodyPr rtlCol="0" anchor="ctr"/>
          <a:lstStyle/>
          <a:p>
            <a:endParaRPr lang="en-US"/>
          </a:p>
        </p:txBody>
      </p:sp>
      <p:sp>
        <p:nvSpPr>
          <p:cNvPr id="23" name="Rectangle 22">
            <a:extLst>
              <a:ext uri="{FF2B5EF4-FFF2-40B4-BE49-F238E27FC236}">
                <a16:creationId xmlns:a16="http://schemas.microsoft.com/office/drawing/2014/main" id="{07BBE06B-52A9-428B-BA9D-8838EE1BF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B77DB28-D9BA-409E-B990-F609595BC947}"/>
              </a:ext>
            </a:extLst>
          </p:cNvPr>
          <p:cNvSpPr txBox="1"/>
          <p:nvPr/>
        </p:nvSpPr>
        <p:spPr>
          <a:xfrm>
            <a:off x="5931322" y="1753126"/>
            <a:ext cx="5558587" cy="5170646"/>
          </a:xfrm>
          <a:prstGeom prst="rect">
            <a:avLst/>
          </a:prstGeom>
          <a:noFill/>
        </p:spPr>
        <p:txBody>
          <a:bodyPr wrap="square" rtlCol="0">
            <a:spAutoFit/>
          </a:bodyPr>
          <a:lstStyle/>
          <a:p>
            <a:r>
              <a:rPr lang="en-US" sz="2000" dirty="0"/>
              <a:t>The following report was prepared on behalf of SwiftTech.</a:t>
            </a:r>
          </a:p>
          <a:p>
            <a:endParaRPr lang="en-US" sz="2000" dirty="0"/>
          </a:p>
          <a:p>
            <a:r>
              <a:rPr lang="en-US" sz="2000" dirty="0"/>
              <a:t>Thank you for giving Firehawk Consulting the opportunity to review your security posture in anticipation of performing a SOC II security assessment.  </a:t>
            </a:r>
          </a:p>
          <a:p>
            <a:endParaRPr lang="en-US" sz="2000" dirty="0"/>
          </a:p>
          <a:p>
            <a:r>
              <a:rPr lang="en-US" sz="2000" dirty="0"/>
              <a:t>We hope you find the notes below as you begin your journey.  Please do not hesitate to contact us if you have further questions.</a:t>
            </a:r>
          </a:p>
          <a:p>
            <a:endParaRPr lang="en-US" sz="2000" dirty="0"/>
          </a:p>
          <a:p>
            <a:endParaRPr lang="en-US" dirty="0"/>
          </a:p>
          <a:p>
            <a:endParaRPr lang="en-US" dirty="0"/>
          </a:p>
          <a:p>
            <a:endParaRPr lang="en-US" dirty="0"/>
          </a:p>
          <a:p>
            <a:endParaRPr lang="en-US" dirty="0"/>
          </a:p>
          <a:p>
            <a:endParaRPr lang="en-US" dirty="0"/>
          </a:p>
        </p:txBody>
      </p:sp>
      <p:sp>
        <p:nvSpPr>
          <p:cNvPr id="22" name="Title 1">
            <a:extLst>
              <a:ext uri="{FF2B5EF4-FFF2-40B4-BE49-F238E27FC236}">
                <a16:creationId xmlns:a16="http://schemas.microsoft.com/office/drawing/2014/main" id="{9FD6CC9F-CCA8-4D68-9958-3476916CC21B}"/>
              </a:ext>
            </a:extLst>
          </p:cNvPr>
          <p:cNvSpPr txBox="1">
            <a:spLocks/>
          </p:cNvSpPr>
          <p:nvPr/>
        </p:nvSpPr>
        <p:spPr>
          <a:xfrm>
            <a:off x="6190593" y="5768552"/>
            <a:ext cx="6618051"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24" name="Graphic 23" descr="Rabbit">
            <a:extLst>
              <a:ext uri="{FF2B5EF4-FFF2-40B4-BE49-F238E27FC236}">
                <a16:creationId xmlns:a16="http://schemas.microsoft.com/office/drawing/2014/main" id="{4C999368-5389-4B7E-9CC3-5F5EAE6C87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56486" y="5544561"/>
            <a:ext cx="764749" cy="764749"/>
          </a:xfrm>
          <a:prstGeom prst="rect">
            <a:avLst/>
          </a:prstGeom>
        </p:spPr>
      </p:pic>
      <p:sp>
        <p:nvSpPr>
          <p:cNvPr id="10" name="TextBox 9">
            <a:extLst>
              <a:ext uri="{FF2B5EF4-FFF2-40B4-BE49-F238E27FC236}">
                <a16:creationId xmlns:a16="http://schemas.microsoft.com/office/drawing/2014/main" id="{0326A288-13D3-4703-9CE7-0F6C15C45B48}"/>
              </a:ext>
            </a:extLst>
          </p:cNvPr>
          <p:cNvSpPr txBox="1"/>
          <p:nvPr/>
        </p:nvSpPr>
        <p:spPr>
          <a:xfrm>
            <a:off x="8196825" y="5265683"/>
            <a:ext cx="1034218" cy="369332"/>
          </a:xfrm>
          <a:prstGeom prst="rect">
            <a:avLst/>
          </a:prstGeom>
          <a:noFill/>
        </p:spPr>
        <p:txBody>
          <a:bodyPr wrap="square" rtlCol="0">
            <a:spAutoFit/>
          </a:bodyPr>
          <a:lstStyle/>
          <a:p>
            <a:pPr algn="ctr"/>
            <a:r>
              <a:rPr lang="en-US" b="1" dirty="0"/>
              <a:t>For</a:t>
            </a:r>
            <a:r>
              <a:rPr lang="en-US" dirty="0"/>
              <a:t> </a:t>
            </a:r>
          </a:p>
        </p:txBody>
      </p:sp>
    </p:spTree>
    <p:extLst>
      <p:ext uri="{BB962C8B-B14F-4D97-AF65-F5344CB8AC3E}">
        <p14:creationId xmlns:p14="http://schemas.microsoft.com/office/powerpoint/2010/main" val="1564614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6CAF7F-2E1D-0D6C-64B5-3190ACF8FC3B}"/>
              </a:ext>
            </a:extLst>
          </p:cNvPr>
          <p:cNvSpPr>
            <a:spLocks noGrp="1"/>
          </p:cNvSpPr>
          <p:nvPr>
            <p:ph type="title"/>
          </p:nvPr>
        </p:nvSpPr>
        <p:spPr>
          <a:xfrm>
            <a:off x="1739153" y="0"/>
            <a:ext cx="9614646" cy="636494"/>
          </a:xfrm>
        </p:spPr>
        <p:txBody>
          <a:bodyPr>
            <a:normAutofit fontScale="90000"/>
          </a:bodyPr>
          <a:lstStyle/>
          <a:p>
            <a:r>
              <a:rPr lang="en-IN" dirty="0"/>
              <a:t>List of Controls and Control Assessments</a:t>
            </a:r>
          </a:p>
        </p:txBody>
      </p:sp>
      <p:graphicFrame>
        <p:nvGraphicFramePr>
          <p:cNvPr id="5" name="Table 5">
            <a:extLst>
              <a:ext uri="{FF2B5EF4-FFF2-40B4-BE49-F238E27FC236}">
                <a16:creationId xmlns:a16="http://schemas.microsoft.com/office/drawing/2014/main" id="{5B7034E8-3818-8EC1-4F3F-82D7FE43D9F7}"/>
              </a:ext>
            </a:extLst>
          </p:cNvPr>
          <p:cNvGraphicFramePr>
            <a:graphicFrameLocks noGrp="1"/>
          </p:cNvGraphicFramePr>
          <p:nvPr>
            <p:extLst>
              <p:ext uri="{D42A27DB-BD31-4B8C-83A1-F6EECF244321}">
                <p14:modId xmlns:p14="http://schemas.microsoft.com/office/powerpoint/2010/main" val="1708504995"/>
              </p:ext>
            </p:extLst>
          </p:nvPr>
        </p:nvGraphicFramePr>
        <p:xfrm>
          <a:off x="295835" y="770965"/>
          <a:ext cx="11752731" cy="2357718"/>
        </p:xfrm>
        <a:graphic>
          <a:graphicData uri="http://schemas.openxmlformats.org/drawingml/2006/table">
            <a:tbl>
              <a:tblPr firstRow="1" bandRow="1">
                <a:tableStyleId>{5C22544A-7EE6-4342-B048-85BDC9FD1C3A}</a:tableStyleId>
              </a:tblPr>
              <a:tblGrid>
                <a:gridCol w="5414683">
                  <a:extLst>
                    <a:ext uri="{9D8B030D-6E8A-4147-A177-3AD203B41FA5}">
                      <a16:colId xmlns:a16="http://schemas.microsoft.com/office/drawing/2014/main" val="288640799"/>
                    </a:ext>
                  </a:extLst>
                </a:gridCol>
                <a:gridCol w="2303929">
                  <a:extLst>
                    <a:ext uri="{9D8B030D-6E8A-4147-A177-3AD203B41FA5}">
                      <a16:colId xmlns:a16="http://schemas.microsoft.com/office/drawing/2014/main" val="4206640844"/>
                    </a:ext>
                  </a:extLst>
                </a:gridCol>
                <a:gridCol w="4034119">
                  <a:extLst>
                    <a:ext uri="{9D8B030D-6E8A-4147-A177-3AD203B41FA5}">
                      <a16:colId xmlns:a16="http://schemas.microsoft.com/office/drawing/2014/main" val="3926995193"/>
                    </a:ext>
                  </a:extLst>
                </a:gridCol>
              </a:tblGrid>
              <a:tr h="377832">
                <a:tc>
                  <a:txBody>
                    <a:bodyPr/>
                    <a:lstStyle/>
                    <a:p>
                      <a:r>
                        <a:rPr lang="en-IN"/>
                        <a:t>Category aka Risk Statement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lt1"/>
                          </a:solidFill>
                          <a:effectLst/>
                          <a:latin typeface="+mn-lt"/>
                          <a:ea typeface="+mn-ea"/>
                          <a:cs typeface="+mn-cs"/>
                        </a:rPr>
                        <a:t>Systems and Controls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Effect </a:t>
                      </a:r>
                      <a:endParaRPr lang="en-IN" sz="1800" b="1" i="0" kern="1200" dirty="0">
                        <a:solidFill>
                          <a:schemeClr val="lt1"/>
                        </a:solidFill>
                        <a:effectLst/>
                        <a:latin typeface="+mn-lt"/>
                        <a:ea typeface="+mn-ea"/>
                        <a:cs typeface="+mn-cs"/>
                      </a:endParaRPr>
                    </a:p>
                  </a:txBody>
                  <a:tcPr/>
                </a:tc>
                <a:extLst>
                  <a:ext uri="{0D108BD9-81ED-4DB2-BD59-A6C34878D82A}">
                    <a16:rowId xmlns:a16="http://schemas.microsoft.com/office/drawing/2014/main" val="2540362577"/>
                  </a:ext>
                </a:extLst>
              </a:tr>
              <a:tr h="377832">
                <a:tc gridSpan="3">
                  <a:txBody>
                    <a:bodyPr/>
                    <a:lstStyle/>
                    <a:p>
                      <a:r>
                        <a:rPr lang="en-IN" dirty="0"/>
                        <a:t>Data Storage </a:t>
                      </a:r>
                    </a:p>
                  </a:txBody>
                  <a:tcPr>
                    <a:solidFill>
                      <a:schemeClr val="accent1">
                        <a:lumMod val="60000"/>
                        <a:lumOff val="4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89470632"/>
                  </a:ext>
                </a:extLst>
              </a:tr>
              <a:tr h="598234">
                <a:tc>
                  <a:txBody>
                    <a:bodyPr/>
                    <a:lstStyle/>
                    <a:p>
                      <a:r>
                        <a:rPr lang="en-US" sz="1600" b="0" i="0" kern="1200" dirty="0">
                          <a:solidFill>
                            <a:schemeClr val="dk1"/>
                          </a:solidFill>
                          <a:effectLst/>
                          <a:latin typeface="+mn-lt"/>
                          <a:ea typeface="+mn-ea"/>
                          <a:cs typeface="+mn-cs"/>
                        </a:rPr>
                        <a:t>Stored data - including sensitive information is encrypted using a weak cipher which may allow unpermitted access to the data.</a:t>
                      </a:r>
                      <a:endParaRPr lang="en-US" sz="1600" dirty="0"/>
                    </a:p>
                  </a:txBody>
                  <a:tcPr/>
                </a:tc>
                <a:tc>
                  <a:txBody>
                    <a:bodyPr/>
                    <a:lstStyle/>
                    <a:p>
                      <a:r>
                        <a:rPr lang="en-IN" sz="1600" b="0" i="0" kern="1200" dirty="0">
                          <a:solidFill>
                            <a:schemeClr val="dk1"/>
                          </a:solidFill>
                          <a:effectLst/>
                          <a:latin typeface="+mn-lt"/>
                          <a:ea typeface="+mn-ea"/>
                          <a:cs typeface="+mn-cs"/>
                        </a:rPr>
                        <a:t>Data Warehouse </a:t>
                      </a:r>
                      <a:endParaRPr lang="en-IN" sz="1600" dirty="0"/>
                    </a:p>
                  </a:txBody>
                  <a:tcPr/>
                </a:tc>
                <a:tc>
                  <a:txBody>
                    <a:bodyPr/>
                    <a:lstStyle/>
                    <a:p>
                      <a:r>
                        <a:rPr lang="en-IN" sz="1600" dirty="0"/>
                        <a:t>Data at risk need high end encryption (i.e. at least need 256 bit encryption)</a:t>
                      </a:r>
                    </a:p>
                  </a:txBody>
                  <a:tcPr/>
                </a:tc>
                <a:extLst>
                  <a:ext uri="{0D108BD9-81ED-4DB2-BD59-A6C34878D82A}">
                    <a16:rowId xmlns:a16="http://schemas.microsoft.com/office/drawing/2014/main" val="3134244932"/>
                  </a:ext>
                </a:extLst>
              </a:tr>
              <a:tr h="1003820">
                <a:tc>
                  <a:txBody>
                    <a:bodyPr/>
                    <a:lstStyle/>
                    <a:p>
                      <a:r>
                        <a:rPr lang="en-IN" sz="1600" dirty="0"/>
                        <a:t>Databases in Production environment </a:t>
                      </a:r>
                      <a:r>
                        <a:rPr lang="en-US" sz="1600" b="0" i="0" kern="1200" dirty="0">
                          <a:solidFill>
                            <a:schemeClr val="dk1"/>
                          </a:solidFill>
                          <a:effectLst/>
                          <a:latin typeface="+mn-lt"/>
                          <a:ea typeface="+mn-ea"/>
                          <a:cs typeface="+mn-cs"/>
                        </a:rPr>
                        <a:t>are not encrypted which may cause data leakage or unauthorized access.</a:t>
                      </a:r>
                      <a:endParaRPr lang="en-IN" sz="1600" dirty="0"/>
                    </a:p>
                  </a:txBody>
                  <a:tcPr/>
                </a:tc>
                <a:tc>
                  <a:txBody>
                    <a:bodyPr/>
                    <a:lstStyle/>
                    <a:p>
                      <a:r>
                        <a:rPr lang="en-IN" sz="1600" b="0" i="0" kern="1200" dirty="0">
                          <a:solidFill>
                            <a:schemeClr val="dk1"/>
                          </a:solidFill>
                          <a:effectLst/>
                          <a:latin typeface="+mn-lt"/>
                          <a:ea typeface="+mn-ea"/>
                          <a:cs typeface="+mn-cs"/>
                        </a:rPr>
                        <a:t>Data Lake</a:t>
                      </a:r>
                      <a:endParaRPr lang="en-IN" sz="1600" dirty="0"/>
                    </a:p>
                  </a:txBody>
                  <a:tcPr/>
                </a:tc>
                <a:tc>
                  <a:txBody>
                    <a:bodyPr/>
                    <a:lstStyle/>
                    <a:p>
                      <a:r>
                        <a:rPr lang="en-IN" sz="1600" dirty="0"/>
                        <a:t>As any bad actor could see the data and take advantage whether internal or external</a:t>
                      </a:r>
                    </a:p>
                  </a:txBody>
                  <a:tcPr/>
                </a:tc>
                <a:extLst>
                  <a:ext uri="{0D108BD9-81ED-4DB2-BD59-A6C34878D82A}">
                    <a16:rowId xmlns:a16="http://schemas.microsoft.com/office/drawing/2014/main" val="1592975976"/>
                  </a:ext>
                </a:extLst>
              </a:tr>
            </a:tbl>
          </a:graphicData>
        </a:graphic>
      </p:graphicFrame>
      <p:graphicFrame>
        <p:nvGraphicFramePr>
          <p:cNvPr id="6" name="Table 5">
            <a:extLst>
              <a:ext uri="{FF2B5EF4-FFF2-40B4-BE49-F238E27FC236}">
                <a16:creationId xmlns:a16="http://schemas.microsoft.com/office/drawing/2014/main" id="{8AD3A002-6A4A-8C8F-C877-2366837721C6}"/>
              </a:ext>
            </a:extLst>
          </p:cNvPr>
          <p:cNvGraphicFramePr>
            <a:graphicFrameLocks noGrp="1"/>
          </p:cNvGraphicFramePr>
          <p:nvPr>
            <p:extLst>
              <p:ext uri="{D42A27DB-BD31-4B8C-83A1-F6EECF244321}">
                <p14:modId xmlns:p14="http://schemas.microsoft.com/office/powerpoint/2010/main" val="142513188"/>
              </p:ext>
            </p:extLst>
          </p:nvPr>
        </p:nvGraphicFramePr>
        <p:xfrm>
          <a:off x="295835" y="3429000"/>
          <a:ext cx="11752731" cy="2933080"/>
        </p:xfrm>
        <a:graphic>
          <a:graphicData uri="http://schemas.openxmlformats.org/drawingml/2006/table">
            <a:tbl>
              <a:tblPr firstRow="1" bandRow="1">
                <a:tableStyleId>{5C22544A-7EE6-4342-B048-85BDC9FD1C3A}</a:tableStyleId>
              </a:tblPr>
              <a:tblGrid>
                <a:gridCol w="4419600">
                  <a:extLst>
                    <a:ext uri="{9D8B030D-6E8A-4147-A177-3AD203B41FA5}">
                      <a16:colId xmlns:a16="http://schemas.microsoft.com/office/drawing/2014/main" val="288640799"/>
                    </a:ext>
                  </a:extLst>
                </a:gridCol>
                <a:gridCol w="3191436">
                  <a:extLst>
                    <a:ext uri="{9D8B030D-6E8A-4147-A177-3AD203B41FA5}">
                      <a16:colId xmlns:a16="http://schemas.microsoft.com/office/drawing/2014/main" val="2294234695"/>
                    </a:ext>
                  </a:extLst>
                </a:gridCol>
                <a:gridCol w="4141695">
                  <a:extLst>
                    <a:ext uri="{9D8B030D-6E8A-4147-A177-3AD203B41FA5}">
                      <a16:colId xmlns:a16="http://schemas.microsoft.com/office/drawing/2014/main" val="3991657524"/>
                    </a:ext>
                  </a:extLst>
                </a:gridCol>
              </a:tblGrid>
              <a:tr h="316642">
                <a:tc>
                  <a:txBody>
                    <a:bodyPr/>
                    <a:lstStyle/>
                    <a:p>
                      <a:r>
                        <a:rPr lang="en-IN" dirty="0"/>
                        <a:t>Category aka Risk Statement</a:t>
                      </a:r>
                    </a:p>
                  </a:txBody>
                  <a:tcPr/>
                </a:tc>
                <a:tc>
                  <a:txBody>
                    <a:bodyPr/>
                    <a:lstStyle/>
                    <a:p>
                      <a:r>
                        <a:rPr lang="en-IN" sz="1800" b="1" i="0" kern="1200" dirty="0">
                          <a:solidFill>
                            <a:schemeClr val="lt1"/>
                          </a:solidFill>
                          <a:effectLst/>
                          <a:latin typeface="+mn-lt"/>
                          <a:ea typeface="+mn-ea"/>
                          <a:cs typeface="+mn-cs"/>
                        </a:rPr>
                        <a:t>Systems and Controls</a:t>
                      </a:r>
                      <a:endParaRPr lang="en-IN" dirty="0"/>
                    </a:p>
                  </a:txBody>
                  <a:tcPr/>
                </a:tc>
                <a:tc>
                  <a:txBody>
                    <a:bodyPr/>
                    <a:lstStyle/>
                    <a:p>
                      <a:r>
                        <a:rPr lang="en-IN" dirty="0"/>
                        <a:t>Effect </a:t>
                      </a:r>
                    </a:p>
                  </a:txBody>
                  <a:tcPr/>
                </a:tc>
                <a:extLst>
                  <a:ext uri="{0D108BD9-81ED-4DB2-BD59-A6C34878D82A}">
                    <a16:rowId xmlns:a16="http://schemas.microsoft.com/office/drawing/2014/main" val="2540362577"/>
                  </a:ext>
                </a:extLst>
              </a:tr>
              <a:tr h="421874">
                <a:tc gridSpan="3">
                  <a:txBody>
                    <a:bodyPr/>
                    <a:lstStyle/>
                    <a:p>
                      <a:r>
                        <a:rPr lang="en-IN" dirty="0"/>
                        <a:t>End User Management</a:t>
                      </a:r>
                    </a:p>
                  </a:txBody>
                  <a:tcPr>
                    <a:solidFill>
                      <a:schemeClr val="accent1">
                        <a:lumMod val="60000"/>
                        <a:lumOff val="4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89470632"/>
                  </a:ext>
                </a:extLst>
              </a:tr>
              <a:tr h="1054685">
                <a:tc>
                  <a:txBody>
                    <a:bodyPr/>
                    <a:lstStyle/>
                    <a:p>
                      <a:r>
                        <a:rPr lang="en-US" sz="1600" dirty="0"/>
                        <a:t>Internal Network users require a 7-character password</a:t>
                      </a:r>
                    </a:p>
                    <a:p>
                      <a:r>
                        <a:rPr lang="en-IN" sz="1600" dirty="0"/>
                        <a:t>Passwords never expire</a:t>
                      </a:r>
                    </a:p>
                  </a:txBody>
                  <a:tcPr/>
                </a:tc>
                <a:tc>
                  <a:txBody>
                    <a:bodyPr/>
                    <a:lstStyle/>
                    <a:p>
                      <a:r>
                        <a:rPr lang="en-IN" sz="1600" dirty="0"/>
                        <a:t>Strong Password Policy</a:t>
                      </a:r>
                    </a:p>
                  </a:txBody>
                  <a:tcPr/>
                </a:tc>
                <a:tc>
                  <a:txBody>
                    <a:bodyPr/>
                    <a:lstStyle/>
                    <a:p>
                      <a:r>
                        <a:rPr lang="en-IN" sz="1600" dirty="0"/>
                        <a:t>Password could be guessed easily so changes in the password policy is required</a:t>
                      </a:r>
                    </a:p>
                  </a:txBody>
                  <a:tcPr/>
                </a:tc>
                <a:extLst>
                  <a:ext uri="{0D108BD9-81ED-4DB2-BD59-A6C34878D82A}">
                    <a16:rowId xmlns:a16="http://schemas.microsoft.com/office/drawing/2014/main" val="3134244932"/>
                  </a:ext>
                </a:extLst>
              </a:tr>
              <a:tr h="1090761">
                <a:tc>
                  <a:txBody>
                    <a:bodyPr/>
                    <a:lstStyle/>
                    <a:p>
                      <a:r>
                        <a:rPr lang="en-US" sz="1600" b="0" i="0" kern="1200" dirty="0">
                          <a:solidFill>
                            <a:schemeClr val="dk1"/>
                          </a:solidFill>
                          <a:effectLst/>
                          <a:latin typeface="+mn-lt"/>
                          <a:ea typeface="+mn-ea"/>
                          <a:cs typeface="+mn-cs"/>
                        </a:rPr>
                        <a:t>Users are able to login to organization's virtual private network (VPN) using only username and password which may allow unauthorized network access.</a:t>
                      </a:r>
                      <a:endParaRPr lang="en-IN" sz="1600" dirty="0"/>
                    </a:p>
                  </a:txBody>
                  <a:tcPr/>
                </a:tc>
                <a:tc>
                  <a:txBody>
                    <a:bodyPr/>
                    <a:lstStyle/>
                    <a:p>
                      <a:r>
                        <a:rPr lang="en-IN" sz="1600" b="0" i="0" kern="1200" dirty="0">
                          <a:solidFill>
                            <a:schemeClr val="dk1"/>
                          </a:solidFill>
                          <a:effectLst/>
                          <a:latin typeface="+mn-lt"/>
                          <a:ea typeface="+mn-ea"/>
                          <a:cs typeface="+mn-cs"/>
                        </a:rPr>
                        <a:t>Multi-factor authentication</a:t>
                      </a:r>
                      <a:endParaRPr lang="en-IN" sz="1600" dirty="0"/>
                    </a:p>
                  </a:txBody>
                  <a:tcPr/>
                </a:tc>
                <a:tc>
                  <a:txBody>
                    <a:bodyPr/>
                    <a:lstStyle/>
                    <a:p>
                      <a:r>
                        <a:rPr lang="en-IN" sz="1600" dirty="0"/>
                        <a:t>MFA is must as anyone can connect without verifying their identify and could damage the organization.</a:t>
                      </a:r>
                    </a:p>
                  </a:txBody>
                  <a:tcPr/>
                </a:tc>
                <a:extLst>
                  <a:ext uri="{0D108BD9-81ED-4DB2-BD59-A6C34878D82A}">
                    <a16:rowId xmlns:a16="http://schemas.microsoft.com/office/drawing/2014/main" val="1592975976"/>
                  </a:ext>
                </a:extLst>
              </a:tr>
            </a:tbl>
          </a:graphicData>
        </a:graphic>
      </p:graphicFrame>
    </p:spTree>
    <p:extLst>
      <p:ext uri="{BB962C8B-B14F-4D97-AF65-F5344CB8AC3E}">
        <p14:creationId xmlns:p14="http://schemas.microsoft.com/office/powerpoint/2010/main" val="621474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5B7034E8-3818-8EC1-4F3F-82D7FE43D9F7}"/>
              </a:ext>
            </a:extLst>
          </p:cNvPr>
          <p:cNvGraphicFramePr>
            <a:graphicFrameLocks noGrp="1"/>
          </p:cNvGraphicFramePr>
          <p:nvPr>
            <p:extLst>
              <p:ext uri="{D42A27DB-BD31-4B8C-83A1-F6EECF244321}">
                <p14:modId xmlns:p14="http://schemas.microsoft.com/office/powerpoint/2010/main" val="2289985164"/>
              </p:ext>
            </p:extLst>
          </p:nvPr>
        </p:nvGraphicFramePr>
        <p:xfrm>
          <a:off x="242047" y="161365"/>
          <a:ext cx="11698941" cy="2446257"/>
        </p:xfrm>
        <a:graphic>
          <a:graphicData uri="http://schemas.openxmlformats.org/drawingml/2006/table">
            <a:tbl>
              <a:tblPr firstRow="1" bandRow="1">
                <a:tableStyleId>{5C22544A-7EE6-4342-B048-85BDC9FD1C3A}</a:tableStyleId>
              </a:tblPr>
              <a:tblGrid>
                <a:gridCol w="4545106">
                  <a:extLst>
                    <a:ext uri="{9D8B030D-6E8A-4147-A177-3AD203B41FA5}">
                      <a16:colId xmlns:a16="http://schemas.microsoft.com/office/drawing/2014/main" val="288640799"/>
                    </a:ext>
                  </a:extLst>
                </a:gridCol>
                <a:gridCol w="2420471">
                  <a:extLst>
                    <a:ext uri="{9D8B030D-6E8A-4147-A177-3AD203B41FA5}">
                      <a16:colId xmlns:a16="http://schemas.microsoft.com/office/drawing/2014/main" val="1356922821"/>
                    </a:ext>
                  </a:extLst>
                </a:gridCol>
                <a:gridCol w="4733364">
                  <a:extLst>
                    <a:ext uri="{9D8B030D-6E8A-4147-A177-3AD203B41FA5}">
                      <a16:colId xmlns:a16="http://schemas.microsoft.com/office/drawing/2014/main" val="1345189770"/>
                    </a:ext>
                  </a:extLst>
                </a:gridCol>
              </a:tblGrid>
              <a:tr h="370661">
                <a:tc>
                  <a:txBody>
                    <a:bodyPr/>
                    <a:lstStyle/>
                    <a:p>
                      <a:r>
                        <a:rPr lang="en-IN" dirty="0"/>
                        <a:t>Category aka Risk Statement</a:t>
                      </a:r>
                    </a:p>
                  </a:txBody>
                  <a:tcPr/>
                </a:tc>
                <a:tc>
                  <a:txBody>
                    <a:bodyPr/>
                    <a:lstStyle/>
                    <a:p>
                      <a:r>
                        <a:rPr lang="en-IN" sz="1800" b="1" i="0" kern="1200" dirty="0">
                          <a:solidFill>
                            <a:schemeClr val="lt1"/>
                          </a:solidFill>
                          <a:effectLst/>
                          <a:latin typeface="+mn-lt"/>
                          <a:ea typeface="+mn-ea"/>
                          <a:cs typeface="+mn-cs"/>
                        </a:rPr>
                        <a:t>Systems and Controls</a:t>
                      </a:r>
                      <a:endParaRPr lang="en-IN" dirty="0"/>
                    </a:p>
                  </a:txBody>
                  <a:tcPr/>
                </a:tc>
                <a:tc>
                  <a:txBody>
                    <a:bodyPr/>
                    <a:lstStyle/>
                    <a:p>
                      <a:r>
                        <a:rPr lang="en-IN" dirty="0"/>
                        <a:t>Effect </a:t>
                      </a:r>
                    </a:p>
                  </a:txBody>
                  <a:tcPr/>
                </a:tc>
                <a:extLst>
                  <a:ext uri="{0D108BD9-81ED-4DB2-BD59-A6C34878D82A}">
                    <a16:rowId xmlns:a16="http://schemas.microsoft.com/office/drawing/2014/main" val="2540362577"/>
                  </a:ext>
                </a:extLst>
              </a:tr>
              <a:tr h="370661">
                <a:tc gridSpan="3">
                  <a:txBody>
                    <a:bodyPr/>
                    <a:lstStyle/>
                    <a:p>
                      <a:r>
                        <a:rPr lang="en-IN" dirty="0"/>
                        <a:t>Network Controls</a:t>
                      </a:r>
                    </a:p>
                  </a:txBody>
                  <a:tcPr>
                    <a:solidFill>
                      <a:schemeClr val="accent1">
                        <a:lumMod val="60000"/>
                        <a:lumOff val="4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89470632"/>
                  </a:ext>
                </a:extLst>
              </a:tr>
              <a:tr h="880812">
                <a:tc>
                  <a:txBody>
                    <a:bodyPr/>
                    <a:lstStyle/>
                    <a:p>
                      <a:r>
                        <a:rPr lang="en-US" sz="1600" dirty="0"/>
                        <a:t>TLS v1.1 is used between the cloud production environment and SwiftTech’s physical location</a:t>
                      </a:r>
                      <a:endParaRPr lang="en-IN" sz="1600" dirty="0"/>
                    </a:p>
                  </a:txBody>
                  <a:tcPr/>
                </a:tc>
                <a:tc>
                  <a:txBody>
                    <a:bodyPr/>
                    <a:lstStyle/>
                    <a:p>
                      <a:r>
                        <a:rPr lang="en-IN" sz="1600" b="0" i="0" kern="1200" dirty="0">
                          <a:solidFill>
                            <a:schemeClr val="dk1"/>
                          </a:solidFill>
                          <a:effectLst/>
                          <a:latin typeface="+mn-lt"/>
                          <a:ea typeface="+mn-ea"/>
                          <a:cs typeface="+mn-cs"/>
                        </a:rPr>
                        <a:t>Cloud-based</a:t>
                      </a:r>
                      <a:endParaRPr lang="en-IN" sz="1600" dirty="0"/>
                    </a:p>
                  </a:txBody>
                  <a:tcPr/>
                </a:tc>
                <a:tc>
                  <a:txBody>
                    <a:bodyPr/>
                    <a:lstStyle/>
                    <a:p>
                      <a:r>
                        <a:rPr lang="en-US" sz="1600" dirty="0"/>
                        <a:t>NCSC's recommendation for TLS Data in Transit recommends using TLS v1.2 or higher because there are known vulnerabilities in prior versions.</a:t>
                      </a:r>
                      <a:endParaRPr lang="en-IN" sz="1600" dirty="0"/>
                    </a:p>
                  </a:txBody>
                  <a:tcPr/>
                </a:tc>
                <a:extLst>
                  <a:ext uri="{0D108BD9-81ED-4DB2-BD59-A6C34878D82A}">
                    <a16:rowId xmlns:a16="http://schemas.microsoft.com/office/drawing/2014/main" val="3134244932"/>
                  </a:ext>
                </a:extLst>
              </a:tr>
              <a:tr h="824123">
                <a:tc>
                  <a:txBody>
                    <a:bodyPr/>
                    <a:lstStyle/>
                    <a:p>
                      <a:r>
                        <a:rPr lang="en-US" sz="1600" dirty="0"/>
                        <a:t>Application development Tiers are not logically segmented from Business Application servers</a:t>
                      </a:r>
                    </a:p>
                    <a:p>
                      <a:endParaRPr lang="en-IN" sz="1600" dirty="0"/>
                    </a:p>
                  </a:txBody>
                  <a:tcPr/>
                </a:tc>
                <a:tc>
                  <a:txBody>
                    <a:bodyPr/>
                    <a:lstStyle/>
                    <a:p>
                      <a:r>
                        <a:rPr lang="en-IN" sz="1600" dirty="0"/>
                        <a:t>Acceptable use policy</a:t>
                      </a:r>
                    </a:p>
                  </a:txBody>
                  <a:tcPr/>
                </a:tc>
                <a:tc>
                  <a:txBody>
                    <a:bodyPr/>
                    <a:lstStyle/>
                    <a:p>
                      <a:r>
                        <a:rPr lang="en-IN" sz="1600" dirty="0"/>
                        <a:t>Should follow 3-Tier architecture </a:t>
                      </a:r>
                    </a:p>
                  </a:txBody>
                  <a:tcPr/>
                </a:tc>
                <a:extLst>
                  <a:ext uri="{0D108BD9-81ED-4DB2-BD59-A6C34878D82A}">
                    <a16:rowId xmlns:a16="http://schemas.microsoft.com/office/drawing/2014/main" val="1592975976"/>
                  </a:ext>
                </a:extLst>
              </a:tr>
            </a:tbl>
          </a:graphicData>
        </a:graphic>
      </p:graphicFrame>
      <p:graphicFrame>
        <p:nvGraphicFramePr>
          <p:cNvPr id="6" name="Table 5">
            <a:extLst>
              <a:ext uri="{FF2B5EF4-FFF2-40B4-BE49-F238E27FC236}">
                <a16:creationId xmlns:a16="http://schemas.microsoft.com/office/drawing/2014/main" id="{8AD3A002-6A4A-8C8F-C877-2366837721C6}"/>
              </a:ext>
            </a:extLst>
          </p:cNvPr>
          <p:cNvGraphicFramePr>
            <a:graphicFrameLocks noGrp="1"/>
          </p:cNvGraphicFramePr>
          <p:nvPr>
            <p:extLst>
              <p:ext uri="{D42A27DB-BD31-4B8C-83A1-F6EECF244321}">
                <p14:modId xmlns:p14="http://schemas.microsoft.com/office/powerpoint/2010/main" val="249048155"/>
              </p:ext>
            </p:extLst>
          </p:nvPr>
        </p:nvGraphicFramePr>
        <p:xfrm>
          <a:off x="242047" y="2752165"/>
          <a:ext cx="11698941" cy="1927411"/>
        </p:xfrm>
        <a:graphic>
          <a:graphicData uri="http://schemas.openxmlformats.org/drawingml/2006/table">
            <a:tbl>
              <a:tblPr firstRow="1" bandRow="1">
                <a:tableStyleId>{5C22544A-7EE6-4342-B048-85BDC9FD1C3A}</a:tableStyleId>
              </a:tblPr>
              <a:tblGrid>
                <a:gridCol w="6018252">
                  <a:extLst>
                    <a:ext uri="{9D8B030D-6E8A-4147-A177-3AD203B41FA5}">
                      <a16:colId xmlns:a16="http://schemas.microsoft.com/office/drawing/2014/main" val="288640799"/>
                    </a:ext>
                  </a:extLst>
                </a:gridCol>
                <a:gridCol w="2247200">
                  <a:extLst>
                    <a:ext uri="{9D8B030D-6E8A-4147-A177-3AD203B41FA5}">
                      <a16:colId xmlns:a16="http://schemas.microsoft.com/office/drawing/2014/main" val="1056887540"/>
                    </a:ext>
                  </a:extLst>
                </a:gridCol>
                <a:gridCol w="3433489">
                  <a:extLst>
                    <a:ext uri="{9D8B030D-6E8A-4147-A177-3AD203B41FA5}">
                      <a16:colId xmlns:a16="http://schemas.microsoft.com/office/drawing/2014/main" val="3534222466"/>
                    </a:ext>
                  </a:extLst>
                </a:gridCol>
              </a:tblGrid>
              <a:tr h="642471">
                <a:tc>
                  <a:txBody>
                    <a:bodyPr/>
                    <a:lstStyle/>
                    <a:p>
                      <a:r>
                        <a:rPr lang="en-IN" dirty="0"/>
                        <a:t>Category aka Risk Statement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lt1"/>
                          </a:solidFill>
                          <a:effectLst/>
                          <a:latin typeface="+mn-lt"/>
                          <a:ea typeface="+mn-ea"/>
                          <a:cs typeface="+mn-cs"/>
                        </a:rPr>
                        <a:t>Systems and Controls</a:t>
                      </a:r>
                    </a:p>
                  </a:txBody>
                  <a:tcPr/>
                </a:tc>
                <a:tc>
                  <a:txBody>
                    <a:bodyPr/>
                    <a:lstStyle/>
                    <a:p>
                      <a:r>
                        <a:rPr lang="en-IN" dirty="0"/>
                        <a:t>Effect </a:t>
                      </a:r>
                    </a:p>
                  </a:txBody>
                  <a:tcPr/>
                </a:tc>
                <a:extLst>
                  <a:ext uri="{0D108BD9-81ED-4DB2-BD59-A6C34878D82A}">
                    <a16:rowId xmlns:a16="http://schemas.microsoft.com/office/drawing/2014/main" val="2540362577"/>
                  </a:ext>
                </a:extLst>
              </a:tr>
              <a:tr h="367126">
                <a:tc gridSpan="3">
                  <a:txBody>
                    <a:bodyPr/>
                    <a:lstStyle/>
                    <a:p>
                      <a:r>
                        <a:rPr lang="en-IN" dirty="0"/>
                        <a:t>Patching and Vulnerability Management</a:t>
                      </a:r>
                    </a:p>
                  </a:txBody>
                  <a:tcPr>
                    <a:solidFill>
                      <a:schemeClr val="accent1">
                        <a:lumMod val="60000"/>
                        <a:lumOff val="4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89470632"/>
                  </a:ext>
                </a:extLst>
              </a:tr>
              <a:tr h="917814">
                <a:tc>
                  <a:txBody>
                    <a:bodyPr/>
                    <a:lstStyle/>
                    <a:p>
                      <a:r>
                        <a:rPr lang="en-US" sz="1600" dirty="0"/>
                        <a:t>Development Tier servers are unpatched and contain multiple vulnerabilities</a:t>
                      </a:r>
                      <a:endParaRPr lang="en-IN" sz="1600" dirty="0"/>
                    </a:p>
                  </a:txBody>
                  <a:tcPr/>
                </a:tc>
                <a:tc>
                  <a:txBody>
                    <a:bodyPr/>
                    <a:lstStyle/>
                    <a:p>
                      <a:r>
                        <a:rPr lang="en-IN" sz="1600" dirty="0"/>
                        <a:t>Information security policy</a:t>
                      </a:r>
                    </a:p>
                  </a:txBody>
                  <a:tcPr/>
                </a:tc>
                <a:tc>
                  <a:txBody>
                    <a:bodyPr/>
                    <a:lstStyle/>
                    <a:p>
                      <a:r>
                        <a:rPr lang="en-IN" sz="1600" dirty="0"/>
                        <a:t>Bad actors could target that for breach and remote attack purpose</a:t>
                      </a:r>
                    </a:p>
                  </a:txBody>
                  <a:tcPr/>
                </a:tc>
                <a:extLst>
                  <a:ext uri="{0D108BD9-81ED-4DB2-BD59-A6C34878D82A}">
                    <a16:rowId xmlns:a16="http://schemas.microsoft.com/office/drawing/2014/main" val="3134244932"/>
                  </a:ext>
                </a:extLst>
              </a:tr>
            </a:tbl>
          </a:graphicData>
        </a:graphic>
      </p:graphicFrame>
      <p:graphicFrame>
        <p:nvGraphicFramePr>
          <p:cNvPr id="2" name="Table 1">
            <a:extLst>
              <a:ext uri="{FF2B5EF4-FFF2-40B4-BE49-F238E27FC236}">
                <a16:creationId xmlns:a16="http://schemas.microsoft.com/office/drawing/2014/main" id="{D55B56D8-8371-1429-AB3A-7BAE2A44994F}"/>
              </a:ext>
            </a:extLst>
          </p:cNvPr>
          <p:cNvGraphicFramePr>
            <a:graphicFrameLocks noGrp="1"/>
          </p:cNvGraphicFramePr>
          <p:nvPr>
            <p:extLst>
              <p:ext uri="{D42A27DB-BD31-4B8C-83A1-F6EECF244321}">
                <p14:modId xmlns:p14="http://schemas.microsoft.com/office/powerpoint/2010/main" val="1360983098"/>
              </p:ext>
            </p:extLst>
          </p:nvPr>
        </p:nvGraphicFramePr>
        <p:xfrm>
          <a:off x="242047" y="4824119"/>
          <a:ext cx="11698940" cy="1872516"/>
        </p:xfrm>
        <a:graphic>
          <a:graphicData uri="http://schemas.openxmlformats.org/drawingml/2006/table">
            <a:tbl>
              <a:tblPr firstRow="1" bandRow="1">
                <a:tableStyleId>{5C22544A-7EE6-4342-B048-85BDC9FD1C3A}</a:tableStyleId>
              </a:tblPr>
              <a:tblGrid>
                <a:gridCol w="6018251">
                  <a:extLst>
                    <a:ext uri="{9D8B030D-6E8A-4147-A177-3AD203B41FA5}">
                      <a16:colId xmlns:a16="http://schemas.microsoft.com/office/drawing/2014/main" val="288640799"/>
                    </a:ext>
                  </a:extLst>
                </a:gridCol>
                <a:gridCol w="2247199">
                  <a:extLst>
                    <a:ext uri="{9D8B030D-6E8A-4147-A177-3AD203B41FA5}">
                      <a16:colId xmlns:a16="http://schemas.microsoft.com/office/drawing/2014/main" val="1056887540"/>
                    </a:ext>
                  </a:extLst>
                </a:gridCol>
                <a:gridCol w="3433490">
                  <a:extLst>
                    <a:ext uri="{9D8B030D-6E8A-4147-A177-3AD203B41FA5}">
                      <a16:colId xmlns:a16="http://schemas.microsoft.com/office/drawing/2014/main" val="3534222466"/>
                    </a:ext>
                  </a:extLst>
                </a:gridCol>
              </a:tblGrid>
              <a:tr h="575291">
                <a:tc>
                  <a:txBody>
                    <a:bodyPr/>
                    <a:lstStyle/>
                    <a:p>
                      <a:r>
                        <a:rPr lang="en-IN" dirty="0"/>
                        <a:t>Category aka Risk Statement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lt1"/>
                          </a:solidFill>
                          <a:effectLst/>
                          <a:latin typeface="+mn-lt"/>
                          <a:ea typeface="+mn-ea"/>
                          <a:cs typeface="+mn-cs"/>
                        </a:rPr>
                        <a:t>Systems and Controls</a:t>
                      </a:r>
                    </a:p>
                  </a:txBody>
                  <a:tcPr/>
                </a:tc>
                <a:tc>
                  <a:txBody>
                    <a:bodyPr/>
                    <a:lstStyle/>
                    <a:p>
                      <a:r>
                        <a:rPr lang="en-IN" dirty="0"/>
                        <a:t>Effect </a:t>
                      </a:r>
                    </a:p>
                  </a:txBody>
                  <a:tcPr/>
                </a:tc>
                <a:extLst>
                  <a:ext uri="{0D108BD9-81ED-4DB2-BD59-A6C34878D82A}">
                    <a16:rowId xmlns:a16="http://schemas.microsoft.com/office/drawing/2014/main" val="2540362577"/>
                  </a:ext>
                </a:extLst>
              </a:tr>
              <a:tr h="370636">
                <a:tc gridSpan="3">
                  <a:txBody>
                    <a:bodyPr/>
                    <a:lstStyle/>
                    <a:p>
                      <a:r>
                        <a:rPr lang="en-IN" dirty="0"/>
                        <a:t>Secure Software Development</a:t>
                      </a:r>
                    </a:p>
                  </a:txBody>
                  <a:tcPr>
                    <a:solidFill>
                      <a:schemeClr val="accent1">
                        <a:lumMod val="60000"/>
                        <a:lumOff val="4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89470632"/>
                  </a:ext>
                </a:extLst>
              </a:tr>
              <a:tr h="926589">
                <a:tc>
                  <a:txBody>
                    <a:bodyPr/>
                    <a:lstStyle/>
                    <a:p>
                      <a:r>
                        <a:rPr lang="en-US" sz="1600" dirty="0"/>
                        <a:t>Application code is not scanned for vulnerabilities before being published into production environment</a:t>
                      </a:r>
                      <a:endParaRPr lang="en-IN" sz="1600" dirty="0"/>
                    </a:p>
                  </a:txBody>
                  <a:tcPr/>
                </a:tc>
                <a:tc>
                  <a:txBody>
                    <a:bodyPr/>
                    <a:lstStyle/>
                    <a:p>
                      <a:r>
                        <a:rPr lang="en-IN" sz="1600" dirty="0"/>
                        <a:t>Information security policy</a:t>
                      </a:r>
                    </a:p>
                  </a:txBody>
                  <a:tcPr/>
                </a:tc>
                <a:tc>
                  <a:txBody>
                    <a:bodyPr/>
                    <a:lstStyle/>
                    <a:p>
                      <a:r>
                        <a:rPr lang="en-IN" sz="1600" dirty="0"/>
                        <a:t>Anyone could upload virus or malicious code due to this issue</a:t>
                      </a:r>
                    </a:p>
                  </a:txBody>
                  <a:tcPr/>
                </a:tc>
                <a:extLst>
                  <a:ext uri="{0D108BD9-81ED-4DB2-BD59-A6C34878D82A}">
                    <a16:rowId xmlns:a16="http://schemas.microsoft.com/office/drawing/2014/main" val="3134244932"/>
                  </a:ext>
                </a:extLst>
              </a:tr>
            </a:tbl>
          </a:graphicData>
        </a:graphic>
      </p:graphicFrame>
    </p:spTree>
    <p:extLst>
      <p:ext uri="{BB962C8B-B14F-4D97-AF65-F5344CB8AC3E}">
        <p14:creationId xmlns:p14="http://schemas.microsoft.com/office/powerpoint/2010/main" val="4161814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Audit Against Frameworks (3.x)</a:t>
            </a:r>
          </a:p>
        </p:txBody>
      </p:sp>
      <p:sp>
        <p:nvSpPr>
          <p:cNvPr id="3" name="Content Placeholder 2">
            <a:extLst>
              <a:ext uri="{FF2B5EF4-FFF2-40B4-BE49-F238E27FC236}">
                <a16:creationId xmlns:a16="http://schemas.microsoft.com/office/drawing/2014/main" id="{1753A06C-F28C-E846-EBF8-B83B49FCD741}"/>
              </a:ext>
            </a:extLst>
          </p:cNvPr>
          <p:cNvSpPr>
            <a:spLocks noGrp="1"/>
          </p:cNvSpPr>
          <p:nvPr>
            <p:ph idx="1"/>
          </p:nvPr>
        </p:nvSpPr>
        <p:spPr/>
        <p:txBody>
          <a:bodyPr/>
          <a:lstStyle/>
          <a:p>
            <a:r>
              <a:rPr lang="en-IN" sz="2400" dirty="0"/>
              <a:t>After going through the </a:t>
            </a:r>
            <a:r>
              <a:rPr lang="en-IN" sz="2400" dirty="0" err="1"/>
              <a:t>SwiftTech-msa</a:t>
            </a:r>
            <a:r>
              <a:rPr lang="en-IN" sz="2400" dirty="0"/>
              <a:t> and </a:t>
            </a:r>
            <a:r>
              <a:rPr lang="en-IN" sz="2400" dirty="0" err="1"/>
              <a:t>Firehawk</a:t>
            </a:r>
            <a:r>
              <a:rPr lang="en-IN" sz="2400" dirty="0"/>
              <a:t> Consulting this are the controls list mentioned below :</a:t>
            </a:r>
          </a:p>
          <a:p>
            <a:endParaRPr lang="en-IN" dirty="0"/>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7" name="Rectangle 6">
            <a:extLst>
              <a:ext uri="{FF2B5EF4-FFF2-40B4-BE49-F238E27FC236}">
                <a16:creationId xmlns:a16="http://schemas.microsoft.com/office/drawing/2014/main" id="{4292264A-CEBB-4B03-A35B-CAFC8C7E7636}"/>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5">
            <a:extLst>
              <a:ext uri="{FF2B5EF4-FFF2-40B4-BE49-F238E27FC236}">
                <a16:creationId xmlns:a16="http://schemas.microsoft.com/office/drawing/2014/main" id="{9AFD48DF-116C-35F4-C672-06F799CE8314}"/>
              </a:ext>
            </a:extLst>
          </p:cNvPr>
          <p:cNvGraphicFramePr>
            <a:graphicFrameLocks noGrp="1"/>
          </p:cNvGraphicFramePr>
          <p:nvPr>
            <p:extLst>
              <p:ext uri="{D42A27DB-BD31-4B8C-83A1-F6EECF244321}">
                <p14:modId xmlns:p14="http://schemas.microsoft.com/office/powerpoint/2010/main" val="1745368611"/>
              </p:ext>
            </p:extLst>
          </p:nvPr>
        </p:nvGraphicFramePr>
        <p:xfrm>
          <a:off x="1183341" y="2599765"/>
          <a:ext cx="10013577" cy="3570900"/>
        </p:xfrm>
        <a:graphic>
          <a:graphicData uri="http://schemas.openxmlformats.org/drawingml/2006/table">
            <a:tbl>
              <a:tblPr firstRow="1" bandRow="1">
                <a:tableStyleId>{5C22544A-7EE6-4342-B048-85BDC9FD1C3A}</a:tableStyleId>
              </a:tblPr>
              <a:tblGrid>
                <a:gridCol w="7174478">
                  <a:extLst>
                    <a:ext uri="{9D8B030D-6E8A-4147-A177-3AD203B41FA5}">
                      <a16:colId xmlns:a16="http://schemas.microsoft.com/office/drawing/2014/main" val="288640799"/>
                    </a:ext>
                  </a:extLst>
                </a:gridCol>
                <a:gridCol w="2839099">
                  <a:extLst>
                    <a:ext uri="{9D8B030D-6E8A-4147-A177-3AD203B41FA5}">
                      <a16:colId xmlns:a16="http://schemas.microsoft.com/office/drawing/2014/main" val="1356922821"/>
                    </a:ext>
                  </a:extLst>
                </a:gridCol>
              </a:tblGrid>
              <a:tr h="414375">
                <a:tc>
                  <a:txBody>
                    <a:bodyPr/>
                    <a:lstStyle/>
                    <a:p>
                      <a:r>
                        <a:rPr lang="en-IN" dirty="0"/>
                        <a:t>Category aka Risk Statement</a:t>
                      </a:r>
                    </a:p>
                  </a:txBody>
                  <a:tcPr/>
                </a:tc>
                <a:tc>
                  <a:txBody>
                    <a:bodyPr/>
                    <a:lstStyle/>
                    <a:p>
                      <a:r>
                        <a:rPr lang="en-IN" sz="1800" b="1" i="0" kern="1200" dirty="0">
                          <a:solidFill>
                            <a:schemeClr val="lt1"/>
                          </a:solidFill>
                          <a:effectLst/>
                          <a:latin typeface="+mn-lt"/>
                          <a:ea typeface="+mn-ea"/>
                          <a:cs typeface="+mn-cs"/>
                        </a:rPr>
                        <a:t>Systems and Controls</a:t>
                      </a:r>
                      <a:endParaRPr lang="en-IN" dirty="0"/>
                    </a:p>
                  </a:txBody>
                  <a:tcPr/>
                </a:tc>
                <a:extLst>
                  <a:ext uri="{0D108BD9-81ED-4DB2-BD59-A6C34878D82A}">
                    <a16:rowId xmlns:a16="http://schemas.microsoft.com/office/drawing/2014/main" val="2540362577"/>
                  </a:ext>
                </a:extLst>
              </a:tr>
              <a:tr h="805956">
                <a:tc>
                  <a:txBody>
                    <a:bodyPr/>
                    <a:lstStyle/>
                    <a:p>
                      <a:r>
                        <a:rPr lang="en-US" dirty="0"/>
                        <a:t>Healthcare provider or data processor that stores, transmits, or processes electronic personal healthcare information (ePHI) within the United States.</a:t>
                      </a:r>
                      <a:endParaRPr lang="en-IN" dirty="0"/>
                    </a:p>
                  </a:txBody>
                  <a:tcPr/>
                </a:tc>
                <a:tc>
                  <a:txBody>
                    <a:bodyPr/>
                    <a:lstStyle/>
                    <a:p>
                      <a:r>
                        <a:rPr lang="en-IN" sz="1600" b="0" i="0" kern="1200" dirty="0">
                          <a:solidFill>
                            <a:schemeClr val="dk1"/>
                          </a:solidFill>
                          <a:effectLst/>
                          <a:latin typeface="+mn-lt"/>
                          <a:ea typeface="+mn-ea"/>
                          <a:cs typeface="+mn-cs"/>
                        </a:rPr>
                        <a:t>HIPAA Security Rule</a:t>
                      </a:r>
                      <a:endParaRPr lang="en-IN" sz="1600" dirty="0"/>
                    </a:p>
                  </a:txBody>
                  <a:tcPr/>
                </a:tc>
                <a:extLst>
                  <a:ext uri="{0D108BD9-81ED-4DB2-BD59-A6C34878D82A}">
                    <a16:rowId xmlns:a16="http://schemas.microsoft.com/office/drawing/2014/main" val="3134244932"/>
                  </a:ext>
                </a:extLst>
              </a:tr>
              <a:tr h="800461">
                <a:tc>
                  <a:txBody>
                    <a:bodyPr/>
                    <a:lstStyle/>
                    <a:p>
                      <a:r>
                        <a:rPr lang="en-US" sz="1600" dirty="0"/>
                        <a:t>Strong data encryption to store all Company’s information (e.g. AES-256 or stronger) .</a:t>
                      </a:r>
                      <a:endParaRPr lang="en-IN" sz="1600" dirty="0"/>
                    </a:p>
                  </a:txBody>
                  <a:tcPr/>
                </a:tc>
                <a:tc>
                  <a:txBody>
                    <a:bodyPr/>
                    <a:lstStyle/>
                    <a:p>
                      <a:r>
                        <a:rPr lang="en-IN" sz="1600" dirty="0"/>
                        <a:t>Strong data encryption</a:t>
                      </a:r>
                    </a:p>
                  </a:txBody>
                  <a:tcPr/>
                </a:tc>
                <a:extLst>
                  <a:ext uri="{0D108BD9-81ED-4DB2-BD59-A6C34878D82A}">
                    <a16:rowId xmlns:a16="http://schemas.microsoft.com/office/drawing/2014/main" val="1592975976"/>
                  </a:ext>
                </a:extLst>
              </a:tr>
              <a:tr h="775054">
                <a:tc>
                  <a:txBody>
                    <a:bodyPr/>
                    <a:lstStyle/>
                    <a:p>
                      <a:r>
                        <a:rPr lang="en-US" sz="1600" dirty="0"/>
                        <a:t>Ensure that all application code is tested and free of security flaws</a:t>
                      </a:r>
                      <a:endParaRPr lang="en-IN" sz="1600" dirty="0"/>
                    </a:p>
                  </a:txBody>
                  <a:tcPr/>
                </a:tc>
                <a:tc>
                  <a:txBody>
                    <a:bodyPr/>
                    <a:lstStyle/>
                    <a:p>
                      <a:r>
                        <a:rPr lang="en-IN" sz="1600" dirty="0"/>
                        <a:t>Information Security Management Policy</a:t>
                      </a:r>
                    </a:p>
                  </a:txBody>
                  <a:tcPr/>
                </a:tc>
                <a:extLst>
                  <a:ext uri="{0D108BD9-81ED-4DB2-BD59-A6C34878D82A}">
                    <a16:rowId xmlns:a16="http://schemas.microsoft.com/office/drawing/2014/main" val="3356960185"/>
                  </a:ext>
                </a:extLst>
              </a:tr>
              <a:tr h="775054">
                <a:tc>
                  <a:txBody>
                    <a:bodyPr/>
                    <a:lstStyle/>
                    <a:p>
                      <a:r>
                        <a:rPr lang="en-US" sz="1600" dirty="0"/>
                        <a:t>Perform an information security audit at any point</a:t>
                      </a:r>
                      <a:endParaRPr lang="en-IN" sz="1600" dirty="0"/>
                    </a:p>
                  </a:txBody>
                  <a:tcPr/>
                </a:tc>
                <a:tc>
                  <a:txBody>
                    <a:bodyPr/>
                    <a:lstStyle/>
                    <a:p>
                      <a:r>
                        <a:rPr lang="en-IN" sz="1600" dirty="0"/>
                        <a:t>Security Audit</a:t>
                      </a:r>
                    </a:p>
                  </a:txBody>
                  <a:tcPr/>
                </a:tc>
                <a:extLst>
                  <a:ext uri="{0D108BD9-81ED-4DB2-BD59-A6C34878D82A}">
                    <a16:rowId xmlns:a16="http://schemas.microsoft.com/office/drawing/2014/main" val="2460247437"/>
                  </a:ext>
                </a:extLst>
              </a:tr>
            </a:tbl>
          </a:graphicData>
        </a:graphic>
      </p:graphicFrame>
    </p:spTree>
    <p:extLst>
      <p:ext uri="{BB962C8B-B14F-4D97-AF65-F5344CB8AC3E}">
        <p14:creationId xmlns:p14="http://schemas.microsoft.com/office/powerpoint/2010/main" val="2764727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a:xfrm>
            <a:off x="838200" y="365125"/>
            <a:ext cx="10197353" cy="1325563"/>
          </a:xfrm>
        </p:spPr>
        <p:txBody>
          <a:bodyPr>
            <a:normAutofit/>
          </a:bodyPr>
          <a:lstStyle/>
          <a:p>
            <a:r>
              <a:rPr lang="en-US" sz="4000" dirty="0"/>
              <a:t>My View regarding Audit Against Frameworks </a:t>
            </a:r>
          </a:p>
        </p:txBody>
      </p:sp>
      <p:sp>
        <p:nvSpPr>
          <p:cNvPr id="3" name="Content Placeholder 2">
            <a:extLst>
              <a:ext uri="{FF2B5EF4-FFF2-40B4-BE49-F238E27FC236}">
                <a16:creationId xmlns:a16="http://schemas.microsoft.com/office/drawing/2014/main" id="{D8BD7545-A968-A322-ED2E-F2E600DFBB6F}"/>
              </a:ext>
            </a:extLst>
          </p:cNvPr>
          <p:cNvSpPr>
            <a:spLocks noGrp="1"/>
          </p:cNvSpPr>
          <p:nvPr>
            <p:ph idx="1"/>
          </p:nvPr>
        </p:nvSpPr>
        <p:spPr/>
        <p:txBody>
          <a:bodyPr/>
          <a:lstStyle/>
          <a:p>
            <a:r>
              <a:rPr lang="en-IN" sz="2000" dirty="0"/>
              <a:t>Going through the MSA one thing is clear that we have to follow a compliance (i.e. HIPAA) in our case as the company Minnesota Lifecare which deals with healthcare field.			</a:t>
            </a:r>
          </a:p>
          <a:p>
            <a:pPr marL="0" indent="0">
              <a:buNone/>
            </a:pPr>
            <a:r>
              <a:rPr lang="en-IN" sz="1400" b="1" dirty="0"/>
              <a:t>       </a:t>
            </a:r>
            <a:r>
              <a:rPr lang="en-IN" sz="1400" b="1" dirty="0">
                <a:highlight>
                  <a:srgbClr val="FF0000"/>
                </a:highlight>
              </a:rPr>
              <a:t>*Note : </a:t>
            </a:r>
            <a:r>
              <a:rPr lang="en-US" sz="1400" dirty="0"/>
              <a:t> HIPAA for instance doesn't have an actual compliance certification, but many organizations say they are HIPAA compliant.</a:t>
            </a:r>
          </a:p>
          <a:p>
            <a:r>
              <a:rPr lang="en-US" sz="2000" dirty="0"/>
              <a:t>We have to see if company can switch from 128-bit encryption to 256-bit encryption in next 3-6 months as that is what the company wants.</a:t>
            </a:r>
          </a:p>
          <a:p>
            <a:r>
              <a:rPr lang="en-IN" sz="2000" dirty="0"/>
              <a:t>As well have strong information security policy which is pointed out by FireHawk Consultancy as well.</a:t>
            </a:r>
          </a:p>
          <a:p>
            <a:r>
              <a:rPr lang="en-IN" sz="2000" dirty="0"/>
              <a:t>Can’t ignore the GRC goals and</a:t>
            </a:r>
            <a:r>
              <a:rPr lang="en-US" sz="2000" dirty="0"/>
              <a:t> how to apply GRC concepts to unique business (i.e. </a:t>
            </a:r>
            <a:r>
              <a:rPr lang="en-US" sz="1800" dirty="0">
                <a:effectLst/>
                <a:latin typeface="Calibri" panose="020F0502020204030204" pitchFamily="34" charset="0"/>
                <a:ea typeface="Calibri" panose="020F0502020204030204" pitchFamily="34" charset="0"/>
                <a:cs typeface="Times New Roman" panose="02020603050405020304" pitchFamily="18" charset="0"/>
              </a:rPr>
              <a:t>Minnesota Lifecare</a:t>
            </a:r>
            <a:r>
              <a:rPr lang="en-US" sz="2000" dirty="0"/>
              <a:t>) profile takes a good deal of practice.</a:t>
            </a:r>
          </a:p>
          <a:p>
            <a:r>
              <a:rPr lang="en-US" sz="2000" dirty="0"/>
              <a:t>Interview with stakeholders to verify that controls are operating as expected or not</a:t>
            </a:r>
          </a:p>
          <a:p>
            <a:r>
              <a:rPr lang="en-US" sz="2000" dirty="0"/>
              <a:t>Our main goal here is to expose where our Organization is failing but that is how audits works. </a:t>
            </a:r>
            <a:endParaRPr lang="en-IN" sz="2000" dirty="0"/>
          </a:p>
          <a:p>
            <a:pPr marL="0" indent="0">
              <a:buNone/>
            </a:pPr>
            <a:endParaRPr lang="en-IN" dirty="0"/>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7" name="Rectangle 6">
            <a:extLst>
              <a:ext uri="{FF2B5EF4-FFF2-40B4-BE49-F238E27FC236}">
                <a16:creationId xmlns:a16="http://schemas.microsoft.com/office/drawing/2014/main" id="{4292264A-CEBB-4B03-A35B-CAFC8C7E7636}"/>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9812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Governance Mechanisms for End-User Management Controls (6.)</a:t>
            </a:r>
          </a:p>
        </p:txBody>
      </p:sp>
      <p:sp>
        <p:nvSpPr>
          <p:cNvPr id="4" name="TextBox 3">
            <a:extLst>
              <a:ext uri="{FF2B5EF4-FFF2-40B4-BE49-F238E27FC236}">
                <a16:creationId xmlns:a16="http://schemas.microsoft.com/office/drawing/2014/main" id="{7DCBFF04-BF91-4BFE-9730-8E33F6F868CD}"/>
              </a:ext>
            </a:extLst>
          </p:cNvPr>
          <p:cNvSpPr txBox="1"/>
          <p:nvPr/>
        </p:nvSpPr>
        <p:spPr>
          <a:xfrm>
            <a:off x="996381" y="2156723"/>
            <a:ext cx="10625958" cy="4247317"/>
          </a:xfrm>
          <a:prstGeom prst="rect">
            <a:avLst/>
          </a:prstGeom>
          <a:noFill/>
        </p:spPr>
        <p:txBody>
          <a:bodyPr wrap="square" rtlCol="0">
            <a:spAutoFit/>
          </a:bodyPr>
          <a:lstStyle/>
          <a:p>
            <a:r>
              <a:rPr lang="en-US" dirty="0"/>
              <a:t>1.User should make long password at least 14-64 character and copy-past of password should be own so that user can use Password Managers easily. And password should be checked at the time of creation if the password that the user has created has been leaked in the recent data breach. Nist password policy is recommend to be followed by the organization to meet the compliance and the GRC goals as well as for the security.</a:t>
            </a:r>
          </a:p>
          <a:p>
            <a:endParaRPr lang="en-US" dirty="0"/>
          </a:p>
          <a:p>
            <a:r>
              <a:rPr lang="en-US" dirty="0"/>
              <a:t>2.Password should be changed over time (i.e. 200 days or so if the organization is being hacked) but there should be limit on both how many times a password could be reset and change over a specific over time. So proper monitoring of password changes should be done after 30 days to see if any unwanted bad actors is trying to get in the organization.</a:t>
            </a:r>
          </a:p>
          <a:p>
            <a:endParaRPr lang="en-US" dirty="0"/>
          </a:p>
          <a:p>
            <a:r>
              <a:rPr lang="en-US" dirty="0"/>
              <a:t>3.User should authenticate through MFA cuz login using username and password through VPN is not enough as bad actors could target the organization which could be result of unauthorized access. Biometric/OTP should be used to authorize the user after the password is being entered to authenticate the User.</a:t>
            </a:r>
          </a:p>
          <a:p>
            <a:endParaRPr lang="en-US" dirty="0"/>
          </a:p>
          <a:p>
            <a:endParaRPr lang="en-US" dirty="0"/>
          </a:p>
        </p:txBody>
      </p:sp>
      <p:sp>
        <p:nvSpPr>
          <p:cNvPr id="5" name="Title 1">
            <a:extLst>
              <a:ext uri="{FF2B5EF4-FFF2-40B4-BE49-F238E27FC236}">
                <a16:creationId xmlns:a16="http://schemas.microsoft.com/office/drawing/2014/main" id="{4F8DEDB7-4B11-4F63-A1A7-AC6CA25B097A}"/>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351C62C8-4686-433C-8B81-A0C795024F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3" name="Rectangle 2">
            <a:extLst>
              <a:ext uri="{FF2B5EF4-FFF2-40B4-BE49-F238E27FC236}">
                <a16:creationId xmlns:a16="http://schemas.microsoft.com/office/drawing/2014/main" id="{4531930C-8DF5-49B9-BC9B-2C2E769E1E78}"/>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8957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787CE9E-1C82-46B7-9D2A-AE8160AFC668}"/>
              </a:ext>
            </a:extLst>
          </p:cNvPr>
          <p:cNvSpPr/>
          <p:nvPr/>
        </p:nvSpPr>
        <p:spPr>
          <a:xfrm>
            <a:off x="1293003" y="162382"/>
            <a:ext cx="5713502" cy="282416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kern="1200" cap="none" spc="0" dirty="0">
                <a:ln w="22225">
                  <a:solidFill>
                    <a:schemeClr val="accent2">
                      <a:lumMod val="75000"/>
                    </a:schemeClr>
                  </a:solidFill>
                  <a:prstDash val="solid"/>
                </a:ln>
                <a:solidFill>
                  <a:schemeClr val="tx1"/>
                </a:solidFill>
                <a:effectLst/>
                <a:latin typeface="+mj-lt"/>
                <a:ea typeface="+mj-ea"/>
                <a:cs typeface="+mj-cs"/>
              </a:rPr>
              <a:t>Firehawk Consulting</a:t>
            </a:r>
          </a:p>
        </p:txBody>
      </p:sp>
      <p:pic>
        <p:nvPicPr>
          <p:cNvPr id="8" name="Content Placeholder 7" descr="Fire">
            <a:extLst>
              <a:ext uri="{FF2B5EF4-FFF2-40B4-BE49-F238E27FC236}">
                <a16:creationId xmlns:a16="http://schemas.microsoft.com/office/drawing/2014/main" id="{DF7C9929-2BC2-40E7-94B6-F322AAB792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084" y="0"/>
            <a:ext cx="1161919" cy="1161919"/>
          </a:xfrm>
          <a:prstGeom prst="rect">
            <a:avLst/>
          </a:prstGeom>
        </p:spPr>
      </p:pic>
      <p:sp>
        <p:nvSpPr>
          <p:cNvPr id="9" name="TextBox 8">
            <a:extLst>
              <a:ext uri="{FF2B5EF4-FFF2-40B4-BE49-F238E27FC236}">
                <a16:creationId xmlns:a16="http://schemas.microsoft.com/office/drawing/2014/main" id="{4B77DB28-D9BA-409E-B990-F609595BC947}"/>
              </a:ext>
            </a:extLst>
          </p:cNvPr>
          <p:cNvSpPr txBox="1"/>
          <p:nvPr/>
        </p:nvSpPr>
        <p:spPr>
          <a:xfrm>
            <a:off x="287982" y="927013"/>
            <a:ext cx="11422644" cy="6463308"/>
          </a:xfrm>
          <a:prstGeom prst="rect">
            <a:avLst/>
          </a:prstGeom>
          <a:noFill/>
        </p:spPr>
        <p:txBody>
          <a:bodyPr wrap="square" rtlCol="0">
            <a:spAutoFit/>
          </a:bodyPr>
          <a:lstStyle/>
          <a:p>
            <a:endParaRPr lang="en-US" dirty="0"/>
          </a:p>
          <a:p>
            <a:r>
              <a:rPr lang="en-US" dirty="0"/>
              <a:t>After review, Firehawk has noted the following areas of concern.  You may wish to consider updating policy and security controls based on your current business goals, risk management posture, and compliance considerations.</a:t>
            </a:r>
          </a:p>
          <a:p>
            <a:endParaRPr lang="en-US" dirty="0"/>
          </a:p>
          <a:p>
            <a:r>
              <a:rPr lang="en-US" b="1" dirty="0"/>
              <a:t>Controls</a:t>
            </a:r>
          </a:p>
          <a:p>
            <a:r>
              <a:rPr lang="en-US" dirty="0"/>
              <a:t>Data Storage</a:t>
            </a:r>
          </a:p>
          <a:p>
            <a:pPr marL="285750" indent="-285750">
              <a:buFont typeface="Arial" panose="020B0604020202020204" pitchFamily="34" charset="0"/>
              <a:buChar char="•"/>
            </a:pPr>
            <a:r>
              <a:rPr lang="en-US" dirty="0"/>
              <a:t>VPC3 File storage supports only AES-128 encryption</a:t>
            </a:r>
          </a:p>
          <a:p>
            <a:pPr marL="285750" indent="-285750">
              <a:buFont typeface="Arial" panose="020B0604020202020204" pitchFamily="34" charset="0"/>
              <a:buChar char="•"/>
            </a:pPr>
            <a:r>
              <a:rPr lang="en-US" dirty="0"/>
              <a:t>Databases in production environment are unencrypted</a:t>
            </a:r>
          </a:p>
          <a:p>
            <a:r>
              <a:rPr lang="en-US" dirty="0"/>
              <a:t>End User Management</a:t>
            </a:r>
          </a:p>
          <a:p>
            <a:pPr marL="285750" indent="-285750">
              <a:buFont typeface="Arial" panose="020B0604020202020204" pitchFamily="34" charset="0"/>
              <a:buChar char="•"/>
            </a:pPr>
            <a:r>
              <a:rPr lang="en-US" dirty="0"/>
              <a:t>Internal Network users require a 7-character password</a:t>
            </a:r>
          </a:p>
          <a:p>
            <a:pPr marL="285750" indent="-285750">
              <a:buFont typeface="Arial" panose="020B0604020202020204" pitchFamily="34" charset="0"/>
              <a:buChar char="•"/>
            </a:pPr>
            <a:r>
              <a:rPr lang="en-US" dirty="0"/>
              <a:t>Passwords never expire</a:t>
            </a:r>
          </a:p>
          <a:p>
            <a:pPr marL="285750" indent="-285750">
              <a:buFont typeface="Arial" panose="020B0604020202020204" pitchFamily="34" charset="0"/>
              <a:buChar char="•"/>
            </a:pPr>
            <a:r>
              <a:rPr lang="en-US" dirty="0"/>
              <a:t>VPN access does not require MFA</a:t>
            </a:r>
          </a:p>
          <a:p>
            <a:r>
              <a:rPr lang="en-US" dirty="0"/>
              <a:t>Network Controls</a:t>
            </a:r>
          </a:p>
          <a:p>
            <a:pPr marL="285750" indent="-285750">
              <a:buFont typeface="Arial" panose="020B0604020202020204" pitchFamily="34" charset="0"/>
              <a:buChar char="•"/>
            </a:pPr>
            <a:r>
              <a:rPr lang="en-US" dirty="0"/>
              <a:t>TLS v1.1 is used between the cloud production environment and SwiftTech’s physical location</a:t>
            </a:r>
          </a:p>
          <a:p>
            <a:pPr marL="285750" indent="-285750">
              <a:buFont typeface="Arial" panose="020B0604020202020204" pitchFamily="34" charset="0"/>
              <a:buChar char="•"/>
            </a:pPr>
            <a:r>
              <a:rPr lang="en-US" dirty="0"/>
              <a:t>Application development Tiers are not logically segmented from Business Application servers</a:t>
            </a:r>
          </a:p>
          <a:p>
            <a:r>
              <a:rPr lang="en-US" dirty="0"/>
              <a:t>Patching and Vulnerability Management</a:t>
            </a:r>
          </a:p>
          <a:p>
            <a:pPr marL="285750" indent="-285750">
              <a:buFont typeface="Arial" panose="020B0604020202020204" pitchFamily="34" charset="0"/>
              <a:buChar char="•"/>
            </a:pPr>
            <a:r>
              <a:rPr lang="en-US" dirty="0"/>
              <a:t>Development Tier servers are unpatched and contain multiple vulnerabilities</a:t>
            </a:r>
          </a:p>
          <a:p>
            <a:r>
              <a:rPr lang="en-US" dirty="0"/>
              <a:t>Secure Software Development</a:t>
            </a:r>
          </a:p>
          <a:p>
            <a:pPr marL="285750" indent="-285750">
              <a:buFont typeface="Arial" panose="020B0604020202020204" pitchFamily="34" charset="0"/>
              <a:buChar char="•"/>
            </a:pPr>
            <a:r>
              <a:rPr lang="en-US" dirty="0"/>
              <a:t>Application code is not scanned for vulnerabilities before being published into production environment</a:t>
            </a:r>
          </a:p>
          <a:p>
            <a:pPr marL="285750" indent="-285750">
              <a:buFont typeface="Arial" panose="020B0604020202020204" pitchFamily="34" charset="0"/>
              <a:buChar char="•"/>
            </a:pPr>
            <a:endParaRPr lang="en-US" dirty="0"/>
          </a:p>
          <a:p>
            <a:pPr marL="342900" indent="-342900">
              <a:buAutoNum type="arabicParenR" startAt="2"/>
            </a:pPr>
            <a:endParaRPr lang="en-US" dirty="0"/>
          </a:p>
          <a:p>
            <a:endParaRPr lang="en-US" dirty="0"/>
          </a:p>
          <a:p>
            <a:endParaRPr lang="en-US" dirty="0"/>
          </a:p>
        </p:txBody>
      </p:sp>
    </p:spTree>
    <p:extLst>
      <p:ext uri="{BB962C8B-B14F-4D97-AF65-F5344CB8AC3E}">
        <p14:creationId xmlns:p14="http://schemas.microsoft.com/office/powerpoint/2010/main" val="4928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C13A8290-E24E-4BA5-B35E-6199C8243566}"/>
              </a:ext>
            </a:extLst>
          </p:cNvPr>
          <p:cNvSpPr>
            <a:spLocks noGrp="1"/>
          </p:cNvSpPr>
          <p:nvPr>
            <p:ph type="ctrTitle"/>
          </p:nvPr>
        </p:nvSpPr>
        <p:spPr>
          <a:xfrm>
            <a:off x="1524000" y="3011117"/>
            <a:ext cx="6618051" cy="1355750"/>
          </a:xfrm>
        </p:spPr>
        <p:txBody>
          <a:bodyPr>
            <a:normAutofit/>
          </a:bodyPr>
          <a:lstStyle/>
          <a:p>
            <a:pPr algn="l"/>
            <a:r>
              <a:rPr lang="en-US" sz="5400" i="1" dirty="0">
                <a:solidFill>
                  <a:schemeClr val="accent3">
                    <a:lumMod val="50000"/>
                  </a:schemeClr>
                </a:solidFill>
                <a:latin typeface="Eras Bold ITC" panose="020B0907030504020204" pitchFamily="34" charset="0"/>
              </a:rPr>
              <a:t>SwiftTech</a:t>
            </a:r>
          </a:p>
        </p:txBody>
      </p:sp>
      <p:sp>
        <p:nvSpPr>
          <p:cNvPr id="3" name="Subtitle 2">
            <a:extLst>
              <a:ext uri="{FF2B5EF4-FFF2-40B4-BE49-F238E27FC236}">
                <a16:creationId xmlns:a16="http://schemas.microsoft.com/office/drawing/2014/main" id="{12BDB276-6658-4705-9E90-8C8ACA6C65EA}"/>
              </a:ext>
            </a:extLst>
          </p:cNvPr>
          <p:cNvSpPr>
            <a:spLocks noGrp="1"/>
          </p:cNvSpPr>
          <p:nvPr>
            <p:ph type="subTitle" idx="1"/>
          </p:nvPr>
        </p:nvSpPr>
        <p:spPr>
          <a:xfrm>
            <a:off x="1524000" y="4373823"/>
            <a:ext cx="6618051" cy="911117"/>
          </a:xfrm>
        </p:spPr>
        <p:txBody>
          <a:bodyPr>
            <a:normAutofit/>
          </a:bodyPr>
          <a:lstStyle/>
          <a:p>
            <a:pPr algn="l"/>
            <a:r>
              <a:rPr lang="en-US" sz="2000" i="1" dirty="0">
                <a:latin typeface="Eras Bold ITC" panose="020B0907030504020204" pitchFamily="34" charset="0"/>
              </a:rPr>
              <a:t>Speed, Flexibility, Success</a:t>
            </a:r>
          </a:p>
        </p:txBody>
      </p:sp>
      <p:sp>
        <p:nvSpPr>
          <p:cNvPr id="14"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Rabbit">
            <a:extLst>
              <a:ext uri="{FF2B5EF4-FFF2-40B4-BE49-F238E27FC236}">
                <a16:creationId xmlns:a16="http://schemas.microsoft.com/office/drawing/2014/main" id="{A2FB2AB9-08A1-4AAE-9B27-A5A65BFBA5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37328" y="743512"/>
            <a:ext cx="2523533" cy="2523533"/>
          </a:xfrm>
          <a:prstGeom prst="rect">
            <a:avLst/>
          </a:prstGeom>
        </p:spPr>
      </p:pic>
      <p:sp>
        <p:nvSpPr>
          <p:cNvPr id="16"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38829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loud">
            <a:extLst>
              <a:ext uri="{FF2B5EF4-FFF2-40B4-BE49-F238E27FC236}">
                <a16:creationId xmlns:a16="http://schemas.microsoft.com/office/drawing/2014/main" id="{905D4C2C-4314-4712-B2F6-64009D8BC8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1168" y="-1628572"/>
            <a:ext cx="7881403" cy="8286152"/>
          </a:xfrm>
          <a:prstGeom prst="rect">
            <a:avLst/>
          </a:prstGeom>
        </p:spPr>
      </p:pic>
      <p:grpSp>
        <p:nvGrpSpPr>
          <p:cNvPr id="21" name="Group 20">
            <a:extLst>
              <a:ext uri="{FF2B5EF4-FFF2-40B4-BE49-F238E27FC236}">
                <a16:creationId xmlns:a16="http://schemas.microsoft.com/office/drawing/2014/main" id="{8284DE5B-4AF4-4D86-9158-A81293F2A2B3}"/>
              </a:ext>
            </a:extLst>
          </p:cNvPr>
          <p:cNvGrpSpPr/>
          <p:nvPr/>
        </p:nvGrpSpPr>
        <p:grpSpPr>
          <a:xfrm>
            <a:off x="2027176" y="1258001"/>
            <a:ext cx="2180034" cy="2795361"/>
            <a:chOff x="1202532" y="1892017"/>
            <a:chExt cx="2180034" cy="2795361"/>
          </a:xfrm>
        </p:grpSpPr>
        <p:pic>
          <p:nvPicPr>
            <p:cNvPr id="13" name="Graphic 12" descr="Web design">
              <a:extLst>
                <a:ext uri="{FF2B5EF4-FFF2-40B4-BE49-F238E27FC236}">
                  <a16:creationId xmlns:a16="http://schemas.microsoft.com/office/drawing/2014/main" id="{1DC16B76-518D-4BC4-8A9B-91F92985F6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68166" y="2076683"/>
              <a:ext cx="914400" cy="914400"/>
            </a:xfrm>
            <a:prstGeom prst="rect">
              <a:avLst/>
            </a:prstGeom>
          </p:spPr>
        </p:pic>
        <p:grpSp>
          <p:nvGrpSpPr>
            <p:cNvPr id="20" name="Group 19">
              <a:extLst>
                <a:ext uri="{FF2B5EF4-FFF2-40B4-BE49-F238E27FC236}">
                  <a16:creationId xmlns:a16="http://schemas.microsoft.com/office/drawing/2014/main" id="{87FFCBD1-5B8C-4348-B2FC-423A6FA8163F}"/>
                </a:ext>
              </a:extLst>
            </p:cNvPr>
            <p:cNvGrpSpPr/>
            <p:nvPr/>
          </p:nvGrpSpPr>
          <p:grpSpPr>
            <a:xfrm>
              <a:off x="1202532" y="1892017"/>
              <a:ext cx="2130026" cy="2795361"/>
              <a:chOff x="1202532" y="1892017"/>
              <a:chExt cx="2130026" cy="2795361"/>
            </a:xfrm>
          </p:grpSpPr>
          <p:pic>
            <p:nvPicPr>
              <p:cNvPr id="10" name="Graphic 9" descr="Web design">
                <a:extLst>
                  <a:ext uri="{FF2B5EF4-FFF2-40B4-BE49-F238E27FC236}">
                    <a16:creationId xmlns:a16="http://schemas.microsoft.com/office/drawing/2014/main" id="{8A1D6B6C-D4BB-4DC2-B618-A9E2DE516C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2532" y="2076683"/>
                <a:ext cx="914400" cy="914400"/>
              </a:xfrm>
              <a:prstGeom prst="rect">
                <a:avLst/>
              </a:prstGeom>
            </p:spPr>
          </p:pic>
          <p:sp>
            <p:nvSpPr>
              <p:cNvPr id="12" name="TextBox 11">
                <a:extLst>
                  <a:ext uri="{FF2B5EF4-FFF2-40B4-BE49-F238E27FC236}">
                    <a16:creationId xmlns:a16="http://schemas.microsoft.com/office/drawing/2014/main" id="{ED8123CB-A3EF-40AB-B261-5D0E6059B9EA}"/>
                  </a:ext>
                </a:extLst>
              </p:cNvPr>
              <p:cNvSpPr txBox="1"/>
              <p:nvPr/>
            </p:nvSpPr>
            <p:spPr>
              <a:xfrm>
                <a:off x="1678780" y="1892017"/>
                <a:ext cx="1478757" cy="369332"/>
              </a:xfrm>
              <a:prstGeom prst="rect">
                <a:avLst/>
              </a:prstGeom>
              <a:noFill/>
            </p:spPr>
            <p:txBody>
              <a:bodyPr wrap="square" rtlCol="0">
                <a:spAutoFit/>
              </a:bodyPr>
              <a:lstStyle/>
              <a:p>
                <a:r>
                  <a:rPr lang="en-US" dirty="0"/>
                  <a:t>Web Servers</a:t>
                </a:r>
              </a:p>
            </p:txBody>
          </p:sp>
          <p:pic>
            <p:nvPicPr>
              <p:cNvPr id="15" name="Graphic 14" descr="Database">
                <a:extLst>
                  <a:ext uri="{FF2B5EF4-FFF2-40B4-BE49-F238E27FC236}">
                    <a16:creationId xmlns:a16="http://schemas.microsoft.com/office/drawing/2014/main" id="{B4BF3714-68FF-4F1D-83E6-B0DC62DE89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02532" y="3695463"/>
                <a:ext cx="914400" cy="914400"/>
              </a:xfrm>
              <a:prstGeom prst="rect">
                <a:avLst/>
              </a:prstGeom>
            </p:spPr>
          </p:pic>
          <p:pic>
            <p:nvPicPr>
              <p:cNvPr id="16" name="Graphic 15" descr="Database">
                <a:extLst>
                  <a:ext uri="{FF2B5EF4-FFF2-40B4-BE49-F238E27FC236}">
                    <a16:creationId xmlns:a16="http://schemas.microsoft.com/office/drawing/2014/main" id="{87BBAC8A-C064-4EDA-8227-0EF66C4972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8158" y="3695463"/>
                <a:ext cx="914400" cy="914400"/>
              </a:xfrm>
              <a:prstGeom prst="rect">
                <a:avLst/>
              </a:prstGeom>
            </p:spPr>
          </p:pic>
          <p:sp>
            <p:nvSpPr>
              <p:cNvPr id="17" name="TextBox 16">
                <a:extLst>
                  <a:ext uri="{FF2B5EF4-FFF2-40B4-BE49-F238E27FC236}">
                    <a16:creationId xmlns:a16="http://schemas.microsoft.com/office/drawing/2014/main" id="{D980939E-ADC9-494E-A808-77E57E1B616F}"/>
                  </a:ext>
                </a:extLst>
              </p:cNvPr>
              <p:cNvSpPr txBox="1"/>
              <p:nvPr/>
            </p:nvSpPr>
            <p:spPr>
              <a:xfrm>
                <a:off x="1428750" y="3429000"/>
                <a:ext cx="1800225" cy="369332"/>
              </a:xfrm>
              <a:prstGeom prst="rect">
                <a:avLst/>
              </a:prstGeom>
              <a:noFill/>
            </p:spPr>
            <p:txBody>
              <a:bodyPr wrap="square" rtlCol="0">
                <a:spAutoFit/>
              </a:bodyPr>
              <a:lstStyle/>
              <a:p>
                <a:r>
                  <a:rPr lang="en-US" dirty="0"/>
                  <a:t>Database Servers</a:t>
                </a:r>
              </a:p>
            </p:txBody>
          </p:sp>
          <p:sp>
            <p:nvSpPr>
              <p:cNvPr id="18" name="TextBox 17">
                <a:extLst>
                  <a:ext uri="{FF2B5EF4-FFF2-40B4-BE49-F238E27FC236}">
                    <a16:creationId xmlns:a16="http://schemas.microsoft.com/office/drawing/2014/main" id="{9798A93E-412E-466C-9733-5D4459C4E49D}"/>
                  </a:ext>
                </a:extLst>
              </p:cNvPr>
              <p:cNvSpPr txBox="1"/>
              <p:nvPr/>
            </p:nvSpPr>
            <p:spPr>
              <a:xfrm>
                <a:off x="2051446" y="2699266"/>
                <a:ext cx="554832" cy="369332"/>
              </a:xfrm>
              <a:prstGeom prst="rect">
                <a:avLst/>
              </a:prstGeom>
              <a:noFill/>
            </p:spPr>
            <p:txBody>
              <a:bodyPr wrap="square" rtlCol="0">
                <a:spAutoFit/>
              </a:bodyPr>
              <a:lstStyle/>
              <a:p>
                <a:r>
                  <a:rPr lang="en-US" dirty="0"/>
                  <a:t>HA</a:t>
                </a:r>
              </a:p>
            </p:txBody>
          </p:sp>
          <p:sp>
            <p:nvSpPr>
              <p:cNvPr id="19" name="TextBox 18">
                <a:extLst>
                  <a:ext uri="{FF2B5EF4-FFF2-40B4-BE49-F238E27FC236}">
                    <a16:creationId xmlns:a16="http://schemas.microsoft.com/office/drawing/2014/main" id="{7C16C062-7388-43C9-BA88-E3C341A5AC06}"/>
                  </a:ext>
                </a:extLst>
              </p:cNvPr>
              <p:cNvSpPr txBox="1"/>
              <p:nvPr/>
            </p:nvSpPr>
            <p:spPr>
              <a:xfrm>
                <a:off x="1990129" y="4318046"/>
                <a:ext cx="554832" cy="369332"/>
              </a:xfrm>
              <a:prstGeom prst="rect">
                <a:avLst/>
              </a:prstGeom>
              <a:noFill/>
            </p:spPr>
            <p:txBody>
              <a:bodyPr wrap="square" rtlCol="0">
                <a:spAutoFit/>
              </a:bodyPr>
              <a:lstStyle/>
              <a:p>
                <a:r>
                  <a:rPr lang="en-US" dirty="0"/>
                  <a:t>HA</a:t>
                </a:r>
              </a:p>
            </p:txBody>
          </p:sp>
        </p:grpSp>
      </p:grpSp>
      <p:cxnSp>
        <p:nvCxnSpPr>
          <p:cNvPr id="23" name="Straight Connector 22">
            <a:extLst>
              <a:ext uri="{FF2B5EF4-FFF2-40B4-BE49-F238E27FC236}">
                <a16:creationId xmlns:a16="http://schemas.microsoft.com/office/drawing/2014/main" id="{6C69B24B-8159-4B78-9E46-2D52DF33735C}"/>
              </a:ext>
            </a:extLst>
          </p:cNvPr>
          <p:cNvCxnSpPr/>
          <p:nvPr/>
        </p:nvCxnSpPr>
        <p:spPr>
          <a:xfrm>
            <a:off x="1649286" y="1899867"/>
            <a:ext cx="0" cy="264969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D08FC8F-745D-4CDB-931C-83B7A4A4816D}"/>
              </a:ext>
            </a:extLst>
          </p:cNvPr>
          <p:cNvCxnSpPr>
            <a:cxnSpLocks/>
          </p:cNvCxnSpPr>
          <p:nvPr/>
        </p:nvCxnSpPr>
        <p:spPr>
          <a:xfrm>
            <a:off x="4340653" y="1283310"/>
            <a:ext cx="7890" cy="331673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33AC8DE-2782-4F5D-972D-1E978AD95D87}"/>
              </a:ext>
            </a:extLst>
          </p:cNvPr>
          <p:cNvSpPr txBox="1"/>
          <p:nvPr/>
        </p:nvSpPr>
        <p:spPr>
          <a:xfrm>
            <a:off x="2754596" y="576762"/>
            <a:ext cx="683200" cy="369332"/>
          </a:xfrm>
          <a:prstGeom prst="rect">
            <a:avLst/>
          </a:prstGeom>
          <a:noFill/>
        </p:spPr>
        <p:txBody>
          <a:bodyPr wrap="none" rtlCol="0">
            <a:spAutoFit/>
          </a:bodyPr>
          <a:lstStyle/>
          <a:p>
            <a:r>
              <a:rPr lang="en-US" b="1" dirty="0">
                <a:solidFill>
                  <a:schemeClr val="accent1"/>
                </a:solidFill>
              </a:rPr>
              <a:t>VPC1</a:t>
            </a:r>
          </a:p>
        </p:txBody>
      </p:sp>
      <p:sp>
        <p:nvSpPr>
          <p:cNvPr id="27" name="TextBox 26">
            <a:extLst>
              <a:ext uri="{FF2B5EF4-FFF2-40B4-BE49-F238E27FC236}">
                <a16:creationId xmlns:a16="http://schemas.microsoft.com/office/drawing/2014/main" id="{FD6B8D21-280C-41CC-A9DD-AA4903CB210D}"/>
              </a:ext>
            </a:extLst>
          </p:cNvPr>
          <p:cNvSpPr txBox="1"/>
          <p:nvPr/>
        </p:nvSpPr>
        <p:spPr>
          <a:xfrm>
            <a:off x="4714906" y="1529169"/>
            <a:ext cx="683200" cy="369332"/>
          </a:xfrm>
          <a:prstGeom prst="rect">
            <a:avLst/>
          </a:prstGeom>
          <a:noFill/>
        </p:spPr>
        <p:txBody>
          <a:bodyPr wrap="none" rtlCol="0">
            <a:spAutoFit/>
          </a:bodyPr>
          <a:lstStyle/>
          <a:p>
            <a:r>
              <a:rPr lang="en-US" b="1" dirty="0">
                <a:solidFill>
                  <a:schemeClr val="accent1"/>
                </a:solidFill>
              </a:rPr>
              <a:t>VPC2</a:t>
            </a:r>
          </a:p>
        </p:txBody>
      </p:sp>
      <p:grpSp>
        <p:nvGrpSpPr>
          <p:cNvPr id="64" name="Group 63">
            <a:extLst>
              <a:ext uri="{FF2B5EF4-FFF2-40B4-BE49-F238E27FC236}">
                <a16:creationId xmlns:a16="http://schemas.microsoft.com/office/drawing/2014/main" id="{089868CC-379D-4932-8422-AF031317C01F}"/>
              </a:ext>
            </a:extLst>
          </p:cNvPr>
          <p:cNvGrpSpPr/>
          <p:nvPr/>
        </p:nvGrpSpPr>
        <p:grpSpPr>
          <a:xfrm>
            <a:off x="2756040" y="5838478"/>
            <a:ext cx="584002" cy="557718"/>
            <a:chOff x="2800188" y="5238112"/>
            <a:chExt cx="584002" cy="557718"/>
          </a:xfrm>
        </p:grpSpPr>
        <p:sp>
          <p:nvSpPr>
            <p:cNvPr id="28" name="Oval 27">
              <a:extLst>
                <a:ext uri="{FF2B5EF4-FFF2-40B4-BE49-F238E27FC236}">
                  <a16:creationId xmlns:a16="http://schemas.microsoft.com/office/drawing/2014/main" id="{BA27ED20-52A1-4D0A-BE7A-6CBA13193DA9}"/>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453A6E48-AF31-44C7-B281-8B29271FF17C}"/>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54FAD14-1F13-463E-A2E7-AB532F2EA27F}"/>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63AABB6-324C-4492-B203-BD3A9D758EE7}"/>
                </a:ext>
              </a:extLst>
            </p:cNvPr>
            <p:cNvCxnSpPr>
              <a:cxnSpLocks/>
              <a:endCxn id="28"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7A475AC-0D7A-4278-96B6-B7C3B1A374E0}"/>
                </a:ext>
              </a:extLst>
            </p:cNvPr>
            <p:cNvCxnSpPr>
              <a:cxnSpLocks/>
              <a:endCxn id="28"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pic>
        <p:nvPicPr>
          <p:cNvPr id="45" name="Graphic 44" descr="Computer">
            <a:extLst>
              <a:ext uri="{FF2B5EF4-FFF2-40B4-BE49-F238E27FC236}">
                <a16:creationId xmlns:a16="http://schemas.microsoft.com/office/drawing/2014/main" id="{D94ECE80-DDBA-4F4A-8B98-C5C97DCA33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43467" y="1977381"/>
            <a:ext cx="1117813" cy="1117813"/>
          </a:xfrm>
          <a:prstGeom prst="rect">
            <a:avLst/>
          </a:prstGeom>
        </p:spPr>
      </p:pic>
      <p:pic>
        <p:nvPicPr>
          <p:cNvPr id="47" name="Graphic 46" descr="Gears">
            <a:extLst>
              <a:ext uri="{FF2B5EF4-FFF2-40B4-BE49-F238E27FC236}">
                <a16:creationId xmlns:a16="http://schemas.microsoft.com/office/drawing/2014/main" id="{83503A61-0642-4E20-894A-743E187C1FF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88649" y="2249916"/>
            <a:ext cx="413724" cy="413724"/>
          </a:xfrm>
          <a:prstGeom prst="rect">
            <a:avLst/>
          </a:prstGeom>
        </p:spPr>
      </p:pic>
      <p:sp>
        <p:nvSpPr>
          <p:cNvPr id="48" name="TextBox 47">
            <a:extLst>
              <a:ext uri="{FF2B5EF4-FFF2-40B4-BE49-F238E27FC236}">
                <a16:creationId xmlns:a16="http://schemas.microsoft.com/office/drawing/2014/main" id="{612C0445-C8D9-4BB1-A02D-13117CAFC058}"/>
              </a:ext>
            </a:extLst>
          </p:cNvPr>
          <p:cNvSpPr txBox="1"/>
          <p:nvPr/>
        </p:nvSpPr>
        <p:spPr>
          <a:xfrm>
            <a:off x="4340653" y="2872316"/>
            <a:ext cx="1973657" cy="646331"/>
          </a:xfrm>
          <a:prstGeom prst="rect">
            <a:avLst/>
          </a:prstGeom>
          <a:noFill/>
        </p:spPr>
        <p:txBody>
          <a:bodyPr wrap="square" rtlCol="0">
            <a:spAutoFit/>
          </a:bodyPr>
          <a:lstStyle/>
          <a:p>
            <a:pPr algn="ctr"/>
            <a:r>
              <a:rPr lang="en-US" dirty="0"/>
              <a:t>Log Management and Monitoring</a:t>
            </a:r>
          </a:p>
        </p:txBody>
      </p:sp>
      <p:pic>
        <p:nvPicPr>
          <p:cNvPr id="49" name="Graphic 48" descr="Computer">
            <a:extLst>
              <a:ext uri="{FF2B5EF4-FFF2-40B4-BE49-F238E27FC236}">
                <a16:creationId xmlns:a16="http://schemas.microsoft.com/office/drawing/2014/main" id="{2572D656-AA46-489C-BDCB-2083261592E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359" y="2502540"/>
            <a:ext cx="1117813" cy="1117813"/>
          </a:xfrm>
          <a:prstGeom prst="rect">
            <a:avLst/>
          </a:prstGeom>
        </p:spPr>
      </p:pic>
      <p:sp>
        <p:nvSpPr>
          <p:cNvPr id="50" name="TextBox 49">
            <a:extLst>
              <a:ext uri="{FF2B5EF4-FFF2-40B4-BE49-F238E27FC236}">
                <a16:creationId xmlns:a16="http://schemas.microsoft.com/office/drawing/2014/main" id="{D69809E9-3D2D-4782-850F-B7901C8252B0}"/>
              </a:ext>
            </a:extLst>
          </p:cNvPr>
          <p:cNvSpPr txBox="1"/>
          <p:nvPr/>
        </p:nvSpPr>
        <p:spPr>
          <a:xfrm>
            <a:off x="640776" y="2294308"/>
            <a:ext cx="683200" cy="369332"/>
          </a:xfrm>
          <a:prstGeom prst="rect">
            <a:avLst/>
          </a:prstGeom>
          <a:noFill/>
        </p:spPr>
        <p:txBody>
          <a:bodyPr wrap="none" rtlCol="0">
            <a:spAutoFit/>
          </a:bodyPr>
          <a:lstStyle/>
          <a:p>
            <a:r>
              <a:rPr lang="en-US" b="1" dirty="0">
                <a:solidFill>
                  <a:schemeClr val="accent1"/>
                </a:solidFill>
              </a:rPr>
              <a:t>VPC3</a:t>
            </a:r>
          </a:p>
        </p:txBody>
      </p:sp>
      <p:pic>
        <p:nvPicPr>
          <p:cNvPr id="52" name="Graphic 51" descr="Open folder">
            <a:extLst>
              <a:ext uri="{FF2B5EF4-FFF2-40B4-BE49-F238E27FC236}">
                <a16:creationId xmlns:a16="http://schemas.microsoft.com/office/drawing/2014/main" id="{04AC3577-B30C-4676-9409-40F72C708D5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91698" y="2810451"/>
            <a:ext cx="385030" cy="385030"/>
          </a:xfrm>
          <a:prstGeom prst="rect">
            <a:avLst/>
          </a:prstGeom>
        </p:spPr>
      </p:pic>
      <p:sp>
        <p:nvSpPr>
          <p:cNvPr id="53" name="TextBox 52">
            <a:extLst>
              <a:ext uri="{FF2B5EF4-FFF2-40B4-BE49-F238E27FC236}">
                <a16:creationId xmlns:a16="http://schemas.microsoft.com/office/drawing/2014/main" id="{D502BA9F-644F-4D8A-9F15-C94CE54EADEA}"/>
              </a:ext>
            </a:extLst>
          </p:cNvPr>
          <p:cNvSpPr txBox="1"/>
          <p:nvPr/>
        </p:nvSpPr>
        <p:spPr>
          <a:xfrm>
            <a:off x="382305" y="3397832"/>
            <a:ext cx="1973657" cy="369332"/>
          </a:xfrm>
          <a:prstGeom prst="rect">
            <a:avLst/>
          </a:prstGeom>
          <a:noFill/>
        </p:spPr>
        <p:txBody>
          <a:bodyPr wrap="square" rtlCol="0">
            <a:spAutoFit/>
          </a:bodyPr>
          <a:lstStyle/>
          <a:p>
            <a:r>
              <a:rPr lang="en-US" dirty="0"/>
              <a:t>File Storage</a:t>
            </a:r>
          </a:p>
        </p:txBody>
      </p:sp>
      <p:pic>
        <p:nvPicPr>
          <p:cNvPr id="55" name="Graphic 54" descr="Flowchart">
            <a:extLst>
              <a:ext uri="{FF2B5EF4-FFF2-40B4-BE49-F238E27FC236}">
                <a16:creationId xmlns:a16="http://schemas.microsoft.com/office/drawing/2014/main" id="{A48411A9-4A58-4804-B163-217B73F9A07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42163" y="5176969"/>
            <a:ext cx="1593594" cy="1593594"/>
          </a:xfrm>
          <a:prstGeom prst="rect">
            <a:avLst/>
          </a:prstGeom>
        </p:spPr>
      </p:pic>
      <p:sp>
        <p:nvSpPr>
          <p:cNvPr id="56" name="TextBox 55">
            <a:extLst>
              <a:ext uri="{FF2B5EF4-FFF2-40B4-BE49-F238E27FC236}">
                <a16:creationId xmlns:a16="http://schemas.microsoft.com/office/drawing/2014/main" id="{D7976999-DED7-44B4-8D7E-16A18E74D1DE}"/>
              </a:ext>
            </a:extLst>
          </p:cNvPr>
          <p:cNvSpPr txBox="1"/>
          <p:nvPr/>
        </p:nvSpPr>
        <p:spPr>
          <a:xfrm>
            <a:off x="9741025" y="569955"/>
            <a:ext cx="2065495" cy="369332"/>
          </a:xfrm>
          <a:prstGeom prst="rect">
            <a:avLst/>
          </a:prstGeom>
          <a:noFill/>
        </p:spPr>
        <p:txBody>
          <a:bodyPr wrap="square" rtlCol="0">
            <a:spAutoFit/>
          </a:bodyPr>
          <a:lstStyle/>
          <a:p>
            <a:pPr algn="ctr"/>
            <a:r>
              <a:rPr lang="en-US" dirty="0"/>
              <a:t>VPN Users</a:t>
            </a:r>
          </a:p>
        </p:txBody>
      </p:sp>
      <p:grpSp>
        <p:nvGrpSpPr>
          <p:cNvPr id="67" name="Group 66">
            <a:extLst>
              <a:ext uri="{FF2B5EF4-FFF2-40B4-BE49-F238E27FC236}">
                <a16:creationId xmlns:a16="http://schemas.microsoft.com/office/drawing/2014/main" id="{065998AA-4F74-4A0A-9B45-8F41F68816E7}"/>
              </a:ext>
            </a:extLst>
          </p:cNvPr>
          <p:cNvGrpSpPr/>
          <p:nvPr/>
        </p:nvGrpSpPr>
        <p:grpSpPr>
          <a:xfrm>
            <a:off x="6823285" y="5821262"/>
            <a:ext cx="584002" cy="574934"/>
            <a:chOff x="7553257" y="5438334"/>
            <a:chExt cx="584002" cy="574934"/>
          </a:xfrm>
        </p:grpSpPr>
        <p:sp>
          <p:nvSpPr>
            <p:cNvPr id="59" name="Oval 58">
              <a:extLst>
                <a:ext uri="{FF2B5EF4-FFF2-40B4-BE49-F238E27FC236}">
                  <a16:creationId xmlns:a16="http://schemas.microsoft.com/office/drawing/2014/main" id="{5668DE22-43DA-47F5-8097-594A2D96CD3D}"/>
                </a:ext>
              </a:extLst>
            </p:cNvPr>
            <p:cNvSpPr/>
            <p:nvPr/>
          </p:nvSpPr>
          <p:spPr>
            <a:xfrm>
              <a:off x="7553257" y="5455550"/>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445E19CF-DAD8-45EF-898D-B5A2D50AECD7}"/>
                </a:ext>
              </a:extLst>
            </p:cNvPr>
            <p:cNvCxnSpPr>
              <a:cxnSpLocks/>
            </p:cNvCxnSpPr>
            <p:nvPr/>
          </p:nvCxnSpPr>
          <p:spPr>
            <a:xfrm>
              <a:off x="7630425" y="5856412"/>
              <a:ext cx="436446"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8" name="Graphic 57" descr="Fire">
              <a:extLst>
                <a:ext uri="{FF2B5EF4-FFF2-40B4-BE49-F238E27FC236}">
                  <a16:creationId xmlns:a16="http://schemas.microsoft.com/office/drawing/2014/main" id="{16D3BF0D-99CF-4A18-A5A0-324C7C334D6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644713" y="5438334"/>
              <a:ext cx="395335" cy="395335"/>
            </a:xfrm>
            <a:prstGeom prst="rect">
              <a:avLst/>
            </a:prstGeom>
          </p:spPr>
        </p:pic>
      </p:grpSp>
      <p:cxnSp>
        <p:nvCxnSpPr>
          <p:cNvPr id="69" name="Straight Arrow Connector 68">
            <a:extLst>
              <a:ext uri="{FF2B5EF4-FFF2-40B4-BE49-F238E27FC236}">
                <a16:creationId xmlns:a16="http://schemas.microsoft.com/office/drawing/2014/main" id="{51BC5001-5EEE-4572-AC63-F96F7FBC2DD4}"/>
              </a:ext>
            </a:extLst>
          </p:cNvPr>
          <p:cNvCxnSpPr>
            <a:cxnSpLocks/>
          </p:cNvCxnSpPr>
          <p:nvPr/>
        </p:nvCxnSpPr>
        <p:spPr>
          <a:xfrm>
            <a:off x="3463020" y="6117337"/>
            <a:ext cx="3240478" cy="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1D3CFD5-BA45-402A-92CF-160BCE9BC8CE}"/>
              </a:ext>
            </a:extLst>
          </p:cNvPr>
          <p:cNvCxnSpPr>
            <a:cxnSpLocks/>
          </p:cNvCxnSpPr>
          <p:nvPr/>
        </p:nvCxnSpPr>
        <p:spPr>
          <a:xfrm flipV="1">
            <a:off x="3046680" y="4704431"/>
            <a:ext cx="0" cy="1015298"/>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7766AB35-D202-479F-8F39-78A72FFAC203}"/>
              </a:ext>
            </a:extLst>
          </p:cNvPr>
          <p:cNvGrpSpPr/>
          <p:nvPr/>
        </p:nvGrpSpPr>
        <p:grpSpPr>
          <a:xfrm>
            <a:off x="7180332" y="1554074"/>
            <a:ext cx="584002" cy="574934"/>
            <a:chOff x="7553257" y="5438334"/>
            <a:chExt cx="584002" cy="574934"/>
          </a:xfrm>
        </p:grpSpPr>
        <p:sp>
          <p:nvSpPr>
            <p:cNvPr id="78" name="Oval 77">
              <a:extLst>
                <a:ext uri="{FF2B5EF4-FFF2-40B4-BE49-F238E27FC236}">
                  <a16:creationId xmlns:a16="http://schemas.microsoft.com/office/drawing/2014/main" id="{FF15C6D7-5A92-469D-953A-A5298A20EC66}"/>
                </a:ext>
              </a:extLst>
            </p:cNvPr>
            <p:cNvSpPr/>
            <p:nvPr/>
          </p:nvSpPr>
          <p:spPr>
            <a:xfrm>
              <a:off x="7553257" y="5455550"/>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9" name="Straight Arrow Connector 78">
              <a:extLst>
                <a:ext uri="{FF2B5EF4-FFF2-40B4-BE49-F238E27FC236}">
                  <a16:creationId xmlns:a16="http://schemas.microsoft.com/office/drawing/2014/main" id="{EB1C5326-A199-46D8-B207-8903827058BB}"/>
                </a:ext>
              </a:extLst>
            </p:cNvPr>
            <p:cNvCxnSpPr>
              <a:cxnSpLocks/>
            </p:cNvCxnSpPr>
            <p:nvPr/>
          </p:nvCxnSpPr>
          <p:spPr>
            <a:xfrm>
              <a:off x="7630425" y="5856412"/>
              <a:ext cx="436446"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0" name="Graphic 79" descr="Fire">
              <a:extLst>
                <a:ext uri="{FF2B5EF4-FFF2-40B4-BE49-F238E27FC236}">
                  <a16:creationId xmlns:a16="http://schemas.microsoft.com/office/drawing/2014/main" id="{9F8F4F6B-2092-4433-BBE2-AEC70581371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644713" y="5438334"/>
              <a:ext cx="395335" cy="395335"/>
            </a:xfrm>
            <a:prstGeom prst="rect">
              <a:avLst/>
            </a:prstGeom>
          </p:spPr>
        </p:pic>
      </p:grpSp>
      <p:pic>
        <p:nvPicPr>
          <p:cNvPr id="81" name="Graphic 80" descr="Cloud">
            <a:extLst>
              <a:ext uri="{FF2B5EF4-FFF2-40B4-BE49-F238E27FC236}">
                <a16:creationId xmlns:a16="http://schemas.microsoft.com/office/drawing/2014/main" id="{89AA368E-8C02-43B3-B44B-B489AC0E0FD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281242" y="245949"/>
            <a:ext cx="1758707" cy="1758707"/>
          </a:xfrm>
          <a:prstGeom prst="rect">
            <a:avLst/>
          </a:prstGeom>
        </p:spPr>
      </p:pic>
      <p:sp>
        <p:nvSpPr>
          <p:cNvPr id="82" name="TextBox 81">
            <a:extLst>
              <a:ext uri="{FF2B5EF4-FFF2-40B4-BE49-F238E27FC236}">
                <a16:creationId xmlns:a16="http://schemas.microsoft.com/office/drawing/2014/main" id="{A1B5EE37-6A79-48A7-BBFC-A71FEBE4F121}"/>
              </a:ext>
            </a:extLst>
          </p:cNvPr>
          <p:cNvSpPr txBox="1"/>
          <p:nvPr/>
        </p:nvSpPr>
        <p:spPr>
          <a:xfrm>
            <a:off x="8191167" y="1539508"/>
            <a:ext cx="1973657" cy="369332"/>
          </a:xfrm>
          <a:prstGeom prst="rect">
            <a:avLst/>
          </a:prstGeom>
          <a:noFill/>
        </p:spPr>
        <p:txBody>
          <a:bodyPr wrap="square" rtlCol="0">
            <a:spAutoFit/>
          </a:bodyPr>
          <a:lstStyle/>
          <a:p>
            <a:pPr algn="ctr"/>
            <a:r>
              <a:rPr lang="en-US" dirty="0"/>
              <a:t>Internet</a:t>
            </a:r>
          </a:p>
        </p:txBody>
      </p:sp>
      <p:cxnSp>
        <p:nvCxnSpPr>
          <p:cNvPr id="83" name="Straight Arrow Connector 82">
            <a:extLst>
              <a:ext uri="{FF2B5EF4-FFF2-40B4-BE49-F238E27FC236}">
                <a16:creationId xmlns:a16="http://schemas.microsoft.com/office/drawing/2014/main" id="{290A0D8D-A00E-4269-BC58-1E2C6C9B9AD7}"/>
              </a:ext>
            </a:extLst>
          </p:cNvPr>
          <p:cNvCxnSpPr>
            <a:cxnSpLocks/>
          </p:cNvCxnSpPr>
          <p:nvPr/>
        </p:nvCxnSpPr>
        <p:spPr>
          <a:xfrm flipV="1">
            <a:off x="7803847" y="1393673"/>
            <a:ext cx="428648" cy="160401"/>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9CCA6B41-8985-4EFA-ACAD-6C6CBD09C711}"/>
              </a:ext>
            </a:extLst>
          </p:cNvPr>
          <p:cNvGrpSpPr/>
          <p:nvPr/>
        </p:nvGrpSpPr>
        <p:grpSpPr>
          <a:xfrm>
            <a:off x="8616756" y="5848480"/>
            <a:ext cx="584002" cy="557718"/>
            <a:chOff x="2800188" y="5238112"/>
            <a:chExt cx="584002" cy="557718"/>
          </a:xfrm>
        </p:grpSpPr>
        <p:sp>
          <p:nvSpPr>
            <p:cNvPr id="86" name="Oval 85">
              <a:extLst>
                <a:ext uri="{FF2B5EF4-FFF2-40B4-BE49-F238E27FC236}">
                  <a16:creationId xmlns:a16="http://schemas.microsoft.com/office/drawing/2014/main" id="{A4D5C57C-2327-4442-BA4A-784B8F7B6F80}"/>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7" name="Straight Arrow Connector 86">
              <a:extLst>
                <a:ext uri="{FF2B5EF4-FFF2-40B4-BE49-F238E27FC236}">
                  <a16:creationId xmlns:a16="http://schemas.microsoft.com/office/drawing/2014/main" id="{9E8892E3-C958-4801-AC97-7239417ECB13}"/>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06E075AD-EEE8-44AD-922F-0254CD3136A0}"/>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056C410-6E9D-4E63-89BB-83A707989CCC}"/>
                </a:ext>
              </a:extLst>
            </p:cNvPr>
            <p:cNvCxnSpPr>
              <a:cxnSpLocks/>
              <a:endCxn id="86"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C59782F7-9E3B-4197-BA51-8D8D021BAC6C}"/>
                </a:ext>
              </a:extLst>
            </p:cNvPr>
            <p:cNvCxnSpPr>
              <a:cxnSpLocks/>
              <a:endCxn id="86"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D60FD89F-E3B8-44E5-9302-31BA819C076C}"/>
              </a:ext>
            </a:extLst>
          </p:cNvPr>
          <p:cNvCxnSpPr>
            <a:cxnSpLocks/>
          </p:cNvCxnSpPr>
          <p:nvPr/>
        </p:nvCxnSpPr>
        <p:spPr>
          <a:xfrm>
            <a:off x="9431972" y="6117337"/>
            <a:ext cx="696627" cy="0"/>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B7D7A1FF-1F5F-49C9-B8B9-D039D8FA3F30}"/>
              </a:ext>
            </a:extLst>
          </p:cNvPr>
          <p:cNvGrpSpPr/>
          <p:nvPr/>
        </p:nvGrpSpPr>
        <p:grpSpPr>
          <a:xfrm>
            <a:off x="8232495" y="2616657"/>
            <a:ext cx="584002" cy="557718"/>
            <a:chOff x="2800188" y="5238112"/>
            <a:chExt cx="584002" cy="557718"/>
          </a:xfrm>
        </p:grpSpPr>
        <p:sp>
          <p:nvSpPr>
            <p:cNvPr id="93" name="Oval 92">
              <a:extLst>
                <a:ext uri="{FF2B5EF4-FFF2-40B4-BE49-F238E27FC236}">
                  <a16:creationId xmlns:a16="http://schemas.microsoft.com/office/drawing/2014/main" id="{FD1DCE9A-0A2F-43C4-940A-EE91B04BED16}"/>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4" name="Straight Arrow Connector 93">
              <a:extLst>
                <a:ext uri="{FF2B5EF4-FFF2-40B4-BE49-F238E27FC236}">
                  <a16:creationId xmlns:a16="http://schemas.microsoft.com/office/drawing/2014/main" id="{0EFDDA39-41C3-4101-BA58-2AF10AB4C5BC}"/>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3226880-1DF2-438F-88A5-812E2EB87CE5}"/>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97894BD-17C9-4357-B39E-952723D53785}"/>
                </a:ext>
              </a:extLst>
            </p:cNvPr>
            <p:cNvCxnSpPr>
              <a:cxnSpLocks/>
              <a:endCxn id="93"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E01967B-B41E-4427-8700-D8E1574BE161}"/>
                </a:ext>
              </a:extLst>
            </p:cNvPr>
            <p:cNvCxnSpPr>
              <a:cxnSpLocks/>
              <a:endCxn id="93"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2A586155-923E-47B1-BA03-762E52C952E1}"/>
              </a:ext>
            </a:extLst>
          </p:cNvPr>
          <p:cNvCxnSpPr>
            <a:cxnSpLocks/>
          </p:cNvCxnSpPr>
          <p:nvPr/>
        </p:nvCxnSpPr>
        <p:spPr>
          <a:xfrm>
            <a:off x="7568502" y="2181523"/>
            <a:ext cx="583817" cy="471474"/>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4" name="Graphic 103" descr="Internet">
            <a:extLst>
              <a:ext uri="{FF2B5EF4-FFF2-40B4-BE49-F238E27FC236}">
                <a16:creationId xmlns:a16="http://schemas.microsoft.com/office/drawing/2014/main" id="{05F11656-2285-4554-8C86-7A516E2387C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741024" y="109199"/>
            <a:ext cx="605714" cy="605714"/>
          </a:xfrm>
          <a:prstGeom prst="rect">
            <a:avLst/>
          </a:prstGeom>
        </p:spPr>
      </p:pic>
      <p:pic>
        <p:nvPicPr>
          <p:cNvPr id="105" name="Graphic 104" descr="Internet">
            <a:extLst>
              <a:ext uri="{FF2B5EF4-FFF2-40B4-BE49-F238E27FC236}">
                <a16:creationId xmlns:a16="http://schemas.microsoft.com/office/drawing/2014/main" id="{C2190AA6-A6C8-4100-B0B0-E2E8680389F5}"/>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470915" y="105166"/>
            <a:ext cx="605714" cy="605714"/>
          </a:xfrm>
          <a:prstGeom prst="rect">
            <a:avLst/>
          </a:prstGeom>
        </p:spPr>
      </p:pic>
      <p:pic>
        <p:nvPicPr>
          <p:cNvPr id="106" name="Graphic 105" descr="Internet">
            <a:extLst>
              <a:ext uri="{FF2B5EF4-FFF2-40B4-BE49-F238E27FC236}">
                <a16:creationId xmlns:a16="http://schemas.microsoft.com/office/drawing/2014/main" id="{FA4BE57D-4A9D-44E1-886D-79D02A1C628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200806" y="105166"/>
            <a:ext cx="605714" cy="605714"/>
          </a:xfrm>
          <a:prstGeom prst="rect">
            <a:avLst/>
          </a:prstGeom>
        </p:spPr>
      </p:pic>
      <p:sp>
        <p:nvSpPr>
          <p:cNvPr id="107" name="TextBox 106">
            <a:extLst>
              <a:ext uri="{FF2B5EF4-FFF2-40B4-BE49-F238E27FC236}">
                <a16:creationId xmlns:a16="http://schemas.microsoft.com/office/drawing/2014/main" id="{A2C559FA-F0DD-45BD-877C-ECB0CA072561}"/>
              </a:ext>
            </a:extLst>
          </p:cNvPr>
          <p:cNvSpPr txBox="1"/>
          <p:nvPr/>
        </p:nvSpPr>
        <p:spPr>
          <a:xfrm>
            <a:off x="10172683" y="6488668"/>
            <a:ext cx="2167100" cy="369332"/>
          </a:xfrm>
          <a:prstGeom prst="rect">
            <a:avLst/>
          </a:prstGeom>
          <a:noFill/>
        </p:spPr>
        <p:txBody>
          <a:bodyPr wrap="square" rtlCol="0">
            <a:spAutoFit/>
          </a:bodyPr>
          <a:lstStyle/>
          <a:p>
            <a:pPr algn="ctr"/>
            <a:r>
              <a:rPr lang="en-US" dirty="0"/>
              <a:t>Internal Users</a:t>
            </a:r>
          </a:p>
        </p:txBody>
      </p:sp>
      <p:cxnSp>
        <p:nvCxnSpPr>
          <p:cNvPr id="108" name="Straight Arrow Connector 107">
            <a:extLst>
              <a:ext uri="{FF2B5EF4-FFF2-40B4-BE49-F238E27FC236}">
                <a16:creationId xmlns:a16="http://schemas.microsoft.com/office/drawing/2014/main" id="{045C7A63-B554-4ABB-B754-0C9E4F3079BE}"/>
              </a:ext>
            </a:extLst>
          </p:cNvPr>
          <p:cNvCxnSpPr>
            <a:cxnSpLocks/>
            <a:endCxn id="56" idx="2"/>
          </p:cNvCxnSpPr>
          <p:nvPr/>
        </p:nvCxnSpPr>
        <p:spPr>
          <a:xfrm flipV="1">
            <a:off x="9867758" y="939287"/>
            <a:ext cx="906015" cy="12741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4" name="Group 123">
            <a:extLst>
              <a:ext uri="{FF2B5EF4-FFF2-40B4-BE49-F238E27FC236}">
                <a16:creationId xmlns:a16="http://schemas.microsoft.com/office/drawing/2014/main" id="{1876BEA3-2EF1-4F57-93B4-FC51C3259069}"/>
              </a:ext>
            </a:extLst>
          </p:cNvPr>
          <p:cNvGrpSpPr/>
          <p:nvPr/>
        </p:nvGrpSpPr>
        <p:grpSpPr>
          <a:xfrm>
            <a:off x="7540553" y="3427647"/>
            <a:ext cx="955966" cy="955966"/>
            <a:chOff x="7438957" y="3904600"/>
            <a:chExt cx="955966" cy="955966"/>
          </a:xfrm>
        </p:grpSpPr>
        <p:pic>
          <p:nvPicPr>
            <p:cNvPr id="111" name="Graphic 110" descr="Web design">
              <a:extLst>
                <a:ext uri="{FF2B5EF4-FFF2-40B4-BE49-F238E27FC236}">
                  <a16:creationId xmlns:a16="http://schemas.microsoft.com/office/drawing/2014/main" id="{0B8BA72B-385C-4ECC-9251-882401D16A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5135" y="4113970"/>
              <a:ext cx="410191" cy="410191"/>
            </a:xfrm>
            <a:prstGeom prst="rect">
              <a:avLst/>
            </a:prstGeom>
          </p:spPr>
        </p:pic>
        <p:pic>
          <p:nvPicPr>
            <p:cNvPr id="120" name="Graphic 119" descr="Computer">
              <a:extLst>
                <a:ext uri="{FF2B5EF4-FFF2-40B4-BE49-F238E27FC236}">
                  <a16:creationId xmlns:a16="http://schemas.microsoft.com/office/drawing/2014/main" id="{10B40233-3305-4D81-A536-1B8F9F6323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38957" y="3904600"/>
              <a:ext cx="955966" cy="955966"/>
            </a:xfrm>
            <a:prstGeom prst="rect">
              <a:avLst/>
            </a:prstGeom>
          </p:spPr>
        </p:pic>
      </p:grpSp>
      <p:grpSp>
        <p:nvGrpSpPr>
          <p:cNvPr id="125" name="Group 124">
            <a:extLst>
              <a:ext uri="{FF2B5EF4-FFF2-40B4-BE49-F238E27FC236}">
                <a16:creationId xmlns:a16="http://schemas.microsoft.com/office/drawing/2014/main" id="{8DB11471-AEA8-4E39-8B29-D64F138951B8}"/>
              </a:ext>
            </a:extLst>
          </p:cNvPr>
          <p:cNvGrpSpPr/>
          <p:nvPr/>
        </p:nvGrpSpPr>
        <p:grpSpPr>
          <a:xfrm>
            <a:off x="8560396" y="3427647"/>
            <a:ext cx="955966" cy="955966"/>
            <a:chOff x="8615305" y="4170310"/>
            <a:chExt cx="955966" cy="955966"/>
          </a:xfrm>
        </p:grpSpPr>
        <p:pic>
          <p:nvPicPr>
            <p:cNvPr id="115" name="Graphic 114" descr="Database">
              <a:extLst>
                <a:ext uri="{FF2B5EF4-FFF2-40B4-BE49-F238E27FC236}">
                  <a16:creationId xmlns:a16="http://schemas.microsoft.com/office/drawing/2014/main" id="{DA55F74D-45FE-4F8A-A2D2-45E9F4275D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21" name="Graphic 120" descr="Computer">
              <a:extLst>
                <a:ext uri="{FF2B5EF4-FFF2-40B4-BE49-F238E27FC236}">
                  <a16:creationId xmlns:a16="http://schemas.microsoft.com/office/drawing/2014/main" id="{EB827E79-559A-41E9-92BB-45B30F276B1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pic>
        <p:nvPicPr>
          <p:cNvPr id="123" name="Graphic 122" descr="Computer">
            <a:extLst>
              <a:ext uri="{FF2B5EF4-FFF2-40B4-BE49-F238E27FC236}">
                <a16:creationId xmlns:a16="http://schemas.microsoft.com/office/drawing/2014/main" id="{A80FF365-D056-4C5E-934C-9A77514019F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23140" y="2204257"/>
            <a:ext cx="955966" cy="955966"/>
          </a:xfrm>
          <a:prstGeom prst="rect">
            <a:avLst/>
          </a:prstGeom>
        </p:spPr>
      </p:pic>
      <p:grpSp>
        <p:nvGrpSpPr>
          <p:cNvPr id="133" name="Group 132">
            <a:extLst>
              <a:ext uri="{FF2B5EF4-FFF2-40B4-BE49-F238E27FC236}">
                <a16:creationId xmlns:a16="http://schemas.microsoft.com/office/drawing/2014/main" id="{4A30F9CF-51DB-4686-B2A9-33DB41BA6874}"/>
              </a:ext>
            </a:extLst>
          </p:cNvPr>
          <p:cNvGrpSpPr/>
          <p:nvPr/>
        </p:nvGrpSpPr>
        <p:grpSpPr>
          <a:xfrm>
            <a:off x="7540553" y="4377350"/>
            <a:ext cx="955966" cy="955966"/>
            <a:chOff x="7438957" y="3904600"/>
            <a:chExt cx="955966" cy="955966"/>
          </a:xfrm>
        </p:grpSpPr>
        <p:pic>
          <p:nvPicPr>
            <p:cNvPr id="134" name="Graphic 133" descr="Web design">
              <a:extLst>
                <a:ext uri="{FF2B5EF4-FFF2-40B4-BE49-F238E27FC236}">
                  <a16:creationId xmlns:a16="http://schemas.microsoft.com/office/drawing/2014/main" id="{93F6C419-5EE0-4EF8-9AB0-5A02472075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5135" y="4113970"/>
              <a:ext cx="410191" cy="410191"/>
            </a:xfrm>
            <a:prstGeom prst="rect">
              <a:avLst/>
            </a:prstGeom>
          </p:spPr>
        </p:pic>
        <p:pic>
          <p:nvPicPr>
            <p:cNvPr id="135" name="Graphic 134" descr="Computer">
              <a:extLst>
                <a:ext uri="{FF2B5EF4-FFF2-40B4-BE49-F238E27FC236}">
                  <a16:creationId xmlns:a16="http://schemas.microsoft.com/office/drawing/2014/main" id="{361EDD4C-15AC-452B-B132-4722A8B3E47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38957" y="3904600"/>
              <a:ext cx="955966" cy="955966"/>
            </a:xfrm>
            <a:prstGeom prst="rect">
              <a:avLst/>
            </a:prstGeom>
          </p:spPr>
        </p:pic>
      </p:grpSp>
      <p:grpSp>
        <p:nvGrpSpPr>
          <p:cNvPr id="136" name="Group 135">
            <a:extLst>
              <a:ext uri="{FF2B5EF4-FFF2-40B4-BE49-F238E27FC236}">
                <a16:creationId xmlns:a16="http://schemas.microsoft.com/office/drawing/2014/main" id="{8B3C5F3C-D623-4F88-84B4-C33B11CDB46D}"/>
              </a:ext>
            </a:extLst>
          </p:cNvPr>
          <p:cNvGrpSpPr/>
          <p:nvPr/>
        </p:nvGrpSpPr>
        <p:grpSpPr>
          <a:xfrm>
            <a:off x="8560396" y="4377350"/>
            <a:ext cx="955966" cy="955966"/>
            <a:chOff x="8615305" y="4170310"/>
            <a:chExt cx="955966" cy="955966"/>
          </a:xfrm>
        </p:grpSpPr>
        <p:pic>
          <p:nvPicPr>
            <p:cNvPr id="137" name="Graphic 136" descr="Database">
              <a:extLst>
                <a:ext uri="{FF2B5EF4-FFF2-40B4-BE49-F238E27FC236}">
                  <a16:creationId xmlns:a16="http://schemas.microsoft.com/office/drawing/2014/main" id="{B551756C-0B44-4C27-8B67-55004D339E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38" name="Graphic 137" descr="Computer">
              <a:extLst>
                <a:ext uri="{FF2B5EF4-FFF2-40B4-BE49-F238E27FC236}">
                  <a16:creationId xmlns:a16="http://schemas.microsoft.com/office/drawing/2014/main" id="{ACF00415-7929-403D-9ADA-07829E7505C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cxnSp>
        <p:nvCxnSpPr>
          <p:cNvPr id="143" name="Straight Connector 142">
            <a:extLst>
              <a:ext uri="{FF2B5EF4-FFF2-40B4-BE49-F238E27FC236}">
                <a16:creationId xmlns:a16="http://schemas.microsoft.com/office/drawing/2014/main" id="{138F727C-4140-4B21-9CE5-9A59C2CBA45B}"/>
              </a:ext>
            </a:extLst>
          </p:cNvPr>
          <p:cNvCxnSpPr>
            <a:cxnSpLocks/>
          </p:cNvCxnSpPr>
          <p:nvPr/>
        </p:nvCxnSpPr>
        <p:spPr>
          <a:xfrm flipV="1">
            <a:off x="7118317" y="2065250"/>
            <a:ext cx="0" cy="3637982"/>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DB620F96-C7FD-480F-A42E-6AFDD39F0EC6}"/>
              </a:ext>
            </a:extLst>
          </p:cNvPr>
          <p:cNvCxnSpPr>
            <a:cxnSpLocks/>
          </p:cNvCxnSpPr>
          <p:nvPr/>
        </p:nvCxnSpPr>
        <p:spPr>
          <a:xfrm flipV="1">
            <a:off x="8546861" y="3222039"/>
            <a:ext cx="1" cy="209418"/>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C34144AE-5ED5-40D3-976E-A0E77DC7A463}"/>
              </a:ext>
            </a:extLst>
          </p:cNvPr>
          <p:cNvSpPr txBox="1"/>
          <p:nvPr/>
        </p:nvSpPr>
        <p:spPr>
          <a:xfrm>
            <a:off x="7522025" y="4170330"/>
            <a:ext cx="1973657" cy="369332"/>
          </a:xfrm>
          <a:prstGeom prst="rect">
            <a:avLst/>
          </a:prstGeom>
          <a:noFill/>
        </p:spPr>
        <p:txBody>
          <a:bodyPr wrap="square" rtlCol="0">
            <a:spAutoFit/>
          </a:bodyPr>
          <a:lstStyle/>
          <a:p>
            <a:pPr algn="ctr"/>
            <a:r>
              <a:rPr lang="en-US" dirty="0"/>
              <a:t>Test</a:t>
            </a:r>
          </a:p>
        </p:txBody>
      </p:sp>
      <p:sp>
        <p:nvSpPr>
          <p:cNvPr id="155" name="TextBox 154">
            <a:extLst>
              <a:ext uri="{FF2B5EF4-FFF2-40B4-BE49-F238E27FC236}">
                <a16:creationId xmlns:a16="http://schemas.microsoft.com/office/drawing/2014/main" id="{AF71B9C5-FB9C-44BC-9EBB-55587D0BB911}"/>
              </a:ext>
            </a:extLst>
          </p:cNvPr>
          <p:cNvSpPr txBox="1"/>
          <p:nvPr/>
        </p:nvSpPr>
        <p:spPr>
          <a:xfrm>
            <a:off x="7560032" y="5101475"/>
            <a:ext cx="1973657" cy="369332"/>
          </a:xfrm>
          <a:prstGeom prst="rect">
            <a:avLst/>
          </a:prstGeom>
          <a:noFill/>
        </p:spPr>
        <p:txBody>
          <a:bodyPr wrap="square" rtlCol="0">
            <a:spAutoFit/>
          </a:bodyPr>
          <a:lstStyle/>
          <a:p>
            <a:pPr algn="ctr"/>
            <a:r>
              <a:rPr lang="en-US" dirty="0"/>
              <a:t>Dev</a:t>
            </a:r>
          </a:p>
        </p:txBody>
      </p:sp>
      <p:pic>
        <p:nvPicPr>
          <p:cNvPr id="156" name="Graphic 155" descr="Open folder">
            <a:extLst>
              <a:ext uri="{FF2B5EF4-FFF2-40B4-BE49-F238E27FC236}">
                <a16:creationId xmlns:a16="http://schemas.microsoft.com/office/drawing/2014/main" id="{6E977B24-63C5-4357-8BA1-9A36D31E9CB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166377" y="2424574"/>
            <a:ext cx="385030" cy="385030"/>
          </a:xfrm>
          <a:prstGeom prst="rect">
            <a:avLst/>
          </a:prstGeom>
        </p:spPr>
      </p:pic>
      <p:grpSp>
        <p:nvGrpSpPr>
          <p:cNvPr id="158" name="Group 157">
            <a:extLst>
              <a:ext uri="{FF2B5EF4-FFF2-40B4-BE49-F238E27FC236}">
                <a16:creationId xmlns:a16="http://schemas.microsoft.com/office/drawing/2014/main" id="{06420D6D-2CBD-4C62-9B20-C63567868FA5}"/>
              </a:ext>
            </a:extLst>
          </p:cNvPr>
          <p:cNvGrpSpPr/>
          <p:nvPr/>
        </p:nvGrpSpPr>
        <p:grpSpPr>
          <a:xfrm>
            <a:off x="11079791" y="2204257"/>
            <a:ext cx="955966" cy="955966"/>
            <a:chOff x="11079791" y="3427647"/>
            <a:chExt cx="955966" cy="955966"/>
          </a:xfrm>
        </p:grpSpPr>
        <p:pic>
          <p:nvPicPr>
            <p:cNvPr id="122" name="Graphic 121" descr="Computer">
              <a:extLst>
                <a:ext uri="{FF2B5EF4-FFF2-40B4-BE49-F238E27FC236}">
                  <a16:creationId xmlns:a16="http://schemas.microsoft.com/office/drawing/2014/main" id="{6DABABFC-FEA2-4EF8-AE1B-7C1F1A94C0C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57" name="Graphic 156" descr="Gears">
              <a:extLst>
                <a:ext uri="{FF2B5EF4-FFF2-40B4-BE49-F238E27FC236}">
                  <a16:creationId xmlns:a16="http://schemas.microsoft.com/office/drawing/2014/main" id="{795C2CA2-58F6-4A60-B048-264398E21B0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grpSp>
        <p:nvGrpSpPr>
          <p:cNvPr id="159" name="Group 158">
            <a:extLst>
              <a:ext uri="{FF2B5EF4-FFF2-40B4-BE49-F238E27FC236}">
                <a16:creationId xmlns:a16="http://schemas.microsoft.com/office/drawing/2014/main" id="{716FD513-6196-4DE3-A0E0-422C94067E53}"/>
              </a:ext>
            </a:extLst>
          </p:cNvPr>
          <p:cNvGrpSpPr/>
          <p:nvPr/>
        </p:nvGrpSpPr>
        <p:grpSpPr>
          <a:xfrm>
            <a:off x="10045284" y="2973241"/>
            <a:ext cx="955966" cy="955966"/>
            <a:chOff x="11079791" y="3427647"/>
            <a:chExt cx="955966" cy="955966"/>
          </a:xfrm>
        </p:grpSpPr>
        <p:pic>
          <p:nvPicPr>
            <p:cNvPr id="160" name="Graphic 159" descr="Computer">
              <a:extLst>
                <a:ext uri="{FF2B5EF4-FFF2-40B4-BE49-F238E27FC236}">
                  <a16:creationId xmlns:a16="http://schemas.microsoft.com/office/drawing/2014/main" id="{BE529E6D-92E1-42DA-8359-56CC5340C0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61" name="Graphic 160" descr="Gears">
              <a:extLst>
                <a:ext uri="{FF2B5EF4-FFF2-40B4-BE49-F238E27FC236}">
                  <a16:creationId xmlns:a16="http://schemas.microsoft.com/office/drawing/2014/main" id="{173B6CB9-9E63-40AF-827A-C7C6BE03264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grpSp>
        <p:nvGrpSpPr>
          <p:cNvPr id="162" name="Group 161">
            <a:extLst>
              <a:ext uri="{FF2B5EF4-FFF2-40B4-BE49-F238E27FC236}">
                <a16:creationId xmlns:a16="http://schemas.microsoft.com/office/drawing/2014/main" id="{89906CDB-7FBE-4C7D-8EB5-42E4F516F33B}"/>
              </a:ext>
            </a:extLst>
          </p:cNvPr>
          <p:cNvGrpSpPr/>
          <p:nvPr/>
        </p:nvGrpSpPr>
        <p:grpSpPr>
          <a:xfrm>
            <a:off x="11114949" y="2979995"/>
            <a:ext cx="955966" cy="955966"/>
            <a:chOff x="11079791" y="3427647"/>
            <a:chExt cx="955966" cy="955966"/>
          </a:xfrm>
        </p:grpSpPr>
        <p:pic>
          <p:nvPicPr>
            <p:cNvPr id="163" name="Graphic 162" descr="Computer">
              <a:extLst>
                <a:ext uri="{FF2B5EF4-FFF2-40B4-BE49-F238E27FC236}">
                  <a16:creationId xmlns:a16="http://schemas.microsoft.com/office/drawing/2014/main" id="{22C58BA9-23D7-4918-BB01-C61756EF3E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64" name="Graphic 163" descr="Gears">
              <a:extLst>
                <a:ext uri="{FF2B5EF4-FFF2-40B4-BE49-F238E27FC236}">
                  <a16:creationId xmlns:a16="http://schemas.microsoft.com/office/drawing/2014/main" id="{790AEA34-02FC-4D26-85E2-08FBA50C591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sp>
        <p:nvSpPr>
          <p:cNvPr id="165" name="TextBox 164">
            <a:extLst>
              <a:ext uri="{FF2B5EF4-FFF2-40B4-BE49-F238E27FC236}">
                <a16:creationId xmlns:a16="http://schemas.microsoft.com/office/drawing/2014/main" id="{374EE87F-64E5-4543-AAF1-467A3ED746F5}"/>
              </a:ext>
            </a:extLst>
          </p:cNvPr>
          <p:cNvSpPr txBox="1"/>
          <p:nvPr/>
        </p:nvSpPr>
        <p:spPr>
          <a:xfrm>
            <a:off x="9861895" y="3743509"/>
            <a:ext cx="2393165" cy="369332"/>
          </a:xfrm>
          <a:prstGeom prst="rect">
            <a:avLst/>
          </a:prstGeom>
          <a:noFill/>
        </p:spPr>
        <p:txBody>
          <a:bodyPr wrap="square" rtlCol="0">
            <a:spAutoFit/>
          </a:bodyPr>
          <a:lstStyle/>
          <a:p>
            <a:pPr algn="ctr"/>
            <a:r>
              <a:rPr lang="en-US" dirty="0"/>
              <a:t>Internal Applications</a:t>
            </a:r>
          </a:p>
        </p:txBody>
      </p:sp>
      <p:cxnSp>
        <p:nvCxnSpPr>
          <p:cNvPr id="170" name="Straight Connector 169">
            <a:extLst>
              <a:ext uri="{FF2B5EF4-FFF2-40B4-BE49-F238E27FC236}">
                <a16:creationId xmlns:a16="http://schemas.microsoft.com/office/drawing/2014/main" id="{C3A22D3A-3AE9-48F1-8434-431504EF43A3}"/>
              </a:ext>
            </a:extLst>
          </p:cNvPr>
          <p:cNvCxnSpPr>
            <a:cxnSpLocks/>
          </p:cNvCxnSpPr>
          <p:nvPr/>
        </p:nvCxnSpPr>
        <p:spPr>
          <a:xfrm>
            <a:off x="7864488" y="1949409"/>
            <a:ext cx="4256042" cy="0"/>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02617BE4-E150-434B-AA8F-21F3B0F4C14F}"/>
              </a:ext>
            </a:extLst>
          </p:cNvPr>
          <p:cNvCxnSpPr>
            <a:cxnSpLocks/>
          </p:cNvCxnSpPr>
          <p:nvPr/>
        </p:nvCxnSpPr>
        <p:spPr>
          <a:xfrm flipV="1">
            <a:off x="8898325" y="5529859"/>
            <a:ext cx="1" cy="209418"/>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952F1E3E-345D-472A-AB30-AD4836450805}"/>
              </a:ext>
            </a:extLst>
          </p:cNvPr>
          <p:cNvCxnSpPr>
            <a:cxnSpLocks/>
          </p:cNvCxnSpPr>
          <p:nvPr/>
        </p:nvCxnSpPr>
        <p:spPr>
          <a:xfrm>
            <a:off x="7653037" y="6103481"/>
            <a:ext cx="696627" cy="0"/>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E62237E5-4421-4E05-8ECA-AD8D651EC5BB}"/>
              </a:ext>
            </a:extLst>
          </p:cNvPr>
          <p:cNvSpPr txBox="1"/>
          <p:nvPr/>
        </p:nvSpPr>
        <p:spPr>
          <a:xfrm>
            <a:off x="8727038" y="2001657"/>
            <a:ext cx="1973657" cy="369332"/>
          </a:xfrm>
          <a:prstGeom prst="rect">
            <a:avLst/>
          </a:prstGeom>
          <a:noFill/>
        </p:spPr>
        <p:txBody>
          <a:bodyPr wrap="square" rtlCol="0">
            <a:spAutoFit/>
          </a:bodyPr>
          <a:lstStyle/>
          <a:p>
            <a:pPr algn="ctr"/>
            <a:r>
              <a:rPr lang="en-US" dirty="0">
                <a:solidFill>
                  <a:schemeClr val="accent6">
                    <a:lumMod val="75000"/>
                  </a:schemeClr>
                </a:solidFill>
              </a:rPr>
              <a:t>192.168.1.x</a:t>
            </a:r>
          </a:p>
        </p:txBody>
      </p:sp>
      <p:sp>
        <p:nvSpPr>
          <p:cNvPr id="179" name="TextBox 178">
            <a:extLst>
              <a:ext uri="{FF2B5EF4-FFF2-40B4-BE49-F238E27FC236}">
                <a16:creationId xmlns:a16="http://schemas.microsoft.com/office/drawing/2014/main" id="{84F0C176-A08C-4F8E-9D66-802F1C61B8E5}"/>
              </a:ext>
            </a:extLst>
          </p:cNvPr>
          <p:cNvSpPr txBox="1"/>
          <p:nvPr/>
        </p:nvSpPr>
        <p:spPr>
          <a:xfrm>
            <a:off x="237799" y="5751739"/>
            <a:ext cx="1973657" cy="369332"/>
          </a:xfrm>
          <a:prstGeom prst="rect">
            <a:avLst/>
          </a:prstGeom>
          <a:noFill/>
        </p:spPr>
        <p:txBody>
          <a:bodyPr wrap="square" rtlCol="0">
            <a:spAutoFit/>
          </a:bodyPr>
          <a:lstStyle/>
          <a:p>
            <a:pPr algn="ctr"/>
            <a:r>
              <a:rPr lang="en-US" b="1" dirty="0"/>
              <a:t>Network Diagram</a:t>
            </a:r>
          </a:p>
        </p:txBody>
      </p:sp>
      <p:sp>
        <p:nvSpPr>
          <p:cNvPr id="180" name="TextBox 179">
            <a:extLst>
              <a:ext uri="{FF2B5EF4-FFF2-40B4-BE49-F238E27FC236}">
                <a16:creationId xmlns:a16="http://schemas.microsoft.com/office/drawing/2014/main" id="{885A424D-0AC5-470C-806D-155D82848B75}"/>
              </a:ext>
            </a:extLst>
          </p:cNvPr>
          <p:cNvSpPr txBox="1"/>
          <p:nvPr/>
        </p:nvSpPr>
        <p:spPr>
          <a:xfrm>
            <a:off x="187553" y="6097111"/>
            <a:ext cx="1973657" cy="646331"/>
          </a:xfrm>
          <a:prstGeom prst="rect">
            <a:avLst/>
          </a:prstGeom>
          <a:noFill/>
        </p:spPr>
        <p:txBody>
          <a:bodyPr wrap="square" rtlCol="0">
            <a:spAutoFit/>
          </a:bodyPr>
          <a:lstStyle/>
          <a:p>
            <a:pPr algn="ctr"/>
            <a:r>
              <a:rPr lang="en-US" dirty="0"/>
              <a:t>Revision:  xx/xx/xx</a:t>
            </a:r>
          </a:p>
          <a:p>
            <a:pPr algn="ctr"/>
            <a:r>
              <a:rPr lang="en-US" dirty="0"/>
              <a:t>Confidential</a:t>
            </a:r>
          </a:p>
        </p:txBody>
      </p:sp>
      <p:grpSp>
        <p:nvGrpSpPr>
          <p:cNvPr id="181" name="Group 180">
            <a:extLst>
              <a:ext uri="{FF2B5EF4-FFF2-40B4-BE49-F238E27FC236}">
                <a16:creationId xmlns:a16="http://schemas.microsoft.com/office/drawing/2014/main" id="{B65E9440-5673-4B45-ACA5-360DB9DB448F}"/>
              </a:ext>
            </a:extLst>
          </p:cNvPr>
          <p:cNvGrpSpPr/>
          <p:nvPr/>
        </p:nvGrpSpPr>
        <p:grpSpPr>
          <a:xfrm>
            <a:off x="10014314" y="4158414"/>
            <a:ext cx="955966" cy="955966"/>
            <a:chOff x="8615305" y="4170310"/>
            <a:chExt cx="955966" cy="955966"/>
          </a:xfrm>
        </p:grpSpPr>
        <p:pic>
          <p:nvPicPr>
            <p:cNvPr id="182" name="Graphic 181" descr="Database">
              <a:extLst>
                <a:ext uri="{FF2B5EF4-FFF2-40B4-BE49-F238E27FC236}">
                  <a16:creationId xmlns:a16="http://schemas.microsoft.com/office/drawing/2014/main" id="{1C0C7E31-678D-4503-8684-A8244C0886E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83" name="Graphic 182" descr="Computer">
              <a:extLst>
                <a:ext uri="{FF2B5EF4-FFF2-40B4-BE49-F238E27FC236}">
                  <a16:creationId xmlns:a16="http://schemas.microsoft.com/office/drawing/2014/main" id="{4079D073-18DA-41AE-A526-C6D4E14B41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sp>
        <p:nvSpPr>
          <p:cNvPr id="184" name="TextBox 183">
            <a:extLst>
              <a:ext uri="{FF2B5EF4-FFF2-40B4-BE49-F238E27FC236}">
                <a16:creationId xmlns:a16="http://schemas.microsoft.com/office/drawing/2014/main" id="{45301CF2-9AAE-43C8-A016-48A7DADA7C84}"/>
              </a:ext>
            </a:extLst>
          </p:cNvPr>
          <p:cNvSpPr txBox="1"/>
          <p:nvPr/>
        </p:nvSpPr>
        <p:spPr>
          <a:xfrm>
            <a:off x="9877324" y="4993311"/>
            <a:ext cx="2393165" cy="369332"/>
          </a:xfrm>
          <a:prstGeom prst="rect">
            <a:avLst/>
          </a:prstGeom>
          <a:noFill/>
        </p:spPr>
        <p:txBody>
          <a:bodyPr wrap="square" rtlCol="0">
            <a:spAutoFit/>
          </a:bodyPr>
          <a:lstStyle/>
          <a:p>
            <a:pPr algn="ctr"/>
            <a:r>
              <a:rPr lang="en-US" dirty="0"/>
              <a:t>Backup and Analytics</a:t>
            </a:r>
          </a:p>
        </p:txBody>
      </p:sp>
      <p:grpSp>
        <p:nvGrpSpPr>
          <p:cNvPr id="185" name="Group 184">
            <a:extLst>
              <a:ext uri="{FF2B5EF4-FFF2-40B4-BE49-F238E27FC236}">
                <a16:creationId xmlns:a16="http://schemas.microsoft.com/office/drawing/2014/main" id="{9DAD8CE7-3533-461A-B744-C8A73D8145AE}"/>
              </a:ext>
            </a:extLst>
          </p:cNvPr>
          <p:cNvGrpSpPr/>
          <p:nvPr/>
        </p:nvGrpSpPr>
        <p:grpSpPr>
          <a:xfrm>
            <a:off x="11073906" y="4185110"/>
            <a:ext cx="955966" cy="955966"/>
            <a:chOff x="8615305" y="4170310"/>
            <a:chExt cx="955966" cy="955966"/>
          </a:xfrm>
        </p:grpSpPr>
        <p:pic>
          <p:nvPicPr>
            <p:cNvPr id="186" name="Graphic 185" descr="Database">
              <a:extLst>
                <a:ext uri="{FF2B5EF4-FFF2-40B4-BE49-F238E27FC236}">
                  <a16:creationId xmlns:a16="http://schemas.microsoft.com/office/drawing/2014/main" id="{2B58AE9A-6488-43ED-8941-C41182A0495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87" name="Graphic 186" descr="Computer">
              <a:extLst>
                <a:ext uri="{FF2B5EF4-FFF2-40B4-BE49-F238E27FC236}">
                  <a16:creationId xmlns:a16="http://schemas.microsoft.com/office/drawing/2014/main" id="{CAC31469-53C8-4E97-821F-A3214ACC9A5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spTree>
    <p:extLst>
      <p:ext uri="{BB962C8B-B14F-4D97-AF65-F5344CB8AC3E}">
        <p14:creationId xmlns:p14="http://schemas.microsoft.com/office/powerpoint/2010/main" val="303227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444514-939B-45BB-8586-11B5D9868686}"/>
              </a:ext>
            </a:extLst>
          </p:cNvPr>
          <p:cNvGrpSpPr/>
          <p:nvPr/>
        </p:nvGrpSpPr>
        <p:grpSpPr>
          <a:xfrm>
            <a:off x="3553278" y="633639"/>
            <a:ext cx="2180034" cy="2795361"/>
            <a:chOff x="1202532" y="1892017"/>
            <a:chExt cx="2180034" cy="2795361"/>
          </a:xfrm>
        </p:grpSpPr>
        <p:pic>
          <p:nvPicPr>
            <p:cNvPr id="5" name="Graphic 4" descr="Web design">
              <a:extLst>
                <a:ext uri="{FF2B5EF4-FFF2-40B4-BE49-F238E27FC236}">
                  <a16:creationId xmlns:a16="http://schemas.microsoft.com/office/drawing/2014/main" id="{4E430332-DC2C-4C06-BA26-5D5041357C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8166" y="2076683"/>
              <a:ext cx="914400" cy="914400"/>
            </a:xfrm>
            <a:prstGeom prst="rect">
              <a:avLst/>
            </a:prstGeom>
          </p:spPr>
        </p:pic>
        <p:grpSp>
          <p:nvGrpSpPr>
            <p:cNvPr id="6" name="Group 5">
              <a:extLst>
                <a:ext uri="{FF2B5EF4-FFF2-40B4-BE49-F238E27FC236}">
                  <a16:creationId xmlns:a16="http://schemas.microsoft.com/office/drawing/2014/main" id="{12B96C58-923A-4488-935F-C4F68FF43455}"/>
                </a:ext>
              </a:extLst>
            </p:cNvPr>
            <p:cNvGrpSpPr/>
            <p:nvPr/>
          </p:nvGrpSpPr>
          <p:grpSpPr>
            <a:xfrm>
              <a:off x="1202532" y="1892017"/>
              <a:ext cx="2130026" cy="2795361"/>
              <a:chOff x="1202532" y="1892017"/>
              <a:chExt cx="2130026" cy="2795361"/>
            </a:xfrm>
          </p:grpSpPr>
          <p:pic>
            <p:nvPicPr>
              <p:cNvPr id="7" name="Graphic 6" descr="Web design">
                <a:extLst>
                  <a:ext uri="{FF2B5EF4-FFF2-40B4-BE49-F238E27FC236}">
                    <a16:creationId xmlns:a16="http://schemas.microsoft.com/office/drawing/2014/main" id="{2010DFD7-A544-486B-AB4B-1C0B598FEA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2532" y="2076683"/>
                <a:ext cx="914400" cy="914400"/>
              </a:xfrm>
              <a:prstGeom prst="rect">
                <a:avLst/>
              </a:prstGeom>
            </p:spPr>
          </p:pic>
          <p:sp>
            <p:nvSpPr>
              <p:cNvPr id="8" name="TextBox 7">
                <a:extLst>
                  <a:ext uri="{FF2B5EF4-FFF2-40B4-BE49-F238E27FC236}">
                    <a16:creationId xmlns:a16="http://schemas.microsoft.com/office/drawing/2014/main" id="{97AC3B2A-D141-45D2-B6B1-2C7BC410C42E}"/>
                  </a:ext>
                </a:extLst>
              </p:cNvPr>
              <p:cNvSpPr txBox="1"/>
              <p:nvPr/>
            </p:nvSpPr>
            <p:spPr>
              <a:xfrm>
                <a:off x="1678780" y="1892017"/>
                <a:ext cx="1478757" cy="369332"/>
              </a:xfrm>
              <a:prstGeom prst="rect">
                <a:avLst/>
              </a:prstGeom>
              <a:noFill/>
            </p:spPr>
            <p:txBody>
              <a:bodyPr wrap="square" rtlCol="0">
                <a:spAutoFit/>
              </a:bodyPr>
              <a:lstStyle/>
              <a:p>
                <a:r>
                  <a:rPr lang="en-US" dirty="0"/>
                  <a:t>Web Servers</a:t>
                </a:r>
              </a:p>
            </p:txBody>
          </p:sp>
          <p:pic>
            <p:nvPicPr>
              <p:cNvPr id="9" name="Graphic 8" descr="Database">
                <a:extLst>
                  <a:ext uri="{FF2B5EF4-FFF2-40B4-BE49-F238E27FC236}">
                    <a16:creationId xmlns:a16="http://schemas.microsoft.com/office/drawing/2014/main" id="{D790C93E-C048-4D14-B62F-6B065FD33D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2532" y="3695463"/>
                <a:ext cx="914400" cy="914400"/>
              </a:xfrm>
              <a:prstGeom prst="rect">
                <a:avLst/>
              </a:prstGeom>
            </p:spPr>
          </p:pic>
          <p:pic>
            <p:nvPicPr>
              <p:cNvPr id="10" name="Graphic 9" descr="Database">
                <a:extLst>
                  <a:ext uri="{FF2B5EF4-FFF2-40B4-BE49-F238E27FC236}">
                    <a16:creationId xmlns:a16="http://schemas.microsoft.com/office/drawing/2014/main" id="{9DF4C3F4-14C7-496C-8CA0-3E0C531767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18158" y="3695463"/>
                <a:ext cx="914400" cy="914400"/>
              </a:xfrm>
              <a:prstGeom prst="rect">
                <a:avLst/>
              </a:prstGeom>
            </p:spPr>
          </p:pic>
          <p:sp>
            <p:nvSpPr>
              <p:cNvPr id="11" name="TextBox 10">
                <a:extLst>
                  <a:ext uri="{FF2B5EF4-FFF2-40B4-BE49-F238E27FC236}">
                    <a16:creationId xmlns:a16="http://schemas.microsoft.com/office/drawing/2014/main" id="{2BA3AFAB-67D8-49BC-8D0C-8A51F158951E}"/>
                  </a:ext>
                </a:extLst>
              </p:cNvPr>
              <p:cNvSpPr txBox="1"/>
              <p:nvPr/>
            </p:nvSpPr>
            <p:spPr>
              <a:xfrm>
                <a:off x="1428750" y="3429000"/>
                <a:ext cx="1800225" cy="369332"/>
              </a:xfrm>
              <a:prstGeom prst="rect">
                <a:avLst/>
              </a:prstGeom>
              <a:noFill/>
            </p:spPr>
            <p:txBody>
              <a:bodyPr wrap="square" rtlCol="0">
                <a:spAutoFit/>
              </a:bodyPr>
              <a:lstStyle/>
              <a:p>
                <a:r>
                  <a:rPr lang="en-US" dirty="0"/>
                  <a:t>Database Servers</a:t>
                </a:r>
              </a:p>
            </p:txBody>
          </p:sp>
          <p:sp>
            <p:nvSpPr>
              <p:cNvPr id="12" name="TextBox 11">
                <a:extLst>
                  <a:ext uri="{FF2B5EF4-FFF2-40B4-BE49-F238E27FC236}">
                    <a16:creationId xmlns:a16="http://schemas.microsoft.com/office/drawing/2014/main" id="{50AF2E8B-24D3-472B-8DE0-24A01EE9BF31}"/>
                  </a:ext>
                </a:extLst>
              </p:cNvPr>
              <p:cNvSpPr txBox="1"/>
              <p:nvPr/>
            </p:nvSpPr>
            <p:spPr>
              <a:xfrm>
                <a:off x="2051446" y="2699266"/>
                <a:ext cx="554832" cy="369332"/>
              </a:xfrm>
              <a:prstGeom prst="rect">
                <a:avLst/>
              </a:prstGeom>
              <a:noFill/>
            </p:spPr>
            <p:txBody>
              <a:bodyPr wrap="square" rtlCol="0">
                <a:spAutoFit/>
              </a:bodyPr>
              <a:lstStyle/>
              <a:p>
                <a:r>
                  <a:rPr lang="en-US" dirty="0"/>
                  <a:t>HA</a:t>
                </a:r>
              </a:p>
            </p:txBody>
          </p:sp>
          <p:sp>
            <p:nvSpPr>
              <p:cNvPr id="13" name="TextBox 12">
                <a:extLst>
                  <a:ext uri="{FF2B5EF4-FFF2-40B4-BE49-F238E27FC236}">
                    <a16:creationId xmlns:a16="http://schemas.microsoft.com/office/drawing/2014/main" id="{1782F4A4-C623-4CC5-921F-3135060A69EB}"/>
                  </a:ext>
                </a:extLst>
              </p:cNvPr>
              <p:cNvSpPr txBox="1"/>
              <p:nvPr/>
            </p:nvSpPr>
            <p:spPr>
              <a:xfrm>
                <a:off x="1990129" y="4318046"/>
                <a:ext cx="554832" cy="369332"/>
              </a:xfrm>
              <a:prstGeom prst="rect">
                <a:avLst/>
              </a:prstGeom>
              <a:noFill/>
            </p:spPr>
            <p:txBody>
              <a:bodyPr wrap="square" rtlCol="0">
                <a:spAutoFit/>
              </a:bodyPr>
              <a:lstStyle/>
              <a:p>
                <a:r>
                  <a:rPr lang="en-US" dirty="0"/>
                  <a:t>HA</a:t>
                </a:r>
              </a:p>
            </p:txBody>
          </p:sp>
        </p:grpSp>
      </p:grpSp>
      <p:sp>
        <p:nvSpPr>
          <p:cNvPr id="14" name="TextBox 13">
            <a:extLst>
              <a:ext uri="{FF2B5EF4-FFF2-40B4-BE49-F238E27FC236}">
                <a16:creationId xmlns:a16="http://schemas.microsoft.com/office/drawing/2014/main" id="{84E483B7-C792-4F07-AA82-5F0B2631E056}"/>
              </a:ext>
            </a:extLst>
          </p:cNvPr>
          <p:cNvSpPr txBox="1"/>
          <p:nvPr/>
        </p:nvSpPr>
        <p:spPr>
          <a:xfrm>
            <a:off x="231695" y="292562"/>
            <a:ext cx="3147734" cy="4247317"/>
          </a:xfrm>
          <a:prstGeom prst="rect">
            <a:avLst/>
          </a:prstGeom>
          <a:noFill/>
        </p:spPr>
        <p:txBody>
          <a:bodyPr wrap="square" rtlCol="0">
            <a:spAutoFit/>
          </a:bodyPr>
          <a:lstStyle/>
          <a:p>
            <a:r>
              <a:rPr lang="en-US" b="1" dirty="0"/>
              <a:t>Inputs</a:t>
            </a:r>
          </a:p>
          <a:p>
            <a:r>
              <a:rPr lang="en-US" dirty="0"/>
              <a:t>Company Registration</a:t>
            </a:r>
          </a:p>
          <a:p>
            <a:r>
              <a:rPr lang="en-US" dirty="0"/>
              <a:t>  Company Name</a:t>
            </a:r>
          </a:p>
          <a:p>
            <a:r>
              <a:rPr lang="en-US" dirty="0"/>
              <a:t>  Company Contact Info</a:t>
            </a:r>
          </a:p>
          <a:p>
            <a:r>
              <a:rPr lang="en-US" dirty="0"/>
              <a:t>User Registration</a:t>
            </a:r>
          </a:p>
          <a:p>
            <a:r>
              <a:rPr lang="en-US" dirty="0"/>
              <a:t>  User Information (Private)</a:t>
            </a:r>
          </a:p>
          <a:p>
            <a:r>
              <a:rPr lang="en-US" dirty="0"/>
              <a:t>  Role Assignment</a:t>
            </a:r>
          </a:p>
          <a:p>
            <a:r>
              <a:rPr lang="en-US" dirty="0"/>
              <a:t>Data Input</a:t>
            </a:r>
          </a:p>
          <a:p>
            <a:r>
              <a:rPr lang="en-US" dirty="0"/>
              <a:t>  Project Details (Secret)</a:t>
            </a:r>
          </a:p>
          <a:p>
            <a:r>
              <a:rPr lang="en-US" dirty="0"/>
              <a:t>  Project Timelines</a:t>
            </a:r>
          </a:p>
          <a:p>
            <a:r>
              <a:rPr lang="en-US" dirty="0"/>
              <a:t>  Related Documentation</a:t>
            </a:r>
          </a:p>
          <a:p>
            <a:r>
              <a:rPr lang="en-US" dirty="0"/>
              <a:t>  </a:t>
            </a:r>
          </a:p>
          <a:p>
            <a:r>
              <a:rPr lang="en-US" dirty="0"/>
              <a:t>  </a:t>
            </a:r>
          </a:p>
          <a:p>
            <a:endParaRPr lang="en-US" dirty="0"/>
          </a:p>
          <a:p>
            <a:endParaRPr lang="en-US" dirty="0"/>
          </a:p>
        </p:txBody>
      </p:sp>
      <p:sp>
        <p:nvSpPr>
          <p:cNvPr id="15" name="TextBox 14">
            <a:extLst>
              <a:ext uri="{FF2B5EF4-FFF2-40B4-BE49-F238E27FC236}">
                <a16:creationId xmlns:a16="http://schemas.microsoft.com/office/drawing/2014/main" id="{CD09952A-9767-4E63-8CAA-940063D27D78}"/>
              </a:ext>
            </a:extLst>
          </p:cNvPr>
          <p:cNvSpPr txBox="1"/>
          <p:nvPr/>
        </p:nvSpPr>
        <p:spPr>
          <a:xfrm>
            <a:off x="231695" y="5751739"/>
            <a:ext cx="2023903" cy="369332"/>
          </a:xfrm>
          <a:prstGeom prst="rect">
            <a:avLst/>
          </a:prstGeom>
          <a:noFill/>
        </p:spPr>
        <p:txBody>
          <a:bodyPr wrap="square" rtlCol="0">
            <a:spAutoFit/>
          </a:bodyPr>
          <a:lstStyle/>
          <a:p>
            <a:pPr algn="ctr"/>
            <a:r>
              <a:rPr lang="en-US" b="1" dirty="0"/>
              <a:t>Data Flow Diagram</a:t>
            </a:r>
          </a:p>
        </p:txBody>
      </p:sp>
      <p:sp>
        <p:nvSpPr>
          <p:cNvPr id="16" name="TextBox 15">
            <a:extLst>
              <a:ext uri="{FF2B5EF4-FFF2-40B4-BE49-F238E27FC236}">
                <a16:creationId xmlns:a16="http://schemas.microsoft.com/office/drawing/2014/main" id="{096F67DB-DE9F-4774-B582-AAF33631D727}"/>
              </a:ext>
            </a:extLst>
          </p:cNvPr>
          <p:cNvSpPr txBox="1"/>
          <p:nvPr/>
        </p:nvSpPr>
        <p:spPr>
          <a:xfrm>
            <a:off x="187553" y="6097111"/>
            <a:ext cx="1973657" cy="646331"/>
          </a:xfrm>
          <a:prstGeom prst="rect">
            <a:avLst/>
          </a:prstGeom>
          <a:noFill/>
        </p:spPr>
        <p:txBody>
          <a:bodyPr wrap="square" rtlCol="0">
            <a:spAutoFit/>
          </a:bodyPr>
          <a:lstStyle/>
          <a:p>
            <a:pPr algn="ctr"/>
            <a:r>
              <a:rPr lang="en-US" dirty="0"/>
              <a:t>Revision:  xx/xx/xx</a:t>
            </a:r>
          </a:p>
          <a:p>
            <a:pPr algn="ctr"/>
            <a:r>
              <a:rPr lang="en-US" dirty="0"/>
              <a:t>Confidential</a:t>
            </a:r>
          </a:p>
        </p:txBody>
      </p:sp>
      <p:sp>
        <p:nvSpPr>
          <p:cNvPr id="17" name="TextBox 16">
            <a:extLst>
              <a:ext uri="{FF2B5EF4-FFF2-40B4-BE49-F238E27FC236}">
                <a16:creationId xmlns:a16="http://schemas.microsoft.com/office/drawing/2014/main" id="{430389E1-CD0C-4C79-A970-DD2DC8B69C3C}"/>
              </a:ext>
            </a:extLst>
          </p:cNvPr>
          <p:cNvSpPr txBox="1"/>
          <p:nvPr/>
        </p:nvSpPr>
        <p:spPr>
          <a:xfrm>
            <a:off x="3666413" y="292562"/>
            <a:ext cx="2241937" cy="369332"/>
          </a:xfrm>
          <a:prstGeom prst="rect">
            <a:avLst/>
          </a:prstGeom>
          <a:noFill/>
        </p:spPr>
        <p:txBody>
          <a:bodyPr wrap="square" rtlCol="0">
            <a:spAutoFit/>
          </a:bodyPr>
          <a:lstStyle/>
          <a:p>
            <a:r>
              <a:rPr lang="en-US" b="1" dirty="0"/>
              <a:t>Multi-tenant Service</a:t>
            </a:r>
          </a:p>
        </p:txBody>
      </p:sp>
      <p:cxnSp>
        <p:nvCxnSpPr>
          <p:cNvPr id="19" name="Straight Connector 18">
            <a:extLst>
              <a:ext uri="{FF2B5EF4-FFF2-40B4-BE49-F238E27FC236}">
                <a16:creationId xmlns:a16="http://schemas.microsoft.com/office/drawing/2014/main" id="{4307AFA5-2020-4B69-90D1-FF13EF44EA30}"/>
              </a:ext>
            </a:extLst>
          </p:cNvPr>
          <p:cNvCxnSpPr/>
          <p:nvPr/>
        </p:nvCxnSpPr>
        <p:spPr>
          <a:xfrm>
            <a:off x="6055969" y="195492"/>
            <a:ext cx="0" cy="4231465"/>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C65747-FF06-4CBB-8696-A31B5FFE2F75}"/>
              </a:ext>
            </a:extLst>
          </p:cNvPr>
          <p:cNvCxnSpPr/>
          <p:nvPr/>
        </p:nvCxnSpPr>
        <p:spPr>
          <a:xfrm>
            <a:off x="3357266" y="195492"/>
            <a:ext cx="0" cy="4231465"/>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Arrow: Right 20">
            <a:extLst>
              <a:ext uri="{FF2B5EF4-FFF2-40B4-BE49-F238E27FC236}">
                <a16:creationId xmlns:a16="http://schemas.microsoft.com/office/drawing/2014/main" id="{3DFD9B48-FAE7-4276-A178-A1D0FC955E6C}"/>
              </a:ext>
            </a:extLst>
          </p:cNvPr>
          <p:cNvSpPr/>
          <p:nvPr/>
        </p:nvSpPr>
        <p:spPr>
          <a:xfrm>
            <a:off x="2174544" y="3595982"/>
            <a:ext cx="2303830" cy="722865"/>
          </a:xfrm>
          <a:prstGeom prst="rightArrow">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cxnSp>
        <p:nvCxnSpPr>
          <p:cNvPr id="22" name="Straight Connector 21">
            <a:extLst>
              <a:ext uri="{FF2B5EF4-FFF2-40B4-BE49-F238E27FC236}">
                <a16:creationId xmlns:a16="http://schemas.microsoft.com/office/drawing/2014/main" id="{D5F24306-C649-4EC7-85E8-1B298CE55BCC}"/>
              </a:ext>
            </a:extLst>
          </p:cNvPr>
          <p:cNvCxnSpPr/>
          <p:nvPr/>
        </p:nvCxnSpPr>
        <p:spPr>
          <a:xfrm>
            <a:off x="6889439" y="195491"/>
            <a:ext cx="0" cy="4231465"/>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C1C8146B-DA17-4465-A40A-AD9B41F04D56}"/>
              </a:ext>
            </a:extLst>
          </p:cNvPr>
          <p:cNvGrpSpPr/>
          <p:nvPr/>
        </p:nvGrpSpPr>
        <p:grpSpPr>
          <a:xfrm>
            <a:off x="7059678" y="2170622"/>
            <a:ext cx="2393165" cy="1116343"/>
            <a:chOff x="7216232" y="628974"/>
            <a:chExt cx="2393165" cy="1116343"/>
          </a:xfrm>
        </p:grpSpPr>
        <p:grpSp>
          <p:nvGrpSpPr>
            <p:cNvPr id="23" name="Group 22">
              <a:extLst>
                <a:ext uri="{FF2B5EF4-FFF2-40B4-BE49-F238E27FC236}">
                  <a16:creationId xmlns:a16="http://schemas.microsoft.com/office/drawing/2014/main" id="{43CBB769-A64F-451C-9020-1EB2D8F06A02}"/>
                </a:ext>
              </a:extLst>
            </p:cNvPr>
            <p:cNvGrpSpPr/>
            <p:nvPr/>
          </p:nvGrpSpPr>
          <p:grpSpPr>
            <a:xfrm>
              <a:off x="7331967" y="762655"/>
              <a:ext cx="955966" cy="955966"/>
              <a:chOff x="8615305" y="4170310"/>
              <a:chExt cx="955966" cy="955966"/>
            </a:xfrm>
          </p:grpSpPr>
          <p:pic>
            <p:nvPicPr>
              <p:cNvPr id="24" name="Graphic 23" descr="Database">
                <a:extLst>
                  <a:ext uri="{FF2B5EF4-FFF2-40B4-BE49-F238E27FC236}">
                    <a16:creationId xmlns:a16="http://schemas.microsoft.com/office/drawing/2014/main" id="{5B4E8BA4-1EE8-4F70-B759-9115316E3D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25" name="Graphic 24" descr="Computer">
                <a:extLst>
                  <a:ext uri="{FF2B5EF4-FFF2-40B4-BE49-F238E27FC236}">
                    <a16:creationId xmlns:a16="http://schemas.microsoft.com/office/drawing/2014/main" id="{6CCED36A-8CB2-4698-A451-539B44E61C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sp>
          <p:nvSpPr>
            <p:cNvPr id="26" name="TextBox 25">
              <a:extLst>
                <a:ext uri="{FF2B5EF4-FFF2-40B4-BE49-F238E27FC236}">
                  <a16:creationId xmlns:a16="http://schemas.microsoft.com/office/drawing/2014/main" id="{59B85C18-3184-435F-92CA-E33CCEF66B50}"/>
                </a:ext>
              </a:extLst>
            </p:cNvPr>
            <p:cNvSpPr txBox="1"/>
            <p:nvPr/>
          </p:nvSpPr>
          <p:spPr>
            <a:xfrm>
              <a:off x="7216232" y="628974"/>
              <a:ext cx="2393165" cy="369332"/>
            </a:xfrm>
            <a:prstGeom prst="rect">
              <a:avLst/>
            </a:prstGeom>
            <a:noFill/>
          </p:spPr>
          <p:txBody>
            <a:bodyPr wrap="square" rtlCol="0">
              <a:spAutoFit/>
            </a:bodyPr>
            <a:lstStyle/>
            <a:p>
              <a:pPr algn="ctr"/>
              <a:r>
                <a:rPr lang="en-US" dirty="0"/>
                <a:t>Backup and Analytics</a:t>
              </a:r>
            </a:p>
          </p:txBody>
        </p:sp>
        <p:grpSp>
          <p:nvGrpSpPr>
            <p:cNvPr id="27" name="Group 26">
              <a:extLst>
                <a:ext uri="{FF2B5EF4-FFF2-40B4-BE49-F238E27FC236}">
                  <a16:creationId xmlns:a16="http://schemas.microsoft.com/office/drawing/2014/main" id="{10726C22-E43D-41F3-8551-41F441BA13A1}"/>
                </a:ext>
              </a:extLst>
            </p:cNvPr>
            <p:cNvGrpSpPr/>
            <p:nvPr/>
          </p:nvGrpSpPr>
          <p:grpSpPr>
            <a:xfrm>
              <a:off x="8391559" y="789351"/>
              <a:ext cx="955966" cy="955966"/>
              <a:chOff x="8615305" y="4170310"/>
              <a:chExt cx="955966" cy="955966"/>
            </a:xfrm>
          </p:grpSpPr>
          <p:pic>
            <p:nvPicPr>
              <p:cNvPr id="28" name="Graphic 27" descr="Database">
                <a:extLst>
                  <a:ext uri="{FF2B5EF4-FFF2-40B4-BE49-F238E27FC236}">
                    <a16:creationId xmlns:a16="http://schemas.microsoft.com/office/drawing/2014/main" id="{400314D0-1A45-421B-B10D-6DB31142F2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29" name="Graphic 28" descr="Computer">
                <a:extLst>
                  <a:ext uri="{FF2B5EF4-FFF2-40B4-BE49-F238E27FC236}">
                    <a16:creationId xmlns:a16="http://schemas.microsoft.com/office/drawing/2014/main" id="{0F2C05A0-D3B2-426A-93A4-5FFE33FE82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grpSp>
      <p:sp>
        <p:nvSpPr>
          <p:cNvPr id="32" name="TextBox 31">
            <a:extLst>
              <a:ext uri="{FF2B5EF4-FFF2-40B4-BE49-F238E27FC236}">
                <a16:creationId xmlns:a16="http://schemas.microsoft.com/office/drawing/2014/main" id="{F654CB42-DA9C-4D0D-94AD-29E99F8C4321}"/>
              </a:ext>
            </a:extLst>
          </p:cNvPr>
          <p:cNvSpPr txBox="1"/>
          <p:nvPr/>
        </p:nvSpPr>
        <p:spPr>
          <a:xfrm>
            <a:off x="7282737" y="292562"/>
            <a:ext cx="2241937" cy="369332"/>
          </a:xfrm>
          <a:prstGeom prst="rect">
            <a:avLst/>
          </a:prstGeom>
          <a:noFill/>
        </p:spPr>
        <p:txBody>
          <a:bodyPr wrap="square" rtlCol="0">
            <a:spAutoFit/>
          </a:bodyPr>
          <a:lstStyle/>
          <a:p>
            <a:r>
              <a:rPr lang="en-US" b="1" dirty="0"/>
              <a:t>Internal Processing</a:t>
            </a:r>
          </a:p>
        </p:txBody>
      </p:sp>
      <p:sp>
        <p:nvSpPr>
          <p:cNvPr id="33" name="Arrow: Right 32">
            <a:extLst>
              <a:ext uri="{FF2B5EF4-FFF2-40B4-BE49-F238E27FC236}">
                <a16:creationId xmlns:a16="http://schemas.microsoft.com/office/drawing/2014/main" id="{A5FAF8C4-6A00-4211-AEFB-4AEF30568E71}"/>
              </a:ext>
            </a:extLst>
          </p:cNvPr>
          <p:cNvSpPr/>
          <p:nvPr/>
        </p:nvSpPr>
        <p:spPr>
          <a:xfrm>
            <a:off x="5741321" y="2417773"/>
            <a:ext cx="1322140" cy="766861"/>
          </a:xfrm>
          <a:prstGeom prst="rightArrow">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36" name="Arrow: Right 35">
            <a:extLst>
              <a:ext uri="{FF2B5EF4-FFF2-40B4-BE49-F238E27FC236}">
                <a16:creationId xmlns:a16="http://schemas.microsoft.com/office/drawing/2014/main" id="{F66CCFBB-6AC4-4F46-980A-6162E2553F0B}"/>
              </a:ext>
            </a:extLst>
          </p:cNvPr>
          <p:cNvSpPr/>
          <p:nvPr/>
        </p:nvSpPr>
        <p:spPr>
          <a:xfrm flipH="1">
            <a:off x="5707714" y="965844"/>
            <a:ext cx="1322141"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a:t>
            </a:r>
          </a:p>
        </p:txBody>
      </p:sp>
      <p:grpSp>
        <p:nvGrpSpPr>
          <p:cNvPr id="37" name="Group 36">
            <a:extLst>
              <a:ext uri="{FF2B5EF4-FFF2-40B4-BE49-F238E27FC236}">
                <a16:creationId xmlns:a16="http://schemas.microsoft.com/office/drawing/2014/main" id="{491C8A55-4585-4913-927F-A151E30A77DD}"/>
              </a:ext>
            </a:extLst>
          </p:cNvPr>
          <p:cNvGrpSpPr/>
          <p:nvPr/>
        </p:nvGrpSpPr>
        <p:grpSpPr>
          <a:xfrm>
            <a:off x="7289675" y="744795"/>
            <a:ext cx="955966" cy="955966"/>
            <a:chOff x="7438957" y="3904600"/>
            <a:chExt cx="955966" cy="955966"/>
          </a:xfrm>
        </p:grpSpPr>
        <p:pic>
          <p:nvPicPr>
            <p:cNvPr id="38" name="Graphic 37" descr="Web design">
              <a:extLst>
                <a:ext uri="{FF2B5EF4-FFF2-40B4-BE49-F238E27FC236}">
                  <a16:creationId xmlns:a16="http://schemas.microsoft.com/office/drawing/2014/main" id="{5837725C-B0F2-4ED8-AA03-30AC1D4959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5135" y="4113970"/>
              <a:ext cx="410191" cy="410191"/>
            </a:xfrm>
            <a:prstGeom prst="rect">
              <a:avLst/>
            </a:prstGeom>
          </p:spPr>
        </p:pic>
        <p:pic>
          <p:nvPicPr>
            <p:cNvPr id="39" name="Graphic 38" descr="Computer">
              <a:extLst>
                <a:ext uri="{FF2B5EF4-FFF2-40B4-BE49-F238E27FC236}">
                  <a16:creationId xmlns:a16="http://schemas.microsoft.com/office/drawing/2014/main" id="{0C1E06DF-8FF4-4529-8CC1-DD4576D2F4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38957" y="3904600"/>
              <a:ext cx="955966" cy="955966"/>
            </a:xfrm>
            <a:prstGeom prst="rect">
              <a:avLst/>
            </a:prstGeom>
          </p:spPr>
        </p:pic>
      </p:grpSp>
      <p:grpSp>
        <p:nvGrpSpPr>
          <p:cNvPr id="40" name="Group 39">
            <a:extLst>
              <a:ext uri="{FF2B5EF4-FFF2-40B4-BE49-F238E27FC236}">
                <a16:creationId xmlns:a16="http://schemas.microsoft.com/office/drawing/2014/main" id="{A9153610-6311-4CBF-831C-9B14664495EC}"/>
              </a:ext>
            </a:extLst>
          </p:cNvPr>
          <p:cNvGrpSpPr/>
          <p:nvPr/>
        </p:nvGrpSpPr>
        <p:grpSpPr>
          <a:xfrm>
            <a:off x="8309518" y="744795"/>
            <a:ext cx="955966" cy="955966"/>
            <a:chOff x="8615305" y="4170310"/>
            <a:chExt cx="955966" cy="955966"/>
          </a:xfrm>
        </p:grpSpPr>
        <p:pic>
          <p:nvPicPr>
            <p:cNvPr id="41" name="Graphic 40" descr="Database">
              <a:extLst>
                <a:ext uri="{FF2B5EF4-FFF2-40B4-BE49-F238E27FC236}">
                  <a16:creationId xmlns:a16="http://schemas.microsoft.com/office/drawing/2014/main" id="{4247646F-2342-43B5-A89A-0730DEB306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42" name="Graphic 41" descr="Computer">
              <a:extLst>
                <a:ext uri="{FF2B5EF4-FFF2-40B4-BE49-F238E27FC236}">
                  <a16:creationId xmlns:a16="http://schemas.microsoft.com/office/drawing/2014/main" id="{70B4ABA8-127D-41A3-BF0E-115744FBA8D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sp>
        <p:nvSpPr>
          <p:cNvPr id="43" name="TextBox 42">
            <a:extLst>
              <a:ext uri="{FF2B5EF4-FFF2-40B4-BE49-F238E27FC236}">
                <a16:creationId xmlns:a16="http://schemas.microsoft.com/office/drawing/2014/main" id="{B9CD8E73-6EA5-49D5-9605-F469E1F659F3}"/>
              </a:ext>
            </a:extLst>
          </p:cNvPr>
          <p:cNvSpPr txBox="1"/>
          <p:nvPr/>
        </p:nvSpPr>
        <p:spPr>
          <a:xfrm>
            <a:off x="7302862" y="1475562"/>
            <a:ext cx="1973657" cy="369332"/>
          </a:xfrm>
          <a:prstGeom prst="rect">
            <a:avLst/>
          </a:prstGeom>
          <a:noFill/>
        </p:spPr>
        <p:txBody>
          <a:bodyPr wrap="square" rtlCol="0">
            <a:spAutoFit/>
          </a:bodyPr>
          <a:lstStyle/>
          <a:p>
            <a:pPr algn="ctr"/>
            <a:r>
              <a:rPr lang="en-US" dirty="0"/>
              <a:t>Test</a:t>
            </a:r>
          </a:p>
        </p:txBody>
      </p:sp>
      <p:cxnSp>
        <p:nvCxnSpPr>
          <p:cNvPr id="44" name="Straight Connector 43">
            <a:extLst>
              <a:ext uri="{FF2B5EF4-FFF2-40B4-BE49-F238E27FC236}">
                <a16:creationId xmlns:a16="http://schemas.microsoft.com/office/drawing/2014/main" id="{0CE0348D-0B6D-49CA-BB44-9EDB0B5B9137}"/>
              </a:ext>
            </a:extLst>
          </p:cNvPr>
          <p:cNvCxnSpPr/>
          <p:nvPr/>
        </p:nvCxnSpPr>
        <p:spPr>
          <a:xfrm>
            <a:off x="9554770" y="188570"/>
            <a:ext cx="0" cy="4231465"/>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45" name="Graphic 44" descr="Computer">
            <a:extLst>
              <a:ext uri="{FF2B5EF4-FFF2-40B4-BE49-F238E27FC236}">
                <a16:creationId xmlns:a16="http://schemas.microsoft.com/office/drawing/2014/main" id="{DFA337DA-D79C-479D-A29D-0941556B59E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61676" y="2626276"/>
            <a:ext cx="955966" cy="955966"/>
          </a:xfrm>
          <a:prstGeom prst="rect">
            <a:avLst/>
          </a:prstGeom>
        </p:spPr>
      </p:pic>
      <p:grpSp>
        <p:nvGrpSpPr>
          <p:cNvPr id="46" name="Group 45">
            <a:extLst>
              <a:ext uri="{FF2B5EF4-FFF2-40B4-BE49-F238E27FC236}">
                <a16:creationId xmlns:a16="http://schemas.microsoft.com/office/drawing/2014/main" id="{694745DF-819A-4070-BF36-54233B045636}"/>
              </a:ext>
            </a:extLst>
          </p:cNvPr>
          <p:cNvGrpSpPr/>
          <p:nvPr/>
        </p:nvGrpSpPr>
        <p:grpSpPr>
          <a:xfrm>
            <a:off x="10918327" y="2626276"/>
            <a:ext cx="955966" cy="955966"/>
            <a:chOff x="11079791" y="3427647"/>
            <a:chExt cx="955966" cy="955966"/>
          </a:xfrm>
        </p:grpSpPr>
        <p:pic>
          <p:nvPicPr>
            <p:cNvPr id="47" name="Graphic 46" descr="Computer">
              <a:extLst>
                <a:ext uri="{FF2B5EF4-FFF2-40B4-BE49-F238E27FC236}">
                  <a16:creationId xmlns:a16="http://schemas.microsoft.com/office/drawing/2014/main" id="{3473E802-1472-4D0A-BBF2-2BE93C9D51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48" name="Graphic 47" descr="Gears">
              <a:extLst>
                <a:ext uri="{FF2B5EF4-FFF2-40B4-BE49-F238E27FC236}">
                  <a16:creationId xmlns:a16="http://schemas.microsoft.com/office/drawing/2014/main" id="{31FD6A74-AEBF-4E00-B1B5-8F68149302D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grpSp>
        <p:nvGrpSpPr>
          <p:cNvPr id="49" name="Group 48">
            <a:extLst>
              <a:ext uri="{FF2B5EF4-FFF2-40B4-BE49-F238E27FC236}">
                <a16:creationId xmlns:a16="http://schemas.microsoft.com/office/drawing/2014/main" id="{244ADB6E-D434-4372-982F-698088B9518B}"/>
              </a:ext>
            </a:extLst>
          </p:cNvPr>
          <p:cNvGrpSpPr/>
          <p:nvPr/>
        </p:nvGrpSpPr>
        <p:grpSpPr>
          <a:xfrm>
            <a:off x="9883820" y="3395260"/>
            <a:ext cx="955966" cy="955966"/>
            <a:chOff x="11079791" y="3427647"/>
            <a:chExt cx="955966" cy="955966"/>
          </a:xfrm>
        </p:grpSpPr>
        <p:pic>
          <p:nvPicPr>
            <p:cNvPr id="50" name="Graphic 49" descr="Computer">
              <a:extLst>
                <a:ext uri="{FF2B5EF4-FFF2-40B4-BE49-F238E27FC236}">
                  <a16:creationId xmlns:a16="http://schemas.microsoft.com/office/drawing/2014/main" id="{7298A807-8B0E-4EF1-83CA-2DCECEF159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51" name="Graphic 50" descr="Gears">
              <a:extLst>
                <a:ext uri="{FF2B5EF4-FFF2-40B4-BE49-F238E27FC236}">
                  <a16:creationId xmlns:a16="http://schemas.microsoft.com/office/drawing/2014/main" id="{D8245777-7FB1-48D8-A5F7-69903CFEC45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grpSp>
        <p:nvGrpSpPr>
          <p:cNvPr id="52" name="Group 51">
            <a:extLst>
              <a:ext uri="{FF2B5EF4-FFF2-40B4-BE49-F238E27FC236}">
                <a16:creationId xmlns:a16="http://schemas.microsoft.com/office/drawing/2014/main" id="{D9325C46-EBE4-40B0-81EC-512989EB4FFD}"/>
              </a:ext>
            </a:extLst>
          </p:cNvPr>
          <p:cNvGrpSpPr/>
          <p:nvPr/>
        </p:nvGrpSpPr>
        <p:grpSpPr>
          <a:xfrm>
            <a:off x="10953485" y="3402014"/>
            <a:ext cx="955966" cy="955966"/>
            <a:chOff x="11079791" y="3427647"/>
            <a:chExt cx="955966" cy="955966"/>
          </a:xfrm>
        </p:grpSpPr>
        <p:pic>
          <p:nvPicPr>
            <p:cNvPr id="53" name="Graphic 52" descr="Computer">
              <a:extLst>
                <a:ext uri="{FF2B5EF4-FFF2-40B4-BE49-F238E27FC236}">
                  <a16:creationId xmlns:a16="http://schemas.microsoft.com/office/drawing/2014/main" id="{C1CA28C6-5C80-4AEF-9BF2-3979B730E4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54" name="Graphic 53" descr="Gears">
              <a:extLst>
                <a:ext uri="{FF2B5EF4-FFF2-40B4-BE49-F238E27FC236}">
                  <a16:creationId xmlns:a16="http://schemas.microsoft.com/office/drawing/2014/main" id="{6A09CCA1-9EA7-489D-AD2D-A12E7F8B16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sp>
        <p:nvSpPr>
          <p:cNvPr id="55" name="TextBox 54">
            <a:extLst>
              <a:ext uri="{FF2B5EF4-FFF2-40B4-BE49-F238E27FC236}">
                <a16:creationId xmlns:a16="http://schemas.microsoft.com/office/drawing/2014/main" id="{B6F227F1-9B0A-4BAC-9088-58F515FF4627}"/>
              </a:ext>
            </a:extLst>
          </p:cNvPr>
          <p:cNvSpPr txBox="1"/>
          <p:nvPr/>
        </p:nvSpPr>
        <p:spPr>
          <a:xfrm>
            <a:off x="9700431" y="4165528"/>
            <a:ext cx="2393165" cy="369332"/>
          </a:xfrm>
          <a:prstGeom prst="rect">
            <a:avLst/>
          </a:prstGeom>
          <a:noFill/>
        </p:spPr>
        <p:txBody>
          <a:bodyPr wrap="square" rtlCol="0">
            <a:spAutoFit/>
          </a:bodyPr>
          <a:lstStyle/>
          <a:p>
            <a:pPr algn="ctr"/>
            <a:r>
              <a:rPr lang="en-US" dirty="0"/>
              <a:t>Internal Applications</a:t>
            </a:r>
          </a:p>
        </p:txBody>
      </p:sp>
      <p:sp>
        <p:nvSpPr>
          <p:cNvPr id="56" name="TextBox 55">
            <a:extLst>
              <a:ext uri="{FF2B5EF4-FFF2-40B4-BE49-F238E27FC236}">
                <a16:creationId xmlns:a16="http://schemas.microsoft.com/office/drawing/2014/main" id="{3FFB3D0B-7CB0-4805-ABCA-27FA1B81A241}"/>
              </a:ext>
            </a:extLst>
          </p:cNvPr>
          <p:cNvSpPr txBox="1"/>
          <p:nvPr/>
        </p:nvSpPr>
        <p:spPr>
          <a:xfrm>
            <a:off x="9584867" y="2161911"/>
            <a:ext cx="2508724" cy="646331"/>
          </a:xfrm>
          <a:prstGeom prst="rect">
            <a:avLst/>
          </a:prstGeom>
          <a:noFill/>
        </p:spPr>
        <p:txBody>
          <a:bodyPr wrap="square" rtlCol="0">
            <a:spAutoFit/>
          </a:bodyPr>
          <a:lstStyle/>
          <a:p>
            <a:pPr algn="ctr"/>
            <a:r>
              <a:rPr lang="en-US" dirty="0"/>
              <a:t>Customer Acquisition and Communication</a:t>
            </a:r>
          </a:p>
        </p:txBody>
      </p:sp>
      <p:pic>
        <p:nvPicPr>
          <p:cNvPr id="57" name="Graphic 56" descr="Cloud">
            <a:extLst>
              <a:ext uri="{FF2B5EF4-FFF2-40B4-BE49-F238E27FC236}">
                <a16:creationId xmlns:a16="http://schemas.microsoft.com/office/drawing/2014/main" id="{40E286BC-D6D7-4F99-8C7A-9FF696FFCBA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17659" y="-279319"/>
            <a:ext cx="1758707" cy="1758707"/>
          </a:xfrm>
          <a:prstGeom prst="rect">
            <a:avLst/>
          </a:prstGeom>
        </p:spPr>
      </p:pic>
      <p:sp>
        <p:nvSpPr>
          <p:cNvPr id="58" name="Arrow: Right 57">
            <a:extLst>
              <a:ext uri="{FF2B5EF4-FFF2-40B4-BE49-F238E27FC236}">
                <a16:creationId xmlns:a16="http://schemas.microsoft.com/office/drawing/2014/main" id="{32404927-D91A-4EA3-96B5-335126F22CEF}"/>
              </a:ext>
            </a:extLst>
          </p:cNvPr>
          <p:cNvSpPr/>
          <p:nvPr/>
        </p:nvSpPr>
        <p:spPr>
          <a:xfrm rot="16200000">
            <a:off x="10375932" y="1242123"/>
            <a:ext cx="1016168"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pic>
        <p:nvPicPr>
          <p:cNvPr id="59" name="Graphic 58" descr="Open folder">
            <a:extLst>
              <a:ext uri="{FF2B5EF4-FFF2-40B4-BE49-F238E27FC236}">
                <a16:creationId xmlns:a16="http://schemas.microsoft.com/office/drawing/2014/main" id="{57FE0D05-3747-411E-8F1A-6C5AAB7F0F3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033948" y="2853395"/>
            <a:ext cx="385030" cy="385030"/>
          </a:xfrm>
          <a:prstGeom prst="rect">
            <a:avLst/>
          </a:prstGeom>
        </p:spPr>
      </p:pic>
      <p:pic>
        <p:nvPicPr>
          <p:cNvPr id="61" name="Graphic 60" descr="Gears">
            <a:extLst>
              <a:ext uri="{FF2B5EF4-FFF2-40B4-BE49-F238E27FC236}">
                <a16:creationId xmlns:a16="http://schemas.microsoft.com/office/drawing/2014/main" id="{72079103-99E4-4EE4-848D-3B989E970C0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80148" y="3414405"/>
            <a:ext cx="914400" cy="914400"/>
          </a:xfrm>
          <a:prstGeom prst="rect">
            <a:avLst/>
          </a:prstGeom>
        </p:spPr>
      </p:pic>
      <p:sp>
        <p:nvSpPr>
          <p:cNvPr id="62" name="Arrow: Right 61">
            <a:extLst>
              <a:ext uri="{FF2B5EF4-FFF2-40B4-BE49-F238E27FC236}">
                <a16:creationId xmlns:a16="http://schemas.microsoft.com/office/drawing/2014/main" id="{60895EDB-DB74-4A20-8770-8F2694285D08}"/>
              </a:ext>
            </a:extLst>
          </p:cNvPr>
          <p:cNvSpPr/>
          <p:nvPr/>
        </p:nvSpPr>
        <p:spPr>
          <a:xfrm>
            <a:off x="8420793" y="3521984"/>
            <a:ext cx="1322140"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63" name="TextBox 62">
            <a:extLst>
              <a:ext uri="{FF2B5EF4-FFF2-40B4-BE49-F238E27FC236}">
                <a16:creationId xmlns:a16="http://schemas.microsoft.com/office/drawing/2014/main" id="{013EFA66-7D5F-41B4-9F49-FC394712FAB7}"/>
              </a:ext>
            </a:extLst>
          </p:cNvPr>
          <p:cNvSpPr txBox="1"/>
          <p:nvPr/>
        </p:nvSpPr>
        <p:spPr>
          <a:xfrm>
            <a:off x="7019616" y="3152577"/>
            <a:ext cx="1973657" cy="369332"/>
          </a:xfrm>
          <a:prstGeom prst="rect">
            <a:avLst/>
          </a:prstGeom>
          <a:noFill/>
        </p:spPr>
        <p:txBody>
          <a:bodyPr wrap="square" rtlCol="0">
            <a:spAutoFit/>
          </a:bodyPr>
          <a:lstStyle/>
          <a:p>
            <a:pPr algn="ctr"/>
            <a:r>
              <a:rPr lang="en-US" dirty="0"/>
              <a:t>Processing</a:t>
            </a:r>
          </a:p>
        </p:txBody>
      </p:sp>
      <p:sp>
        <p:nvSpPr>
          <p:cNvPr id="64" name="TextBox 63">
            <a:extLst>
              <a:ext uri="{FF2B5EF4-FFF2-40B4-BE49-F238E27FC236}">
                <a16:creationId xmlns:a16="http://schemas.microsoft.com/office/drawing/2014/main" id="{A811CB7A-06EA-4631-8E51-73D7DA72B866}"/>
              </a:ext>
            </a:extLst>
          </p:cNvPr>
          <p:cNvSpPr txBox="1"/>
          <p:nvPr/>
        </p:nvSpPr>
        <p:spPr>
          <a:xfrm>
            <a:off x="7286715" y="4350194"/>
            <a:ext cx="1973657" cy="646331"/>
          </a:xfrm>
          <a:prstGeom prst="rect">
            <a:avLst/>
          </a:prstGeom>
          <a:noFill/>
        </p:spPr>
        <p:txBody>
          <a:bodyPr wrap="square" rtlCol="0">
            <a:spAutoFit/>
          </a:bodyPr>
          <a:lstStyle/>
          <a:p>
            <a:r>
              <a:rPr lang="en-US" dirty="0"/>
              <a:t>-De-identification</a:t>
            </a:r>
          </a:p>
          <a:p>
            <a:r>
              <a:rPr lang="en-US" dirty="0"/>
              <a:t>-Analysis</a:t>
            </a:r>
          </a:p>
        </p:txBody>
      </p:sp>
    </p:spTree>
    <p:extLst>
      <p:ext uri="{BB962C8B-B14F-4D97-AF65-F5344CB8AC3E}">
        <p14:creationId xmlns:p14="http://schemas.microsoft.com/office/powerpoint/2010/main" val="2131241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Security Posture (1.x)</a:t>
            </a:r>
          </a:p>
        </p:txBody>
      </p:sp>
      <p:sp>
        <p:nvSpPr>
          <p:cNvPr id="3" name="Content Placeholder 2">
            <a:extLst>
              <a:ext uri="{FF2B5EF4-FFF2-40B4-BE49-F238E27FC236}">
                <a16:creationId xmlns:a16="http://schemas.microsoft.com/office/drawing/2014/main" id="{B9E7BB0E-2581-2B81-8369-B6D0D2251484}"/>
              </a:ext>
            </a:extLst>
          </p:cNvPr>
          <p:cNvSpPr>
            <a:spLocks noGrp="1"/>
          </p:cNvSpPr>
          <p:nvPr>
            <p:ph idx="1"/>
          </p:nvPr>
        </p:nvSpPr>
        <p:spPr/>
        <p:txBody>
          <a:bodyPr/>
          <a:lstStyle/>
          <a:p>
            <a:r>
              <a:rPr lang="en-IN" dirty="0"/>
              <a:t>Keep the organization motto in mind </a:t>
            </a:r>
            <a:r>
              <a:rPr lang="en-US" dirty="0"/>
              <a:t>is likely Risk Accepting because their success hinges on the ability to innovate and fail fast.</a:t>
            </a:r>
          </a:p>
          <a:p>
            <a:r>
              <a:rPr lang="en-IN" dirty="0"/>
              <a:t>But we can’t just turn a blind eye to every risk and just accept it.</a:t>
            </a:r>
          </a:p>
          <a:p>
            <a:r>
              <a:rPr lang="en-IN" dirty="0"/>
              <a:t>Risk should be treated depending on the budgets and needs in order to meet the compliance requirement.</a:t>
            </a:r>
          </a:p>
          <a:p>
            <a:endParaRPr lang="en-IN" dirty="0"/>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52551"/>
            <a:ext cx="764749" cy="764749"/>
          </a:xfrm>
          <a:prstGeom prst="rect">
            <a:avLst/>
          </a:prstGeom>
        </p:spPr>
      </p:pic>
      <p:sp>
        <p:nvSpPr>
          <p:cNvPr id="9" name="Rectangle 8">
            <a:extLst>
              <a:ext uri="{FF2B5EF4-FFF2-40B4-BE49-F238E27FC236}">
                <a16:creationId xmlns:a16="http://schemas.microsoft.com/office/drawing/2014/main" id="{F4EB1AAE-00E5-4E10-8745-11CB343AA13B}"/>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6496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My View regarding Security Posture</a:t>
            </a:r>
          </a:p>
        </p:txBody>
      </p:sp>
      <p:sp>
        <p:nvSpPr>
          <p:cNvPr id="3" name="Content Placeholder 2">
            <a:extLst>
              <a:ext uri="{FF2B5EF4-FFF2-40B4-BE49-F238E27FC236}">
                <a16:creationId xmlns:a16="http://schemas.microsoft.com/office/drawing/2014/main" id="{B9E7BB0E-2581-2B81-8369-B6D0D2251484}"/>
              </a:ext>
            </a:extLst>
          </p:cNvPr>
          <p:cNvSpPr>
            <a:spLocks noGrp="1"/>
          </p:cNvSpPr>
          <p:nvPr>
            <p:ph idx="1"/>
          </p:nvPr>
        </p:nvSpPr>
        <p:spPr/>
        <p:txBody>
          <a:bodyPr>
            <a:normAutofit lnSpcReduction="10000"/>
          </a:bodyPr>
          <a:lstStyle/>
          <a:p>
            <a:r>
              <a:rPr lang="en-US" dirty="0"/>
              <a:t>There aren't any one size fits all strategies instead we must work within the context to the business.</a:t>
            </a:r>
            <a:endParaRPr lang="en-IN" dirty="0"/>
          </a:p>
          <a:p>
            <a:r>
              <a:rPr lang="en-IN" dirty="0"/>
              <a:t>As the organization is not mature in keeping their policy and security controls seeing that a security register should be maintained by the organization stakeholder from time to time.</a:t>
            </a:r>
          </a:p>
          <a:p>
            <a:r>
              <a:rPr lang="en-IN" dirty="0"/>
              <a:t> </a:t>
            </a:r>
            <a:r>
              <a:rPr lang="en-US" dirty="0"/>
              <a:t>In order to treat the risk the organization should accept , modify and avoid controls depending on the budgets and need in order to require the compliance. </a:t>
            </a:r>
          </a:p>
          <a:p>
            <a:r>
              <a:rPr lang="en-US" dirty="0"/>
              <a:t>There are some loop holes and security controls that should be remediate and tested to make sure everything is working as they should.</a:t>
            </a:r>
          </a:p>
          <a:p>
            <a:endParaRPr lang="en-IN" dirty="0"/>
          </a:p>
          <a:p>
            <a:pPr marL="0" indent="0">
              <a:buNone/>
            </a:pPr>
            <a:endParaRPr lang="en-IN" dirty="0"/>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52551"/>
            <a:ext cx="764749" cy="764749"/>
          </a:xfrm>
          <a:prstGeom prst="rect">
            <a:avLst/>
          </a:prstGeom>
        </p:spPr>
      </p:pic>
      <p:sp>
        <p:nvSpPr>
          <p:cNvPr id="9" name="Rectangle 8">
            <a:extLst>
              <a:ext uri="{FF2B5EF4-FFF2-40B4-BE49-F238E27FC236}">
                <a16:creationId xmlns:a16="http://schemas.microsoft.com/office/drawing/2014/main" id="{F4EB1AAE-00E5-4E10-8745-11CB343AA13B}"/>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500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Relevant Frameworks (2.x)</a:t>
            </a:r>
          </a:p>
        </p:txBody>
      </p:sp>
      <p:sp>
        <p:nvSpPr>
          <p:cNvPr id="3" name="Content Placeholder 2">
            <a:extLst>
              <a:ext uri="{FF2B5EF4-FFF2-40B4-BE49-F238E27FC236}">
                <a16:creationId xmlns:a16="http://schemas.microsoft.com/office/drawing/2014/main" id="{D3DADD47-C5F8-359B-117D-44D246706B27}"/>
              </a:ext>
            </a:extLst>
          </p:cNvPr>
          <p:cNvSpPr>
            <a:spLocks noGrp="1"/>
          </p:cNvSpPr>
          <p:nvPr>
            <p:ph idx="1"/>
          </p:nvPr>
        </p:nvSpPr>
        <p:spPr/>
        <p:txBody>
          <a:bodyPr/>
          <a:lstStyle/>
          <a:p>
            <a:r>
              <a:rPr lang="en-US" dirty="0"/>
              <a:t>Security controls should be categorized based on the detective , preventive and reactive controls.</a:t>
            </a:r>
          </a:p>
          <a:p>
            <a:r>
              <a:rPr lang="en-US" dirty="0"/>
              <a:t>Organizations really want to know “How much risk do we have?” not only in terms of just low-medium-high but in financial terms becomes important.</a:t>
            </a:r>
          </a:p>
          <a:p>
            <a:r>
              <a:rPr lang="en-IN" dirty="0"/>
              <a:t>Keeping the business and security controls in mind the organization should use Nist RMF (i.e. Risk Management Framework)and FAIR together to meet GRC goals.</a:t>
            </a:r>
          </a:p>
          <a:p>
            <a:endParaRPr lang="en-IN" dirty="0"/>
          </a:p>
          <a:p>
            <a:endParaRPr lang="en-IN" dirty="0"/>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52551"/>
            <a:ext cx="764749" cy="764749"/>
          </a:xfrm>
          <a:prstGeom prst="rect">
            <a:avLst/>
          </a:prstGeom>
        </p:spPr>
      </p:pic>
      <p:sp>
        <p:nvSpPr>
          <p:cNvPr id="7" name="Rectangle 6">
            <a:extLst>
              <a:ext uri="{FF2B5EF4-FFF2-40B4-BE49-F238E27FC236}">
                <a16:creationId xmlns:a16="http://schemas.microsoft.com/office/drawing/2014/main" id="{A845568B-D2BF-4F9B-95AA-4A05C6448F7C}"/>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2375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My View regarding Relevant Frameworks</a:t>
            </a:r>
          </a:p>
        </p:txBody>
      </p:sp>
      <p:sp>
        <p:nvSpPr>
          <p:cNvPr id="3" name="Content Placeholder 2">
            <a:extLst>
              <a:ext uri="{FF2B5EF4-FFF2-40B4-BE49-F238E27FC236}">
                <a16:creationId xmlns:a16="http://schemas.microsoft.com/office/drawing/2014/main" id="{D3DADD47-C5F8-359B-117D-44D246706B27}"/>
              </a:ext>
            </a:extLst>
          </p:cNvPr>
          <p:cNvSpPr>
            <a:spLocks noGrp="1"/>
          </p:cNvSpPr>
          <p:nvPr>
            <p:ph idx="1"/>
          </p:nvPr>
        </p:nvSpPr>
        <p:spPr/>
        <p:txBody>
          <a:bodyPr/>
          <a:lstStyle/>
          <a:p>
            <a:r>
              <a:rPr lang="en-US" dirty="0"/>
              <a:t>If we see through Eagle’s eye we can see that there’s common problem with NIST  assessments is that they pull a risk team's focus down into the weeds and then leave them there.</a:t>
            </a:r>
          </a:p>
          <a:p>
            <a:r>
              <a:rPr lang="en-US" dirty="0"/>
              <a:t> So you're at Risk Informed status in the Data Security category, and could move up a notch to Repeatable status — but should we ?</a:t>
            </a:r>
          </a:p>
          <a:p>
            <a:r>
              <a:rPr lang="en-US" dirty="0"/>
              <a:t>This is where FAIR and seeing risks in financial terms becomes important as it focus more on value at risk through implicit and explicit approach.</a:t>
            </a:r>
            <a:endParaRPr lang="en-IN" dirty="0"/>
          </a:p>
          <a:p>
            <a:r>
              <a:rPr lang="en-US" dirty="0"/>
              <a:t>FAIR + NIST RMF  = More Effective Risk Management</a:t>
            </a:r>
            <a:endParaRPr lang="en-IN" dirty="0"/>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a:solidFill>
                  <a:schemeClr val="accent3">
                    <a:lumMod val="50000"/>
                  </a:schemeClr>
                </a:solidFill>
                <a:latin typeface="Eras Bold ITC" panose="020B0907030504020204" pitchFamily="34" charset="0"/>
              </a:rPr>
              <a:t>SwiftTech</a:t>
            </a: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52551"/>
            <a:ext cx="764749" cy="764749"/>
          </a:xfrm>
          <a:prstGeom prst="rect">
            <a:avLst/>
          </a:prstGeom>
        </p:spPr>
      </p:pic>
      <p:sp>
        <p:nvSpPr>
          <p:cNvPr id="7" name="Rectangle 6">
            <a:extLst>
              <a:ext uri="{FF2B5EF4-FFF2-40B4-BE49-F238E27FC236}">
                <a16:creationId xmlns:a16="http://schemas.microsoft.com/office/drawing/2014/main" id="{A845568B-D2BF-4F9B-95AA-4A05C6448F7C}"/>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7095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4943</TotalTime>
  <Words>1479</Words>
  <Application>Microsoft Office PowerPoint</Application>
  <PresentationFormat>Widescreen</PresentationFormat>
  <Paragraphs>186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Eras Bold ITC</vt:lpstr>
      <vt:lpstr>Helvetica Neue Medium</vt:lpstr>
      <vt:lpstr>Office Theme</vt:lpstr>
      <vt:lpstr>PowerPoint Presentation</vt:lpstr>
      <vt:lpstr>PowerPoint Presentation</vt:lpstr>
      <vt:lpstr>SwiftTech</vt:lpstr>
      <vt:lpstr>PowerPoint Presentation</vt:lpstr>
      <vt:lpstr>PowerPoint Presentation</vt:lpstr>
      <vt:lpstr>Security Posture (1.x)</vt:lpstr>
      <vt:lpstr>My View regarding Security Posture</vt:lpstr>
      <vt:lpstr>Relevant Frameworks (2.x)</vt:lpstr>
      <vt:lpstr>My View regarding Relevant Frameworks</vt:lpstr>
      <vt:lpstr>List of Controls and Control Assessments</vt:lpstr>
      <vt:lpstr>PowerPoint Presentation</vt:lpstr>
      <vt:lpstr>Audit Against Frameworks (3.x)</vt:lpstr>
      <vt:lpstr>My View regarding Audit Against Frameworks </vt:lpstr>
      <vt:lpstr>Governance Mechanisms for End-User Management Controls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SwiftTech</dc:title>
  <dc:creator>Christopher Pike</dc:creator>
  <cp:lastModifiedBy>JASPREET SINGH</cp:lastModifiedBy>
  <cp:revision>46</cp:revision>
  <dcterms:created xsi:type="dcterms:W3CDTF">2020-04-13T05:32:58Z</dcterms:created>
  <dcterms:modified xsi:type="dcterms:W3CDTF">2023-07-03T22:28:16Z</dcterms:modified>
</cp:coreProperties>
</file>