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Averag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schemas.openxmlformats.org/officeDocument/2006/relationships/font" Target="fonts/Average-regular.fnt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406bcd62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406bcd62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406bcd62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f406bcd62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dc9578d7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dc9578d7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dc9578d7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dc9578d7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0dc9578d7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0dc9578d7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f3fa783b3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f3fa783b3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3fa783b3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3fa783b3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3fa783b3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3fa783b3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406bcd62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406bcd62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401a654a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401a654a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dc9578d7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dc9578d7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406bcd6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406bcd6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406bcd62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406bcd62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1478875" y="0"/>
            <a:ext cx="6537600" cy="1469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3800">
                <a:solidFill>
                  <a:srgbClr val="000000"/>
                </a:solidFill>
              </a:rPr>
              <a:t>Smart House:</a:t>
            </a:r>
            <a:endParaRPr sz="3800">
              <a:solidFill>
                <a:srgbClr val="000000"/>
              </a:solidFill>
            </a:endParaRPr>
          </a:p>
          <a:p>
            <a:pPr indent="0" lvl="0" marL="0" rtl="0" algn="ctr">
              <a:spcBef>
                <a:spcPts val="0"/>
              </a:spcBef>
              <a:spcAft>
                <a:spcPts val="0"/>
              </a:spcAft>
              <a:buNone/>
            </a:pPr>
            <a:r>
              <a:rPr lang="es" sz="3800">
                <a:solidFill>
                  <a:srgbClr val="000000"/>
                </a:solidFill>
              </a:rPr>
              <a:t>Electrical consumption</a:t>
            </a:r>
            <a:endParaRPr sz="3800">
              <a:solidFill>
                <a:srgbClr val="000000"/>
              </a:solidFill>
            </a:endParaRPr>
          </a:p>
        </p:txBody>
      </p:sp>
      <p:sp>
        <p:nvSpPr>
          <p:cNvPr id="86" name="Google Shape;86;p13"/>
          <p:cNvSpPr txBox="1"/>
          <p:nvPr>
            <p:ph idx="1" type="subTitle"/>
          </p:nvPr>
        </p:nvSpPr>
        <p:spPr>
          <a:xfrm>
            <a:off x="2306725" y="1517101"/>
            <a:ext cx="78015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How does everyone's home use electricity?</a:t>
            </a:r>
            <a:endParaRPr>
              <a:solidFill>
                <a:schemeClr val="dk1"/>
              </a:solidFill>
            </a:endParaRPr>
          </a:p>
        </p:txBody>
      </p:sp>
      <p:sp>
        <p:nvSpPr>
          <p:cNvPr id="87" name="Google Shape;87;p13"/>
          <p:cNvSpPr txBox="1"/>
          <p:nvPr/>
        </p:nvSpPr>
        <p:spPr>
          <a:xfrm>
            <a:off x="0" y="0"/>
            <a:ext cx="629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rgbClr val="1F1F1F"/>
                </a:solidFill>
                <a:highlight>
                  <a:schemeClr val="accent6"/>
                </a:highlight>
                <a:latin typeface="Average"/>
                <a:ea typeface="Average"/>
                <a:cs typeface="Average"/>
                <a:sym typeface="Average"/>
              </a:rPr>
              <a:t>Autor: Pablo Chamena</a:t>
            </a:r>
            <a:endParaRPr sz="1800">
              <a:solidFill>
                <a:srgbClr val="1F1F1F"/>
              </a:solidFill>
              <a:highlight>
                <a:schemeClr val="accent6"/>
              </a:highlight>
              <a:latin typeface="Average"/>
              <a:ea typeface="Average"/>
              <a:cs typeface="Average"/>
              <a:sym typeface="Average"/>
            </a:endParaRPr>
          </a:p>
          <a:p>
            <a:pPr indent="0" lvl="0" marL="0" rtl="0" algn="l">
              <a:spcBef>
                <a:spcPts val="0"/>
              </a:spcBef>
              <a:spcAft>
                <a:spcPts val="0"/>
              </a:spcAft>
              <a:buNone/>
            </a:pPr>
            <a:r>
              <a:rPr lang="es" sz="1800">
                <a:solidFill>
                  <a:srgbClr val="1F1F1F"/>
                </a:solidFill>
                <a:highlight>
                  <a:schemeClr val="accent6"/>
                </a:highlight>
                <a:latin typeface="Average"/>
                <a:ea typeface="Average"/>
                <a:cs typeface="Average"/>
                <a:sym typeface="Average"/>
              </a:rPr>
              <a:t>Comisión</a:t>
            </a:r>
            <a:r>
              <a:rPr lang="es" sz="1800">
                <a:solidFill>
                  <a:srgbClr val="1F1F1F"/>
                </a:solidFill>
                <a:highlight>
                  <a:schemeClr val="accent6"/>
                </a:highlight>
                <a:latin typeface="Average"/>
                <a:ea typeface="Average"/>
                <a:cs typeface="Average"/>
                <a:sym typeface="Average"/>
              </a:rPr>
              <a:t>: </a:t>
            </a:r>
            <a:r>
              <a:rPr lang="es">
                <a:solidFill>
                  <a:srgbClr val="1F1F1F"/>
                </a:solidFill>
                <a:highlight>
                  <a:schemeClr val="accent6"/>
                </a:highlight>
              </a:rPr>
              <a:t>49140</a:t>
            </a:r>
            <a:endParaRPr sz="1800">
              <a:solidFill>
                <a:srgbClr val="1F1F1F"/>
              </a:solidFill>
              <a:highlight>
                <a:schemeClr val="accent6"/>
              </a:highlight>
              <a:latin typeface="Average"/>
              <a:ea typeface="Average"/>
              <a:cs typeface="Average"/>
              <a:sym typeface="Average"/>
            </a:endParaRPr>
          </a:p>
        </p:txBody>
      </p:sp>
      <p:sp>
        <p:nvSpPr>
          <p:cNvPr id="88" name="Google Shape;88;p13"/>
          <p:cNvSpPr txBox="1"/>
          <p:nvPr/>
        </p:nvSpPr>
        <p:spPr>
          <a:xfrm>
            <a:off x="228450" y="2133375"/>
            <a:ext cx="8687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latin typeface="Average"/>
                <a:ea typeface="Average"/>
                <a:cs typeface="Average"/>
                <a:sym typeface="Average"/>
              </a:rPr>
              <a:t>In a world where energy efficiency becomes increasingly crucial, a smart home is the pinnacle of efficiency, control and savings.</a:t>
            </a:r>
            <a:endParaRPr sz="1700">
              <a:latin typeface="Average"/>
              <a:ea typeface="Average"/>
              <a:cs typeface="Average"/>
              <a:sym typeface="Average"/>
            </a:endParaRPr>
          </a:p>
          <a:p>
            <a:pPr indent="0" lvl="0" marL="0" rtl="0" algn="l">
              <a:spcBef>
                <a:spcPts val="0"/>
              </a:spcBef>
              <a:spcAft>
                <a:spcPts val="0"/>
              </a:spcAft>
              <a:buNone/>
            </a:pPr>
            <a:r>
              <a:t/>
            </a:r>
            <a:endParaRPr sz="1700">
              <a:latin typeface="Average"/>
              <a:ea typeface="Average"/>
              <a:cs typeface="Average"/>
              <a:sym typeface="Average"/>
            </a:endParaRPr>
          </a:p>
          <a:p>
            <a:pPr indent="0" lvl="0" marL="0" rtl="0" algn="l">
              <a:spcBef>
                <a:spcPts val="0"/>
              </a:spcBef>
              <a:spcAft>
                <a:spcPts val="0"/>
              </a:spcAft>
              <a:buNone/>
            </a:pPr>
            <a:r>
              <a:rPr lang="es" sz="1700">
                <a:latin typeface="Average"/>
                <a:ea typeface="Average"/>
                <a:cs typeface="Average"/>
                <a:sym typeface="Average"/>
              </a:rPr>
              <a:t>Energy would not be wasted, every watt will be used efficiently. Lights will automatically adjust to natural light, appliances will turn on only when needed and the temperature will remain stable effortlessly. This is a goal to achieve and it may seem long but it is something that can become a reality thanks to artificial intelligence and data analysis.</a:t>
            </a:r>
            <a:endParaRPr sz="1700">
              <a:latin typeface="Average"/>
              <a:ea typeface="Average"/>
              <a:cs typeface="Average"/>
              <a:sym typeface="Average"/>
            </a:endParaRPr>
          </a:p>
          <a:p>
            <a:pPr indent="0" lvl="0" marL="0" rtl="0" algn="l">
              <a:spcBef>
                <a:spcPts val="0"/>
              </a:spcBef>
              <a:spcAft>
                <a:spcPts val="0"/>
              </a:spcAft>
              <a:buNone/>
            </a:pPr>
            <a:r>
              <a:rPr lang="es" sz="1700">
                <a:latin typeface="Average"/>
                <a:ea typeface="Average"/>
                <a:cs typeface="Average"/>
                <a:sym typeface="Average"/>
              </a:rPr>
              <a:t>At the heart of this smart home is a dataset that keeps the secrets of energy consumption.</a:t>
            </a:r>
            <a:endParaRPr sz="1700">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89" name="Google Shape;89;p13"/>
          <p:cNvPicPr preferRelativeResize="0"/>
          <p:nvPr/>
        </p:nvPicPr>
        <p:blipFill>
          <a:blip r:embed="rId3">
            <a:alphaModFix/>
          </a:blip>
          <a:stretch>
            <a:fillRect/>
          </a:stretch>
        </p:blipFill>
        <p:spPr>
          <a:xfrm>
            <a:off x="351650" y="663675"/>
            <a:ext cx="1809344" cy="1469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i="1" lang="es" sz="2400">
                <a:solidFill>
                  <a:srgbClr val="000000"/>
                </a:solidFill>
                <a:latin typeface="Average"/>
                <a:ea typeface="Average"/>
                <a:cs typeface="Average"/>
                <a:sym typeface="Average"/>
              </a:rPr>
              <a:t>Time frames: Active energy.</a:t>
            </a:r>
            <a:endParaRPr sz="2400">
              <a:solidFill>
                <a:srgbClr val="000000"/>
              </a:solidFill>
              <a:latin typeface="Average"/>
              <a:ea typeface="Average"/>
              <a:cs typeface="Average"/>
              <a:sym typeface="Average"/>
            </a:endParaRPr>
          </a:p>
        </p:txBody>
      </p:sp>
      <p:sp>
        <p:nvSpPr>
          <p:cNvPr id="148" name="Google Shape;148;p22"/>
          <p:cNvSpPr txBox="1"/>
          <p:nvPr/>
        </p:nvSpPr>
        <p:spPr>
          <a:xfrm>
            <a:off x="6025075" y="810000"/>
            <a:ext cx="310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rgbClr val="1F1F1F"/>
                </a:solidFill>
                <a:latin typeface="Roboto"/>
                <a:ea typeface="Roboto"/>
                <a:cs typeface="Roboto"/>
                <a:sym typeface="Roboto"/>
              </a:rPr>
              <a:t>By quarter</a:t>
            </a:r>
            <a:endParaRPr sz="1800">
              <a:solidFill>
                <a:srgbClr val="1F1F1F"/>
              </a:solidFill>
              <a:latin typeface="Roboto"/>
              <a:ea typeface="Roboto"/>
              <a:cs typeface="Roboto"/>
              <a:sym typeface="Roboto"/>
            </a:endParaRPr>
          </a:p>
        </p:txBody>
      </p:sp>
      <p:pic>
        <p:nvPicPr>
          <p:cNvPr id="149" name="Google Shape;149;p22"/>
          <p:cNvPicPr preferRelativeResize="0"/>
          <p:nvPr/>
        </p:nvPicPr>
        <p:blipFill>
          <a:blip r:embed="rId3">
            <a:alphaModFix/>
          </a:blip>
          <a:stretch>
            <a:fillRect/>
          </a:stretch>
        </p:blipFill>
        <p:spPr>
          <a:xfrm>
            <a:off x="2923013" y="1271700"/>
            <a:ext cx="3102067" cy="3673926"/>
          </a:xfrm>
          <a:prstGeom prst="rect">
            <a:avLst/>
          </a:prstGeom>
          <a:noFill/>
          <a:ln>
            <a:noFill/>
          </a:ln>
        </p:spPr>
      </p:pic>
      <p:sp>
        <p:nvSpPr>
          <p:cNvPr id="150" name="Google Shape;150;p22"/>
          <p:cNvSpPr txBox="1"/>
          <p:nvPr/>
        </p:nvSpPr>
        <p:spPr>
          <a:xfrm>
            <a:off x="2923013" y="810000"/>
            <a:ext cx="16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rgbClr val="1F1F1F"/>
                </a:solidFill>
                <a:latin typeface="Roboto"/>
                <a:ea typeface="Roboto"/>
                <a:cs typeface="Roboto"/>
                <a:sym typeface="Roboto"/>
              </a:rPr>
              <a:t>Per hour</a:t>
            </a:r>
            <a:endParaRPr sz="1800">
              <a:solidFill>
                <a:srgbClr val="1F1F1F"/>
              </a:solidFill>
              <a:latin typeface="Roboto"/>
              <a:ea typeface="Roboto"/>
              <a:cs typeface="Roboto"/>
              <a:sym typeface="Roboto"/>
            </a:endParaRPr>
          </a:p>
        </p:txBody>
      </p:sp>
      <p:sp>
        <p:nvSpPr>
          <p:cNvPr id="151" name="Google Shape;151;p22"/>
          <p:cNvSpPr txBox="1"/>
          <p:nvPr/>
        </p:nvSpPr>
        <p:spPr>
          <a:xfrm>
            <a:off x="0" y="1209600"/>
            <a:ext cx="2893200" cy="27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Average"/>
                <a:ea typeface="Average"/>
                <a:cs typeface="Average"/>
                <a:sym typeface="Average"/>
              </a:rPr>
              <a:t>The highest energy consumption is found in the time period 7:00 p.m. to 9:00 p.m. and the lowest consumption is found in the first 6 hours of the day.</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lang="es">
                <a:latin typeface="Average"/>
                <a:ea typeface="Average"/>
                <a:cs typeface="Average"/>
                <a:sym typeface="Average"/>
              </a:rPr>
              <a:t>Regarding the quarters, it can be seen that the lowest expenditure is found in the 3rd quarter, this being the summer season of the house.</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sz="1150">
              <a:solidFill>
                <a:srgbClr val="1F1F1F"/>
              </a:solidFill>
              <a:highlight>
                <a:srgbClr val="1F1F1F"/>
              </a:highlight>
              <a:latin typeface="Average"/>
              <a:ea typeface="Average"/>
              <a:cs typeface="Average"/>
              <a:sym typeface="Average"/>
            </a:endParaRPr>
          </a:p>
        </p:txBody>
      </p:sp>
      <p:pic>
        <p:nvPicPr>
          <p:cNvPr id="152" name="Google Shape;152;p22"/>
          <p:cNvPicPr preferRelativeResize="0"/>
          <p:nvPr/>
        </p:nvPicPr>
        <p:blipFill>
          <a:blip r:embed="rId4">
            <a:alphaModFix/>
          </a:blip>
          <a:stretch>
            <a:fillRect/>
          </a:stretch>
        </p:blipFill>
        <p:spPr>
          <a:xfrm>
            <a:off x="6054900" y="1270200"/>
            <a:ext cx="3149082" cy="3673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s">
                <a:solidFill>
                  <a:srgbClr val="000000"/>
                </a:solidFill>
              </a:rPr>
              <a:t>Insights</a:t>
            </a:r>
            <a:endParaRPr i="1">
              <a:solidFill>
                <a:srgbClr val="000000"/>
              </a:solidFill>
            </a:endParaRPr>
          </a:p>
        </p:txBody>
      </p:sp>
      <p:sp>
        <p:nvSpPr>
          <p:cNvPr id="158" name="Google Shape;158;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1F1F1F"/>
              </a:buClr>
              <a:buSzPts val="1900"/>
              <a:buChar char="-"/>
            </a:pPr>
            <a:r>
              <a:rPr lang="es" sz="1900">
                <a:solidFill>
                  <a:srgbClr val="1F1F1F"/>
                </a:solidFill>
              </a:rPr>
              <a:t>The time of year with the highest consumption is in the first quarter or during the winter.</a:t>
            </a:r>
            <a:endParaRPr sz="1900">
              <a:solidFill>
                <a:srgbClr val="1F1F1F"/>
              </a:solidFill>
            </a:endParaRPr>
          </a:p>
          <a:p>
            <a:pPr indent="-349250" lvl="0" marL="457200" rtl="0" algn="l">
              <a:spcBef>
                <a:spcPts val="0"/>
              </a:spcBef>
              <a:spcAft>
                <a:spcPts val="0"/>
              </a:spcAft>
              <a:buClr>
                <a:srgbClr val="1F1F1F"/>
              </a:buClr>
              <a:buSzPts val="1900"/>
              <a:buChar char="-"/>
            </a:pPr>
            <a:r>
              <a:rPr lang="es" sz="1900">
                <a:solidFill>
                  <a:srgbClr val="1F1F1F"/>
                </a:solidFill>
              </a:rPr>
              <a:t>The time of year with the lowest consumption is in the third quarter or during the summer.</a:t>
            </a:r>
            <a:endParaRPr sz="1900">
              <a:solidFill>
                <a:srgbClr val="1F1F1F"/>
              </a:solidFill>
            </a:endParaRPr>
          </a:p>
          <a:p>
            <a:pPr indent="-349250" lvl="0" marL="457200" rtl="0" algn="l">
              <a:spcBef>
                <a:spcPts val="0"/>
              </a:spcBef>
              <a:spcAft>
                <a:spcPts val="0"/>
              </a:spcAft>
              <a:buClr>
                <a:srgbClr val="1F1F1F"/>
              </a:buClr>
              <a:buSzPts val="1900"/>
              <a:buChar char="-"/>
            </a:pPr>
            <a:r>
              <a:rPr lang="es" sz="1900">
                <a:solidFill>
                  <a:srgbClr val="1F1F1F"/>
                </a:solidFill>
              </a:rPr>
              <a:t>The afternoon/night time is when the greatest energy expenditure occurs.</a:t>
            </a:r>
            <a:endParaRPr sz="1900">
              <a:solidFill>
                <a:srgbClr val="1F1F1F"/>
              </a:solidFill>
            </a:endParaRPr>
          </a:p>
          <a:p>
            <a:pPr indent="-349250" lvl="0" marL="457200" rtl="0" algn="l">
              <a:spcBef>
                <a:spcPts val="0"/>
              </a:spcBef>
              <a:spcAft>
                <a:spcPts val="0"/>
              </a:spcAft>
              <a:buClr>
                <a:srgbClr val="1F1F1F"/>
              </a:buClr>
              <a:buSzPts val="1900"/>
              <a:buChar char="-"/>
            </a:pPr>
            <a:r>
              <a:rPr lang="es" sz="1900">
                <a:solidFill>
                  <a:srgbClr val="1F1F1F"/>
                </a:solidFill>
              </a:rPr>
              <a:t>The third submeasurement is the one with the highest expense.</a:t>
            </a:r>
            <a:endParaRPr sz="1900">
              <a:solidFill>
                <a:srgbClr val="1F1F1F"/>
              </a:solidFill>
            </a:endParaRPr>
          </a:p>
          <a:p>
            <a:pPr indent="-349250" lvl="0" marL="457200" rtl="0" algn="l">
              <a:spcBef>
                <a:spcPts val="0"/>
              </a:spcBef>
              <a:spcAft>
                <a:spcPts val="0"/>
              </a:spcAft>
              <a:buClr>
                <a:srgbClr val="1F1F1F"/>
              </a:buClr>
              <a:buSzPts val="1900"/>
              <a:buChar char="-"/>
            </a:pPr>
            <a:r>
              <a:rPr lang="es" sz="1900">
                <a:solidFill>
                  <a:srgbClr val="1F1F1F"/>
                </a:solidFill>
              </a:rPr>
              <a:t>Several synthetic variables explain, to a certain extent, natural variables.</a:t>
            </a:r>
            <a:endParaRPr sz="1900">
              <a:solidFill>
                <a:srgbClr val="1F1F1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s" sz="2600">
                <a:solidFill>
                  <a:srgbClr val="000000"/>
                </a:solidFill>
              </a:rPr>
              <a:t>Models and Results</a:t>
            </a:r>
            <a:endParaRPr i="1">
              <a:solidFill>
                <a:srgbClr val="000000"/>
              </a:solidFill>
            </a:endParaRPr>
          </a:p>
        </p:txBody>
      </p:sp>
      <p:sp>
        <p:nvSpPr>
          <p:cNvPr id="164" name="Google Shape;164;p24"/>
          <p:cNvSpPr txBox="1"/>
          <p:nvPr>
            <p:ph idx="1" type="body"/>
          </p:nvPr>
        </p:nvSpPr>
        <p:spPr>
          <a:xfrm>
            <a:off x="311700" y="1229875"/>
            <a:ext cx="41004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700">
                <a:solidFill>
                  <a:srgbClr val="000000"/>
                </a:solidFill>
              </a:rPr>
              <a:t>For active energy, a multiple linear regression model was used where the following metrics were evaluated:</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rPr lang="es" sz="1700">
                <a:solidFill>
                  <a:srgbClr val="000000"/>
                </a:solidFill>
              </a:rPr>
              <a:t>mean square error with 0.218</a:t>
            </a:r>
            <a:endParaRPr sz="1700">
              <a:solidFill>
                <a:srgbClr val="000000"/>
              </a:solidFill>
            </a:endParaRPr>
          </a:p>
          <a:p>
            <a:pPr indent="0" lvl="0" marL="0" rtl="0" algn="l">
              <a:spcBef>
                <a:spcPts val="0"/>
              </a:spcBef>
              <a:spcAft>
                <a:spcPts val="0"/>
              </a:spcAft>
              <a:buNone/>
            </a:pPr>
            <a:r>
              <a:rPr lang="es" sz="1700">
                <a:solidFill>
                  <a:srgbClr val="000000"/>
                </a:solidFill>
              </a:rPr>
              <a:t>Root of mean absolute error: 0.3095</a:t>
            </a:r>
            <a:endParaRPr sz="1700">
              <a:solidFill>
                <a:srgbClr val="000000"/>
              </a:solidFill>
            </a:endParaRPr>
          </a:p>
          <a:p>
            <a:pPr indent="0" lvl="0" marL="0" rtl="0" algn="l">
              <a:spcBef>
                <a:spcPts val="0"/>
              </a:spcBef>
              <a:spcAft>
                <a:spcPts val="0"/>
              </a:spcAft>
              <a:buNone/>
            </a:pPr>
            <a:r>
              <a:rPr lang="es" sz="1700">
                <a:solidFill>
                  <a:srgbClr val="000000"/>
                </a:solidFill>
              </a:rPr>
              <a:t>Determination coefficient (R²): 0.8060</a:t>
            </a:r>
            <a:endParaRPr sz="1500">
              <a:solidFill>
                <a:srgbClr val="000000"/>
              </a:solidFill>
              <a:latin typeface="Arial"/>
              <a:ea typeface="Arial"/>
              <a:cs typeface="Arial"/>
              <a:sym typeface="Arial"/>
            </a:endParaRPr>
          </a:p>
        </p:txBody>
      </p:sp>
      <p:pic>
        <p:nvPicPr>
          <p:cNvPr id="165" name="Google Shape;165;p24"/>
          <p:cNvPicPr preferRelativeResize="0"/>
          <p:nvPr/>
        </p:nvPicPr>
        <p:blipFill>
          <a:blip r:embed="rId3">
            <a:alphaModFix/>
          </a:blip>
          <a:stretch>
            <a:fillRect/>
          </a:stretch>
        </p:blipFill>
        <p:spPr>
          <a:xfrm>
            <a:off x="4157350" y="545950"/>
            <a:ext cx="4796649" cy="30259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s" sz="2600">
                <a:solidFill>
                  <a:srgbClr val="000000"/>
                </a:solidFill>
              </a:rPr>
              <a:t>Models and Results</a:t>
            </a:r>
            <a:endParaRPr i="1">
              <a:solidFill>
                <a:srgbClr val="000000"/>
              </a:solidFill>
            </a:endParaRPr>
          </a:p>
        </p:txBody>
      </p:sp>
      <p:sp>
        <p:nvSpPr>
          <p:cNvPr id="171" name="Google Shape;171;p25"/>
          <p:cNvSpPr txBox="1"/>
          <p:nvPr>
            <p:ph idx="1" type="body"/>
          </p:nvPr>
        </p:nvSpPr>
        <p:spPr>
          <a:xfrm>
            <a:off x="311700" y="1229875"/>
            <a:ext cx="42603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616">
                <a:solidFill>
                  <a:srgbClr val="000000"/>
                </a:solidFill>
                <a:latin typeface="Arial"/>
                <a:ea typeface="Arial"/>
                <a:cs typeface="Arial"/>
                <a:sym typeface="Arial"/>
              </a:rPr>
              <a:t>For the prediction of our variable of interest “Efficiency”, a logistic regression was applied to analyze the influence of the other variables on it.</a:t>
            </a:r>
            <a:endParaRPr sz="1616">
              <a:solidFill>
                <a:srgbClr val="000000"/>
              </a:solidFill>
              <a:latin typeface="Arial"/>
              <a:ea typeface="Arial"/>
              <a:cs typeface="Arial"/>
              <a:sym typeface="Arial"/>
            </a:endParaRPr>
          </a:p>
          <a:p>
            <a:pPr indent="0" lvl="0" marL="0" rtl="0" algn="l">
              <a:spcBef>
                <a:spcPts val="0"/>
              </a:spcBef>
              <a:spcAft>
                <a:spcPts val="0"/>
              </a:spcAft>
              <a:buNone/>
            </a:pPr>
            <a:r>
              <a:t/>
            </a:r>
            <a:endParaRPr sz="1616">
              <a:solidFill>
                <a:srgbClr val="000000"/>
              </a:solidFill>
              <a:latin typeface="Arial"/>
              <a:ea typeface="Arial"/>
              <a:cs typeface="Arial"/>
              <a:sym typeface="Arial"/>
            </a:endParaRPr>
          </a:p>
          <a:p>
            <a:pPr indent="0" lvl="0" marL="0" rtl="0" algn="l">
              <a:spcBef>
                <a:spcPts val="0"/>
              </a:spcBef>
              <a:spcAft>
                <a:spcPts val="0"/>
              </a:spcAft>
              <a:buNone/>
            </a:pPr>
            <a:r>
              <a:rPr lang="es" sz="1616">
                <a:solidFill>
                  <a:srgbClr val="000000"/>
                </a:solidFill>
                <a:latin typeface="Arial"/>
                <a:ea typeface="Arial"/>
                <a:cs typeface="Arial"/>
                <a:sym typeface="Arial"/>
              </a:rPr>
              <a:t>The prediction on class 1, in this case representing the cases where the reactive energy was 0, which indicate the energy efficiency, has a lower recall, so you could try to apply classification algorithms with greater resources.</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solidFill>
                <a:srgbClr val="1F1F1F"/>
              </a:solidFill>
            </a:endParaRPr>
          </a:p>
        </p:txBody>
      </p:sp>
      <p:pic>
        <p:nvPicPr>
          <p:cNvPr id="172" name="Google Shape;172;p25"/>
          <p:cNvPicPr preferRelativeResize="0"/>
          <p:nvPr/>
        </p:nvPicPr>
        <p:blipFill>
          <a:blip r:embed="rId3">
            <a:alphaModFix/>
          </a:blip>
          <a:stretch>
            <a:fillRect/>
          </a:stretch>
        </p:blipFill>
        <p:spPr>
          <a:xfrm>
            <a:off x="4474975" y="1229875"/>
            <a:ext cx="4420125" cy="1772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sz="2600">
                <a:solidFill>
                  <a:srgbClr val="000000"/>
                </a:solidFill>
              </a:rPr>
              <a:t>Conclusions</a:t>
            </a:r>
            <a:endParaRPr i="1">
              <a:solidFill>
                <a:srgbClr val="000000"/>
              </a:solidFill>
            </a:endParaRPr>
          </a:p>
        </p:txBody>
      </p:sp>
      <p:sp>
        <p:nvSpPr>
          <p:cNvPr id="178" name="Google Shape;178;p26"/>
          <p:cNvSpPr txBox="1"/>
          <p:nvPr>
            <p:ph idx="1" type="body"/>
          </p:nvPr>
        </p:nvSpPr>
        <p:spPr>
          <a:xfrm>
            <a:off x="311700" y="1017800"/>
            <a:ext cx="8361600" cy="16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82">
                <a:solidFill>
                  <a:srgbClr val="000000"/>
                </a:solidFill>
                <a:latin typeface="Arial"/>
                <a:ea typeface="Arial"/>
                <a:cs typeface="Arial"/>
                <a:sym typeface="Arial"/>
              </a:rPr>
              <a:t>Through the applied models we can conclude that:</a:t>
            </a:r>
            <a:endParaRPr sz="1582">
              <a:solidFill>
                <a:srgbClr val="000000"/>
              </a:solidFill>
              <a:latin typeface="Arial"/>
              <a:ea typeface="Arial"/>
              <a:cs typeface="Arial"/>
              <a:sym typeface="Arial"/>
            </a:endParaRPr>
          </a:p>
          <a:p>
            <a:pPr indent="0" lvl="0" marL="0" rtl="0" algn="l">
              <a:spcBef>
                <a:spcPts val="0"/>
              </a:spcBef>
              <a:spcAft>
                <a:spcPts val="0"/>
              </a:spcAft>
              <a:buNone/>
            </a:pPr>
            <a:r>
              <a:rPr lang="es" sz="1582">
                <a:solidFill>
                  <a:srgbClr val="000000"/>
                </a:solidFill>
                <a:latin typeface="Arial"/>
                <a:ea typeface="Arial"/>
                <a:cs typeface="Arial"/>
                <a:sym typeface="Arial"/>
              </a:rPr>
              <a:t>It is possible to predict the energy with a certain margin of error, as well as the moments of time where the energy would be best used and to be able to classify them.</a:t>
            </a:r>
            <a:endParaRPr sz="1582">
              <a:solidFill>
                <a:srgbClr val="000000"/>
              </a:solidFill>
              <a:latin typeface="Arial"/>
              <a:ea typeface="Arial"/>
              <a:cs typeface="Arial"/>
              <a:sym typeface="Arial"/>
            </a:endParaRPr>
          </a:p>
          <a:p>
            <a:pPr indent="0" lvl="0" marL="0" rtl="0" algn="l">
              <a:spcBef>
                <a:spcPts val="0"/>
              </a:spcBef>
              <a:spcAft>
                <a:spcPts val="0"/>
              </a:spcAft>
              <a:buNone/>
            </a:pPr>
            <a:r>
              <a:rPr lang="es" sz="1582">
                <a:solidFill>
                  <a:srgbClr val="000000"/>
                </a:solidFill>
                <a:latin typeface="Arial"/>
                <a:ea typeface="Arial"/>
                <a:cs typeface="Arial"/>
                <a:sym typeface="Arial"/>
              </a:rPr>
              <a:t>The combination of both models can provide a more complete view of the home's electrical energy consumption.</a:t>
            </a:r>
            <a:endParaRPr>
              <a:solidFill>
                <a:srgbClr val="1F1F1F"/>
              </a:solidFill>
            </a:endParaRPr>
          </a:p>
        </p:txBody>
      </p:sp>
      <p:sp>
        <p:nvSpPr>
          <p:cNvPr id="179" name="Google Shape;179;p26"/>
          <p:cNvSpPr txBox="1"/>
          <p:nvPr/>
        </p:nvSpPr>
        <p:spPr>
          <a:xfrm>
            <a:off x="311700" y="2662800"/>
            <a:ext cx="7817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900">
                <a:latin typeface="Roboto"/>
                <a:ea typeface="Roboto"/>
                <a:cs typeface="Roboto"/>
                <a:sym typeface="Roboto"/>
              </a:rPr>
              <a:t>Metrics</a:t>
            </a:r>
            <a:endParaRPr sz="1900">
              <a:latin typeface="Roboto"/>
              <a:ea typeface="Roboto"/>
              <a:cs typeface="Roboto"/>
              <a:sym typeface="Roboto"/>
            </a:endParaRPr>
          </a:p>
        </p:txBody>
      </p:sp>
      <p:sp>
        <p:nvSpPr>
          <p:cNvPr id="180" name="Google Shape;180;p26"/>
          <p:cNvSpPr txBox="1"/>
          <p:nvPr/>
        </p:nvSpPr>
        <p:spPr>
          <a:xfrm>
            <a:off x="311700" y="3029200"/>
            <a:ext cx="74763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latin typeface="Roboto"/>
                <a:ea typeface="Roboto"/>
                <a:cs typeface="Roboto"/>
                <a:sym typeface="Roboto"/>
              </a:rPr>
              <a:t>Metrics obtained: 					</a:t>
            </a:r>
            <a:endParaRPr sz="1500">
              <a:latin typeface="Roboto"/>
              <a:ea typeface="Roboto"/>
              <a:cs typeface="Roboto"/>
              <a:sym typeface="Roboto"/>
            </a:endParaRPr>
          </a:p>
          <a:p>
            <a:pPr indent="0" lvl="0" marL="0" rtl="0" algn="l">
              <a:spcBef>
                <a:spcPts val="0"/>
              </a:spcBef>
              <a:spcAft>
                <a:spcPts val="0"/>
              </a:spcAft>
              <a:buNone/>
            </a:pPr>
            <a:r>
              <a:rPr lang="es" sz="1500">
                <a:latin typeface="Roboto"/>
                <a:ea typeface="Roboto"/>
                <a:cs typeface="Roboto"/>
                <a:sym typeface="Roboto"/>
              </a:rPr>
              <a:t>Regression:						</a:t>
            </a:r>
            <a:r>
              <a:rPr lang="es" sz="1500">
                <a:latin typeface="Roboto"/>
                <a:ea typeface="Roboto"/>
                <a:cs typeface="Roboto"/>
                <a:sym typeface="Roboto"/>
              </a:rPr>
              <a:t>Classification:</a:t>
            </a:r>
            <a:endParaRPr sz="1500">
              <a:latin typeface="Roboto"/>
              <a:ea typeface="Roboto"/>
              <a:cs typeface="Roboto"/>
              <a:sym typeface="Roboto"/>
            </a:endParaRPr>
          </a:p>
          <a:p>
            <a:pPr indent="0" lvl="0" marL="0" rtl="0" algn="l">
              <a:spcBef>
                <a:spcPts val="0"/>
              </a:spcBef>
              <a:spcAft>
                <a:spcPts val="0"/>
              </a:spcAft>
              <a:buNone/>
            </a:pPr>
            <a:r>
              <a:rPr lang="es" sz="1500">
                <a:latin typeface="Roboto"/>
                <a:ea typeface="Roboto"/>
                <a:cs typeface="Roboto"/>
                <a:sym typeface="Roboto"/>
              </a:rPr>
              <a:t>R2: 0.828 for instances per minute		Recall: 1 = 0.63     0 = 0.99</a:t>
            </a:r>
            <a:endParaRPr sz="1500">
              <a:latin typeface="Roboto"/>
              <a:ea typeface="Roboto"/>
              <a:cs typeface="Roboto"/>
              <a:sym typeface="Roboto"/>
            </a:endParaRPr>
          </a:p>
          <a:p>
            <a:pPr indent="0" lvl="0" marL="0" rtl="0" algn="l">
              <a:spcBef>
                <a:spcPts val="0"/>
              </a:spcBef>
              <a:spcAft>
                <a:spcPts val="0"/>
              </a:spcAft>
              <a:buNone/>
            </a:pPr>
            <a:r>
              <a:rPr lang="es" sz="1500">
                <a:latin typeface="Roboto"/>
                <a:ea typeface="Roboto"/>
                <a:cs typeface="Roboto"/>
                <a:sym typeface="Roboto"/>
              </a:rPr>
              <a:t>R2: 0.853 for instances per hour			F1-Score: 1 = 0.75     0 = 0.94</a:t>
            </a:r>
            <a:endParaRPr sz="1500">
              <a:latin typeface="Roboto"/>
              <a:ea typeface="Roboto"/>
              <a:cs typeface="Roboto"/>
              <a:sym typeface="Roboto"/>
            </a:endParaRPr>
          </a:p>
          <a:p>
            <a:pPr indent="0" lvl="0" marL="0" rtl="0" algn="l">
              <a:spcBef>
                <a:spcPts val="0"/>
              </a:spcBef>
              <a:spcAft>
                <a:spcPts val="0"/>
              </a:spcAft>
              <a:buNone/>
            </a:pPr>
            <a:r>
              <a:rPr lang="es" sz="1500">
                <a:latin typeface="Roboto"/>
                <a:ea typeface="Roboto"/>
                <a:cs typeface="Roboto"/>
                <a:sym typeface="Roboto"/>
              </a:rPr>
              <a:t>								</a:t>
            </a:r>
            <a:r>
              <a:rPr lang="es" sz="1500">
                <a:latin typeface="Roboto"/>
                <a:ea typeface="Roboto"/>
                <a:cs typeface="Roboto"/>
                <a:sym typeface="Roboto"/>
              </a:rPr>
              <a:t>Accuracy</a:t>
            </a:r>
            <a:r>
              <a:rPr lang="es" sz="1500">
                <a:latin typeface="Roboto"/>
                <a:ea typeface="Roboto"/>
                <a:cs typeface="Roboto"/>
                <a:sym typeface="Roboto"/>
              </a:rPr>
              <a:t>:</a:t>
            </a:r>
            <a:r>
              <a:rPr lang="es" sz="1500"/>
              <a:t> 0.9</a:t>
            </a:r>
            <a:endParaRPr sz="16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3" name="Shape 93"/>
        <p:cNvGrpSpPr/>
        <p:nvPr/>
      </p:nvGrpSpPr>
      <p:grpSpPr>
        <a:xfrm>
          <a:off x="0" y="0"/>
          <a:ext cx="0" cy="0"/>
          <a:chOff x="0" y="0"/>
          <a:chExt cx="0" cy="0"/>
        </a:xfrm>
      </p:grpSpPr>
      <p:sp>
        <p:nvSpPr>
          <p:cNvPr id="94" name="Google Shape;94;p14"/>
          <p:cNvSpPr txBox="1"/>
          <p:nvPr>
            <p:ph type="title"/>
          </p:nvPr>
        </p:nvSpPr>
        <p:spPr>
          <a:xfrm>
            <a:off x="311700" y="1137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1F1F1F"/>
                </a:solidFill>
              </a:rPr>
              <a:t>Index</a:t>
            </a:r>
            <a:endParaRPr>
              <a:solidFill>
                <a:srgbClr val="1F1F1F"/>
              </a:solidFill>
            </a:endParaRPr>
          </a:p>
        </p:txBody>
      </p:sp>
      <p:sp>
        <p:nvSpPr>
          <p:cNvPr id="95" name="Google Shape;95;p14"/>
          <p:cNvSpPr txBox="1"/>
          <p:nvPr>
            <p:ph idx="1" type="body"/>
          </p:nvPr>
        </p:nvSpPr>
        <p:spPr>
          <a:xfrm>
            <a:off x="311700" y="826925"/>
            <a:ext cx="8520600" cy="33390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Clr>
                <a:srgbClr val="000000"/>
              </a:buClr>
              <a:buSzPts val="2600"/>
              <a:buAutoNum type="arabicParenR"/>
            </a:pPr>
            <a:r>
              <a:rPr lang="es" sz="2600">
                <a:solidFill>
                  <a:srgbClr val="000000"/>
                </a:solidFill>
              </a:rPr>
              <a:t>Context and audience</a:t>
            </a:r>
            <a:endParaRPr sz="2600">
              <a:solidFill>
                <a:srgbClr val="000000"/>
              </a:solidFill>
            </a:endParaRPr>
          </a:p>
          <a:p>
            <a:pPr indent="-393700" lvl="0" marL="457200" rtl="0" algn="l">
              <a:spcBef>
                <a:spcPts val="0"/>
              </a:spcBef>
              <a:spcAft>
                <a:spcPts val="0"/>
              </a:spcAft>
              <a:buClr>
                <a:srgbClr val="000000"/>
              </a:buClr>
              <a:buSzPts val="2600"/>
              <a:buAutoNum type="arabicParenR"/>
            </a:pPr>
            <a:r>
              <a:rPr lang="es" sz="2600">
                <a:solidFill>
                  <a:srgbClr val="000000"/>
                </a:solidFill>
              </a:rPr>
              <a:t>Hypothesis</a:t>
            </a:r>
            <a:endParaRPr sz="2600">
              <a:solidFill>
                <a:srgbClr val="000000"/>
              </a:solidFill>
            </a:endParaRPr>
          </a:p>
          <a:p>
            <a:pPr indent="-393700" lvl="0" marL="457200" rtl="0" algn="l">
              <a:spcBef>
                <a:spcPts val="0"/>
              </a:spcBef>
              <a:spcAft>
                <a:spcPts val="0"/>
              </a:spcAft>
              <a:buClr>
                <a:srgbClr val="000000"/>
              </a:buClr>
              <a:buSzPts val="2600"/>
              <a:buAutoNum type="arabicParenR"/>
            </a:pPr>
            <a:r>
              <a:rPr lang="es" sz="2600">
                <a:solidFill>
                  <a:srgbClr val="000000"/>
                </a:solidFill>
              </a:rPr>
              <a:t>Content</a:t>
            </a:r>
            <a:endParaRPr sz="2600">
              <a:solidFill>
                <a:srgbClr val="000000"/>
              </a:solidFill>
            </a:endParaRPr>
          </a:p>
          <a:p>
            <a:pPr indent="-393700" lvl="0" marL="457200" rtl="0" algn="l">
              <a:spcBef>
                <a:spcPts val="0"/>
              </a:spcBef>
              <a:spcAft>
                <a:spcPts val="0"/>
              </a:spcAft>
              <a:buClr>
                <a:srgbClr val="000000"/>
              </a:buClr>
              <a:buSzPts val="2600"/>
              <a:buAutoNum type="arabicParenR"/>
            </a:pPr>
            <a:r>
              <a:rPr lang="es" sz="2600">
                <a:solidFill>
                  <a:srgbClr val="000000"/>
                </a:solidFill>
              </a:rPr>
              <a:t>Exploratory analysis</a:t>
            </a:r>
            <a:endParaRPr sz="2600">
              <a:solidFill>
                <a:srgbClr val="000000"/>
              </a:solidFill>
            </a:endParaRPr>
          </a:p>
          <a:p>
            <a:pPr indent="-393700" lvl="0" marL="457200" rtl="0" algn="l">
              <a:spcBef>
                <a:spcPts val="0"/>
              </a:spcBef>
              <a:spcAft>
                <a:spcPts val="0"/>
              </a:spcAft>
              <a:buClr>
                <a:srgbClr val="000000"/>
              </a:buClr>
              <a:buSzPts val="2600"/>
              <a:buAutoNum type="arabicParenR"/>
            </a:pPr>
            <a:r>
              <a:rPr lang="es" sz="2600">
                <a:solidFill>
                  <a:srgbClr val="000000"/>
                </a:solidFill>
              </a:rPr>
              <a:t>Insights</a:t>
            </a:r>
            <a:endParaRPr sz="2600">
              <a:solidFill>
                <a:srgbClr val="000000"/>
              </a:solidFill>
            </a:endParaRPr>
          </a:p>
          <a:p>
            <a:pPr indent="-393700" lvl="0" marL="457200" rtl="0" algn="l">
              <a:spcBef>
                <a:spcPts val="0"/>
              </a:spcBef>
              <a:spcAft>
                <a:spcPts val="0"/>
              </a:spcAft>
              <a:buClr>
                <a:srgbClr val="000000"/>
              </a:buClr>
              <a:buSzPts val="2600"/>
              <a:buAutoNum type="arabicParenR"/>
            </a:pPr>
            <a:r>
              <a:rPr lang="es" sz="2600">
                <a:solidFill>
                  <a:srgbClr val="000000"/>
                </a:solidFill>
              </a:rPr>
              <a:t>Models and Results</a:t>
            </a:r>
            <a:endParaRPr sz="2600">
              <a:solidFill>
                <a:srgbClr val="000000"/>
              </a:solidFill>
            </a:endParaRPr>
          </a:p>
          <a:p>
            <a:pPr indent="-393700" lvl="0" marL="457200" rtl="0" algn="l">
              <a:spcBef>
                <a:spcPts val="0"/>
              </a:spcBef>
              <a:spcAft>
                <a:spcPts val="0"/>
              </a:spcAft>
              <a:buClr>
                <a:srgbClr val="000000"/>
              </a:buClr>
              <a:buSzPts val="2600"/>
              <a:buAutoNum type="arabicParenR"/>
            </a:pPr>
            <a:r>
              <a:rPr lang="es" sz="2600">
                <a:solidFill>
                  <a:srgbClr val="000000"/>
                </a:solidFill>
              </a:rPr>
              <a:t>Conclusions</a:t>
            </a:r>
            <a:endParaRPr sz="2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148750"/>
            <a:ext cx="8520600" cy="572700"/>
          </a:xfrm>
          <a:prstGeom prst="rect">
            <a:avLst/>
          </a:prstGeom>
        </p:spPr>
        <p:txBody>
          <a:bodyPr anchorCtr="0" anchor="t" bIns="91425" lIns="91425" spcFirstLastPara="1" rIns="91425" wrap="square" tIns="91425">
            <a:normAutofit fontScale="90000"/>
          </a:bodyPr>
          <a:lstStyle/>
          <a:p>
            <a:pPr indent="-377190" lvl="0" marL="457200" rtl="0" algn="ctr">
              <a:lnSpc>
                <a:spcPct val="115000"/>
              </a:lnSpc>
              <a:spcBef>
                <a:spcPts val="0"/>
              </a:spcBef>
              <a:spcAft>
                <a:spcPts val="0"/>
              </a:spcAft>
              <a:buClr>
                <a:srgbClr val="000000"/>
              </a:buClr>
              <a:buSzPct val="100000"/>
              <a:buAutoNum type="arabicParenR"/>
            </a:pPr>
            <a:r>
              <a:rPr lang="es" sz="2600">
                <a:solidFill>
                  <a:srgbClr val="000000"/>
                </a:solidFill>
              </a:rPr>
              <a:t>Context and audience</a:t>
            </a:r>
            <a:endParaRPr b="1">
              <a:solidFill>
                <a:srgbClr val="000000"/>
              </a:solidFill>
            </a:endParaRPr>
          </a:p>
        </p:txBody>
      </p:sp>
      <p:sp>
        <p:nvSpPr>
          <p:cNvPr id="101" name="Google Shape;101;p15"/>
          <p:cNvSpPr txBox="1"/>
          <p:nvPr>
            <p:ph idx="1" type="body"/>
          </p:nvPr>
        </p:nvSpPr>
        <p:spPr>
          <a:xfrm>
            <a:off x="311700" y="721450"/>
            <a:ext cx="8520600" cy="42798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s" sz="1600">
                <a:solidFill>
                  <a:srgbClr val="000000"/>
                </a:solidFill>
              </a:rPr>
              <a:t>The </a:t>
            </a:r>
            <a:r>
              <a:rPr lang="es" sz="1600">
                <a:solidFill>
                  <a:srgbClr val="000000"/>
                </a:solidFill>
              </a:rPr>
              <a:t>project</a:t>
            </a:r>
            <a:r>
              <a:rPr lang="es" sz="1600">
                <a:solidFill>
                  <a:srgbClr val="000000"/>
                </a:solidFill>
              </a:rPr>
              <a:t> focuses on optimizing the use of electrical energy, improving electrical load distribution, identifying potential energy quality problems, meeting sustainable objectives and helping to ensure compliance with regulations and standards.</a:t>
            </a:r>
            <a:endParaRPr sz="1600">
              <a:solidFill>
                <a:srgbClr val="000000"/>
              </a:solidFill>
            </a:endParaRPr>
          </a:p>
          <a:p>
            <a:pPr indent="0" lvl="0" marL="0" rtl="0" algn="l">
              <a:lnSpc>
                <a:spcPct val="100000"/>
              </a:lnSpc>
              <a:spcBef>
                <a:spcPts val="1200"/>
              </a:spcBef>
              <a:spcAft>
                <a:spcPts val="0"/>
              </a:spcAft>
              <a:buNone/>
            </a:pPr>
            <a:r>
              <a:rPr lang="es" sz="1600">
                <a:solidFill>
                  <a:srgbClr val="000000"/>
                </a:solidFill>
              </a:rPr>
              <a:t>To do this, an exhaustive analysis of a dataset with data on the electrical consumption of a house was carried out. The application of machine learning models to achieve prediction was also evaluated.</a:t>
            </a:r>
            <a:endParaRPr sz="1600">
              <a:solidFill>
                <a:srgbClr val="000000"/>
              </a:solidFill>
            </a:endParaRPr>
          </a:p>
          <a:p>
            <a:pPr indent="0" lvl="0" marL="0" rtl="0" algn="l">
              <a:lnSpc>
                <a:spcPct val="100000"/>
              </a:lnSpc>
              <a:spcBef>
                <a:spcPts val="1200"/>
              </a:spcBef>
              <a:spcAft>
                <a:spcPts val="0"/>
              </a:spcAft>
              <a:buNone/>
            </a:pPr>
            <a:r>
              <a:rPr lang="es" sz="1600">
                <a:solidFill>
                  <a:srgbClr val="000000"/>
                </a:solidFill>
              </a:rPr>
              <a:t>This analysis is focused on people within the energy field:</a:t>
            </a:r>
            <a:endParaRPr sz="1600">
              <a:solidFill>
                <a:srgbClr val="000000"/>
              </a:solidFill>
            </a:endParaRPr>
          </a:p>
          <a:p>
            <a:pPr indent="0" lvl="0" marL="0" rtl="0" algn="l">
              <a:lnSpc>
                <a:spcPct val="100000"/>
              </a:lnSpc>
              <a:spcBef>
                <a:spcPts val="1200"/>
              </a:spcBef>
              <a:spcAft>
                <a:spcPts val="0"/>
              </a:spcAft>
              <a:buNone/>
            </a:pPr>
            <a:r>
              <a:rPr lang="es" sz="1600">
                <a:solidFill>
                  <a:srgbClr val="000000"/>
                </a:solidFill>
              </a:rPr>
              <a:t>Industry sectors such as: manufacturing industry, energy sector, renewable energy sectors, energy service providers (Companies that supply electricity), etc. As well as people who are interested in knowing how energy consumption works.</a:t>
            </a:r>
            <a:endParaRPr sz="1600">
              <a:solidFill>
                <a:srgbClr val="000000"/>
              </a:solidFill>
            </a:endParaRPr>
          </a:p>
          <a:p>
            <a:pPr indent="0" lvl="0" marL="0" rtl="0" algn="l">
              <a:lnSpc>
                <a:spcPct val="100000"/>
              </a:lnSpc>
              <a:spcBef>
                <a:spcPts val="1200"/>
              </a:spcBef>
              <a:spcAft>
                <a:spcPts val="0"/>
              </a:spcAft>
              <a:buNone/>
            </a:pPr>
            <a:r>
              <a:rPr lang="es" sz="1600">
                <a:solidFill>
                  <a:srgbClr val="000000"/>
                </a:solidFill>
              </a:rPr>
              <a:t>Limitations: When analyzing the dataset, some conditions will be assumed within the theoretical framework:</a:t>
            </a:r>
            <a:endParaRPr sz="1600">
              <a:solidFill>
                <a:srgbClr val="000000"/>
              </a:solidFill>
            </a:endParaRPr>
          </a:p>
          <a:p>
            <a:pPr indent="0" lvl="0" marL="0" rtl="0" algn="l">
              <a:lnSpc>
                <a:spcPct val="100000"/>
              </a:lnSpc>
              <a:spcBef>
                <a:spcPts val="1200"/>
              </a:spcBef>
              <a:spcAft>
                <a:spcPts val="0"/>
              </a:spcAft>
              <a:buNone/>
            </a:pPr>
            <a:r>
              <a:rPr lang="es" sz="1600">
                <a:solidFill>
                  <a:srgbClr val="000000"/>
                </a:solidFill>
              </a:rPr>
              <a:t>The data set is located within an alternating system, in a steady state, it is a single-phase system, there is the absence of harmonics and the values were measured correctly.</a:t>
            </a:r>
            <a:endParaRPr sz="1600">
              <a:solidFill>
                <a:srgbClr val="000000"/>
              </a:solidFill>
            </a:endParaRPr>
          </a:p>
          <a:p>
            <a:pPr indent="0" lvl="0" marL="0" rtl="0" algn="l">
              <a:lnSpc>
                <a:spcPct val="100000"/>
              </a:lnSpc>
              <a:spcBef>
                <a:spcPts val="1200"/>
              </a:spcBef>
              <a:spcAft>
                <a:spcPts val="0"/>
              </a:spcAft>
              <a:buNone/>
            </a:pPr>
            <a:r>
              <a:t/>
            </a:r>
            <a:endParaRPr sz="1600">
              <a:solidFill>
                <a:srgbClr val="000000"/>
              </a:solidFill>
            </a:endParaRPr>
          </a:p>
          <a:p>
            <a:pPr indent="0" lvl="0" marL="0" rtl="0" algn="l">
              <a:lnSpc>
                <a:spcPct val="100000"/>
              </a:lnSpc>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05" name="Shape 105"/>
        <p:cNvGrpSpPr/>
        <p:nvPr/>
      </p:nvGrpSpPr>
      <p:grpSpPr>
        <a:xfrm>
          <a:off x="0" y="0"/>
          <a:ext cx="0" cy="0"/>
          <a:chOff x="0" y="0"/>
          <a:chExt cx="0" cy="0"/>
        </a:xfrm>
      </p:grpSpPr>
      <p:sp>
        <p:nvSpPr>
          <p:cNvPr id="106" name="Google Shape;106;p16"/>
          <p:cNvSpPr txBox="1"/>
          <p:nvPr>
            <p:ph type="title"/>
          </p:nvPr>
        </p:nvSpPr>
        <p:spPr>
          <a:xfrm>
            <a:off x="198900" y="3421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000000"/>
                </a:solidFill>
              </a:rPr>
              <a:t>Hypothesis</a:t>
            </a:r>
            <a:endParaRPr>
              <a:solidFill>
                <a:srgbClr val="000000"/>
              </a:solidFill>
            </a:endParaRPr>
          </a:p>
        </p:txBody>
      </p:sp>
      <p:sp>
        <p:nvSpPr>
          <p:cNvPr id="107" name="Google Shape;107;p16"/>
          <p:cNvSpPr txBox="1"/>
          <p:nvPr>
            <p:ph idx="1" type="body"/>
          </p:nvPr>
        </p:nvSpPr>
        <p:spPr>
          <a:xfrm>
            <a:off x="198900" y="853925"/>
            <a:ext cx="8832300" cy="1419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s" sz="1500">
                <a:solidFill>
                  <a:srgbClr val="000000"/>
                </a:solidFill>
              </a:rPr>
              <a:t>The winter period is where higher energy costs are expected.</a:t>
            </a:r>
            <a:endParaRPr sz="1500">
              <a:solidFill>
                <a:srgbClr val="000000"/>
              </a:solidFill>
            </a:endParaRPr>
          </a:p>
          <a:p>
            <a:pPr indent="-323850" lvl="0" marL="457200" rtl="0" algn="l">
              <a:spcBef>
                <a:spcPts val="0"/>
              </a:spcBef>
              <a:spcAft>
                <a:spcPts val="0"/>
              </a:spcAft>
              <a:buClr>
                <a:srgbClr val="000000"/>
              </a:buClr>
              <a:buSzPts val="1500"/>
              <a:buChar char="-"/>
            </a:pPr>
            <a:r>
              <a:rPr lang="es" sz="1500">
                <a:solidFill>
                  <a:srgbClr val="000000"/>
                </a:solidFill>
              </a:rPr>
              <a:t>With the variables included in the dataset, predictions can be made about home energy.</a:t>
            </a:r>
            <a:endParaRPr sz="1500">
              <a:solidFill>
                <a:srgbClr val="000000"/>
              </a:solidFill>
            </a:endParaRPr>
          </a:p>
          <a:p>
            <a:pPr indent="-323850" lvl="0" marL="457200" rtl="0" algn="l">
              <a:spcBef>
                <a:spcPts val="0"/>
              </a:spcBef>
              <a:spcAft>
                <a:spcPts val="0"/>
              </a:spcAft>
              <a:buClr>
                <a:srgbClr val="000000"/>
              </a:buClr>
              <a:buSzPts val="1500"/>
              <a:buChar char="-"/>
            </a:pPr>
            <a:r>
              <a:rPr lang="es" sz="1500">
                <a:solidFill>
                  <a:srgbClr val="000000"/>
                </a:solidFill>
              </a:rPr>
              <a:t>The sector of the house that has the highest consumption is the 3rd submetering.</a:t>
            </a:r>
            <a:endParaRPr sz="1500">
              <a:solidFill>
                <a:srgbClr val="000000"/>
              </a:solidFill>
            </a:endParaRPr>
          </a:p>
        </p:txBody>
      </p:sp>
      <p:sp>
        <p:nvSpPr>
          <p:cNvPr id="108" name="Google Shape;108;p16"/>
          <p:cNvSpPr txBox="1"/>
          <p:nvPr/>
        </p:nvSpPr>
        <p:spPr>
          <a:xfrm>
            <a:off x="198900" y="2273225"/>
            <a:ext cx="84345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700">
                <a:latin typeface="Average"/>
                <a:ea typeface="Average"/>
                <a:cs typeface="Average"/>
                <a:sym typeface="Average"/>
              </a:rPr>
              <a:t>Questions</a:t>
            </a:r>
            <a:endParaRPr sz="1800">
              <a:latin typeface="Average"/>
              <a:ea typeface="Average"/>
              <a:cs typeface="Average"/>
              <a:sym typeface="Average"/>
            </a:endParaRPr>
          </a:p>
          <a:p>
            <a:pPr indent="-323850" lvl="0" marL="457200" rtl="0" algn="l">
              <a:spcBef>
                <a:spcPts val="0"/>
              </a:spcBef>
              <a:spcAft>
                <a:spcPts val="0"/>
              </a:spcAft>
              <a:buSzPts val="1500"/>
              <a:buFont typeface="Average"/>
              <a:buChar char="-"/>
            </a:pPr>
            <a:r>
              <a:rPr lang="es" sz="1500">
                <a:latin typeface="Average"/>
                <a:ea typeface="Average"/>
                <a:cs typeface="Average"/>
                <a:sym typeface="Average"/>
              </a:rPr>
              <a:t>Do the calculated (artificial) columns provide any explanation for the energy?</a:t>
            </a:r>
            <a:endParaRPr sz="1500">
              <a:latin typeface="Average"/>
              <a:ea typeface="Average"/>
              <a:cs typeface="Average"/>
              <a:sym typeface="Average"/>
            </a:endParaRPr>
          </a:p>
          <a:p>
            <a:pPr indent="-323850" lvl="0" marL="457200" rtl="0" algn="l">
              <a:spcBef>
                <a:spcPts val="0"/>
              </a:spcBef>
              <a:spcAft>
                <a:spcPts val="0"/>
              </a:spcAft>
              <a:buSzPts val="1500"/>
              <a:buFont typeface="Average"/>
              <a:buChar char="-"/>
            </a:pPr>
            <a:r>
              <a:rPr lang="es" sz="1500">
                <a:latin typeface="Average"/>
                <a:ea typeface="Average"/>
                <a:cs typeface="Average"/>
                <a:sym typeface="Average"/>
              </a:rPr>
              <a:t>Which of the variables present in the dataset is most important?</a:t>
            </a:r>
            <a:endParaRPr sz="1500">
              <a:latin typeface="Average"/>
              <a:ea typeface="Average"/>
              <a:cs typeface="Average"/>
              <a:sym typeface="Average"/>
            </a:endParaRPr>
          </a:p>
          <a:p>
            <a:pPr indent="-323850" lvl="0" marL="457200" rtl="0" algn="l">
              <a:spcBef>
                <a:spcPts val="0"/>
              </a:spcBef>
              <a:spcAft>
                <a:spcPts val="0"/>
              </a:spcAft>
              <a:buSzPts val="1500"/>
              <a:buFont typeface="Average"/>
              <a:buChar char="-"/>
            </a:pPr>
            <a:r>
              <a:rPr lang="es" sz="1500">
                <a:latin typeface="Average"/>
                <a:ea typeface="Average"/>
                <a:cs typeface="Average"/>
                <a:sym typeface="Average"/>
              </a:rPr>
              <a:t>Which sector of the house uses the most energy?</a:t>
            </a:r>
            <a:endParaRPr sz="1500">
              <a:latin typeface="Average"/>
              <a:ea typeface="Average"/>
              <a:cs typeface="Average"/>
              <a:sym typeface="Average"/>
            </a:endParaRPr>
          </a:p>
          <a:p>
            <a:pPr indent="-323850" lvl="0" marL="457200" rtl="0" algn="l">
              <a:spcBef>
                <a:spcPts val="0"/>
              </a:spcBef>
              <a:spcAft>
                <a:spcPts val="0"/>
              </a:spcAft>
              <a:buSzPts val="1500"/>
              <a:buFont typeface="Average"/>
              <a:buChar char="-"/>
            </a:pPr>
            <a:r>
              <a:rPr lang="es" sz="1500">
                <a:latin typeface="Average"/>
                <a:ea typeface="Average"/>
                <a:cs typeface="Average"/>
                <a:sym typeface="Average"/>
              </a:rPr>
              <a:t>Is energy expenditure the same in all time frames (time of year, days of the week or day and night.)</a:t>
            </a:r>
            <a:endParaRPr sz="1500">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14927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400">
                <a:solidFill>
                  <a:srgbClr val="000000"/>
                </a:solidFill>
                <a:latin typeface="Average"/>
                <a:ea typeface="Average"/>
                <a:cs typeface="Average"/>
                <a:sym typeface="Average"/>
              </a:rPr>
              <a:t>Content</a:t>
            </a:r>
            <a:endParaRPr sz="2400">
              <a:solidFill>
                <a:srgbClr val="000000"/>
              </a:solidFill>
              <a:latin typeface="Average"/>
              <a:ea typeface="Average"/>
              <a:cs typeface="Average"/>
              <a:sym typeface="Average"/>
            </a:endParaRPr>
          </a:p>
        </p:txBody>
      </p:sp>
      <p:sp>
        <p:nvSpPr>
          <p:cNvPr id="114" name="Google Shape;114;p17"/>
          <p:cNvSpPr txBox="1"/>
          <p:nvPr>
            <p:ph idx="1" type="body"/>
          </p:nvPr>
        </p:nvSpPr>
        <p:spPr>
          <a:xfrm>
            <a:off x="134250" y="557850"/>
            <a:ext cx="8875500" cy="446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lang="es" sz="1389">
                <a:solidFill>
                  <a:srgbClr val="000000"/>
                </a:solidFill>
              </a:rPr>
              <a:t>The data set contains information about the energy consumption of the house, including:</a:t>
            </a:r>
            <a:endParaRPr sz="1389">
              <a:solidFill>
                <a:srgbClr val="000000"/>
              </a:solidFill>
            </a:endParaRPr>
          </a:p>
          <a:p>
            <a:pPr indent="0" lvl="0" marL="0" rtl="0" algn="l">
              <a:lnSpc>
                <a:spcPct val="105000"/>
              </a:lnSpc>
              <a:spcBef>
                <a:spcPts val="1200"/>
              </a:spcBef>
              <a:spcAft>
                <a:spcPts val="0"/>
              </a:spcAft>
              <a:buSzPts val="440"/>
              <a:buNone/>
            </a:pPr>
            <a:r>
              <a:rPr lang="es" sz="1389">
                <a:solidFill>
                  <a:srgbClr val="000000"/>
                </a:solidFill>
              </a:rPr>
              <a:t>- Active energy: The protagonist of our analysis represents the energy actually consumed by the house. kilowatts or kilowatts</a:t>
            </a:r>
            <a:endParaRPr sz="1389">
              <a:solidFill>
                <a:srgbClr val="000000"/>
              </a:solidFill>
            </a:endParaRPr>
          </a:p>
          <a:p>
            <a:pPr indent="0" lvl="0" marL="0" rtl="0" algn="l">
              <a:lnSpc>
                <a:spcPct val="105000"/>
              </a:lnSpc>
              <a:spcBef>
                <a:spcPts val="1200"/>
              </a:spcBef>
              <a:spcAft>
                <a:spcPts val="0"/>
              </a:spcAft>
              <a:buSzPts val="440"/>
              <a:buNone/>
            </a:pPr>
            <a:r>
              <a:rPr lang="es" sz="1389">
                <a:solidFill>
                  <a:srgbClr val="000000"/>
                </a:solidFill>
              </a:rPr>
              <a:t>- Reactive energy: The invisible energy that is not converted into useful work, but that generates losses in the system. kW</a:t>
            </a:r>
            <a:endParaRPr sz="1389">
              <a:solidFill>
                <a:srgbClr val="000000"/>
              </a:solidFill>
            </a:endParaRPr>
          </a:p>
          <a:p>
            <a:pPr indent="0" lvl="0" marL="0" rtl="0" algn="l">
              <a:lnSpc>
                <a:spcPct val="105000"/>
              </a:lnSpc>
              <a:spcBef>
                <a:spcPts val="1200"/>
              </a:spcBef>
              <a:spcAft>
                <a:spcPts val="0"/>
              </a:spcAft>
              <a:buSzPts val="440"/>
              <a:buNone/>
            </a:pPr>
            <a:r>
              <a:rPr lang="es" sz="1389">
                <a:solidFill>
                  <a:srgbClr val="000000"/>
                </a:solidFill>
              </a:rPr>
              <a:t>- Voltage: The force that drives electric current. Volts</a:t>
            </a:r>
            <a:endParaRPr sz="1389">
              <a:solidFill>
                <a:srgbClr val="000000"/>
              </a:solidFill>
            </a:endParaRPr>
          </a:p>
          <a:p>
            <a:pPr indent="0" lvl="0" marL="0" rtl="0" algn="l">
              <a:lnSpc>
                <a:spcPct val="105000"/>
              </a:lnSpc>
              <a:spcBef>
                <a:spcPts val="1200"/>
              </a:spcBef>
              <a:spcAft>
                <a:spcPts val="0"/>
              </a:spcAft>
              <a:buSzPts val="440"/>
              <a:buNone/>
            </a:pPr>
            <a:r>
              <a:rPr lang="es" sz="1389">
                <a:solidFill>
                  <a:srgbClr val="000000"/>
                </a:solidFill>
              </a:rPr>
              <a:t>- Current intensity: The amount of electron flow per unit of time. Amps</a:t>
            </a:r>
            <a:endParaRPr sz="1389">
              <a:solidFill>
                <a:srgbClr val="000000"/>
              </a:solidFill>
            </a:endParaRPr>
          </a:p>
          <a:p>
            <a:pPr indent="0" lvl="0" marL="0" rtl="0" algn="l">
              <a:lnSpc>
                <a:spcPct val="105000"/>
              </a:lnSpc>
              <a:spcBef>
                <a:spcPts val="1200"/>
              </a:spcBef>
              <a:spcAft>
                <a:spcPts val="0"/>
              </a:spcAft>
              <a:buSzPts val="440"/>
              <a:buNone/>
            </a:pPr>
            <a:r>
              <a:rPr lang="es" sz="1389">
                <a:solidFill>
                  <a:srgbClr val="000000"/>
                </a:solidFill>
              </a:rPr>
              <a:t>- Submeasurement 1: Corresponds to the kitchen, which mainly contains a dishwasher, oven and microwave. Watts/Hour</a:t>
            </a:r>
            <a:endParaRPr sz="1389">
              <a:solidFill>
                <a:srgbClr val="000000"/>
              </a:solidFill>
            </a:endParaRPr>
          </a:p>
          <a:p>
            <a:pPr indent="0" lvl="0" marL="0" rtl="0" algn="l">
              <a:lnSpc>
                <a:spcPct val="105000"/>
              </a:lnSpc>
              <a:spcBef>
                <a:spcPts val="1200"/>
              </a:spcBef>
              <a:spcAft>
                <a:spcPts val="0"/>
              </a:spcAft>
              <a:buSzPts val="440"/>
              <a:buNone/>
            </a:pPr>
            <a:r>
              <a:rPr lang="es" sz="1389">
                <a:solidFill>
                  <a:srgbClr val="000000"/>
                </a:solidFill>
              </a:rPr>
              <a:t>- Submeasurement 2: Corresponds to the laundry room, which contains a washing machine, dryer, refrigerator and light. Watts/hour</a:t>
            </a:r>
            <a:endParaRPr sz="1389">
              <a:solidFill>
                <a:srgbClr val="000000"/>
              </a:solidFill>
            </a:endParaRPr>
          </a:p>
          <a:p>
            <a:pPr indent="0" lvl="0" marL="0" rtl="0" algn="l">
              <a:lnSpc>
                <a:spcPct val="105000"/>
              </a:lnSpc>
              <a:spcBef>
                <a:spcPts val="1200"/>
              </a:spcBef>
              <a:spcAft>
                <a:spcPts val="1200"/>
              </a:spcAft>
              <a:buSzPts val="440"/>
              <a:buNone/>
            </a:pPr>
            <a:r>
              <a:rPr lang="es" sz="1389">
                <a:solidFill>
                  <a:srgbClr val="000000"/>
                </a:solidFill>
              </a:rPr>
              <a:t>- Submeasurement 3: Corresponds to an electric water heater (hot water tank) and an air conditioner. Watts/hour</a:t>
            </a:r>
            <a:endParaRPr sz="8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1283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i="1" lang="es" sz="2600">
                <a:solidFill>
                  <a:srgbClr val="000000"/>
                </a:solidFill>
                <a:latin typeface="Average"/>
                <a:ea typeface="Average"/>
                <a:cs typeface="Average"/>
                <a:sym typeface="Average"/>
              </a:rPr>
              <a:t>Exploratory analysis</a:t>
            </a:r>
            <a:endParaRPr i="1" sz="2600">
              <a:solidFill>
                <a:srgbClr val="000000"/>
              </a:solidFill>
              <a:latin typeface="Average"/>
              <a:ea typeface="Average"/>
              <a:cs typeface="Average"/>
              <a:sym typeface="Average"/>
            </a:endParaRPr>
          </a:p>
        </p:txBody>
      </p:sp>
      <p:sp>
        <p:nvSpPr>
          <p:cNvPr id="120" name="Google Shape;120;p18"/>
          <p:cNvSpPr txBox="1"/>
          <p:nvPr>
            <p:ph idx="1" type="body"/>
          </p:nvPr>
        </p:nvSpPr>
        <p:spPr>
          <a:xfrm>
            <a:off x="363875" y="736100"/>
            <a:ext cx="4208100" cy="2001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es" sz="1500">
                <a:solidFill>
                  <a:srgbClr val="000000"/>
                </a:solidFill>
                <a:latin typeface="Average"/>
                <a:ea typeface="Average"/>
                <a:cs typeface="Average"/>
                <a:sym typeface="Average"/>
              </a:rPr>
              <a:t>Active energy</a:t>
            </a:r>
            <a:r>
              <a:rPr lang="es" sz="1500">
                <a:solidFill>
                  <a:srgbClr val="000000"/>
                </a:solidFill>
                <a:latin typeface="Average"/>
                <a:ea typeface="Average"/>
                <a:cs typeface="Average"/>
                <a:sym typeface="Average"/>
              </a:rPr>
              <a:t> is what is actually consumed and translates into the cost of the electricity bill. It is what is used to do useful work.</a:t>
            </a:r>
            <a:endParaRPr sz="1500">
              <a:solidFill>
                <a:srgbClr val="000000"/>
              </a:solidFill>
              <a:latin typeface="Average"/>
              <a:ea typeface="Average"/>
              <a:cs typeface="Average"/>
              <a:sym typeface="Average"/>
            </a:endParaRPr>
          </a:p>
          <a:p>
            <a:pPr indent="0" lvl="0" marL="0" rtl="0" algn="l">
              <a:lnSpc>
                <a:spcPct val="105000"/>
              </a:lnSpc>
              <a:spcBef>
                <a:spcPts val="1200"/>
              </a:spcBef>
              <a:spcAft>
                <a:spcPts val="1200"/>
              </a:spcAft>
              <a:buNone/>
            </a:pPr>
            <a:r>
              <a:rPr lang="es" sz="1500">
                <a:solidFill>
                  <a:srgbClr val="000000"/>
                </a:solidFill>
                <a:latin typeface="Average"/>
                <a:ea typeface="Average"/>
                <a:cs typeface="Average"/>
                <a:sym typeface="Average"/>
              </a:rPr>
              <a:t>Furthermore, together with reactive energy, voltage and intensity, they are key indicators for the analysis of the quality of supply.</a:t>
            </a:r>
            <a:endParaRPr sz="1500">
              <a:solidFill>
                <a:srgbClr val="000000"/>
              </a:solidFill>
              <a:latin typeface="Average"/>
              <a:ea typeface="Average"/>
              <a:cs typeface="Average"/>
              <a:sym typeface="Average"/>
            </a:endParaRPr>
          </a:p>
        </p:txBody>
      </p:sp>
      <p:pic>
        <p:nvPicPr>
          <p:cNvPr id="121" name="Google Shape;121;p18"/>
          <p:cNvPicPr preferRelativeResize="0"/>
          <p:nvPr/>
        </p:nvPicPr>
        <p:blipFill>
          <a:blip r:embed="rId3">
            <a:alphaModFix/>
          </a:blip>
          <a:stretch>
            <a:fillRect/>
          </a:stretch>
        </p:blipFill>
        <p:spPr>
          <a:xfrm>
            <a:off x="4805900" y="736099"/>
            <a:ext cx="4338100" cy="3394350"/>
          </a:xfrm>
          <a:prstGeom prst="rect">
            <a:avLst/>
          </a:prstGeom>
          <a:noFill/>
          <a:ln>
            <a:noFill/>
          </a:ln>
        </p:spPr>
      </p:pic>
      <p:sp>
        <p:nvSpPr>
          <p:cNvPr id="122" name="Google Shape;122;p18"/>
          <p:cNvSpPr txBox="1"/>
          <p:nvPr/>
        </p:nvSpPr>
        <p:spPr>
          <a:xfrm>
            <a:off x="363875" y="2571750"/>
            <a:ext cx="4583400" cy="23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Average"/>
                <a:ea typeface="Average"/>
                <a:cs typeface="Average"/>
                <a:sym typeface="Average"/>
              </a:rPr>
              <a:t>The start and end dates of the seasons of the year in France are:</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lang="es">
                <a:latin typeface="Average"/>
                <a:ea typeface="Average"/>
                <a:cs typeface="Average"/>
                <a:sym typeface="Average"/>
              </a:rPr>
              <a:t>-Winter: from December 21 to March 20 (1st quarter)</a:t>
            </a:r>
            <a:endParaRPr>
              <a:latin typeface="Average"/>
              <a:ea typeface="Average"/>
              <a:cs typeface="Average"/>
              <a:sym typeface="Average"/>
            </a:endParaRPr>
          </a:p>
          <a:p>
            <a:pPr indent="0" lvl="0" marL="0" rtl="0" algn="l">
              <a:spcBef>
                <a:spcPts val="0"/>
              </a:spcBef>
              <a:spcAft>
                <a:spcPts val="0"/>
              </a:spcAft>
              <a:buNone/>
            </a:pPr>
            <a:r>
              <a:rPr lang="es">
                <a:latin typeface="Average"/>
                <a:ea typeface="Average"/>
                <a:cs typeface="Average"/>
                <a:sym typeface="Average"/>
              </a:rPr>
              <a:t>- Spring: from March 21 to June 20. (2nd quarter)</a:t>
            </a:r>
            <a:endParaRPr>
              <a:latin typeface="Average"/>
              <a:ea typeface="Average"/>
              <a:cs typeface="Average"/>
              <a:sym typeface="Average"/>
            </a:endParaRPr>
          </a:p>
          <a:p>
            <a:pPr indent="0" lvl="0" marL="0" rtl="0" algn="l">
              <a:spcBef>
                <a:spcPts val="0"/>
              </a:spcBef>
              <a:spcAft>
                <a:spcPts val="0"/>
              </a:spcAft>
              <a:buNone/>
            </a:pPr>
            <a:r>
              <a:rPr lang="es">
                <a:latin typeface="Average"/>
                <a:ea typeface="Average"/>
                <a:cs typeface="Average"/>
                <a:sym typeface="Average"/>
              </a:rPr>
              <a:t>- Summer: from June 21 to September 20. (3rd quarter)</a:t>
            </a:r>
            <a:endParaRPr>
              <a:latin typeface="Average"/>
              <a:ea typeface="Average"/>
              <a:cs typeface="Average"/>
              <a:sym typeface="Average"/>
            </a:endParaRPr>
          </a:p>
          <a:p>
            <a:pPr indent="0" lvl="0" marL="0" rtl="0" algn="l">
              <a:spcBef>
                <a:spcPts val="0"/>
              </a:spcBef>
              <a:spcAft>
                <a:spcPts val="0"/>
              </a:spcAft>
              <a:buNone/>
            </a:pPr>
            <a:r>
              <a:rPr lang="es">
                <a:latin typeface="Average"/>
                <a:ea typeface="Average"/>
                <a:cs typeface="Average"/>
                <a:sym typeface="Average"/>
              </a:rPr>
              <a:t>- Autumn: from September 21 to December 20. (4th quarter)</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sz="1150">
              <a:solidFill>
                <a:srgbClr val="1F1F1F"/>
              </a:solidFill>
              <a:highlight>
                <a:srgbClr val="1F1F1F"/>
              </a:highlight>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1283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i="1" lang="es" sz="2600">
                <a:solidFill>
                  <a:srgbClr val="000000"/>
                </a:solidFill>
                <a:latin typeface="Average"/>
                <a:ea typeface="Average"/>
                <a:cs typeface="Average"/>
                <a:sym typeface="Average"/>
              </a:rPr>
              <a:t>Exploratory analysis</a:t>
            </a:r>
            <a:endParaRPr i="1" sz="2600">
              <a:solidFill>
                <a:srgbClr val="000000"/>
              </a:solidFill>
              <a:latin typeface="Average"/>
              <a:ea typeface="Average"/>
              <a:cs typeface="Average"/>
              <a:sym typeface="Average"/>
            </a:endParaRPr>
          </a:p>
        </p:txBody>
      </p:sp>
      <p:sp>
        <p:nvSpPr>
          <p:cNvPr id="128" name="Google Shape;128;p19"/>
          <p:cNvSpPr txBox="1"/>
          <p:nvPr>
            <p:ph idx="1" type="body"/>
          </p:nvPr>
        </p:nvSpPr>
        <p:spPr>
          <a:xfrm>
            <a:off x="311700" y="736100"/>
            <a:ext cx="4806900" cy="33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500">
                <a:solidFill>
                  <a:srgbClr val="000000"/>
                </a:solidFill>
              </a:rPr>
              <a:t>Efficiency</a:t>
            </a:r>
            <a:endParaRPr b="1" sz="1500">
              <a:solidFill>
                <a:srgbClr val="000000"/>
              </a:solidFill>
            </a:endParaRPr>
          </a:p>
          <a:p>
            <a:pPr indent="0" lvl="0" marL="0" rtl="0" algn="l">
              <a:spcBef>
                <a:spcPts val="1200"/>
              </a:spcBef>
              <a:spcAft>
                <a:spcPts val="0"/>
              </a:spcAft>
              <a:buNone/>
            </a:pPr>
            <a:r>
              <a:rPr lang="es" sz="1500">
                <a:solidFill>
                  <a:srgbClr val="000000"/>
                </a:solidFill>
              </a:rPr>
              <a:t>This column corresponds to the time intervals of the instances, that is, to each minute, where the energy consumed is only active energy, therefore this column will have values of 1 when reactive energy is 0 (Q=0), and values of 0 when the reactive energy is unequal 0(Q!=0)</a:t>
            </a:r>
            <a:endParaRPr sz="1500">
              <a:solidFill>
                <a:srgbClr val="000000"/>
              </a:solidFill>
            </a:endParaRPr>
          </a:p>
          <a:p>
            <a:pPr indent="0" lvl="0" marL="0" rtl="0" algn="l">
              <a:spcBef>
                <a:spcPts val="1200"/>
              </a:spcBef>
              <a:spcAft>
                <a:spcPts val="1200"/>
              </a:spcAft>
              <a:buNone/>
            </a:pPr>
            <a:r>
              <a:rPr lang="es" sz="1500">
                <a:solidFill>
                  <a:srgbClr val="000000"/>
                </a:solidFill>
              </a:rPr>
              <a:t>We see that 76.7% of the time is where the energy provided cannot be fully used, on the contrary 23.3% if it is managed to be used efficiently, that is, almost a quarter of the time.</a:t>
            </a:r>
            <a:endParaRPr sz="1500">
              <a:solidFill>
                <a:srgbClr val="000000"/>
              </a:solidFill>
            </a:endParaRPr>
          </a:p>
        </p:txBody>
      </p:sp>
      <p:pic>
        <p:nvPicPr>
          <p:cNvPr id="129" name="Google Shape;129;p19"/>
          <p:cNvPicPr preferRelativeResize="0"/>
          <p:nvPr/>
        </p:nvPicPr>
        <p:blipFill>
          <a:blip r:embed="rId3">
            <a:alphaModFix/>
          </a:blip>
          <a:stretch>
            <a:fillRect/>
          </a:stretch>
        </p:blipFill>
        <p:spPr>
          <a:xfrm>
            <a:off x="5219069" y="423975"/>
            <a:ext cx="3735381" cy="336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33" name="Shape 133"/>
        <p:cNvGrpSpPr/>
        <p:nvPr/>
      </p:nvGrpSpPr>
      <p:grpSpPr>
        <a:xfrm>
          <a:off x="0" y="0"/>
          <a:ext cx="0" cy="0"/>
          <a:chOff x="0" y="0"/>
          <a:chExt cx="0" cy="0"/>
        </a:xfrm>
      </p:grpSpPr>
      <p:sp>
        <p:nvSpPr>
          <p:cNvPr id="134" name="Google Shape;134;p20"/>
          <p:cNvSpPr txBox="1"/>
          <p:nvPr>
            <p:ph idx="1" type="body"/>
          </p:nvPr>
        </p:nvSpPr>
        <p:spPr>
          <a:xfrm>
            <a:off x="164175" y="707275"/>
            <a:ext cx="8454900" cy="41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55">
                <a:solidFill>
                  <a:srgbClr val="1F1F1F"/>
                </a:solidFill>
                <a:latin typeface="Average"/>
                <a:ea typeface="Average"/>
                <a:cs typeface="Average"/>
                <a:sym typeface="Average"/>
              </a:rPr>
              <a:t>Our analysis will focus on predicting and interpreting active energy on the one hand, because it is what is actually consumed and translates into the cost of the electricity bill, in addition to being key to energy efficiency, facility sizing, analysis of the quality of supply and the planning and management of the electrical network.</a:t>
            </a:r>
            <a:endParaRPr sz="1355">
              <a:solidFill>
                <a:srgbClr val="1F1F1F"/>
              </a:solidFill>
              <a:latin typeface="Average"/>
              <a:ea typeface="Average"/>
              <a:cs typeface="Average"/>
              <a:sym typeface="Average"/>
            </a:endParaRPr>
          </a:p>
          <a:p>
            <a:pPr indent="0" lvl="0" marL="0" rtl="0" algn="l">
              <a:spcBef>
                <a:spcPts val="1200"/>
              </a:spcBef>
              <a:spcAft>
                <a:spcPts val="0"/>
              </a:spcAft>
              <a:buNone/>
            </a:pPr>
            <a:r>
              <a:rPr lang="es" sz="1355">
                <a:solidFill>
                  <a:srgbClr val="1F1F1F"/>
                </a:solidFill>
                <a:latin typeface="Average"/>
                <a:ea typeface="Average"/>
                <a:cs typeface="Average"/>
                <a:sym typeface="Average"/>
              </a:rPr>
              <a:t>Our second analysis will focus on how much of the time we consume energy is actually used. For this purpose, the calculated efficiency column was created and it is the one that we will use to make a prediction about it and evaluate the energy efficiency.</a:t>
            </a:r>
            <a:endParaRPr sz="1355">
              <a:solidFill>
                <a:srgbClr val="1F1F1F"/>
              </a:solidFill>
              <a:latin typeface="Average"/>
              <a:ea typeface="Average"/>
              <a:cs typeface="Average"/>
              <a:sym typeface="Average"/>
            </a:endParaRPr>
          </a:p>
          <a:p>
            <a:pPr indent="0" lvl="0" marL="0" rtl="0" algn="l">
              <a:spcBef>
                <a:spcPts val="1200"/>
              </a:spcBef>
              <a:spcAft>
                <a:spcPts val="0"/>
              </a:spcAft>
              <a:buNone/>
            </a:pPr>
            <a:r>
              <a:rPr lang="es" sz="1355">
                <a:solidFill>
                  <a:srgbClr val="1F1F1F"/>
                </a:solidFill>
                <a:latin typeface="Average"/>
                <a:ea typeface="Average"/>
                <a:cs typeface="Average"/>
                <a:sym typeface="Average"/>
              </a:rPr>
              <a:t>This is relevant because it could be applied in some cases such as:</a:t>
            </a:r>
            <a:endParaRPr sz="1355">
              <a:solidFill>
                <a:srgbClr val="1F1F1F"/>
              </a:solidFill>
              <a:latin typeface="Average"/>
              <a:ea typeface="Average"/>
              <a:cs typeface="Average"/>
              <a:sym typeface="Average"/>
            </a:endParaRPr>
          </a:p>
          <a:p>
            <a:pPr indent="0" lvl="0" marL="0" rtl="0" algn="l">
              <a:spcBef>
                <a:spcPts val="1200"/>
              </a:spcBef>
              <a:spcAft>
                <a:spcPts val="0"/>
              </a:spcAft>
              <a:buNone/>
            </a:pPr>
            <a:r>
              <a:rPr lang="es" sz="1355">
                <a:solidFill>
                  <a:srgbClr val="1F1F1F"/>
                </a:solidFill>
                <a:latin typeface="Average"/>
                <a:ea typeface="Average"/>
                <a:cs typeface="Average"/>
                <a:sym typeface="Average"/>
              </a:rPr>
              <a:t>- An energy supplier can use active energy prediction to determine the amount of energy it needs to generate and distribute at any given time.</a:t>
            </a:r>
            <a:endParaRPr sz="1355">
              <a:solidFill>
                <a:srgbClr val="1F1F1F"/>
              </a:solidFill>
              <a:latin typeface="Average"/>
              <a:ea typeface="Average"/>
              <a:cs typeface="Average"/>
              <a:sym typeface="Average"/>
            </a:endParaRPr>
          </a:p>
          <a:p>
            <a:pPr indent="0" lvl="0" marL="0" rtl="0" algn="l">
              <a:spcBef>
                <a:spcPts val="1200"/>
              </a:spcBef>
              <a:spcAft>
                <a:spcPts val="0"/>
              </a:spcAft>
              <a:buNone/>
            </a:pPr>
            <a:r>
              <a:rPr lang="es" sz="1355">
                <a:solidFill>
                  <a:srgbClr val="1F1F1F"/>
                </a:solidFill>
                <a:latin typeface="Average"/>
                <a:ea typeface="Average"/>
                <a:cs typeface="Average"/>
                <a:sym typeface="Average"/>
              </a:rPr>
              <a:t>- A business can use active energy prediction to identify opportunities to reduce its energy consumption and save money on its electricity bills.</a:t>
            </a:r>
            <a:endParaRPr sz="1355">
              <a:solidFill>
                <a:srgbClr val="1F1F1F"/>
              </a:solidFill>
              <a:latin typeface="Average"/>
              <a:ea typeface="Average"/>
              <a:cs typeface="Average"/>
              <a:sym typeface="Average"/>
            </a:endParaRPr>
          </a:p>
          <a:p>
            <a:pPr indent="0" lvl="0" marL="0" rtl="0" algn="l">
              <a:spcBef>
                <a:spcPts val="1200"/>
              </a:spcBef>
              <a:spcAft>
                <a:spcPts val="0"/>
              </a:spcAft>
              <a:buNone/>
            </a:pPr>
            <a:r>
              <a:rPr lang="es" sz="1355">
                <a:solidFill>
                  <a:srgbClr val="1F1F1F"/>
                </a:solidFill>
                <a:latin typeface="Average"/>
                <a:ea typeface="Average"/>
                <a:cs typeface="Average"/>
                <a:sym typeface="Average"/>
              </a:rPr>
              <a:t>- A power grid operator can use active energy prediction to identify potential grid overloads and take measures to avoid them.</a:t>
            </a:r>
            <a:endParaRPr sz="1355">
              <a:solidFill>
                <a:srgbClr val="1F1F1F"/>
              </a:solidFill>
              <a:latin typeface="Average"/>
              <a:ea typeface="Average"/>
              <a:cs typeface="Average"/>
              <a:sym typeface="Average"/>
            </a:endParaRPr>
          </a:p>
          <a:p>
            <a:pPr indent="0" lvl="0" marL="0" rtl="0" algn="l">
              <a:spcBef>
                <a:spcPts val="1200"/>
              </a:spcBef>
              <a:spcAft>
                <a:spcPts val="1200"/>
              </a:spcAft>
              <a:buSzPts val="523"/>
              <a:buNone/>
            </a:pPr>
            <a:r>
              <a:t/>
            </a:r>
            <a:endParaRPr sz="855"/>
          </a:p>
        </p:txBody>
      </p:sp>
      <p:sp>
        <p:nvSpPr>
          <p:cNvPr id="135" name="Google Shape;135;p20"/>
          <p:cNvSpPr txBox="1"/>
          <p:nvPr/>
        </p:nvSpPr>
        <p:spPr>
          <a:xfrm>
            <a:off x="311700" y="110725"/>
            <a:ext cx="682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rgbClr val="D9D9D9"/>
                </a:solidFill>
                <a:latin typeface="Roboto"/>
                <a:ea typeface="Roboto"/>
                <a:cs typeface="Roboto"/>
                <a:sym typeface="Roboto"/>
              </a:rPr>
              <a:t>What variable is the dataset analysis going to focus on?</a:t>
            </a:r>
            <a:endParaRPr b="1" sz="1800">
              <a:solidFill>
                <a:srgbClr val="D9D9D9"/>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78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088">
                <a:solidFill>
                  <a:srgbClr val="FFFFFF"/>
                </a:solidFill>
                <a:latin typeface="Average"/>
                <a:ea typeface="Average"/>
                <a:cs typeface="Average"/>
                <a:sym typeface="Average"/>
              </a:rPr>
              <a:t>Which sector of the house has the highest consumption?</a:t>
            </a:r>
            <a:endParaRPr sz="2088">
              <a:solidFill>
                <a:srgbClr val="FFFFFF"/>
              </a:solidFill>
              <a:latin typeface="Average"/>
              <a:ea typeface="Average"/>
              <a:cs typeface="Average"/>
              <a:sym typeface="Average"/>
            </a:endParaRPr>
          </a:p>
        </p:txBody>
      </p:sp>
      <p:sp>
        <p:nvSpPr>
          <p:cNvPr id="141" name="Google Shape;141;p21"/>
          <p:cNvSpPr txBox="1"/>
          <p:nvPr>
            <p:ph idx="1" type="body"/>
          </p:nvPr>
        </p:nvSpPr>
        <p:spPr>
          <a:xfrm>
            <a:off x="311700" y="685950"/>
            <a:ext cx="4404000" cy="419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700">
                <a:solidFill>
                  <a:srgbClr val="000000"/>
                </a:solidFill>
                <a:latin typeface="Average"/>
                <a:ea typeface="Average"/>
                <a:cs typeface="Average"/>
                <a:sym typeface="Average"/>
              </a:rPr>
              <a:t>Submeter 3, which is made up of an electric hot water tank and an air conditioner, is the one with the highest expense.</a:t>
            </a:r>
            <a:endParaRPr sz="1700">
              <a:solidFill>
                <a:srgbClr val="000000"/>
              </a:solidFill>
              <a:latin typeface="Average"/>
              <a:ea typeface="Average"/>
              <a:cs typeface="Average"/>
              <a:sym typeface="Average"/>
            </a:endParaRPr>
          </a:p>
          <a:p>
            <a:pPr indent="0" lvl="0" marL="0" rtl="0" algn="l">
              <a:spcBef>
                <a:spcPts val="1200"/>
              </a:spcBef>
              <a:spcAft>
                <a:spcPts val="0"/>
              </a:spcAft>
              <a:buNone/>
            </a:pPr>
            <a:r>
              <a:t/>
            </a:r>
            <a:endParaRPr sz="1700">
              <a:solidFill>
                <a:srgbClr val="000000"/>
              </a:solidFill>
              <a:latin typeface="Average"/>
              <a:ea typeface="Average"/>
              <a:cs typeface="Average"/>
              <a:sym typeface="Average"/>
            </a:endParaRPr>
          </a:p>
          <a:p>
            <a:pPr indent="0" lvl="0" marL="0" rtl="0" algn="l">
              <a:spcBef>
                <a:spcPts val="1200"/>
              </a:spcBef>
              <a:spcAft>
                <a:spcPts val="0"/>
              </a:spcAft>
              <a:buNone/>
            </a:pPr>
            <a:r>
              <a:rPr lang="es" sz="1700">
                <a:solidFill>
                  <a:srgbClr val="000000"/>
                </a:solidFill>
                <a:latin typeface="Average"/>
                <a:ea typeface="Average"/>
                <a:cs typeface="Average"/>
                <a:sym typeface="Average"/>
              </a:rPr>
              <a:t>The type of load, whether inductive, capacitive or resistive, of the elements in question should be analyzed to give a better analysis.</a:t>
            </a:r>
            <a:endParaRPr sz="1700">
              <a:solidFill>
                <a:srgbClr val="000000"/>
              </a:solidFill>
              <a:latin typeface="Average"/>
              <a:ea typeface="Average"/>
              <a:cs typeface="Average"/>
              <a:sym typeface="Average"/>
            </a:endParaRPr>
          </a:p>
          <a:p>
            <a:pPr indent="0" lvl="0" marL="0" rtl="0" algn="l">
              <a:spcBef>
                <a:spcPts val="1200"/>
              </a:spcBef>
              <a:spcAft>
                <a:spcPts val="1200"/>
              </a:spcAft>
              <a:buNone/>
            </a:pPr>
            <a:r>
              <a:t/>
            </a:r>
            <a:endParaRPr sz="1700">
              <a:solidFill>
                <a:srgbClr val="000000"/>
              </a:solidFill>
              <a:latin typeface="Average"/>
              <a:ea typeface="Average"/>
              <a:cs typeface="Average"/>
              <a:sym typeface="Average"/>
            </a:endParaRPr>
          </a:p>
        </p:txBody>
      </p:sp>
      <p:pic>
        <p:nvPicPr>
          <p:cNvPr id="142" name="Google Shape;142;p21"/>
          <p:cNvPicPr preferRelativeResize="0"/>
          <p:nvPr/>
        </p:nvPicPr>
        <p:blipFill>
          <a:blip r:embed="rId3">
            <a:alphaModFix/>
          </a:blip>
          <a:stretch>
            <a:fillRect/>
          </a:stretch>
        </p:blipFill>
        <p:spPr>
          <a:xfrm>
            <a:off x="4788773" y="685950"/>
            <a:ext cx="4355225" cy="319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