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B35C34E-B7EE-4048-904F-A39F38FE100C}" type="datetimeFigureOut">
              <a:rPr lang="pt-BR" smtClean="0"/>
              <a:t>28/11/2023</a:t>
            </a:fld>
            <a:endParaRPr lang="pt-BR"/>
          </a:p>
        </p:txBody>
      </p:sp>
      <p:sp>
        <p:nvSpPr>
          <p:cNvPr id="5" name="Footer Placeholder 4"/>
          <p:cNvSpPr>
            <a:spLocks noGrp="1"/>
          </p:cNvSpPr>
          <p:nvPr>
            <p:ph type="ftr" sz="quarter" idx="11"/>
          </p:nvPr>
        </p:nvSpPr>
        <p:spPr>
          <a:xfrm>
            <a:off x="1371600" y="4323845"/>
            <a:ext cx="6400800" cy="365125"/>
          </a:xfrm>
        </p:spPr>
        <p:txBody>
          <a:bodyPr/>
          <a:lstStyle/>
          <a:p>
            <a:endParaRPr lang="pt-BR"/>
          </a:p>
        </p:txBody>
      </p:sp>
      <p:sp>
        <p:nvSpPr>
          <p:cNvPr id="6" name="Slide Number Placeholder 5"/>
          <p:cNvSpPr>
            <a:spLocks noGrp="1"/>
          </p:cNvSpPr>
          <p:nvPr>
            <p:ph type="sldNum" sz="quarter" idx="12"/>
          </p:nvPr>
        </p:nvSpPr>
        <p:spPr>
          <a:xfrm>
            <a:off x="8077200" y="1430866"/>
            <a:ext cx="2743200" cy="365125"/>
          </a:xfrm>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387663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82072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94686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88A49411-B9EF-4AE2-B9A5-26CBF208ACA3}" type="slidenum">
              <a:rPr lang="pt-BR" smtClean="0"/>
              <a:t>‹nº›</a:t>
            </a:fld>
            <a:endParaRPr lang="pt-B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914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a:xfrm>
            <a:off x="685800" y="378883"/>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2120036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B35C34E-B7EE-4048-904F-A39F38FE100C}" type="datetimeFigureOut">
              <a:rPr lang="pt-BR" smtClean="0"/>
              <a:t>28/11/2023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2641374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7B35C34E-B7EE-4048-904F-A39F38FE100C}" type="datetimeFigureOut">
              <a:rPr lang="pt-BR" smtClean="0"/>
              <a:t>28/11/2023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30133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B35C34E-B7EE-4048-904F-A39F38FE100C}" type="datetimeFigureOut">
              <a:rPr lang="pt-BR" smtClean="0"/>
              <a:t>28/11/2023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1158308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B35C34E-B7EE-4048-904F-A39F38FE100C}" type="datetimeFigureOut">
              <a:rPr lang="pt-BR" smtClean="0"/>
              <a:t>28/11/2023</a:t>
            </a:fld>
            <a:endParaRPr lang="pt-BR"/>
          </a:p>
        </p:txBody>
      </p:sp>
      <p:sp>
        <p:nvSpPr>
          <p:cNvPr id="5" name="Footer Placeholder 4"/>
          <p:cNvSpPr>
            <a:spLocks noGrp="1"/>
          </p:cNvSpPr>
          <p:nvPr>
            <p:ph type="ftr" sz="quarter" idx="11"/>
          </p:nvPr>
        </p:nvSpPr>
        <p:spPr>
          <a:xfrm>
            <a:off x="685800" y="381000"/>
            <a:ext cx="6991492" cy="36512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324089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B35C34E-B7EE-4048-904F-A39F38FE100C}" type="datetimeFigureOut">
              <a:rPr lang="pt-BR" smtClean="0"/>
              <a:t>28/11/2023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38510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B35C34E-B7EE-4048-904F-A39F38FE100C}" type="datetimeFigureOut">
              <a:rPr lang="pt-BR" smtClean="0"/>
              <a:t>28/11/2023</a:t>
            </a:fld>
            <a:endParaRPr lang="pt-BR"/>
          </a:p>
        </p:txBody>
      </p:sp>
      <p:sp>
        <p:nvSpPr>
          <p:cNvPr id="5" name="Footer Placeholder 4"/>
          <p:cNvSpPr>
            <a:spLocks noGrp="1"/>
          </p:cNvSpPr>
          <p:nvPr>
            <p:ph type="ftr" sz="quarter" idx="11"/>
          </p:nvPr>
        </p:nvSpPr>
        <p:spPr>
          <a:xfrm>
            <a:off x="685800" y="381001"/>
            <a:ext cx="6991492" cy="36406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412245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123210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3132666"/>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132666"/>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B35C34E-B7EE-4048-904F-A39F38FE100C}" type="datetimeFigureOut">
              <a:rPr lang="pt-BR" smtClean="0"/>
              <a:t>28/11/2023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199786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B35C34E-B7EE-4048-904F-A39F38FE100C}" type="datetimeFigureOut">
              <a:rPr lang="pt-BR" smtClean="0"/>
              <a:t>28/11/2023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114530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5C34E-B7EE-4048-904F-A39F38FE100C}" type="datetimeFigureOut">
              <a:rPr lang="pt-BR" smtClean="0"/>
              <a:t>28/11/2023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313606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198901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B35C34E-B7EE-4048-904F-A39F38FE100C}" type="datetimeFigureOut">
              <a:rPr lang="pt-BR" smtClean="0"/>
              <a:t>28/11/2023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8A49411-B9EF-4AE2-B9A5-26CBF208ACA3}" type="slidenum">
              <a:rPr lang="pt-BR" smtClean="0"/>
              <a:t>‹nº›</a:t>
            </a:fld>
            <a:endParaRPr lang="pt-BR"/>
          </a:p>
        </p:txBody>
      </p:sp>
    </p:spTree>
    <p:extLst>
      <p:ext uri="{BB962C8B-B14F-4D97-AF65-F5344CB8AC3E}">
        <p14:creationId xmlns:p14="http://schemas.microsoft.com/office/powerpoint/2010/main" val="239486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35C34E-B7EE-4048-904F-A39F38FE100C}" type="datetimeFigureOut">
              <a:rPr lang="pt-BR" smtClean="0"/>
              <a:t>28/11/2023</a:t>
            </a:fld>
            <a:endParaRPr lang="pt-B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A49411-B9EF-4AE2-B9A5-26CBF208ACA3}" type="slidenum">
              <a:rPr lang="pt-BR" smtClean="0"/>
              <a:t>‹nº›</a:t>
            </a:fld>
            <a:endParaRPr lang="pt-BR"/>
          </a:p>
        </p:txBody>
      </p:sp>
    </p:spTree>
    <p:extLst>
      <p:ext uri="{BB962C8B-B14F-4D97-AF65-F5344CB8AC3E}">
        <p14:creationId xmlns:p14="http://schemas.microsoft.com/office/powerpoint/2010/main" val="31641170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stagram.com/pk_digital_products/" TargetMode="Externa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6BCCC-594D-24D2-A74B-3044A8B425F1}"/>
              </a:ext>
            </a:extLst>
          </p:cNvPr>
          <p:cNvSpPr>
            <a:spLocks noGrp="1"/>
          </p:cNvSpPr>
          <p:nvPr>
            <p:ph type="ctrTitle"/>
          </p:nvPr>
        </p:nvSpPr>
        <p:spPr>
          <a:xfrm>
            <a:off x="1371600" y="1153550"/>
            <a:ext cx="5816991" cy="2824089"/>
          </a:xfrm>
        </p:spPr>
        <p:txBody>
          <a:bodyPr/>
          <a:lstStyle/>
          <a:p>
            <a:r>
              <a:rPr lang="pt-BR" b="1" dirty="0" err="1">
                <a:latin typeface="Bahnschrift SemiLight" panose="020B0502040204020203" pitchFamily="34" charset="0"/>
              </a:rPr>
              <a:t>Pk</a:t>
            </a:r>
            <a:br>
              <a:rPr lang="pt-BR" b="1" dirty="0">
                <a:latin typeface="Bahnschrift SemiLight" panose="020B0502040204020203" pitchFamily="34" charset="0"/>
              </a:rPr>
            </a:br>
            <a:r>
              <a:rPr lang="pt-BR" b="1" dirty="0">
                <a:latin typeface="Bahnschrift SemiLight" panose="020B0502040204020203" pitchFamily="34" charset="0"/>
              </a:rPr>
              <a:t>digital </a:t>
            </a:r>
            <a:r>
              <a:rPr lang="pt-BR" b="1" dirty="0" err="1">
                <a:latin typeface="Bahnschrift SemiLight" panose="020B0502040204020203" pitchFamily="34" charset="0"/>
              </a:rPr>
              <a:t>products</a:t>
            </a:r>
            <a:endParaRPr lang="pt-BR" b="1"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57880102-3B2E-EDF2-8E0F-0F906CD59B80}"/>
              </a:ext>
            </a:extLst>
          </p:cNvPr>
          <p:cNvSpPr>
            <a:spLocks noGrp="1"/>
          </p:cNvSpPr>
          <p:nvPr>
            <p:ph type="subTitle" idx="1"/>
          </p:nvPr>
        </p:nvSpPr>
        <p:spPr>
          <a:xfrm>
            <a:off x="1371600" y="4152705"/>
            <a:ext cx="9448800" cy="685800"/>
          </a:xfrm>
        </p:spPr>
        <p:txBody>
          <a:bodyPr/>
          <a:lstStyle/>
          <a:p>
            <a:r>
              <a:rPr lang="pt-BR" b="0" i="1" u="none" strike="noStrike" dirty="0">
                <a:solidFill>
                  <a:srgbClr val="3E464F"/>
                </a:solidFill>
                <a:effectLst/>
                <a:latin typeface="Open Sans" panose="020B0606030504020204" pitchFamily="34" charset="0"/>
              </a:rPr>
              <a:t>"Buscai, pois, primeiro o Reino de Deus e a sua justiça, e todas estas coisas vos serão acrescentadas."</a:t>
            </a:r>
            <a:r>
              <a:rPr lang="pt-BR" b="0" i="0" dirty="0">
                <a:solidFill>
                  <a:srgbClr val="3E464F"/>
                </a:solidFill>
                <a:effectLst/>
                <a:latin typeface="Open Sans" panose="020B0606030504020204" pitchFamily="34" charset="0"/>
              </a:rPr>
              <a:t> </a:t>
            </a:r>
            <a:r>
              <a:rPr lang="pt-BR" b="0" i="1" u="none" strike="noStrike" dirty="0">
                <a:solidFill>
                  <a:srgbClr val="3E464F"/>
                </a:solidFill>
                <a:effectLst/>
                <a:latin typeface="Open Sans" panose="020B0606030504020204" pitchFamily="34" charset="0"/>
              </a:rPr>
              <a:t>—</a:t>
            </a:r>
            <a:r>
              <a:rPr lang="pt-BR" b="0" i="0" dirty="0">
                <a:solidFill>
                  <a:srgbClr val="3E464F"/>
                </a:solidFill>
                <a:effectLst/>
                <a:latin typeface="Open Sans" panose="020B0606030504020204" pitchFamily="34" charset="0"/>
              </a:rPr>
              <a:t> </a:t>
            </a:r>
            <a:r>
              <a:rPr lang="pt-BR" b="0" i="0" dirty="0">
                <a:solidFill>
                  <a:srgbClr val="E3E3E3"/>
                </a:solidFill>
                <a:effectLst/>
                <a:latin typeface="Google Sans"/>
              </a:rPr>
              <a:t>Mateus 6:33</a:t>
            </a:r>
            <a:r>
              <a:rPr lang="pt-BR" b="0" i="1" u="none" strike="noStrike" dirty="0">
                <a:solidFill>
                  <a:srgbClr val="3E464F"/>
                </a:solidFill>
                <a:effectLst/>
                <a:latin typeface="Open Sans" panose="020F0502020204030204" pitchFamily="34" charset="0"/>
              </a:rPr>
              <a:t>.</a:t>
            </a:r>
            <a:endParaRPr lang="pt-BR" dirty="0"/>
          </a:p>
        </p:txBody>
      </p:sp>
      <p:pic>
        <p:nvPicPr>
          <p:cNvPr id="4" name="Gráfico 3" descr="Lua e estrelas">
            <a:hlinkClick r:id="rId2"/>
            <a:extLst>
              <a:ext uri="{FF2B5EF4-FFF2-40B4-BE49-F238E27FC236}">
                <a16:creationId xmlns:a16="http://schemas.microsoft.com/office/drawing/2014/main" id="{65D311F9-E18D-4721-8261-6516CD9AA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7983" y="268438"/>
            <a:ext cx="914400" cy="914400"/>
          </a:xfrm>
          <a:prstGeom prst="rect">
            <a:avLst/>
          </a:prstGeom>
        </p:spPr>
      </p:pic>
    </p:spTree>
    <p:extLst>
      <p:ext uri="{BB962C8B-B14F-4D97-AF65-F5344CB8AC3E}">
        <p14:creationId xmlns:p14="http://schemas.microsoft.com/office/powerpoint/2010/main" val="293402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CA321-815C-EA55-C997-DC7EC6565134}"/>
              </a:ext>
            </a:extLst>
          </p:cNvPr>
          <p:cNvSpPr>
            <a:spLocks noGrp="1"/>
          </p:cNvSpPr>
          <p:nvPr>
            <p:ph type="title"/>
          </p:nvPr>
        </p:nvSpPr>
        <p:spPr>
          <a:xfrm>
            <a:off x="685800" y="901532"/>
            <a:ext cx="3505200" cy="1293028"/>
          </a:xfrm>
        </p:spPr>
        <p:txBody>
          <a:bodyPr/>
          <a:lstStyle/>
          <a:p>
            <a:r>
              <a:rPr lang="pt-BR" b="0" i="0" dirty="0">
                <a:solidFill>
                  <a:srgbClr val="E3E3E3"/>
                </a:solidFill>
                <a:effectLst/>
                <a:latin typeface="Google Sans"/>
              </a:rPr>
              <a:t>Observações:</a:t>
            </a:r>
            <a:endParaRPr lang="pt-BR" dirty="0"/>
          </a:p>
        </p:txBody>
      </p:sp>
      <p:sp>
        <p:nvSpPr>
          <p:cNvPr id="3" name="Espaço Reservado para Conteúdo 2">
            <a:extLst>
              <a:ext uri="{FF2B5EF4-FFF2-40B4-BE49-F238E27FC236}">
                <a16:creationId xmlns:a16="http://schemas.microsoft.com/office/drawing/2014/main" id="{0440B308-455C-577C-8C56-73713D86CDB4}"/>
              </a:ext>
            </a:extLst>
          </p:cNvPr>
          <p:cNvSpPr>
            <a:spLocks noGrp="1"/>
          </p:cNvSpPr>
          <p:nvPr>
            <p:ph idx="1"/>
          </p:nvPr>
        </p:nvSpPr>
        <p:spPr>
          <a:xfrm>
            <a:off x="685800" y="1955410"/>
            <a:ext cx="10820400" cy="4263276"/>
          </a:xfrm>
        </p:spPr>
        <p:txBody>
          <a:bodyPr>
            <a:noAutofit/>
          </a:bodyPr>
          <a:lstStyle/>
          <a:p>
            <a:pPr algn="l">
              <a:buFont typeface="Arial" panose="020B0604020202020204" pitchFamily="34" charset="0"/>
              <a:buChar char="•"/>
            </a:pPr>
            <a:r>
              <a:rPr lang="pt-BR" sz="2000" b="0" i="0" dirty="0">
                <a:solidFill>
                  <a:srgbClr val="E3E3E3"/>
                </a:solidFill>
                <a:effectLst/>
                <a:latin typeface="Google Sans"/>
              </a:rPr>
              <a:t>No item 1, deve ser especificado o escopo dos serviços de desenvolvimento web a serem prestados pelo Desenvolvedor.</a:t>
            </a:r>
          </a:p>
          <a:p>
            <a:pPr algn="l">
              <a:buFont typeface="Arial" panose="020B0604020202020204" pitchFamily="34" charset="0"/>
              <a:buChar char="•"/>
            </a:pPr>
            <a:r>
              <a:rPr lang="pt-BR" sz="2000" b="0" i="0" dirty="0">
                <a:solidFill>
                  <a:srgbClr val="E3E3E3"/>
                </a:solidFill>
                <a:effectLst/>
                <a:latin typeface="Google Sans"/>
              </a:rPr>
              <a:t>No item 3, deve ser especificado o valor dos serviços de desenvolvimento web a serem prestados pelo Desenvolvedor, bem como a forma de pagamento.</a:t>
            </a:r>
          </a:p>
          <a:p>
            <a:pPr algn="l">
              <a:buFont typeface="Arial" panose="020B0604020202020204" pitchFamily="34" charset="0"/>
              <a:buChar char="•"/>
            </a:pPr>
            <a:r>
              <a:rPr lang="pt-BR" sz="2000" b="0" i="0" dirty="0">
                <a:solidFill>
                  <a:srgbClr val="E3E3E3"/>
                </a:solidFill>
                <a:effectLst/>
                <a:latin typeface="Google Sans"/>
              </a:rPr>
              <a:t>No item 4, devem ser especificados os prazos para entrega de cada serviço específico de desenvolvimento web.</a:t>
            </a:r>
          </a:p>
          <a:p>
            <a:pPr algn="l">
              <a:buFont typeface="Arial" panose="020B0604020202020204" pitchFamily="34" charset="0"/>
              <a:buChar char="•"/>
            </a:pPr>
            <a:r>
              <a:rPr lang="pt-BR" sz="2000" b="0" i="0" dirty="0">
                <a:solidFill>
                  <a:srgbClr val="E3E3E3"/>
                </a:solidFill>
                <a:effectLst/>
                <a:latin typeface="Google Sans"/>
              </a:rPr>
              <a:t>No item 5, deve ser especificado que os custos e despesas relacionados à execução dos serviços de desenvolvimento web serão de responsabilidade do Desenvolvedor.</a:t>
            </a:r>
          </a:p>
          <a:p>
            <a:pPr algn="l">
              <a:buFont typeface="Arial" panose="020B0604020202020204" pitchFamily="34" charset="0"/>
              <a:buChar char="•"/>
            </a:pPr>
            <a:r>
              <a:rPr lang="pt-BR" sz="2000" b="0" i="0" dirty="0">
                <a:solidFill>
                  <a:srgbClr val="E3E3E3"/>
                </a:solidFill>
                <a:effectLst/>
                <a:latin typeface="Google Sans"/>
              </a:rPr>
              <a:t>No item 6, deve ser especificado o compromisso do Desenvolvedor em cumprir todas as disposições da LGPD no que diz respeito ao tratamento de dados pessoais.</a:t>
            </a:r>
          </a:p>
          <a:p>
            <a:pPr algn="l">
              <a:buFont typeface="Arial" panose="020B0604020202020204" pitchFamily="34" charset="0"/>
              <a:buChar char="•"/>
            </a:pPr>
            <a:r>
              <a:rPr lang="pt-BR" sz="2000" b="0" i="0" dirty="0">
                <a:solidFill>
                  <a:srgbClr val="E3E3E3"/>
                </a:solidFill>
                <a:effectLst/>
                <a:latin typeface="Google Sans"/>
              </a:rPr>
              <a:t>No item 7, deve ser especificado que o presente contrato poderá ser resolvido por qualquer uma das partes, a qualquer tempo, mediante notificação escrita à outra parte, com antecedência mínima de 30 (trinta) dias.</a:t>
            </a:r>
          </a:p>
          <a:p>
            <a:endParaRPr lang="pt-BR" sz="2000" dirty="0"/>
          </a:p>
        </p:txBody>
      </p:sp>
    </p:spTree>
    <p:extLst>
      <p:ext uri="{BB962C8B-B14F-4D97-AF65-F5344CB8AC3E}">
        <p14:creationId xmlns:p14="http://schemas.microsoft.com/office/powerpoint/2010/main" val="188742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34137-DE3C-C985-BCAF-5FD583F12BBB}"/>
              </a:ext>
            </a:extLst>
          </p:cNvPr>
          <p:cNvSpPr>
            <a:spLocks noGrp="1"/>
          </p:cNvSpPr>
          <p:nvPr>
            <p:ph type="title"/>
          </p:nvPr>
        </p:nvSpPr>
        <p:spPr>
          <a:xfrm>
            <a:off x="685800" y="268485"/>
            <a:ext cx="4814668" cy="1293028"/>
          </a:xfrm>
        </p:spPr>
        <p:txBody>
          <a:bodyPr/>
          <a:lstStyle/>
          <a:p>
            <a:br>
              <a:rPr lang="pt-BR" b="0" i="0" dirty="0">
                <a:solidFill>
                  <a:srgbClr val="E3E3E3"/>
                </a:solidFill>
                <a:effectLst/>
                <a:latin typeface="Google Sans"/>
              </a:rPr>
            </a:br>
            <a:r>
              <a:rPr lang="pt-BR" b="0" i="0" dirty="0">
                <a:solidFill>
                  <a:srgbClr val="E3E3E3"/>
                </a:solidFill>
                <a:effectLst/>
                <a:latin typeface="Google Sans"/>
              </a:rPr>
              <a:t>CLÁUSULA ADICIONAL</a:t>
            </a:r>
            <a:endParaRPr lang="pt-BR" dirty="0"/>
          </a:p>
        </p:txBody>
      </p:sp>
      <p:sp>
        <p:nvSpPr>
          <p:cNvPr id="3" name="Espaço Reservado para Conteúdo 2">
            <a:extLst>
              <a:ext uri="{FF2B5EF4-FFF2-40B4-BE49-F238E27FC236}">
                <a16:creationId xmlns:a16="http://schemas.microsoft.com/office/drawing/2014/main" id="{CF81F576-F501-507B-4630-6C7581570F22}"/>
              </a:ext>
            </a:extLst>
          </p:cNvPr>
          <p:cNvSpPr>
            <a:spLocks noGrp="1"/>
          </p:cNvSpPr>
          <p:nvPr>
            <p:ph idx="1"/>
          </p:nvPr>
        </p:nvSpPr>
        <p:spPr>
          <a:xfrm>
            <a:off x="337625" y="1561513"/>
            <a:ext cx="11633981" cy="4024125"/>
          </a:xfrm>
        </p:spPr>
        <p:txBody>
          <a:bodyPr>
            <a:noAutofit/>
          </a:bodyPr>
          <a:lstStyle/>
          <a:p>
            <a:pPr algn="l"/>
            <a:r>
              <a:rPr lang="pt-BR" sz="1800" b="0" i="0" dirty="0">
                <a:solidFill>
                  <a:srgbClr val="E3E3E3"/>
                </a:solidFill>
                <a:effectLst/>
                <a:latin typeface="Google Sans"/>
              </a:rPr>
              <a:t>A fim de garantir o cumprimento das disposições da Lei Geral de Proteção de Dados Pessoais (LGPD), as partes acordam que o Desenvolvedor deverá adotar as seguintes medidas:</a:t>
            </a:r>
          </a:p>
          <a:p>
            <a:pPr algn="l">
              <a:buFont typeface="Arial" panose="020B0604020202020204" pitchFamily="34" charset="0"/>
              <a:buChar char="•"/>
            </a:pPr>
            <a:r>
              <a:rPr lang="pt-BR" sz="1800" b="0" i="0" dirty="0">
                <a:solidFill>
                  <a:srgbClr val="E3E3E3"/>
                </a:solidFill>
                <a:effectLst/>
                <a:latin typeface="Google Sans"/>
              </a:rPr>
              <a:t>Utilizar mecanismos de segurança adequados para proteger os dados pessoais coletados ou processados no âmbito da execução dos serviços objeto do presente contrato;</a:t>
            </a:r>
          </a:p>
          <a:p>
            <a:pPr algn="l">
              <a:buFont typeface="Arial" panose="020B0604020202020204" pitchFamily="34" charset="0"/>
              <a:buChar char="•"/>
            </a:pPr>
            <a:r>
              <a:rPr lang="pt-BR" sz="1800" b="0" i="0" dirty="0">
                <a:solidFill>
                  <a:srgbClr val="E3E3E3"/>
                </a:solidFill>
                <a:effectLst/>
                <a:latin typeface="Google Sans"/>
              </a:rPr>
              <a:t>Manter registros das operações de tratamento de dados pessoais, de forma a permitir a rastreabilidade das operações e o cumprimento das obrigações legais;</a:t>
            </a:r>
          </a:p>
          <a:p>
            <a:pPr algn="l">
              <a:buFont typeface="Arial" panose="020B0604020202020204" pitchFamily="34" charset="0"/>
              <a:buChar char="•"/>
            </a:pPr>
            <a:r>
              <a:rPr lang="pt-BR" sz="1800" b="0" i="0" dirty="0">
                <a:solidFill>
                  <a:srgbClr val="E3E3E3"/>
                </a:solidFill>
                <a:effectLst/>
                <a:latin typeface="Google Sans"/>
              </a:rPr>
              <a:t>Fornecer à Empresa todas as informações e esclarecimentos necessários sobre o tratamento de dados pessoais;</a:t>
            </a:r>
          </a:p>
          <a:p>
            <a:pPr algn="l">
              <a:buFont typeface="Arial" panose="020B0604020202020204" pitchFamily="34" charset="0"/>
              <a:buChar char="•"/>
            </a:pPr>
            <a:r>
              <a:rPr lang="pt-BR" sz="1800" b="0" i="0" dirty="0">
                <a:solidFill>
                  <a:srgbClr val="E3E3E3"/>
                </a:solidFill>
                <a:effectLst/>
                <a:latin typeface="Google Sans"/>
              </a:rPr>
              <a:t>Manter a Empresa informada sobre qualquer incidente de segurança que possa afetar os dados pessoais coletados ou processados no âmbito da execução dos serviços objeto do presente contrato.</a:t>
            </a:r>
          </a:p>
          <a:p>
            <a:pPr algn="l"/>
            <a:r>
              <a:rPr lang="pt-BR" sz="1800" b="0" i="0" dirty="0">
                <a:solidFill>
                  <a:srgbClr val="E3E3E3"/>
                </a:solidFill>
                <a:effectLst/>
                <a:latin typeface="Google Sans"/>
              </a:rPr>
              <a:t>[Local], [data].</a:t>
            </a:r>
          </a:p>
          <a:p>
            <a:pPr algn="l"/>
            <a:r>
              <a:rPr lang="pt-BR" sz="1800" b="0" i="0" dirty="0">
                <a:solidFill>
                  <a:srgbClr val="E3E3E3"/>
                </a:solidFill>
                <a:effectLst/>
                <a:latin typeface="Google Sans"/>
              </a:rPr>
              <a:t>[Empresa]</a:t>
            </a:r>
          </a:p>
          <a:p>
            <a:pPr algn="l"/>
            <a:r>
              <a:rPr lang="pt-BR" sz="1800" b="0" i="0" dirty="0">
                <a:solidFill>
                  <a:srgbClr val="E3E3E3"/>
                </a:solidFill>
                <a:effectLst/>
                <a:latin typeface="Google Sans"/>
              </a:rPr>
              <a:t>[Desenvolvedor]</a:t>
            </a:r>
          </a:p>
          <a:p>
            <a:pPr algn="l"/>
            <a:r>
              <a:rPr lang="pt-BR" sz="1800" b="0" i="0" dirty="0">
                <a:solidFill>
                  <a:srgbClr val="E3E3E3"/>
                </a:solidFill>
                <a:effectLst/>
                <a:latin typeface="Google Sans"/>
              </a:rPr>
              <a:t>SETOR FINANCEIRO - [Testemunha 1]</a:t>
            </a:r>
          </a:p>
          <a:p>
            <a:pPr algn="l"/>
            <a:r>
              <a:rPr lang="pt-BR" sz="1800" b="0" i="0" dirty="0">
                <a:solidFill>
                  <a:srgbClr val="E3E3E3"/>
                </a:solidFill>
                <a:effectLst/>
                <a:latin typeface="Google Sans"/>
              </a:rPr>
              <a:t>GERENTE DE PR</a:t>
            </a:r>
            <a:r>
              <a:rPr lang="pt-BR" sz="1800" dirty="0">
                <a:solidFill>
                  <a:srgbClr val="E3E3E3"/>
                </a:solidFill>
                <a:latin typeface="Google Sans"/>
              </a:rPr>
              <a:t>OCESSOS </a:t>
            </a:r>
            <a:r>
              <a:rPr lang="pt-BR" sz="1800" b="0" i="0" dirty="0">
                <a:solidFill>
                  <a:srgbClr val="E3E3E3"/>
                </a:solidFill>
                <a:effectLst/>
                <a:latin typeface="Google Sans"/>
              </a:rPr>
              <a:t>[Testemunha 2]</a:t>
            </a:r>
          </a:p>
          <a:p>
            <a:endParaRPr lang="pt-BR" sz="1800" dirty="0"/>
          </a:p>
        </p:txBody>
      </p:sp>
    </p:spTree>
    <p:extLst>
      <p:ext uri="{BB962C8B-B14F-4D97-AF65-F5344CB8AC3E}">
        <p14:creationId xmlns:p14="http://schemas.microsoft.com/office/powerpoint/2010/main" val="348258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084F0-FDF6-6585-FC01-4C7B0D847554}"/>
              </a:ext>
            </a:extLst>
          </p:cNvPr>
          <p:cNvSpPr>
            <a:spLocks noGrp="1"/>
          </p:cNvSpPr>
          <p:nvPr>
            <p:ph type="title"/>
          </p:nvPr>
        </p:nvSpPr>
        <p:spPr>
          <a:xfrm>
            <a:off x="685800" y="901532"/>
            <a:ext cx="3557954" cy="1293028"/>
          </a:xfrm>
        </p:spPr>
        <p:txBody>
          <a:bodyPr/>
          <a:lstStyle/>
          <a:p>
            <a:r>
              <a:rPr lang="pt-BR" b="0" i="0" dirty="0">
                <a:solidFill>
                  <a:srgbClr val="E3E3E3"/>
                </a:solidFill>
                <a:effectLst/>
                <a:latin typeface="Google Sans"/>
              </a:rPr>
              <a:t>Observações:</a:t>
            </a:r>
            <a:endParaRPr lang="pt-BR" dirty="0"/>
          </a:p>
        </p:txBody>
      </p:sp>
      <p:sp>
        <p:nvSpPr>
          <p:cNvPr id="3" name="Espaço Reservado para Conteúdo 2">
            <a:extLst>
              <a:ext uri="{FF2B5EF4-FFF2-40B4-BE49-F238E27FC236}">
                <a16:creationId xmlns:a16="http://schemas.microsoft.com/office/drawing/2014/main" id="{F0F6EB7F-1368-E527-15AC-A45F1C6F2B64}"/>
              </a:ext>
            </a:extLst>
          </p:cNvPr>
          <p:cNvSpPr>
            <a:spLocks noGrp="1"/>
          </p:cNvSpPr>
          <p:nvPr>
            <p:ph idx="1"/>
          </p:nvPr>
        </p:nvSpPr>
        <p:spPr>
          <a:xfrm>
            <a:off x="685800" y="2194560"/>
            <a:ext cx="10820400" cy="2152357"/>
          </a:xfrm>
        </p:spPr>
        <p:txBody>
          <a:bodyPr/>
          <a:lstStyle/>
          <a:p>
            <a:pPr algn="l">
              <a:buFont typeface="Arial" panose="020B0604020202020204" pitchFamily="34" charset="0"/>
              <a:buChar char="•"/>
            </a:pPr>
            <a:r>
              <a:rPr lang="pt-BR" b="0" i="0" dirty="0">
                <a:solidFill>
                  <a:srgbClr val="E3E3E3"/>
                </a:solidFill>
                <a:effectLst/>
                <a:latin typeface="Google Sans"/>
              </a:rPr>
              <a:t>Esta cláusula adicional tem por objetivo reforçar o compromisso do Desenvolvedor com o cumprimento das disposições da LGPD.</a:t>
            </a:r>
          </a:p>
          <a:p>
            <a:pPr algn="l">
              <a:buFont typeface="Arial" panose="020B0604020202020204" pitchFamily="34" charset="0"/>
              <a:buChar char="•"/>
            </a:pPr>
            <a:r>
              <a:rPr lang="pt-BR" b="0" i="0" dirty="0">
                <a:solidFill>
                  <a:srgbClr val="E3E3E3"/>
                </a:solidFill>
                <a:effectLst/>
                <a:latin typeface="Google Sans"/>
              </a:rPr>
              <a:t>As medidas específicas que o Desenvolvedor deverá adotar para garantir o cumprimento da LGPD deverão ser definidas em conjunto pelas partes, de acordo com as características específicas dos serviços de desenvolvimento web a serem prestados.</a:t>
            </a:r>
          </a:p>
          <a:p>
            <a:endParaRPr lang="pt-BR" dirty="0"/>
          </a:p>
        </p:txBody>
      </p:sp>
    </p:spTree>
    <p:extLst>
      <p:ext uri="{BB962C8B-B14F-4D97-AF65-F5344CB8AC3E}">
        <p14:creationId xmlns:p14="http://schemas.microsoft.com/office/powerpoint/2010/main" val="150126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592BB-34D7-6F15-E141-4EC2E4B482E7}"/>
              </a:ext>
            </a:extLst>
          </p:cNvPr>
          <p:cNvSpPr>
            <a:spLocks noGrp="1"/>
          </p:cNvSpPr>
          <p:nvPr>
            <p:ph type="title"/>
          </p:nvPr>
        </p:nvSpPr>
        <p:spPr>
          <a:xfrm>
            <a:off x="479685" y="764373"/>
            <a:ext cx="11026515" cy="1293028"/>
          </a:xfrm>
        </p:spPr>
        <p:txBody>
          <a:bodyPr>
            <a:noAutofit/>
          </a:bodyPr>
          <a:lstStyle/>
          <a:p>
            <a:r>
              <a:rPr lang="pt-BR" sz="5400" b="0" i="0" dirty="0">
                <a:solidFill>
                  <a:srgbClr val="E3E3E3"/>
                </a:solidFill>
                <a:effectLst/>
                <a:latin typeface="Google Sans"/>
              </a:rPr>
              <a:t>contrato DE PRESTAÇÃO DE SERVIÇOS</a:t>
            </a:r>
            <a:endParaRPr lang="pt-BR" sz="5400" dirty="0"/>
          </a:p>
        </p:txBody>
      </p:sp>
      <p:sp>
        <p:nvSpPr>
          <p:cNvPr id="3" name="Espaço Reservado para Conteúdo 2">
            <a:extLst>
              <a:ext uri="{FF2B5EF4-FFF2-40B4-BE49-F238E27FC236}">
                <a16:creationId xmlns:a16="http://schemas.microsoft.com/office/drawing/2014/main" id="{FEDEA122-2DB3-3049-3C14-0BE65A9A4EC1}"/>
              </a:ext>
            </a:extLst>
          </p:cNvPr>
          <p:cNvSpPr>
            <a:spLocks noGrp="1"/>
          </p:cNvSpPr>
          <p:nvPr>
            <p:ph idx="1"/>
          </p:nvPr>
        </p:nvSpPr>
        <p:spPr/>
        <p:txBody>
          <a:bodyPr/>
          <a:lstStyle/>
          <a:p>
            <a:r>
              <a:rPr lang="pt-BR" b="0" i="0" dirty="0">
                <a:solidFill>
                  <a:srgbClr val="E3E3E3"/>
                </a:solidFill>
                <a:effectLst/>
                <a:latin typeface="Google Sans"/>
              </a:rPr>
              <a:t>A empresa[PK DIGITAL PRODUCTS], pessoa jurídica de direito privado, inscrita no CNPJ sob o nº 50.788.948/0001-21, com sede na [R Doutor Jo</a:t>
            </a:r>
            <a:r>
              <a:rPr lang="pt-BR" dirty="0">
                <a:solidFill>
                  <a:srgbClr val="E3E3E3"/>
                </a:solidFill>
                <a:latin typeface="Google Sans"/>
              </a:rPr>
              <a:t>ão Manoel Tannus N°285</a:t>
            </a:r>
            <a:r>
              <a:rPr lang="pt-BR" b="0" i="0" dirty="0">
                <a:solidFill>
                  <a:srgbClr val="E3E3E3"/>
                </a:solidFill>
                <a:effectLst/>
                <a:latin typeface="Google Sans"/>
              </a:rPr>
              <a:t>], neste ato representada por [Pablo </a:t>
            </a:r>
            <a:r>
              <a:rPr lang="pt-BR" b="0" i="0" dirty="0" err="1">
                <a:solidFill>
                  <a:srgbClr val="E3E3E3"/>
                </a:solidFill>
                <a:effectLst/>
                <a:latin typeface="Google Sans"/>
              </a:rPr>
              <a:t>Kennediy</a:t>
            </a:r>
            <a:r>
              <a:rPr lang="pt-BR" b="0" i="0" dirty="0">
                <a:solidFill>
                  <a:srgbClr val="E3E3E3"/>
                </a:solidFill>
                <a:effectLst/>
                <a:latin typeface="Google Sans"/>
              </a:rPr>
              <a:t> Almeida Oliveira], [cargo do representante legal], doravante denominada "Empresa";</a:t>
            </a:r>
            <a:endParaRPr lang="pt-BR" dirty="0">
              <a:solidFill>
                <a:srgbClr val="E3E3E3"/>
              </a:solidFill>
              <a:latin typeface="Google Sans"/>
            </a:endParaRPr>
          </a:p>
          <a:p>
            <a:pPr algn="l"/>
            <a:r>
              <a:rPr lang="pt-BR" dirty="0">
                <a:solidFill>
                  <a:srgbClr val="E3E3E3"/>
                </a:solidFill>
                <a:latin typeface="Google Sans"/>
              </a:rPr>
              <a:t>Pablo </a:t>
            </a:r>
            <a:r>
              <a:rPr lang="pt-BR" dirty="0" err="1">
                <a:solidFill>
                  <a:srgbClr val="E3E3E3"/>
                </a:solidFill>
                <a:latin typeface="Google Sans"/>
              </a:rPr>
              <a:t>Kennediy</a:t>
            </a:r>
            <a:r>
              <a:rPr lang="pt-BR" b="0" i="0" dirty="0">
                <a:solidFill>
                  <a:srgbClr val="E3E3E3"/>
                </a:solidFill>
                <a:effectLst/>
                <a:latin typeface="Google Sans"/>
              </a:rPr>
              <a:t>, pessoa física, inscrita no CPF sob o nº 700.085.756.-06, com endereço na [Sebastiã</a:t>
            </a:r>
            <a:r>
              <a:rPr lang="pt-BR" dirty="0">
                <a:solidFill>
                  <a:srgbClr val="E3E3E3"/>
                </a:solidFill>
                <a:latin typeface="Google Sans"/>
              </a:rPr>
              <a:t>o Silveira Santos</a:t>
            </a:r>
            <a:r>
              <a:rPr lang="pt-BR" b="0" i="0" dirty="0">
                <a:solidFill>
                  <a:srgbClr val="E3E3E3"/>
                </a:solidFill>
                <a:effectLst/>
                <a:latin typeface="Google Sans"/>
              </a:rPr>
              <a:t>], doravante denominada "Desenvolvedor";</a:t>
            </a:r>
          </a:p>
          <a:p>
            <a:pPr algn="l"/>
            <a:r>
              <a:rPr lang="pt-BR" b="0" i="0" dirty="0">
                <a:solidFill>
                  <a:srgbClr val="E3E3E3"/>
                </a:solidFill>
                <a:effectLst/>
                <a:latin typeface="Google Sans"/>
              </a:rPr>
              <a:t>Têm entre si, neste ato, justo e acertado o presente contrato de prestação de serviços de desenvolvimento web, nos termos e condições especificados na próxima pagina.</a:t>
            </a:r>
            <a:endParaRPr lang="pt-BR" dirty="0"/>
          </a:p>
        </p:txBody>
      </p:sp>
    </p:spTree>
    <p:extLst>
      <p:ext uri="{BB962C8B-B14F-4D97-AF65-F5344CB8AC3E}">
        <p14:creationId xmlns:p14="http://schemas.microsoft.com/office/powerpoint/2010/main" val="328033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03131-CD5E-2B99-A067-58E1244547E8}"/>
              </a:ext>
            </a:extLst>
          </p:cNvPr>
          <p:cNvSpPr>
            <a:spLocks noGrp="1"/>
          </p:cNvSpPr>
          <p:nvPr>
            <p:ph type="title"/>
          </p:nvPr>
        </p:nvSpPr>
        <p:spPr>
          <a:xfrm>
            <a:off x="634218" y="767124"/>
            <a:ext cx="3065585" cy="1293028"/>
          </a:xfrm>
        </p:spPr>
        <p:txBody>
          <a:bodyPr/>
          <a:lstStyle/>
          <a:p>
            <a:r>
              <a:rPr lang="pt-BR" b="0" i="0" dirty="0">
                <a:solidFill>
                  <a:srgbClr val="E3E3E3"/>
                </a:solidFill>
                <a:effectLst/>
                <a:latin typeface="Google Sans"/>
              </a:rPr>
              <a:t>1. DO OBJETO</a:t>
            </a:r>
            <a:endParaRPr lang="pt-BR" dirty="0"/>
          </a:p>
        </p:txBody>
      </p:sp>
      <p:sp>
        <p:nvSpPr>
          <p:cNvPr id="3" name="Espaço Reservado para Conteúdo 2">
            <a:extLst>
              <a:ext uri="{FF2B5EF4-FFF2-40B4-BE49-F238E27FC236}">
                <a16:creationId xmlns:a16="http://schemas.microsoft.com/office/drawing/2014/main" id="{BECDABBD-65B4-CFA5-28F1-117324F3B74A}"/>
              </a:ext>
            </a:extLst>
          </p:cNvPr>
          <p:cNvSpPr>
            <a:spLocks noGrp="1"/>
          </p:cNvSpPr>
          <p:nvPr>
            <p:ph idx="1"/>
          </p:nvPr>
        </p:nvSpPr>
        <p:spPr>
          <a:xfrm>
            <a:off x="685800" y="2194560"/>
            <a:ext cx="10820400" cy="2603289"/>
          </a:xfrm>
        </p:spPr>
        <p:txBody>
          <a:bodyPr/>
          <a:lstStyle/>
          <a:p>
            <a:pPr algn="l"/>
            <a:r>
              <a:rPr lang="pt-BR" b="0" i="0" dirty="0">
                <a:solidFill>
                  <a:srgbClr val="E3E3E3"/>
                </a:solidFill>
                <a:effectLst/>
                <a:latin typeface="Google Sans"/>
              </a:rPr>
              <a:t>O presente contrato tem por objeto a prestação de serviços de desenvolvimento web pelo Desenvolvedor, em favor da Empresa, consistentes em:</a:t>
            </a:r>
          </a:p>
          <a:p>
            <a:pPr algn="l">
              <a:buFont typeface="Arial" panose="020B0604020202020204" pitchFamily="34" charset="0"/>
              <a:buChar char="•"/>
            </a:pPr>
            <a:r>
              <a:rPr lang="pt-BR" b="0" i="0" dirty="0">
                <a:solidFill>
                  <a:srgbClr val="E3E3E3"/>
                </a:solidFill>
                <a:effectLst/>
                <a:latin typeface="Google Sans"/>
              </a:rPr>
              <a:t>Desenvolvimento de um site institucional para a Empresa;</a:t>
            </a:r>
          </a:p>
          <a:p>
            <a:pPr algn="l">
              <a:buFont typeface="Arial" panose="020B0604020202020204" pitchFamily="34" charset="0"/>
              <a:buChar char="•"/>
            </a:pPr>
            <a:r>
              <a:rPr lang="pt-BR" b="0" i="0" dirty="0">
                <a:solidFill>
                  <a:srgbClr val="E3E3E3"/>
                </a:solidFill>
                <a:effectLst/>
                <a:latin typeface="Google Sans"/>
              </a:rPr>
              <a:t>Desenvolvimento de um sistema de gerenciamento de conteúdo (CMS) para o site institucional;</a:t>
            </a:r>
          </a:p>
          <a:p>
            <a:pPr algn="l">
              <a:buFont typeface="Arial" panose="020B0604020202020204" pitchFamily="34" charset="0"/>
              <a:buChar char="•"/>
            </a:pPr>
            <a:r>
              <a:rPr lang="pt-BR" b="0" i="0" dirty="0">
                <a:solidFill>
                  <a:srgbClr val="E3E3E3"/>
                </a:solidFill>
                <a:effectLst/>
                <a:latin typeface="Google Sans"/>
              </a:rPr>
              <a:t>Desenvolvimento de um aplicativo mobile para o site institucional.</a:t>
            </a:r>
          </a:p>
          <a:p>
            <a:endParaRPr lang="pt-BR" dirty="0"/>
          </a:p>
        </p:txBody>
      </p:sp>
    </p:spTree>
    <p:extLst>
      <p:ext uri="{BB962C8B-B14F-4D97-AF65-F5344CB8AC3E}">
        <p14:creationId xmlns:p14="http://schemas.microsoft.com/office/powerpoint/2010/main" val="46837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AF9BD-7B2C-26A9-AC04-F0DCDD543870}"/>
              </a:ext>
            </a:extLst>
          </p:cNvPr>
          <p:cNvSpPr>
            <a:spLocks noGrp="1"/>
          </p:cNvSpPr>
          <p:nvPr>
            <p:ph type="title"/>
          </p:nvPr>
        </p:nvSpPr>
        <p:spPr>
          <a:xfrm>
            <a:off x="685800" y="837462"/>
            <a:ext cx="3200400" cy="1293028"/>
          </a:xfrm>
        </p:spPr>
        <p:txBody>
          <a:bodyPr/>
          <a:lstStyle/>
          <a:p>
            <a:r>
              <a:rPr lang="pt-BR" b="0" i="0" dirty="0">
                <a:solidFill>
                  <a:srgbClr val="E3E3E3"/>
                </a:solidFill>
                <a:effectLst/>
                <a:latin typeface="Google Sans"/>
              </a:rPr>
              <a:t>2. DO PRAZO</a:t>
            </a:r>
            <a:endParaRPr lang="pt-BR" dirty="0"/>
          </a:p>
        </p:txBody>
      </p:sp>
      <p:sp>
        <p:nvSpPr>
          <p:cNvPr id="3" name="Espaço Reservado para Conteúdo 2">
            <a:extLst>
              <a:ext uri="{FF2B5EF4-FFF2-40B4-BE49-F238E27FC236}">
                <a16:creationId xmlns:a16="http://schemas.microsoft.com/office/drawing/2014/main" id="{0983B138-3BC1-8A6E-4B8B-F7C34AE8E5E1}"/>
              </a:ext>
            </a:extLst>
          </p:cNvPr>
          <p:cNvSpPr>
            <a:spLocks noGrp="1"/>
          </p:cNvSpPr>
          <p:nvPr>
            <p:ph idx="1"/>
          </p:nvPr>
        </p:nvSpPr>
        <p:spPr>
          <a:xfrm>
            <a:off x="685800" y="2194561"/>
            <a:ext cx="10820400" cy="2082018"/>
          </a:xfrm>
        </p:spPr>
        <p:txBody>
          <a:bodyPr>
            <a:normAutofit fontScale="92500" lnSpcReduction="10000"/>
          </a:bodyPr>
          <a:lstStyle/>
          <a:p>
            <a:r>
              <a:rPr lang="pt-BR" b="0" i="0" dirty="0">
                <a:solidFill>
                  <a:srgbClr val="E3E3E3"/>
                </a:solidFill>
                <a:effectLst/>
                <a:latin typeface="Google Sans"/>
              </a:rPr>
              <a:t>O prazo de vigência do presente contrato é de 40 (quarenta) dias, contados a partir da data de assinatura do contrato.</a:t>
            </a:r>
          </a:p>
          <a:p>
            <a:r>
              <a:rPr lang="pt-BR" b="0" i="0" dirty="0">
                <a:solidFill>
                  <a:srgbClr val="E2EEFF"/>
                </a:solidFill>
                <a:effectLst/>
                <a:latin typeface="Google Sans"/>
              </a:rPr>
              <a:t>Em média, leva-se de 6 meses a 1 ano para dominar os fundamentos do desenvolvimento front-</a:t>
            </a:r>
            <a:r>
              <a:rPr lang="pt-BR" b="0" i="0" dirty="0" err="1">
                <a:solidFill>
                  <a:srgbClr val="E2EEFF"/>
                </a:solidFill>
                <a:effectLst/>
                <a:latin typeface="Google Sans"/>
              </a:rPr>
              <a:t>end</a:t>
            </a:r>
            <a:r>
              <a:rPr lang="pt-BR" b="0" i="0" dirty="0">
                <a:solidFill>
                  <a:srgbClr val="BDC1C6"/>
                </a:solidFill>
                <a:effectLst/>
                <a:latin typeface="Google Sans"/>
              </a:rPr>
              <a:t>, como HTML, CSS e </a:t>
            </a:r>
            <a:r>
              <a:rPr lang="pt-BR" b="0" i="0" dirty="0" err="1">
                <a:solidFill>
                  <a:srgbClr val="BDC1C6"/>
                </a:solidFill>
                <a:effectLst/>
                <a:latin typeface="Google Sans"/>
              </a:rPr>
              <a:t>JavaScript</a:t>
            </a:r>
            <a:r>
              <a:rPr lang="pt-BR" b="0" i="0" dirty="0">
                <a:solidFill>
                  <a:srgbClr val="BDC1C6"/>
                </a:solidFill>
                <a:effectLst/>
                <a:latin typeface="Google Sans"/>
              </a:rPr>
              <a:t>, baseando nisso foi decretado que esse é o tempo médio produtivo da prestadora de serviços.</a:t>
            </a:r>
            <a:endParaRPr lang="pt-BR" dirty="0">
              <a:solidFill>
                <a:srgbClr val="E3E3E3"/>
              </a:solidFill>
              <a:latin typeface="Google Sans"/>
            </a:endParaRPr>
          </a:p>
          <a:p>
            <a:r>
              <a:rPr lang="pt-BR" dirty="0">
                <a:solidFill>
                  <a:srgbClr val="E3E3E3"/>
                </a:solidFill>
                <a:latin typeface="Google Sans"/>
              </a:rPr>
              <a:t>No nosso contrato o prazo varia tanto para menos quanto para mais tendo em vista a necessidade e nível de dificuldade na solicitação.</a:t>
            </a:r>
            <a:endParaRPr lang="pt-BR" dirty="0"/>
          </a:p>
        </p:txBody>
      </p:sp>
    </p:spTree>
    <p:extLst>
      <p:ext uri="{BB962C8B-B14F-4D97-AF65-F5344CB8AC3E}">
        <p14:creationId xmlns:p14="http://schemas.microsoft.com/office/powerpoint/2010/main" val="21644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9D5CC-D3E8-6F6C-0942-1BC9DB8736EE}"/>
              </a:ext>
            </a:extLst>
          </p:cNvPr>
          <p:cNvSpPr>
            <a:spLocks noGrp="1"/>
          </p:cNvSpPr>
          <p:nvPr>
            <p:ph type="title"/>
          </p:nvPr>
        </p:nvSpPr>
        <p:spPr>
          <a:xfrm>
            <a:off x="685800" y="809327"/>
            <a:ext cx="3097237" cy="1293028"/>
          </a:xfrm>
        </p:spPr>
        <p:txBody>
          <a:bodyPr/>
          <a:lstStyle/>
          <a:p>
            <a:r>
              <a:rPr lang="pt-BR" b="0" i="0" dirty="0">
                <a:solidFill>
                  <a:srgbClr val="E3E3E3"/>
                </a:solidFill>
                <a:effectLst/>
                <a:latin typeface="Google Sans"/>
              </a:rPr>
              <a:t>3. DO VALOR</a:t>
            </a:r>
            <a:endParaRPr lang="pt-BR" dirty="0"/>
          </a:p>
        </p:txBody>
      </p:sp>
      <p:sp>
        <p:nvSpPr>
          <p:cNvPr id="3" name="Espaço Reservado para Conteúdo 2">
            <a:extLst>
              <a:ext uri="{FF2B5EF4-FFF2-40B4-BE49-F238E27FC236}">
                <a16:creationId xmlns:a16="http://schemas.microsoft.com/office/drawing/2014/main" id="{BE9E76B1-458F-3B13-0723-B52CF8C8A40F}"/>
              </a:ext>
            </a:extLst>
          </p:cNvPr>
          <p:cNvSpPr>
            <a:spLocks noGrp="1"/>
          </p:cNvSpPr>
          <p:nvPr>
            <p:ph idx="1"/>
          </p:nvPr>
        </p:nvSpPr>
        <p:spPr>
          <a:xfrm>
            <a:off x="685800" y="2194561"/>
            <a:ext cx="10820400" cy="3306830"/>
          </a:xfrm>
        </p:spPr>
        <p:txBody>
          <a:bodyPr/>
          <a:lstStyle/>
          <a:p>
            <a:pPr algn="l"/>
            <a:r>
              <a:rPr lang="pt-BR" b="0" i="0" dirty="0">
                <a:solidFill>
                  <a:srgbClr val="E3E3E3"/>
                </a:solidFill>
                <a:effectLst/>
                <a:latin typeface="Google Sans"/>
              </a:rPr>
              <a:t>O valor total do presente contrato é de R$ [X], que foi acordado em uma reunião previa com o representante legal e será pago pela Empresa que solicita ao Desenvolvedor da seguinte forma:</a:t>
            </a:r>
          </a:p>
          <a:p>
            <a:pPr algn="l">
              <a:buFont typeface="Arial" panose="020B0604020202020204" pitchFamily="34" charset="0"/>
              <a:buChar char="•"/>
            </a:pPr>
            <a:r>
              <a:rPr lang="pt-BR" b="0" i="0" dirty="0">
                <a:solidFill>
                  <a:srgbClr val="E3E3E3"/>
                </a:solidFill>
                <a:effectLst/>
                <a:latin typeface="Google Sans"/>
              </a:rPr>
              <a:t>30% R$ [valor] no ato da assinatura do contrato;</a:t>
            </a:r>
          </a:p>
          <a:p>
            <a:pPr algn="l">
              <a:buFont typeface="Arial" panose="020B0604020202020204" pitchFamily="34" charset="0"/>
              <a:buChar char="•"/>
            </a:pPr>
            <a:r>
              <a:rPr lang="pt-BR" dirty="0">
                <a:solidFill>
                  <a:srgbClr val="E3E3E3"/>
                </a:solidFill>
                <a:latin typeface="Google Sans"/>
              </a:rPr>
              <a:t>100%</a:t>
            </a:r>
            <a:r>
              <a:rPr lang="pt-BR" b="0" i="0" dirty="0">
                <a:solidFill>
                  <a:srgbClr val="E3E3E3"/>
                </a:solidFill>
                <a:effectLst/>
                <a:latin typeface="Google Sans"/>
              </a:rPr>
              <a:t> R$ [valor] no prazo de 30 (trinta) dias após a entrega do site institucional;</a:t>
            </a:r>
          </a:p>
          <a:p>
            <a:pPr algn="l">
              <a:buFont typeface="Arial" panose="020B0604020202020204" pitchFamily="34" charset="0"/>
              <a:buChar char="•"/>
            </a:pPr>
            <a:r>
              <a:rPr lang="pt-BR" b="0" i="0" dirty="0">
                <a:solidFill>
                  <a:srgbClr val="E3E3E3"/>
                </a:solidFill>
                <a:effectLst/>
                <a:latin typeface="Google Sans"/>
              </a:rPr>
              <a:t>50% R$ [valor] no prazo de 60 (sessenta) dias após a entrega do sistema de gerenciamento de conteúdo (CMS);</a:t>
            </a:r>
          </a:p>
          <a:p>
            <a:pPr algn="l">
              <a:buFont typeface="Arial" panose="020B0604020202020204" pitchFamily="34" charset="0"/>
              <a:buChar char="•"/>
            </a:pPr>
            <a:r>
              <a:rPr lang="pt-BR" dirty="0">
                <a:solidFill>
                  <a:srgbClr val="E3E3E3"/>
                </a:solidFill>
                <a:latin typeface="Google Sans"/>
              </a:rPr>
              <a:t>80% </a:t>
            </a:r>
            <a:r>
              <a:rPr lang="pt-BR" b="0" i="0" dirty="0">
                <a:solidFill>
                  <a:srgbClr val="E3E3E3"/>
                </a:solidFill>
                <a:effectLst/>
                <a:latin typeface="Google Sans"/>
              </a:rPr>
              <a:t>R$ [valor] no prazo de 90 (noventa) dias após a entrega do aplicativo mobile.</a:t>
            </a:r>
          </a:p>
          <a:p>
            <a:endParaRPr lang="pt-BR" dirty="0"/>
          </a:p>
        </p:txBody>
      </p:sp>
    </p:spTree>
    <p:extLst>
      <p:ext uri="{BB962C8B-B14F-4D97-AF65-F5344CB8AC3E}">
        <p14:creationId xmlns:p14="http://schemas.microsoft.com/office/powerpoint/2010/main" val="129953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DD601-F56B-7615-F3CC-D433F10E67B1}"/>
              </a:ext>
            </a:extLst>
          </p:cNvPr>
          <p:cNvSpPr>
            <a:spLocks noGrp="1"/>
          </p:cNvSpPr>
          <p:nvPr>
            <p:ph type="title"/>
          </p:nvPr>
        </p:nvSpPr>
        <p:spPr>
          <a:xfrm>
            <a:off x="685800" y="523592"/>
            <a:ext cx="3505200" cy="1293028"/>
          </a:xfrm>
        </p:spPr>
        <p:txBody>
          <a:bodyPr/>
          <a:lstStyle/>
          <a:p>
            <a:r>
              <a:rPr lang="pt-BR" b="0" i="0" dirty="0">
                <a:solidFill>
                  <a:srgbClr val="E3E3E3"/>
                </a:solidFill>
                <a:effectLst/>
                <a:latin typeface="Google Sans"/>
              </a:rPr>
              <a:t>4. DA ENTREGA</a:t>
            </a:r>
            <a:endParaRPr lang="pt-BR" dirty="0"/>
          </a:p>
        </p:txBody>
      </p:sp>
      <p:sp>
        <p:nvSpPr>
          <p:cNvPr id="3" name="Espaço Reservado para Conteúdo 2">
            <a:extLst>
              <a:ext uri="{FF2B5EF4-FFF2-40B4-BE49-F238E27FC236}">
                <a16:creationId xmlns:a16="http://schemas.microsoft.com/office/drawing/2014/main" id="{435ED3F8-8FE1-CFDE-3B61-A62F42C2A705}"/>
              </a:ext>
            </a:extLst>
          </p:cNvPr>
          <p:cNvSpPr>
            <a:spLocks noGrp="1"/>
          </p:cNvSpPr>
          <p:nvPr>
            <p:ph idx="1"/>
          </p:nvPr>
        </p:nvSpPr>
        <p:spPr>
          <a:xfrm>
            <a:off x="685800" y="1639925"/>
            <a:ext cx="10820400" cy="2547018"/>
          </a:xfrm>
        </p:spPr>
        <p:txBody>
          <a:bodyPr/>
          <a:lstStyle/>
          <a:p>
            <a:pPr algn="l"/>
            <a:r>
              <a:rPr lang="pt-BR" b="0" i="0" dirty="0">
                <a:solidFill>
                  <a:srgbClr val="E3E3E3"/>
                </a:solidFill>
                <a:effectLst/>
                <a:latin typeface="Google Sans"/>
              </a:rPr>
              <a:t>O Desenvolvedor deverá entregar os serviços objeto do presente contrato no prazo de 30 (trinta) dias após a assinatura do contrato, sendo que o prazo para entrega de cada serviço específico será o seguinte:</a:t>
            </a:r>
          </a:p>
          <a:p>
            <a:pPr algn="l">
              <a:buFont typeface="Arial" panose="020B0604020202020204" pitchFamily="34" charset="0"/>
              <a:buChar char="•"/>
            </a:pPr>
            <a:r>
              <a:rPr lang="pt-BR" b="0" i="0" dirty="0">
                <a:solidFill>
                  <a:srgbClr val="E3E3E3"/>
                </a:solidFill>
                <a:effectLst/>
                <a:latin typeface="Google Sans"/>
              </a:rPr>
              <a:t>Site institucional: 30 (trinta) dias;</a:t>
            </a:r>
          </a:p>
          <a:p>
            <a:pPr algn="l">
              <a:buFont typeface="Arial" panose="020B0604020202020204" pitchFamily="34" charset="0"/>
              <a:buChar char="•"/>
            </a:pPr>
            <a:r>
              <a:rPr lang="pt-BR" b="0" i="0" dirty="0">
                <a:solidFill>
                  <a:srgbClr val="E3E3E3"/>
                </a:solidFill>
                <a:effectLst/>
                <a:latin typeface="Google Sans"/>
              </a:rPr>
              <a:t>Sistema de gerenciamento de conteúdo (CMS): 60 (sessenta) dias;</a:t>
            </a:r>
          </a:p>
          <a:p>
            <a:pPr algn="l">
              <a:buFont typeface="Arial" panose="020B0604020202020204" pitchFamily="34" charset="0"/>
              <a:buChar char="•"/>
            </a:pPr>
            <a:r>
              <a:rPr lang="pt-BR" b="0" i="0" dirty="0">
                <a:solidFill>
                  <a:srgbClr val="E3E3E3"/>
                </a:solidFill>
                <a:effectLst/>
                <a:latin typeface="Google Sans"/>
              </a:rPr>
              <a:t>Aplicativo mobile: 90 (noventa) dias.</a:t>
            </a:r>
          </a:p>
          <a:p>
            <a:endParaRPr lang="pt-BR" dirty="0"/>
          </a:p>
        </p:txBody>
      </p:sp>
      <p:sp>
        <p:nvSpPr>
          <p:cNvPr id="4" name="Espaço Reservado para Conteúdo 2">
            <a:extLst>
              <a:ext uri="{FF2B5EF4-FFF2-40B4-BE49-F238E27FC236}">
                <a16:creationId xmlns:a16="http://schemas.microsoft.com/office/drawing/2014/main" id="{0EA5B27B-8EBB-032A-F5E0-2DF381DE960E}"/>
              </a:ext>
            </a:extLst>
          </p:cNvPr>
          <p:cNvSpPr txBox="1">
            <a:spLocks/>
          </p:cNvSpPr>
          <p:nvPr/>
        </p:nvSpPr>
        <p:spPr>
          <a:xfrm>
            <a:off x="685800" y="4796839"/>
            <a:ext cx="10820400" cy="101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pt-BR">
                <a:solidFill>
                  <a:srgbClr val="E3E3E3"/>
                </a:solidFill>
                <a:latin typeface="Google Sans"/>
              </a:rPr>
              <a:t>O Desenvolvedor será responsável por todos os custos e despesas relacionados à execução dos serviços objeto do presente contrato, incluindo, mas não se limitando a, custos de infraestrutura, equipamentos, softwares e mão de obra.</a:t>
            </a:r>
            <a:endParaRPr lang="pt-BR" dirty="0"/>
          </a:p>
        </p:txBody>
      </p:sp>
      <p:sp>
        <p:nvSpPr>
          <p:cNvPr id="5" name="Título 1">
            <a:extLst>
              <a:ext uri="{FF2B5EF4-FFF2-40B4-BE49-F238E27FC236}">
                <a16:creationId xmlns:a16="http://schemas.microsoft.com/office/drawing/2014/main" id="{26226399-0BDB-51DA-BDA1-A1846D9169E4}"/>
              </a:ext>
            </a:extLst>
          </p:cNvPr>
          <p:cNvSpPr txBox="1">
            <a:spLocks/>
          </p:cNvSpPr>
          <p:nvPr/>
        </p:nvSpPr>
        <p:spPr>
          <a:xfrm>
            <a:off x="574431" y="3764336"/>
            <a:ext cx="5643489"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pt-BR" dirty="0">
                <a:solidFill>
                  <a:srgbClr val="E3E3E3"/>
                </a:solidFill>
                <a:latin typeface="Google Sans"/>
              </a:rPr>
              <a:t>5. DA RESPONSABILIDADE</a:t>
            </a:r>
            <a:endParaRPr lang="pt-BR" dirty="0"/>
          </a:p>
        </p:txBody>
      </p:sp>
    </p:spTree>
    <p:extLst>
      <p:ext uri="{BB962C8B-B14F-4D97-AF65-F5344CB8AC3E}">
        <p14:creationId xmlns:p14="http://schemas.microsoft.com/office/powerpoint/2010/main" val="257171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4E7D5-99BC-96EE-97BF-1F54FD9F286E}"/>
              </a:ext>
            </a:extLst>
          </p:cNvPr>
          <p:cNvSpPr>
            <a:spLocks noGrp="1"/>
          </p:cNvSpPr>
          <p:nvPr>
            <p:ph type="title"/>
          </p:nvPr>
        </p:nvSpPr>
        <p:spPr>
          <a:xfrm>
            <a:off x="949569" y="625794"/>
            <a:ext cx="2567354" cy="1293028"/>
          </a:xfrm>
        </p:spPr>
        <p:txBody>
          <a:bodyPr/>
          <a:lstStyle/>
          <a:p>
            <a:r>
              <a:rPr lang="pt-BR" b="0" i="0" dirty="0">
                <a:solidFill>
                  <a:srgbClr val="E3E3E3"/>
                </a:solidFill>
                <a:effectLst/>
                <a:latin typeface="Google Sans"/>
              </a:rPr>
              <a:t>6. DA LGPD</a:t>
            </a:r>
            <a:endParaRPr lang="pt-BR" dirty="0"/>
          </a:p>
        </p:txBody>
      </p:sp>
      <p:sp>
        <p:nvSpPr>
          <p:cNvPr id="5" name="Espaço Reservado para Conteúdo 2">
            <a:extLst>
              <a:ext uri="{FF2B5EF4-FFF2-40B4-BE49-F238E27FC236}">
                <a16:creationId xmlns:a16="http://schemas.microsoft.com/office/drawing/2014/main" id="{691145A1-C087-23E7-0307-65BC0EC1DE31}"/>
              </a:ext>
            </a:extLst>
          </p:cNvPr>
          <p:cNvSpPr txBox="1">
            <a:spLocks/>
          </p:cNvSpPr>
          <p:nvPr/>
        </p:nvSpPr>
        <p:spPr>
          <a:xfrm>
            <a:off x="949569" y="1817846"/>
            <a:ext cx="10820400" cy="101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pt-BR" b="0" i="0" dirty="0">
                <a:solidFill>
                  <a:srgbClr val="E3E3E3"/>
                </a:solidFill>
                <a:effectLst/>
                <a:latin typeface="Google Sans"/>
              </a:rPr>
              <a:t>O Desenvolvedor compromete-se a cumprir todas as disposições da Lei Geral de Proteção de Dados Pessoais (LGPD), no que diz respeito ao tratamento de dados pessoais que forem coletados ou processados no âmbito da execução dos serviços objeto do presente contrato.</a:t>
            </a:r>
          </a:p>
        </p:txBody>
      </p:sp>
      <p:sp>
        <p:nvSpPr>
          <p:cNvPr id="6" name="Espaço Reservado para Conteúdo 2">
            <a:extLst>
              <a:ext uri="{FF2B5EF4-FFF2-40B4-BE49-F238E27FC236}">
                <a16:creationId xmlns:a16="http://schemas.microsoft.com/office/drawing/2014/main" id="{73F748D9-4B08-BD85-BB09-EED1A05E8ADE}"/>
              </a:ext>
            </a:extLst>
          </p:cNvPr>
          <p:cNvSpPr txBox="1">
            <a:spLocks/>
          </p:cNvSpPr>
          <p:nvPr/>
        </p:nvSpPr>
        <p:spPr>
          <a:xfrm>
            <a:off x="949569" y="4022772"/>
            <a:ext cx="10820400" cy="1234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pt-BR" dirty="0">
                <a:solidFill>
                  <a:srgbClr val="E3E3E3"/>
                </a:solidFill>
                <a:latin typeface="Google Sans"/>
              </a:rPr>
              <a:t>O presente contrato poderá ser resolvido por qualquer uma das partes, a qualquer tempo, mediante notificação escrita à outra parte, com antecedência mínima de 30 (trinta) dias.</a:t>
            </a:r>
            <a:endParaRPr lang="pt-BR" dirty="0"/>
          </a:p>
        </p:txBody>
      </p:sp>
      <p:sp>
        <p:nvSpPr>
          <p:cNvPr id="7" name="Título 1">
            <a:extLst>
              <a:ext uri="{FF2B5EF4-FFF2-40B4-BE49-F238E27FC236}">
                <a16:creationId xmlns:a16="http://schemas.microsoft.com/office/drawing/2014/main" id="{092B4088-A58F-5CA3-7A65-A0ADC9A3003E}"/>
              </a:ext>
            </a:extLst>
          </p:cNvPr>
          <p:cNvSpPr txBox="1">
            <a:spLocks/>
          </p:cNvSpPr>
          <p:nvPr/>
        </p:nvSpPr>
        <p:spPr>
          <a:xfrm>
            <a:off x="892395" y="2729744"/>
            <a:ext cx="4026877"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pt-BR" b="0" i="0" dirty="0">
                <a:solidFill>
                  <a:srgbClr val="E3E3E3"/>
                </a:solidFill>
                <a:effectLst/>
                <a:latin typeface="Google Sans"/>
              </a:rPr>
              <a:t>7. DA RESOLUÇÃO</a:t>
            </a:r>
            <a:endParaRPr lang="pt-BR" dirty="0"/>
          </a:p>
        </p:txBody>
      </p:sp>
    </p:spTree>
    <p:extLst>
      <p:ext uri="{BB962C8B-B14F-4D97-AF65-F5344CB8AC3E}">
        <p14:creationId xmlns:p14="http://schemas.microsoft.com/office/powerpoint/2010/main" val="257180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D0382-2BC3-13C2-9066-55227B3F2DA7}"/>
              </a:ext>
            </a:extLst>
          </p:cNvPr>
          <p:cNvSpPr>
            <a:spLocks noGrp="1"/>
          </p:cNvSpPr>
          <p:nvPr>
            <p:ph type="title"/>
          </p:nvPr>
        </p:nvSpPr>
        <p:spPr>
          <a:xfrm>
            <a:off x="685800" y="1129531"/>
            <a:ext cx="4026877" cy="1293028"/>
          </a:xfrm>
        </p:spPr>
        <p:txBody>
          <a:bodyPr/>
          <a:lstStyle/>
          <a:p>
            <a:r>
              <a:rPr lang="pt-BR" b="0" i="0" dirty="0">
                <a:solidFill>
                  <a:srgbClr val="E3E3E3"/>
                </a:solidFill>
                <a:effectLst/>
                <a:latin typeface="Google Sans"/>
              </a:rPr>
              <a:t>8. DA JURISDIÇÃO</a:t>
            </a:r>
            <a:endParaRPr lang="pt-BR" dirty="0"/>
          </a:p>
        </p:txBody>
      </p:sp>
      <p:sp>
        <p:nvSpPr>
          <p:cNvPr id="5" name="Espaço Reservado para Conteúdo 2">
            <a:extLst>
              <a:ext uri="{FF2B5EF4-FFF2-40B4-BE49-F238E27FC236}">
                <a16:creationId xmlns:a16="http://schemas.microsoft.com/office/drawing/2014/main" id="{3A4FFE43-E379-0C86-08FF-8F98C5FA302F}"/>
              </a:ext>
            </a:extLst>
          </p:cNvPr>
          <p:cNvSpPr txBox="1">
            <a:spLocks/>
          </p:cNvSpPr>
          <p:nvPr/>
        </p:nvSpPr>
        <p:spPr>
          <a:xfrm>
            <a:off x="685800" y="2422559"/>
            <a:ext cx="10820400" cy="4287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gn="l"/>
            <a:r>
              <a:rPr lang="pt-BR" b="0" i="0" dirty="0">
                <a:solidFill>
                  <a:srgbClr val="E3E3E3"/>
                </a:solidFill>
                <a:effectLst/>
                <a:latin typeface="Google Sans"/>
              </a:rPr>
              <a:t>Para dirimir quaisquer controvérsias oriundas do presente contrato, as partes elegem o foro da comarca de [cidade], Estado de [estado].</a:t>
            </a:r>
          </a:p>
          <a:p>
            <a:pPr algn="l"/>
            <a:r>
              <a:rPr lang="pt-BR" b="0" i="0" dirty="0">
                <a:solidFill>
                  <a:srgbClr val="E3E3E3"/>
                </a:solidFill>
                <a:effectLst/>
                <a:latin typeface="Google Sans"/>
              </a:rPr>
              <a:t>E, por estarem justos e contratados, firmam o presente contrato, em duas vias de igual teor, na presença das testemunhas abaixo.</a:t>
            </a:r>
          </a:p>
          <a:p>
            <a:pPr algn="l"/>
            <a:r>
              <a:rPr lang="pt-BR" b="0" i="0" dirty="0">
                <a:solidFill>
                  <a:srgbClr val="E3E3E3"/>
                </a:solidFill>
                <a:effectLst/>
                <a:latin typeface="Google Sans"/>
              </a:rPr>
              <a:t>[Local], [data].</a:t>
            </a:r>
          </a:p>
          <a:p>
            <a:pPr algn="l"/>
            <a:r>
              <a:rPr lang="pt-BR" b="0" i="0" dirty="0">
                <a:solidFill>
                  <a:srgbClr val="E3E3E3"/>
                </a:solidFill>
                <a:effectLst/>
                <a:latin typeface="Google Sans"/>
              </a:rPr>
              <a:t>[Empresa]</a:t>
            </a:r>
          </a:p>
          <a:p>
            <a:pPr algn="l"/>
            <a:r>
              <a:rPr lang="pt-BR" b="0" i="0" dirty="0">
                <a:solidFill>
                  <a:srgbClr val="E3E3E3"/>
                </a:solidFill>
                <a:effectLst/>
                <a:latin typeface="Google Sans"/>
              </a:rPr>
              <a:t>[Desenvolvedor]</a:t>
            </a:r>
          </a:p>
          <a:p>
            <a:pPr algn="l"/>
            <a:r>
              <a:rPr lang="pt-BR" b="0" i="0" dirty="0">
                <a:solidFill>
                  <a:srgbClr val="E3E3E3"/>
                </a:solidFill>
                <a:effectLst/>
                <a:latin typeface="Google Sans"/>
              </a:rPr>
              <a:t>[Testemunha 1]</a:t>
            </a:r>
          </a:p>
          <a:p>
            <a:pPr algn="l"/>
            <a:r>
              <a:rPr lang="pt-BR" b="0" i="0" dirty="0">
                <a:solidFill>
                  <a:srgbClr val="E3E3E3"/>
                </a:solidFill>
                <a:effectLst/>
                <a:latin typeface="Google Sans"/>
              </a:rPr>
              <a:t>[Testemunha 2]</a:t>
            </a:r>
          </a:p>
        </p:txBody>
      </p:sp>
    </p:spTree>
    <p:extLst>
      <p:ext uri="{BB962C8B-B14F-4D97-AF65-F5344CB8AC3E}">
        <p14:creationId xmlns:p14="http://schemas.microsoft.com/office/powerpoint/2010/main" val="338731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88C5-06C2-B23A-46FD-4730B8DDA4D5}"/>
              </a:ext>
            </a:extLst>
          </p:cNvPr>
          <p:cNvSpPr>
            <a:spLocks noGrp="1"/>
          </p:cNvSpPr>
          <p:nvPr>
            <p:ph type="title"/>
          </p:nvPr>
        </p:nvSpPr>
        <p:spPr/>
        <p:txBody>
          <a:bodyPr/>
          <a:lstStyle/>
          <a:p>
            <a:r>
              <a:rPr lang="pt-BR" dirty="0"/>
              <a:t>9. cancelamento</a:t>
            </a:r>
          </a:p>
        </p:txBody>
      </p:sp>
      <p:sp>
        <p:nvSpPr>
          <p:cNvPr id="3" name="Espaço Reservado para Conteúdo 2">
            <a:extLst>
              <a:ext uri="{FF2B5EF4-FFF2-40B4-BE49-F238E27FC236}">
                <a16:creationId xmlns:a16="http://schemas.microsoft.com/office/drawing/2014/main" id="{A7A914AF-D3CC-DAB6-F0ED-40120EEA88CA}"/>
              </a:ext>
            </a:extLst>
          </p:cNvPr>
          <p:cNvSpPr>
            <a:spLocks noGrp="1"/>
          </p:cNvSpPr>
          <p:nvPr>
            <p:ph idx="1"/>
          </p:nvPr>
        </p:nvSpPr>
        <p:spPr/>
        <p:txBody>
          <a:bodyPr/>
          <a:lstStyle/>
          <a:p>
            <a:r>
              <a:rPr lang="pt-BR" dirty="0">
                <a:solidFill>
                  <a:srgbClr val="E3E3E3"/>
                </a:solidFill>
                <a:latin typeface="Google Sans"/>
              </a:rPr>
              <a:t>Assinalando o contrato ambas as partes tem por total direito solicitar o cancelamento total mediante a algum desconforto externo.</a:t>
            </a:r>
          </a:p>
          <a:p>
            <a:r>
              <a:rPr lang="pt-BR" dirty="0"/>
              <a:t>O Cancelamento total com a devolução de 100 % do valor investido somente será validado se o mesmo for solicitado antes de 7 dias uteis após a assinatura do contato.</a:t>
            </a:r>
          </a:p>
          <a:p>
            <a:r>
              <a:rPr lang="pt-BR" dirty="0"/>
              <a:t>O Cancelamento parcial com a devolução parcial é resultante a 70% do valor total investido pelo sujeito.</a:t>
            </a:r>
          </a:p>
          <a:p>
            <a:r>
              <a:rPr lang="pt-BR" dirty="0"/>
              <a:t>O Cancelamento após a finalização do prazo resulta em nenhuma devolução de valor sendo determinado pelo prestadora de serviços a não disponível representação usando o nome fantasia do mesmo.</a:t>
            </a:r>
          </a:p>
        </p:txBody>
      </p:sp>
    </p:spTree>
    <p:extLst>
      <p:ext uri="{BB962C8B-B14F-4D97-AF65-F5344CB8AC3E}">
        <p14:creationId xmlns:p14="http://schemas.microsoft.com/office/powerpoint/2010/main" val="2041273886"/>
      </p:ext>
    </p:extLst>
  </p:cSld>
  <p:clrMapOvr>
    <a:masterClrMapping/>
  </p:clrMapOvr>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TM04033937[[fn=Trilha de Vapor]]</Template>
  <TotalTime>74</TotalTime>
  <Words>1189</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Bahnschrift SemiLight</vt:lpstr>
      <vt:lpstr>Century Gothic</vt:lpstr>
      <vt:lpstr>Google Sans</vt:lpstr>
      <vt:lpstr>Open Sans</vt:lpstr>
      <vt:lpstr>Trilha de Vapor</vt:lpstr>
      <vt:lpstr>Pk digital products</vt:lpstr>
      <vt:lpstr>contrato DE PRESTAÇÃO DE SERVIÇOS</vt:lpstr>
      <vt:lpstr>1. DO OBJETO</vt:lpstr>
      <vt:lpstr>2. DO PRAZO</vt:lpstr>
      <vt:lpstr>3. DO VALOR</vt:lpstr>
      <vt:lpstr>4. DA ENTREGA</vt:lpstr>
      <vt:lpstr>6. DA LGPD</vt:lpstr>
      <vt:lpstr>8. DA JURISDIÇÃO</vt:lpstr>
      <vt:lpstr>9. cancelamento</vt:lpstr>
      <vt:lpstr>Observações:</vt:lpstr>
      <vt:lpstr> CLÁUSULA ADICIONAL</vt:lpstr>
      <vt:lpstr>Observações: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 digital products</dc:title>
  <dc:creator>Positivo</dc:creator>
  <cp:lastModifiedBy>Positivo</cp:lastModifiedBy>
  <cp:revision>3</cp:revision>
  <dcterms:created xsi:type="dcterms:W3CDTF">2023-11-23T18:09:45Z</dcterms:created>
  <dcterms:modified xsi:type="dcterms:W3CDTF">2023-11-29T01:41:03Z</dcterms:modified>
</cp:coreProperties>
</file>