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F054-E8B6-4557-4845-0EC31698A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6EDE6-2499-2B01-B569-A052A938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95AE6-2A22-C7F4-56F3-09E7AA4D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AFD1-113A-6895-D53D-6E26C223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4E5F-5DC8-583B-9472-95B58042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9610-789D-CAE9-1E0E-141D685E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2D0B-D65A-BF4D-3A81-6517FBF67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643E-7FAC-7F78-A76F-9AB437F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4A77-4459-995D-DA6B-2D4A1FF2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1EDF-DC0C-ECE6-2816-6860A967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18AF9-9C87-E1FD-9C63-758E27B66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D07B7-DE82-103D-3519-D6AE52DF6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B683-7EC6-6DB9-A991-5A973CB1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F402-0811-76A2-519E-BA626E95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F960-3980-88E4-262A-177B810E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7C71-E3BA-80B6-22A6-EF7BB15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F4D39-889C-9E43-372C-756C6726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EE8F7-BF7B-BE4D-635F-50922CB4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2406-0F0B-12FE-13CC-899CF550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6439-FD92-7240-F6D1-BEA548A9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9902-D73B-A92B-40D6-73AD0D7B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61C2-7E2E-4893-8C01-2F4D79B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A50-1FE2-18AD-56AC-7FB8CABB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BD70-820B-694F-F165-02870BB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761B-3EDC-12E2-B2BB-62F25D3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7B08-ACA2-7DA1-658E-69FF9092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3D64-F2C6-9F77-BD08-0F23CE70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FE25-F9ED-6BBE-5173-2ABB9A599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05A38-7F2D-7580-AAF8-9F6D4F05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EF7C-D2A5-5C7A-A034-72739688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390C0-D659-02FD-E3BC-6A6ABA8C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1811-1C76-5706-FA4F-F4892E03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044B-DEBE-AD5D-172A-2EC2763D2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9E2CD-0AD8-C5C0-355B-60DE68D4A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F2625-7150-8B82-C976-16464B14C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0E97C-2D14-9438-6943-F8E2B9CD1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86E7-2FBF-E766-74BA-819DC8A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09813-3EF3-388A-DA4F-C831470D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8348E-1D06-25B3-7636-CAB1184A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8D23-3BDE-BE8F-B7BF-041483C7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018A2-423C-1151-CB08-463B9860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59A76-6DA8-EE12-1552-C3D13A75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4EABA-4505-79D0-12D4-C60A9600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5B4F2-AE47-818C-8966-4CCEC890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F217-6598-08FD-ABC3-0982AB32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085D-D959-DDBA-99D5-59749AD7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5187-272C-6857-BAA8-0A2E504F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95D8-7E4B-C01D-28B1-76351F0E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98D8-4396-727A-CD96-9B97AC44C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332E8-BFA4-2F9F-6956-6611A996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C24D-8430-88FF-981D-C17B408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3FBB-FA09-247E-BF71-62BD3132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0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7363-8A91-960E-5CA4-680534F8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62C2D-E862-F693-76ED-809837FC8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CA34B-5055-D4D7-47D7-09C569B80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F8ABF-34A8-0D8F-AC8E-5E6ACEEE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579C1-1E60-FE46-1494-97CFAC29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ADF40-6EBE-07F4-FD41-9A9BC5CB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80803-0D9F-E922-150B-B69C6E02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D1B8B-FA00-A06D-696E-60A6310B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D318-357B-61D7-2B17-7AC54EF67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8010-342C-8E46-ABD7-58051D69A224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C8A0-8851-E718-4263-AF23ADF5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2820-5508-0592-DCA2-5B9594412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ED3B8-C532-344A-8CD5-DD962D1D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DA34-1ED0-00FC-9086-7E98B24D6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72CCD1-7612-517A-532A-78E881C0E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46572"/>
              </p:ext>
            </p:extLst>
          </p:nvPr>
        </p:nvGraphicFramePr>
        <p:xfrm>
          <a:off x="0" y="0"/>
          <a:ext cx="12192000" cy="4749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5919528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30354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6282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1628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090698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2304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4355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57654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597959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2553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404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243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58696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62237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860380"/>
                    </a:ext>
                  </a:extLst>
                </a:gridCol>
              </a:tblGrid>
              <a:tr h="2490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 err="1">
                          <a:effectLst/>
                        </a:rPr>
                        <a:t>Miércoles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Jueves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Viernes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Sábado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Domingo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Lunes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Martes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Miércoles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Jueves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Viernes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Sábado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Domingo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Lunes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:a16="http://schemas.microsoft.com/office/drawing/2014/main" val="3381195269"/>
                  </a:ext>
                </a:extLst>
              </a:tr>
              <a:tr h="2490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19/7/2023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20/7/2023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21/7/2023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22/7/2023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23/7/2023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24/7/2023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25/7/2023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26/7/2023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27/7/2023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28/7/2023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effectLst/>
                        </a:rPr>
                        <a:t>29/7/2023</a:t>
                      </a:r>
                      <a:endParaRPr lang="en-AU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30/7/2023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effectLst/>
                        </a:rPr>
                        <a:t>31/7/2023</a:t>
                      </a:r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:a16="http://schemas.microsoft.com/office/drawing/2014/main" val="2980479755"/>
                  </a:ext>
                </a:extLst>
              </a:tr>
              <a:tr h="2125482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Dry 45 first faeces                                                                                               Stressor                                         +                             Activity after stressor 45 lizards                                                       </a:t>
                      </a:r>
                      <a:endParaRPr lang="en-AU" sz="1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 45 lizards</a:t>
                      </a:r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err="1">
                          <a:effectLst/>
                        </a:rPr>
                        <a:t>Meassure</a:t>
                      </a:r>
                      <a:r>
                        <a:rPr lang="en-AU" sz="1000" u="none" strike="noStrike" dirty="0">
                          <a:effectLst/>
                        </a:rPr>
                        <a:t> SVL, </a:t>
                      </a:r>
                      <a:r>
                        <a:rPr lang="en-AU" sz="1000" u="none" strike="noStrike" dirty="0" err="1">
                          <a:effectLst/>
                        </a:rPr>
                        <a:t>TaL</a:t>
                      </a:r>
                      <a:r>
                        <a:rPr lang="en-AU" sz="1000" u="none" strike="noStrike" dirty="0">
                          <a:effectLst/>
                        </a:rPr>
                        <a:t>, and mass; euthanasia; &amp; collect faeces of 45 first lizards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AU" sz="1000" b="1" u="none" strike="noStrike" dirty="0">
                          <a:effectLst/>
                        </a:rPr>
                        <a:t>OPTION B</a:t>
                      </a:r>
                      <a:endParaRPr lang="en-A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:a16="http://schemas.microsoft.com/office/drawing/2014/main" val="850927611"/>
                  </a:ext>
                </a:extLst>
              </a:tr>
              <a:tr h="2125482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Dry 40 second faeces                                                                                               Stressor                                         +                             Activity after stressor 40 lizards                                                       </a:t>
                      </a:r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                                                                                         Stressor                                         +                             Activity after stressor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 err="1">
                          <a:effectLst/>
                        </a:rPr>
                        <a:t>Meassure</a:t>
                      </a:r>
                      <a:r>
                        <a:rPr lang="en-AU" sz="1000" u="none" strike="noStrike" dirty="0">
                          <a:effectLst/>
                        </a:rPr>
                        <a:t> SVL, </a:t>
                      </a:r>
                      <a:r>
                        <a:rPr lang="en-AU" sz="1000" u="none" strike="noStrike" dirty="0" err="1">
                          <a:effectLst/>
                        </a:rPr>
                        <a:t>TaL</a:t>
                      </a:r>
                      <a:r>
                        <a:rPr lang="en-AU" sz="1000" u="none" strike="noStrike" dirty="0">
                          <a:effectLst/>
                        </a:rPr>
                        <a:t>, and mass; euthanasia; &amp; collect faeces of 40 second lizards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AU" sz="1000" u="none" strike="noStrike" dirty="0">
                          <a:effectLst/>
                        </a:rPr>
                        <a:t>OPTION B</a:t>
                      </a:r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:a16="http://schemas.microsoft.com/office/drawing/2014/main" val="3188323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679615-1ECD-1ABA-514C-141ED5C13F42}"/>
              </a:ext>
            </a:extLst>
          </p:cNvPr>
          <p:cNvSpPr txBox="1"/>
          <p:nvPr/>
        </p:nvSpPr>
        <p:spPr>
          <a:xfrm>
            <a:off x="830179" y="433137"/>
            <a:ext cx="9529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Protocol “stressor”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Count and record number of items eaten for all individuals (10 am)</a:t>
            </a:r>
          </a:p>
          <a:p>
            <a:pPr marL="342900" indent="-342900">
              <a:buAutoNum type="arabicParenR"/>
            </a:pPr>
            <a:r>
              <a:rPr lang="en-US" dirty="0"/>
              <a:t>Start cameras (11:00 am) </a:t>
            </a:r>
          </a:p>
          <a:p>
            <a:pPr marL="342900" indent="-342900">
              <a:buAutoNum type="arabicParenR"/>
            </a:pPr>
            <a:r>
              <a:rPr lang="en-US" dirty="0"/>
              <a:t>Start “stressor” (11:30 am):</a:t>
            </a:r>
          </a:p>
          <a:p>
            <a:pPr marL="800100" lvl="1" indent="-342900">
              <a:buAutoNum type="arabicParenR"/>
            </a:pPr>
            <a:r>
              <a:rPr lang="en-US" dirty="0"/>
              <a:t>Start chronometer</a:t>
            </a:r>
          </a:p>
          <a:p>
            <a:pPr marL="800100" lvl="1" indent="-342900">
              <a:buFontTx/>
              <a:buAutoNum type="arabicParenR"/>
            </a:pPr>
            <a:r>
              <a:rPr lang="en-US" dirty="0"/>
              <a:t>Take away water, food, and shelter</a:t>
            </a:r>
          </a:p>
          <a:p>
            <a:pPr marL="800100" lvl="1" indent="-342900">
              <a:buAutoNum type="arabicParenR"/>
            </a:pPr>
            <a:r>
              <a:rPr lang="en-US" dirty="0"/>
              <a:t>Chase for 1 minute</a:t>
            </a:r>
          </a:p>
          <a:p>
            <a:pPr marL="800100" lvl="1" indent="-342900">
              <a:buFontTx/>
              <a:buAutoNum type="arabicParenR"/>
            </a:pPr>
            <a:r>
              <a:rPr lang="en-US" dirty="0"/>
              <a:t>Note final time spent in chasing and taking water, food, and shelter away</a:t>
            </a:r>
          </a:p>
          <a:p>
            <a:pPr marL="342900" indent="-342900">
              <a:buAutoNum type="arabicParenR"/>
            </a:pPr>
            <a:r>
              <a:rPr lang="en-US" dirty="0"/>
              <a:t>Record time spent under shelter for one hour each (approx. until 1:30 pm)</a:t>
            </a:r>
          </a:p>
          <a:p>
            <a:pPr marL="342900" indent="-342900">
              <a:buFontTx/>
              <a:buAutoNum type="arabicParenR"/>
            </a:pPr>
            <a:r>
              <a:rPr lang="en-US" dirty="0"/>
              <a:t>Feed them with frozen crickets (1:30-2:30 pm)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280FB-DDF6-415F-D774-C614B4599927}"/>
              </a:ext>
            </a:extLst>
          </p:cNvPr>
          <p:cNvSpPr txBox="1"/>
          <p:nvPr/>
        </p:nvSpPr>
        <p:spPr>
          <a:xfrm>
            <a:off x="745958" y="4947535"/>
            <a:ext cx="952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Possibility of taking faces once they are dead?    We can</a:t>
            </a:r>
          </a:p>
          <a:p>
            <a:pPr marL="342900" indent="-342900">
              <a:buAutoNum type="arabicParenR"/>
            </a:pPr>
            <a:r>
              <a:rPr lang="en-US" dirty="0"/>
              <a:t>Measurements? Total activity for one hour/emergence from shelter?     Emergence time</a:t>
            </a:r>
          </a:p>
          <a:p>
            <a:pPr marL="342900" indent="-342900">
              <a:buAutoNum type="arabicParenR"/>
            </a:pPr>
            <a:r>
              <a:rPr lang="en-US" dirty="0"/>
              <a:t>What to do with blood after euthanasia    Dalton </a:t>
            </a:r>
            <a:r>
              <a:rPr lang="en-US"/>
              <a:t>&amp; Naomi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304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Recio Santiago</dc:creator>
  <cp:lastModifiedBy>Pablo Recio Santiago</cp:lastModifiedBy>
  <cp:revision>3</cp:revision>
  <dcterms:created xsi:type="dcterms:W3CDTF">2023-07-09T15:18:35Z</dcterms:created>
  <dcterms:modified xsi:type="dcterms:W3CDTF">2023-07-21T01:46:13Z</dcterms:modified>
</cp:coreProperties>
</file>