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CE1AB-8ADA-4089-A2AE-19E7CA41B40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6B9874-C2E9-48D3-9BCC-D8A78D70CD1C}">
      <dgm:prSet/>
      <dgm:spPr/>
      <dgm:t>
        <a:bodyPr/>
        <a:lstStyle/>
        <a:p>
          <a:r>
            <a:rPr lang="es-CR"/>
            <a:t>Modelo</a:t>
          </a:r>
          <a:endParaRPr lang="en-US"/>
        </a:p>
      </dgm:t>
    </dgm:pt>
    <dgm:pt modelId="{47B8FFF0-089C-4A6C-BC12-D560A660DE63}" type="parTrans" cxnId="{5A1F5EEA-4C65-4ECA-B23C-1C9D39050F0C}">
      <dgm:prSet/>
      <dgm:spPr/>
      <dgm:t>
        <a:bodyPr/>
        <a:lstStyle/>
        <a:p>
          <a:endParaRPr lang="en-US"/>
        </a:p>
      </dgm:t>
    </dgm:pt>
    <dgm:pt modelId="{8A34FBAF-FF34-4DBF-88D5-49A2CA140FD4}" type="sibTrans" cxnId="{5A1F5EEA-4C65-4ECA-B23C-1C9D39050F0C}">
      <dgm:prSet/>
      <dgm:spPr/>
      <dgm:t>
        <a:bodyPr/>
        <a:lstStyle/>
        <a:p>
          <a:endParaRPr lang="en-US"/>
        </a:p>
      </dgm:t>
    </dgm:pt>
    <dgm:pt modelId="{B69F8E4D-8382-46FF-AF1C-AD12728FC6C4}">
      <dgm:prSet/>
      <dgm:spPr/>
      <dgm:t>
        <a:bodyPr/>
        <a:lstStyle/>
        <a:p>
          <a:r>
            <a:rPr lang="es-CR"/>
            <a:t>Vista</a:t>
          </a:r>
          <a:endParaRPr lang="en-US"/>
        </a:p>
      </dgm:t>
    </dgm:pt>
    <dgm:pt modelId="{DA60508C-6ACC-4B85-8072-7D06724D39ED}" type="parTrans" cxnId="{F17ED100-1BD3-4FF6-8CA1-D4DF70456731}">
      <dgm:prSet/>
      <dgm:spPr/>
      <dgm:t>
        <a:bodyPr/>
        <a:lstStyle/>
        <a:p>
          <a:endParaRPr lang="en-US"/>
        </a:p>
      </dgm:t>
    </dgm:pt>
    <dgm:pt modelId="{EF15E480-D912-43E5-8E88-C701F62C8BB4}" type="sibTrans" cxnId="{F17ED100-1BD3-4FF6-8CA1-D4DF70456731}">
      <dgm:prSet/>
      <dgm:spPr/>
      <dgm:t>
        <a:bodyPr/>
        <a:lstStyle/>
        <a:p>
          <a:endParaRPr lang="en-US"/>
        </a:p>
      </dgm:t>
    </dgm:pt>
    <dgm:pt modelId="{CF64CDBA-0C86-46B4-8E9A-10DD0CD0C133}">
      <dgm:prSet/>
      <dgm:spPr/>
      <dgm:t>
        <a:bodyPr/>
        <a:lstStyle/>
        <a:p>
          <a:r>
            <a:rPr lang="es-CR"/>
            <a:t>Controlador</a:t>
          </a:r>
          <a:endParaRPr lang="en-US"/>
        </a:p>
      </dgm:t>
    </dgm:pt>
    <dgm:pt modelId="{C83D672E-AB4A-4B24-A6B2-4850878D4FF3}" type="parTrans" cxnId="{62C86480-F1AC-43F4-B8C3-6F7A6DFAF60A}">
      <dgm:prSet/>
      <dgm:spPr/>
      <dgm:t>
        <a:bodyPr/>
        <a:lstStyle/>
        <a:p>
          <a:endParaRPr lang="en-US"/>
        </a:p>
      </dgm:t>
    </dgm:pt>
    <dgm:pt modelId="{37209025-ED1D-4AEE-955C-A7979AFD43D2}" type="sibTrans" cxnId="{62C86480-F1AC-43F4-B8C3-6F7A6DFAF60A}">
      <dgm:prSet/>
      <dgm:spPr/>
      <dgm:t>
        <a:bodyPr/>
        <a:lstStyle/>
        <a:p>
          <a:endParaRPr lang="en-US"/>
        </a:p>
      </dgm:t>
    </dgm:pt>
    <dgm:pt modelId="{04CE99E8-19B8-448D-A6B7-786190CD51C0}" type="pres">
      <dgm:prSet presAssocID="{F0FCE1AB-8ADA-4089-A2AE-19E7CA41B4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887D8F-13C9-4162-97DC-F1AC72B90868}" type="pres">
      <dgm:prSet presAssocID="{826B9874-C2E9-48D3-9BCC-D8A78D70CD1C}" presName="hierRoot1" presStyleCnt="0"/>
      <dgm:spPr/>
    </dgm:pt>
    <dgm:pt modelId="{A9AEDF4A-1DFA-46DE-99EC-49B0549792E6}" type="pres">
      <dgm:prSet presAssocID="{826B9874-C2E9-48D3-9BCC-D8A78D70CD1C}" presName="composite" presStyleCnt="0"/>
      <dgm:spPr/>
    </dgm:pt>
    <dgm:pt modelId="{132D4883-33DF-4FE6-B3CA-C3AD4D361A45}" type="pres">
      <dgm:prSet presAssocID="{826B9874-C2E9-48D3-9BCC-D8A78D70CD1C}" presName="background" presStyleLbl="node0" presStyleIdx="0" presStyleCnt="3"/>
      <dgm:spPr/>
    </dgm:pt>
    <dgm:pt modelId="{51B584D8-90E2-4D5C-8E64-F20105B81533}" type="pres">
      <dgm:prSet presAssocID="{826B9874-C2E9-48D3-9BCC-D8A78D70CD1C}" presName="text" presStyleLbl="fgAcc0" presStyleIdx="0" presStyleCnt="3">
        <dgm:presLayoutVars>
          <dgm:chPref val="3"/>
        </dgm:presLayoutVars>
      </dgm:prSet>
      <dgm:spPr/>
    </dgm:pt>
    <dgm:pt modelId="{43131A3E-F39B-475E-B8D8-55B7750BE51C}" type="pres">
      <dgm:prSet presAssocID="{826B9874-C2E9-48D3-9BCC-D8A78D70CD1C}" presName="hierChild2" presStyleCnt="0"/>
      <dgm:spPr/>
    </dgm:pt>
    <dgm:pt modelId="{C8FCB385-7A1B-447A-869E-3FD5C50A4876}" type="pres">
      <dgm:prSet presAssocID="{B69F8E4D-8382-46FF-AF1C-AD12728FC6C4}" presName="hierRoot1" presStyleCnt="0"/>
      <dgm:spPr/>
    </dgm:pt>
    <dgm:pt modelId="{15E89AB5-FFFE-403C-9B5B-928D0C1C49F0}" type="pres">
      <dgm:prSet presAssocID="{B69F8E4D-8382-46FF-AF1C-AD12728FC6C4}" presName="composite" presStyleCnt="0"/>
      <dgm:spPr/>
    </dgm:pt>
    <dgm:pt modelId="{8211423E-329C-4A94-9233-C878A0EA106D}" type="pres">
      <dgm:prSet presAssocID="{B69F8E4D-8382-46FF-AF1C-AD12728FC6C4}" presName="background" presStyleLbl="node0" presStyleIdx="1" presStyleCnt="3"/>
      <dgm:spPr/>
    </dgm:pt>
    <dgm:pt modelId="{C5F0BDE8-F26A-4189-A356-8CCD039BE54E}" type="pres">
      <dgm:prSet presAssocID="{B69F8E4D-8382-46FF-AF1C-AD12728FC6C4}" presName="text" presStyleLbl="fgAcc0" presStyleIdx="1" presStyleCnt="3">
        <dgm:presLayoutVars>
          <dgm:chPref val="3"/>
        </dgm:presLayoutVars>
      </dgm:prSet>
      <dgm:spPr/>
    </dgm:pt>
    <dgm:pt modelId="{52801CC3-A71A-4A7A-B3B1-C8A861CF22BA}" type="pres">
      <dgm:prSet presAssocID="{B69F8E4D-8382-46FF-AF1C-AD12728FC6C4}" presName="hierChild2" presStyleCnt="0"/>
      <dgm:spPr/>
    </dgm:pt>
    <dgm:pt modelId="{ED5F07C7-952E-46F7-A9E1-ACA7E931E00F}" type="pres">
      <dgm:prSet presAssocID="{CF64CDBA-0C86-46B4-8E9A-10DD0CD0C133}" presName="hierRoot1" presStyleCnt="0"/>
      <dgm:spPr/>
    </dgm:pt>
    <dgm:pt modelId="{531B645D-60D4-4D6D-95C4-B0EC0D3E6C89}" type="pres">
      <dgm:prSet presAssocID="{CF64CDBA-0C86-46B4-8E9A-10DD0CD0C133}" presName="composite" presStyleCnt="0"/>
      <dgm:spPr/>
    </dgm:pt>
    <dgm:pt modelId="{8DDBD15C-470F-4B96-BE5E-9BC5CA40376E}" type="pres">
      <dgm:prSet presAssocID="{CF64CDBA-0C86-46B4-8E9A-10DD0CD0C133}" presName="background" presStyleLbl="node0" presStyleIdx="2" presStyleCnt="3"/>
      <dgm:spPr/>
    </dgm:pt>
    <dgm:pt modelId="{A0EDA561-C739-450A-B5C6-D599B79258D1}" type="pres">
      <dgm:prSet presAssocID="{CF64CDBA-0C86-46B4-8E9A-10DD0CD0C133}" presName="text" presStyleLbl="fgAcc0" presStyleIdx="2" presStyleCnt="3">
        <dgm:presLayoutVars>
          <dgm:chPref val="3"/>
        </dgm:presLayoutVars>
      </dgm:prSet>
      <dgm:spPr/>
    </dgm:pt>
    <dgm:pt modelId="{158BFA3D-CA62-4620-AA98-B22BB9527183}" type="pres">
      <dgm:prSet presAssocID="{CF64CDBA-0C86-46B4-8E9A-10DD0CD0C133}" presName="hierChild2" presStyleCnt="0"/>
      <dgm:spPr/>
    </dgm:pt>
  </dgm:ptLst>
  <dgm:cxnLst>
    <dgm:cxn modelId="{F17ED100-1BD3-4FF6-8CA1-D4DF70456731}" srcId="{F0FCE1AB-8ADA-4089-A2AE-19E7CA41B40A}" destId="{B69F8E4D-8382-46FF-AF1C-AD12728FC6C4}" srcOrd="1" destOrd="0" parTransId="{DA60508C-6ACC-4B85-8072-7D06724D39ED}" sibTransId="{EF15E480-D912-43E5-8E88-C701F62C8BB4}"/>
    <dgm:cxn modelId="{9A040669-D187-40AE-A982-FBC970D5B6F3}" type="presOf" srcId="{CF64CDBA-0C86-46B4-8E9A-10DD0CD0C133}" destId="{A0EDA561-C739-450A-B5C6-D599B79258D1}" srcOrd="0" destOrd="0" presId="urn:microsoft.com/office/officeart/2005/8/layout/hierarchy1"/>
    <dgm:cxn modelId="{EF361150-C954-4297-8C05-83887AE21603}" type="presOf" srcId="{F0FCE1AB-8ADA-4089-A2AE-19E7CA41B40A}" destId="{04CE99E8-19B8-448D-A6B7-786190CD51C0}" srcOrd="0" destOrd="0" presId="urn:microsoft.com/office/officeart/2005/8/layout/hierarchy1"/>
    <dgm:cxn modelId="{00BD4175-B06F-4DBD-A4CD-60E6D6C2FDAC}" type="presOf" srcId="{826B9874-C2E9-48D3-9BCC-D8A78D70CD1C}" destId="{51B584D8-90E2-4D5C-8E64-F20105B81533}" srcOrd="0" destOrd="0" presId="urn:microsoft.com/office/officeart/2005/8/layout/hierarchy1"/>
    <dgm:cxn modelId="{6AF4B07C-F6EA-4973-B78E-FE02AB487C01}" type="presOf" srcId="{B69F8E4D-8382-46FF-AF1C-AD12728FC6C4}" destId="{C5F0BDE8-F26A-4189-A356-8CCD039BE54E}" srcOrd="0" destOrd="0" presId="urn:microsoft.com/office/officeart/2005/8/layout/hierarchy1"/>
    <dgm:cxn modelId="{62C86480-F1AC-43F4-B8C3-6F7A6DFAF60A}" srcId="{F0FCE1AB-8ADA-4089-A2AE-19E7CA41B40A}" destId="{CF64CDBA-0C86-46B4-8E9A-10DD0CD0C133}" srcOrd="2" destOrd="0" parTransId="{C83D672E-AB4A-4B24-A6B2-4850878D4FF3}" sibTransId="{37209025-ED1D-4AEE-955C-A7979AFD43D2}"/>
    <dgm:cxn modelId="{5A1F5EEA-4C65-4ECA-B23C-1C9D39050F0C}" srcId="{F0FCE1AB-8ADA-4089-A2AE-19E7CA41B40A}" destId="{826B9874-C2E9-48D3-9BCC-D8A78D70CD1C}" srcOrd="0" destOrd="0" parTransId="{47B8FFF0-089C-4A6C-BC12-D560A660DE63}" sibTransId="{8A34FBAF-FF34-4DBF-88D5-49A2CA140FD4}"/>
    <dgm:cxn modelId="{7780B2B0-F7B2-45E5-A83C-1EE283978939}" type="presParOf" srcId="{04CE99E8-19B8-448D-A6B7-786190CD51C0}" destId="{04887D8F-13C9-4162-97DC-F1AC72B90868}" srcOrd="0" destOrd="0" presId="urn:microsoft.com/office/officeart/2005/8/layout/hierarchy1"/>
    <dgm:cxn modelId="{F9874F31-E8B6-4A64-B42C-1AF202B82418}" type="presParOf" srcId="{04887D8F-13C9-4162-97DC-F1AC72B90868}" destId="{A9AEDF4A-1DFA-46DE-99EC-49B0549792E6}" srcOrd="0" destOrd="0" presId="urn:microsoft.com/office/officeart/2005/8/layout/hierarchy1"/>
    <dgm:cxn modelId="{74826F12-277A-432F-BD9F-986FF27CEF99}" type="presParOf" srcId="{A9AEDF4A-1DFA-46DE-99EC-49B0549792E6}" destId="{132D4883-33DF-4FE6-B3CA-C3AD4D361A45}" srcOrd="0" destOrd="0" presId="urn:microsoft.com/office/officeart/2005/8/layout/hierarchy1"/>
    <dgm:cxn modelId="{1A8BE5FA-018D-45A7-9832-F85D5AC38E1C}" type="presParOf" srcId="{A9AEDF4A-1DFA-46DE-99EC-49B0549792E6}" destId="{51B584D8-90E2-4D5C-8E64-F20105B81533}" srcOrd="1" destOrd="0" presId="urn:microsoft.com/office/officeart/2005/8/layout/hierarchy1"/>
    <dgm:cxn modelId="{1F6942F8-02E3-4C3E-B560-B396B5F1B7AA}" type="presParOf" srcId="{04887D8F-13C9-4162-97DC-F1AC72B90868}" destId="{43131A3E-F39B-475E-B8D8-55B7750BE51C}" srcOrd="1" destOrd="0" presId="urn:microsoft.com/office/officeart/2005/8/layout/hierarchy1"/>
    <dgm:cxn modelId="{1F851D8A-D164-408D-8979-FA9F268B0B75}" type="presParOf" srcId="{04CE99E8-19B8-448D-A6B7-786190CD51C0}" destId="{C8FCB385-7A1B-447A-869E-3FD5C50A4876}" srcOrd="1" destOrd="0" presId="urn:microsoft.com/office/officeart/2005/8/layout/hierarchy1"/>
    <dgm:cxn modelId="{228CDC07-86DB-4363-915F-136FA763897E}" type="presParOf" srcId="{C8FCB385-7A1B-447A-869E-3FD5C50A4876}" destId="{15E89AB5-FFFE-403C-9B5B-928D0C1C49F0}" srcOrd="0" destOrd="0" presId="urn:microsoft.com/office/officeart/2005/8/layout/hierarchy1"/>
    <dgm:cxn modelId="{403DE4A8-F4FA-462B-8D26-FF4379FBD92C}" type="presParOf" srcId="{15E89AB5-FFFE-403C-9B5B-928D0C1C49F0}" destId="{8211423E-329C-4A94-9233-C878A0EA106D}" srcOrd="0" destOrd="0" presId="urn:microsoft.com/office/officeart/2005/8/layout/hierarchy1"/>
    <dgm:cxn modelId="{E10ECC5F-D6F9-4AD4-A331-0B66E1D428BB}" type="presParOf" srcId="{15E89AB5-FFFE-403C-9B5B-928D0C1C49F0}" destId="{C5F0BDE8-F26A-4189-A356-8CCD039BE54E}" srcOrd="1" destOrd="0" presId="urn:microsoft.com/office/officeart/2005/8/layout/hierarchy1"/>
    <dgm:cxn modelId="{6BAA73E3-DFFB-47C1-AE00-44E90F7D7C46}" type="presParOf" srcId="{C8FCB385-7A1B-447A-869E-3FD5C50A4876}" destId="{52801CC3-A71A-4A7A-B3B1-C8A861CF22BA}" srcOrd="1" destOrd="0" presId="urn:microsoft.com/office/officeart/2005/8/layout/hierarchy1"/>
    <dgm:cxn modelId="{B8788024-CA65-4F66-BB62-FDC878D5152E}" type="presParOf" srcId="{04CE99E8-19B8-448D-A6B7-786190CD51C0}" destId="{ED5F07C7-952E-46F7-A9E1-ACA7E931E00F}" srcOrd="2" destOrd="0" presId="urn:microsoft.com/office/officeart/2005/8/layout/hierarchy1"/>
    <dgm:cxn modelId="{7476D143-40C3-4612-840E-4E1BEA9DA912}" type="presParOf" srcId="{ED5F07C7-952E-46F7-A9E1-ACA7E931E00F}" destId="{531B645D-60D4-4D6D-95C4-B0EC0D3E6C89}" srcOrd="0" destOrd="0" presId="urn:microsoft.com/office/officeart/2005/8/layout/hierarchy1"/>
    <dgm:cxn modelId="{767B0383-DB88-44DB-87A5-86E68B46552F}" type="presParOf" srcId="{531B645D-60D4-4D6D-95C4-B0EC0D3E6C89}" destId="{8DDBD15C-470F-4B96-BE5E-9BC5CA40376E}" srcOrd="0" destOrd="0" presId="urn:microsoft.com/office/officeart/2005/8/layout/hierarchy1"/>
    <dgm:cxn modelId="{EFEF7953-8496-4581-9DE0-D0AEDCCE3649}" type="presParOf" srcId="{531B645D-60D4-4D6D-95C4-B0EC0D3E6C89}" destId="{A0EDA561-C739-450A-B5C6-D599B79258D1}" srcOrd="1" destOrd="0" presId="urn:microsoft.com/office/officeart/2005/8/layout/hierarchy1"/>
    <dgm:cxn modelId="{19D296CA-41F8-4360-A2AD-8F5808EFD661}" type="presParOf" srcId="{ED5F07C7-952E-46F7-A9E1-ACA7E931E00F}" destId="{158BFA3D-CA62-4620-AA98-B22BB95271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D4883-33DF-4FE6-B3CA-C3AD4D361A45}">
      <dsp:nvSpPr>
        <dsp:cNvPr id="0" name=""/>
        <dsp:cNvSpPr/>
      </dsp:nvSpPr>
      <dsp:spPr>
        <a:xfrm>
          <a:off x="0" y="942984"/>
          <a:ext cx="2598092" cy="1649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584D8-90E2-4D5C-8E64-F20105B81533}">
      <dsp:nvSpPr>
        <dsp:cNvPr id="0" name=""/>
        <dsp:cNvSpPr/>
      </dsp:nvSpPr>
      <dsp:spPr>
        <a:xfrm>
          <a:off x="288676" y="1217227"/>
          <a:ext cx="2598092" cy="1649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500" kern="1200"/>
            <a:t>Modelo</a:t>
          </a:r>
          <a:endParaRPr lang="en-US" sz="3500" kern="1200"/>
        </a:p>
      </dsp:txBody>
      <dsp:txXfrm>
        <a:off x="336997" y="1265548"/>
        <a:ext cx="2501450" cy="1553146"/>
      </dsp:txXfrm>
    </dsp:sp>
    <dsp:sp modelId="{8211423E-329C-4A94-9233-C878A0EA106D}">
      <dsp:nvSpPr>
        <dsp:cNvPr id="0" name=""/>
        <dsp:cNvSpPr/>
      </dsp:nvSpPr>
      <dsp:spPr>
        <a:xfrm>
          <a:off x="3175446" y="942984"/>
          <a:ext cx="2598092" cy="1649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0BDE8-F26A-4189-A356-8CCD039BE54E}">
      <dsp:nvSpPr>
        <dsp:cNvPr id="0" name=""/>
        <dsp:cNvSpPr/>
      </dsp:nvSpPr>
      <dsp:spPr>
        <a:xfrm>
          <a:off x="3464123" y="1217227"/>
          <a:ext cx="2598092" cy="1649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500" kern="1200"/>
            <a:t>Vista</a:t>
          </a:r>
          <a:endParaRPr lang="en-US" sz="3500" kern="1200"/>
        </a:p>
      </dsp:txBody>
      <dsp:txXfrm>
        <a:off x="3512444" y="1265548"/>
        <a:ext cx="2501450" cy="1553146"/>
      </dsp:txXfrm>
    </dsp:sp>
    <dsp:sp modelId="{8DDBD15C-470F-4B96-BE5E-9BC5CA40376E}">
      <dsp:nvSpPr>
        <dsp:cNvPr id="0" name=""/>
        <dsp:cNvSpPr/>
      </dsp:nvSpPr>
      <dsp:spPr>
        <a:xfrm>
          <a:off x="6350892" y="942984"/>
          <a:ext cx="2598092" cy="1649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DA561-C739-450A-B5C6-D599B79258D1}">
      <dsp:nvSpPr>
        <dsp:cNvPr id="0" name=""/>
        <dsp:cNvSpPr/>
      </dsp:nvSpPr>
      <dsp:spPr>
        <a:xfrm>
          <a:off x="6639569" y="1217227"/>
          <a:ext cx="2598092" cy="1649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500" kern="1200"/>
            <a:t>Controlador</a:t>
          </a:r>
          <a:endParaRPr lang="en-US" sz="3500" kern="1200"/>
        </a:p>
      </dsp:txBody>
      <dsp:txXfrm>
        <a:off x="6687890" y="1265548"/>
        <a:ext cx="2501450" cy="1553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9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8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6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4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0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2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09" r:id="rId6"/>
    <p:sldLayoutId id="2147483805" r:id="rId7"/>
    <p:sldLayoutId id="2147483806" r:id="rId8"/>
    <p:sldLayoutId id="2147483807" r:id="rId9"/>
    <p:sldLayoutId id="2147483808" r:id="rId10"/>
    <p:sldLayoutId id="214748381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ow to Work With the React Context API | Toptal®">
            <a:extLst>
              <a:ext uri="{FF2B5EF4-FFF2-40B4-BE49-F238E27FC236}">
                <a16:creationId xmlns:a16="http://schemas.microsoft.com/office/drawing/2014/main" id="{2B169177-7BA4-8C51-50EA-FDCD67B91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r="1556" b="-3"/>
          <a:stretch/>
        </p:blipFill>
        <p:spPr bwMode="auto">
          <a:xfrm>
            <a:off x="20" y="2520"/>
            <a:ext cx="12191980" cy="68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F1F2AF-07EB-B30F-C96B-5FA505F52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566" y="1045445"/>
            <a:ext cx="9238434" cy="85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solidFill>
                  <a:srgbClr val="FFFFFF"/>
                </a:solidFill>
              </a:rPr>
              <a:t>Aplicación del patrón de desarrollo MVC en React, VUE o Flutter mediante una aplicación web/móvil</a:t>
            </a: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27B2C075-2C1D-F38D-71B8-5A9EB0590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555" y="2743200"/>
            <a:ext cx="7955077" cy="3352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Integrantes:</a:t>
            </a:r>
          </a:p>
          <a:p>
            <a:r>
              <a:rPr lang="en-US">
                <a:solidFill>
                  <a:srgbClr val="FFFFFF"/>
                </a:solidFill>
              </a:rPr>
              <a:t>Fabian Carmona Solís </a:t>
            </a:r>
          </a:p>
          <a:p>
            <a:r>
              <a:rPr lang="en-US">
                <a:solidFill>
                  <a:srgbClr val="FFFFFF"/>
                </a:solidFill>
              </a:rPr>
              <a:t>Danny Castro Barboza</a:t>
            </a:r>
          </a:p>
          <a:p>
            <a:r>
              <a:rPr lang="en-US">
                <a:solidFill>
                  <a:srgbClr val="FFFFFF"/>
                </a:solidFill>
              </a:rPr>
              <a:t>Pablo Sánchez Ocampo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8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DE975-C4DB-6DC5-70BB-7B2DF289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</a:t>
            </a:r>
            <a:r>
              <a:rPr lang="es-CR" dirty="0" err="1"/>
              <a:t>Flutter</a:t>
            </a:r>
            <a:r>
              <a:rPr lang="es-CR" dirty="0"/>
              <a:t>?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FF8BE1-2C5D-B858-681A-916A3659E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Ventajas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4DE39A-9136-3B2E-9DDC-D0A3FE99E4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Recarga en caliente para desarrollo rápido.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 en múltiples plataformas.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de Dart con curva de aprendizaje baja.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 catálogo de widgets.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Fácil configuración del entorno de desarrollo.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A06E61-4E9D-CABB-F16C-9E07F153E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/>
              <a:t>Desventajas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F7CC8A-179A-7FB5-7411-79966A36CF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Bibliotecas limitadas en comparación con otras tecnologías.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Jerarquía del árbol de widgets puede volverse compleja.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Tamaño de las aplicaciones </a:t>
            </a:r>
            <a:r>
              <a:rPr lang="es-MX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Flutter</a:t>
            </a: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tiende a ser más grande.</a:t>
            </a:r>
          </a:p>
        </p:txBody>
      </p:sp>
      <p:pic>
        <p:nvPicPr>
          <p:cNvPr id="3080" name="Picture 8" descr="Mr.Milú - Desarrollo de aplicaciones Flutter">
            <a:extLst>
              <a:ext uri="{FF2B5EF4-FFF2-40B4-BE49-F238E27FC236}">
                <a16:creationId xmlns:a16="http://schemas.microsoft.com/office/drawing/2014/main" id="{C991C158-FBCD-05C1-205B-48D2A091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15" y="506976"/>
            <a:ext cx="1968260" cy="19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39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54BC8-EEA2-EB2D-0CE0-A2C3AC73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Similitudes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477FE-D2D9-8DC2-7167-0B668FB0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Enfoque de Componentes: </a:t>
            </a:r>
            <a:r>
              <a:rPr lang="es-MX" dirty="0" err="1"/>
              <a:t>React</a:t>
            </a:r>
            <a:r>
              <a:rPr lang="es-MX" dirty="0"/>
              <a:t>, </a:t>
            </a:r>
            <a:r>
              <a:rPr lang="es-MX" dirty="0" err="1"/>
              <a:t>Vue</a:t>
            </a:r>
            <a:r>
              <a:rPr lang="es-MX" dirty="0"/>
              <a:t> y </a:t>
            </a:r>
            <a:r>
              <a:rPr lang="es-MX" dirty="0" err="1"/>
              <a:t>Flutter</a:t>
            </a:r>
            <a:r>
              <a:rPr lang="es-MX" dirty="0"/>
              <a:t> comparten un enfoque centrado en componentes. Los componentes son unidades independientes y reutilizables que facilitan la construcción modular de aplicaciones.</a:t>
            </a:r>
          </a:p>
          <a:p>
            <a:r>
              <a:rPr lang="es-MX" dirty="0"/>
              <a:t>Curva de Aprendizaje Baja: Los tres </a:t>
            </a:r>
            <a:r>
              <a:rPr lang="es-MX" dirty="0" err="1"/>
              <a:t>frameworks</a:t>
            </a:r>
            <a:r>
              <a:rPr lang="es-MX" dirty="0"/>
              <a:t> se esfuerzan por proporcionar una curva de aprendizaje accesible para los desarrolladores. </a:t>
            </a:r>
            <a:r>
              <a:rPr lang="es-MX" dirty="0" err="1"/>
              <a:t>Vue</a:t>
            </a:r>
            <a:r>
              <a:rPr lang="es-MX" dirty="0"/>
              <a:t>, al igual que </a:t>
            </a:r>
            <a:r>
              <a:rPr lang="es-MX" dirty="0" err="1"/>
              <a:t>React</a:t>
            </a:r>
            <a:r>
              <a:rPr lang="es-MX" dirty="0"/>
              <a:t> y </a:t>
            </a:r>
            <a:r>
              <a:rPr lang="es-MX" dirty="0" err="1"/>
              <a:t>Flutter</a:t>
            </a:r>
            <a:r>
              <a:rPr lang="es-MX" dirty="0"/>
              <a:t>, adopta un enfoque intuitivo para facilitar la adopción rápida.</a:t>
            </a:r>
          </a:p>
          <a:p>
            <a:r>
              <a:rPr lang="es-MX" dirty="0"/>
              <a:t>Recarga en Caliente (Hot </a:t>
            </a:r>
            <a:r>
              <a:rPr lang="es-MX" dirty="0" err="1"/>
              <a:t>Reload</a:t>
            </a:r>
            <a:r>
              <a:rPr lang="es-MX" dirty="0"/>
              <a:t>): </a:t>
            </a:r>
            <a:r>
              <a:rPr lang="es-MX" dirty="0" err="1"/>
              <a:t>React</a:t>
            </a:r>
            <a:r>
              <a:rPr lang="es-MX" dirty="0"/>
              <a:t>, </a:t>
            </a:r>
            <a:r>
              <a:rPr lang="es-MX" dirty="0" err="1"/>
              <a:t>Vue</a:t>
            </a:r>
            <a:r>
              <a:rPr lang="es-MX" dirty="0"/>
              <a:t> y </a:t>
            </a:r>
            <a:r>
              <a:rPr lang="es-MX" dirty="0" err="1"/>
              <a:t>Flutter</a:t>
            </a:r>
            <a:r>
              <a:rPr lang="es-MX" dirty="0"/>
              <a:t> permiten la recarga en caliente, una característica valiosa para los desarrolladores que les permite ver los cambios inmediatamente durante el desarrollo sin tener que reiniciar la aplicación.</a:t>
            </a:r>
          </a:p>
          <a:p>
            <a:endParaRPr lang="es-CR" dirty="0"/>
          </a:p>
        </p:txBody>
      </p:sp>
      <p:pic>
        <p:nvPicPr>
          <p:cNvPr id="4" name="Picture 2" descr="React - Wikipedia, la enciclopedia libre">
            <a:extLst>
              <a:ext uri="{FF2B5EF4-FFF2-40B4-BE49-F238E27FC236}">
                <a16:creationId xmlns:a16="http://schemas.microsoft.com/office/drawing/2014/main" id="{4FF0FEF1-F9FF-B77A-A680-5F620B0E2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67" y="364026"/>
            <a:ext cx="1700357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ue.js - Wikipedia, la enciclopedia libre">
            <a:extLst>
              <a:ext uri="{FF2B5EF4-FFF2-40B4-BE49-F238E27FC236}">
                <a16:creationId xmlns:a16="http://schemas.microsoft.com/office/drawing/2014/main" id="{A566C887-3685-A9DC-0224-6A1AB180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28" y="364026"/>
            <a:ext cx="1813822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r.Milú - Desarrollo de aplicaciones Flutter">
            <a:extLst>
              <a:ext uri="{FF2B5EF4-FFF2-40B4-BE49-F238E27FC236}">
                <a16:creationId xmlns:a16="http://schemas.microsoft.com/office/drawing/2014/main" id="{B3FB28D8-20EC-DDE9-71F8-2F5FC891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54" y="364026"/>
            <a:ext cx="1818750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2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54BC8-EEA2-EB2D-0CE0-A2C3AC73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477FE-D2D9-8DC2-7167-0B668FB0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s-CR" b="1" dirty="0"/>
              <a:t> 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de Programación:</a:t>
            </a:r>
          </a:p>
          <a:p>
            <a:r>
              <a:rPr lang="es-MX" dirty="0" err="1"/>
              <a:t>React</a:t>
            </a:r>
            <a:r>
              <a:rPr lang="es-MX" dirty="0"/>
              <a:t>: Utiliza JavaScript y JSX para definir la interfaz de usuario.</a:t>
            </a:r>
          </a:p>
          <a:p>
            <a:r>
              <a:rPr lang="es-MX" dirty="0" err="1"/>
              <a:t>Vue</a:t>
            </a:r>
            <a:r>
              <a:rPr lang="es-MX" dirty="0"/>
              <a:t>: Emplea JavaScript con opciones de sintaxis más flexibles y la capacidad de usar JSX opcionalmente.</a:t>
            </a:r>
          </a:p>
          <a:p>
            <a:r>
              <a:rPr lang="es-MX" dirty="0" err="1"/>
              <a:t>Flutter</a:t>
            </a:r>
            <a:r>
              <a:rPr lang="es-MX" dirty="0"/>
              <a:t>: Utiliza Dart como su lenguaje principal.</a:t>
            </a:r>
          </a:p>
          <a:p>
            <a:endParaRPr lang="es-CR" dirty="0"/>
          </a:p>
        </p:txBody>
      </p:sp>
      <p:pic>
        <p:nvPicPr>
          <p:cNvPr id="4" name="Picture 2" descr="React - Wikipedia, la enciclopedia libre">
            <a:extLst>
              <a:ext uri="{FF2B5EF4-FFF2-40B4-BE49-F238E27FC236}">
                <a16:creationId xmlns:a16="http://schemas.microsoft.com/office/drawing/2014/main" id="{4FF0FEF1-F9FF-B77A-A680-5F620B0E2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67" y="364026"/>
            <a:ext cx="1700357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ue.js - Wikipedia, la enciclopedia libre">
            <a:extLst>
              <a:ext uri="{FF2B5EF4-FFF2-40B4-BE49-F238E27FC236}">
                <a16:creationId xmlns:a16="http://schemas.microsoft.com/office/drawing/2014/main" id="{A566C887-3685-A9DC-0224-6A1AB180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28" y="364026"/>
            <a:ext cx="1813822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r.Milú - Desarrollo de aplicaciones Flutter">
            <a:extLst>
              <a:ext uri="{FF2B5EF4-FFF2-40B4-BE49-F238E27FC236}">
                <a16:creationId xmlns:a16="http://schemas.microsoft.com/office/drawing/2014/main" id="{B3FB28D8-20EC-DDE9-71F8-2F5FC891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54" y="364026"/>
            <a:ext cx="1818750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52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54BC8-EEA2-EB2D-0CE0-A2C3AC73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477FE-D2D9-8DC2-7167-0B668FB0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Ecosistema:</a:t>
            </a:r>
          </a:p>
          <a:p>
            <a:r>
              <a:rPr lang="es-MX" dirty="0" err="1"/>
              <a:t>React</a:t>
            </a:r>
            <a:r>
              <a:rPr lang="es-MX" dirty="0"/>
              <a:t>: Es ampliamente utilizado en el desarrollo web, especialmente en aplicaciones de una sola página (SPA).</a:t>
            </a:r>
          </a:p>
          <a:p>
            <a:r>
              <a:rPr lang="es-MX" dirty="0" err="1"/>
              <a:t>Vue</a:t>
            </a:r>
            <a:r>
              <a:rPr lang="es-MX" dirty="0"/>
              <a:t>: Se centra en el desarrollo web y es conocido por su flexibilidad y adaptabilidad.</a:t>
            </a:r>
          </a:p>
          <a:p>
            <a:r>
              <a:rPr lang="es-MX" dirty="0" err="1"/>
              <a:t>Flutter</a:t>
            </a:r>
            <a:r>
              <a:rPr lang="es-MX" dirty="0"/>
              <a:t>: Se orienta principalmente al desarrollo de aplicaciones móviles, pero también se puede utilizar para aplicaciones web y de escritorio.</a:t>
            </a:r>
          </a:p>
          <a:p>
            <a:endParaRPr lang="es-CR" dirty="0"/>
          </a:p>
        </p:txBody>
      </p:sp>
      <p:pic>
        <p:nvPicPr>
          <p:cNvPr id="4" name="Picture 2" descr="React - Wikipedia, la enciclopedia libre">
            <a:extLst>
              <a:ext uri="{FF2B5EF4-FFF2-40B4-BE49-F238E27FC236}">
                <a16:creationId xmlns:a16="http://schemas.microsoft.com/office/drawing/2014/main" id="{4FF0FEF1-F9FF-B77A-A680-5F620B0E2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67" y="364026"/>
            <a:ext cx="1700357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ue.js - Wikipedia, la enciclopedia libre">
            <a:extLst>
              <a:ext uri="{FF2B5EF4-FFF2-40B4-BE49-F238E27FC236}">
                <a16:creationId xmlns:a16="http://schemas.microsoft.com/office/drawing/2014/main" id="{A566C887-3685-A9DC-0224-6A1AB180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28" y="364026"/>
            <a:ext cx="1813822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r.Milú - Desarrollo de aplicaciones Flutter">
            <a:extLst>
              <a:ext uri="{FF2B5EF4-FFF2-40B4-BE49-F238E27FC236}">
                <a16:creationId xmlns:a16="http://schemas.microsoft.com/office/drawing/2014/main" id="{B3FB28D8-20EC-DDE9-71F8-2F5FC891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54" y="364026"/>
            <a:ext cx="1818750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0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54BC8-EEA2-EB2D-0CE0-A2C3AC73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477FE-D2D9-8DC2-7167-0B668FB0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Arquitectur</a:t>
            </a:r>
            <a:r>
              <a:rPr lang="es-C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dirty="0" err="1"/>
              <a:t>React</a:t>
            </a:r>
            <a:r>
              <a:rPr lang="es-MX" dirty="0"/>
              <a:t>: Se presenta como una biblioteca para construir interfaces de usuario, dejando decisiones arquitectónicas a los desarrolladores.</a:t>
            </a:r>
          </a:p>
          <a:p>
            <a:r>
              <a:rPr lang="es-MX" dirty="0" err="1"/>
              <a:t>Vue</a:t>
            </a:r>
            <a:r>
              <a:rPr lang="es-MX" dirty="0"/>
              <a:t>: Proporciona una estructura más definida en comparación con </a:t>
            </a:r>
            <a:r>
              <a:rPr lang="es-MX" dirty="0" err="1"/>
              <a:t>React</a:t>
            </a:r>
            <a:r>
              <a:rPr lang="es-MX" dirty="0"/>
              <a:t> y sigue una arquitectura basada en componentes.</a:t>
            </a:r>
          </a:p>
          <a:p>
            <a:r>
              <a:rPr lang="es-MX" dirty="0" err="1"/>
              <a:t>Flutter</a:t>
            </a:r>
            <a:r>
              <a:rPr lang="es-MX" dirty="0"/>
              <a:t>: Es un </a:t>
            </a:r>
            <a:r>
              <a:rPr lang="es-MX" dirty="0" err="1"/>
              <a:t>framework</a:t>
            </a:r>
            <a:r>
              <a:rPr lang="es-MX" dirty="0"/>
              <a:t> completo con una arquitectura basada en widgets que proporciona una estructura coherente.</a:t>
            </a:r>
          </a:p>
          <a:p>
            <a:endParaRPr lang="es-CR" dirty="0"/>
          </a:p>
        </p:txBody>
      </p:sp>
      <p:pic>
        <p:nvPicPr>
          <p:cNvPr id="4" name="Picture 2" descr="React - Wikipedia, la enciclopedia libre">
            <a:extLst>
              <a:ext uri="{FF2B5EF4-FFF2-40B4-BE49-F238E27FC236}">
                <a16:creationId xmlns:a16="http://schemas.microsoft.com/office/drawing/2014/main" id="{4FF0FEF1-F9FF-B77A-A680-5F620B0E2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67" y="364026"/>
            <a:ext cx="1700357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ue.js - Wikipedia, la enciclopedia libre">
            <a:extLst>
              <a:ext uri="{FF2B5EF4-FFF2-40B4-BE49-F238E27FC236}">
                <a16:creationId xmlns:a16="http://schemas.microsoft.com/office/drawing/2014/main" id="{A566C887-3685-A9DC-0224-6A1AB180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28" y="364026"/>
            <a:ext cx="1813822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r.Milú - Desarrollo de aplicaciones Flutter">
            <a:extLst>
              <a:ext uri="{FF2B5EF4-FFF2-40B4-BE49-F238E27FC236}">
                <a16:creationId xmlns:a16="http://schemas.microsoft.com/office/drawing/2014/main" id="{B3FB28D8-20EC-DDE9-71F8-2F5FC891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54" y="364026"/>
            <a:ext cx="1818750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4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54BC8-EEA2-EB2D-0CE0-A2C3AC73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477FE-D2D9-8DC2-7167-0B668FB0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Compilación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dirty="0" err="1"/>
              <a:t>React</a:t>
            </a:r>
            <a:r>
              <a:rPr lang="es-MX" dirty="0"/>
              <a:t>: Las aplicaciones </a:t>
            </a:r>
            <a:r>
              <a:rPr lang="es-MX" dirty="0" err="1"/>
              <a:t>React</a:t>
            </a:r>
            <a:r>
              <a:rPr lang="es-MX" dirty="0"/>
              <a:t> se ejecutan en navegadores y se interpretan en tiempo de ejecución.</a:t>
            </a:r>
          </a:p>
          <a:p>
            <a:r>
              <a:rPr lang="es-MX" dirty="0" err="1"/>
              <a:t>Vue</a:t>
            </a:r>
            <a:r>
              <a:rPr lang="es-MX" dirty="0"/>
              <a:t>: Puede integrarse en proyectos existentes y también puede compilarse para mejorar el rendimiento.</a:t>
            </a:r>
          </a:p>
          <a:p>
            <a:r>
              <a:rPr lang="es-MX" dirty="0" err="1"/>
              <a:t>Flutter</a:t>
            </a:r>
            <a:r>
              <a:rPr lang="es-MX" dirty="0"/>
              <a:t>: Compila a código nativo para cada plataforma, ofreciendo un rendimiento similar al de las aplicaciones nativas.</a:t>
            </a:r>
          </a:p>
          <a:p>
            <a:endParaRPr lang="es-CR" dirty="0"/>
          </a:p>
        </p:txBody>
      </p:sp>
      <p:pic>
        <p:nvPicPr>
          <p:cNvPr id="4" name="Picture 2" descr="React - Wikipedia, la enciclopedia libre">
            <a:extLst>
              <a:ext uri="{FF2B5EF4-FFF2-40B4-BE49-F238E27FC236}">
                <a16:creationId xmlns:a16="http://schemas.microsoft.com/office/drawing/2014/main" id="{4FF0FEF1-F9FF-B77A-A680-5F620B0E2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67" y="364026"/>
            <a:ext cx="1700357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ue.js - Wikipedia, la enciclopedia libre">
            <a:extLst>
              <a:ext uri="{FF2B5EF4-FFF2-40B4-BE49-F238E27FC236}">
                <a16:creationId xmlns:a16="http://schemas.microsoft.com/office/drawing/2014/main" id="{A566C887-3685-A9DC-0224-6A1AB180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28" y="364026"/>
            <a:ext cx="1813822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r.Milú - Desarrollo de aplicaciones Flutter">
            <a:extLst>
              <a:ext uri="{FF2B5EF4-FFF2-40B4-BE49-F238E27FC236}">
                <a16:creationId xmlns:a16="http://schemas.microsoft.com/office/drawing/2014/main" id="{B3FB28D8-20EC-DDE9-71F8-2F5FC891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54" y="364026"/>
            <a:ext cx="1818750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5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54BC8-EEA2-EB2D-0CE0-A2C3AC73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477FE-D2D9-8DC2-7167-0B668FB0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C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de Recursos: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dirty="0" err="1"/>
              <a:t>React</a:t>
            </a:r>
            <a:r>
              <a:rPr lang="es-MX" dirty="0"/>
              <a:t>: Puede requerir bibliotecas adicionales para ciertas funcionalidades, como la gestión de estado y el enrutamiento.</a:t>
            </a:r>
          </a:p>
          <a:p>
            <a:r>
              <a:rPr lang="es-MX" dirty="0" err="1"/>
              <a:t>Vue</a:t>
            </a:r>
            <a:r>
              <a:rPr lang="es-MX" dirty="0"/>
              <a:t>: Proporciona un conjunto de herramientas integradas, pero también permite la integración de bibliotecas externas según sea necesario.</a:t>
            </a:r>
          </a:p>
          <a:p>
            <a:r>
              <a:rPr lang="es-MX" dirty="0" err="1"/>
              <a:t>Flutter</a:t>
            </a:r>
            <a:r>
              <a:rPr lang="es-MX" dirty="0"/>
              <a:t>: Ofrece un amplio catálogo de widgets integrados y no depende tanto de bibliotecas externas para funcionalidades básicas.</a:t>
            </a:r>
          </a:p>
          <a:p>
            <a:endParaRPr lang="es-CR" dirty="0"/>
          </a:p>
        </p:txBody>
      </p:sp>
      <p:pic>
        <p:nvPicPr>
          <p:cNvPr id="4" name="Picture 2" descr="React - Wikipedia, la enciclopedia libre">
            <a:extLst>
              <a:ext uri="{FF2B5EF4-FFF2-40B4-BE49-F238E27FC236}">
                <a16:creationId xmlns:a16="http://schemas.microsoft.com/office/drawing/2014/main" id="{4FF0FEF1-F9FF-B77A-A680-5F620B0E2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67" y="364026"/>
            <a:ext cx="1700357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ue.js - Wikipedia, la enciclopedia libre">
            <a:extLst>
              <a:ext uri="{FF2B5EF4-FFF2-40B4-BE49-F238E27FC236}">
                <a16:creationId xmlns:a16="http://schemas.microsoft.com/office/drawing/2014/main" id="{A566C887-3685-A9DC-0224-6A1AB180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28" y="364026"/>
            <a:ext cx="1813822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r.Milú - Desarrollo de aplicaciones Flutter">
            <a:extLst>
              <a:ext uri="{FF2B5EF4-FFF2-40B4-BE49-F238E27FC236}">
                <a16:creationId xmlns:a16="http://schemas.microsoft.com/office/drawing/2014/main" id="{B3FB28D8-20EC-DDE9-71F8-2F5FC891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54" y="364026"/>
            <a:ext cx="1818750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7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54BC8-EEA2-EB2D-0CE0-A2C3AC73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477FE-D2D9-8DC2-7167-0B668FB0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C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Tamaño de Aplicación: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dirty="0" err="1"/>
              <a:t>React</a:t>
            </a:r>
            <a:r>
              <a:rPr lang="es-MX" dirty="0"/>
              <a:t>: El tamaño de las aplicaciones </a:t>
            </a:r>
            <a:r>
              <a:rPr lang="es-MX" dirty="0" err="1"/>
              <a:t>React</a:t>
            </a:r>
            <a:r>
              <a:rPr lang="es-MX" dirty="0"/>
              <a:t> puede variar según las bibliotecas utilizadas, pero en general, se esfuerza por mantener un tamaño razonable.</a:t>
            </a:r>
          </a:p>
          <a:p>
            <a:r>
              <a:rPr lang="es-MX" dirty="0" err="1"/>
              <a:t>Vue</a:t>
            </a:r>
            <a:r>
              <a:rPr lang="es-MX" dirty="0"/>
              <a:t>: Tiende a tener un tamaño de aplicación moderado, similar a </a:t>
            </a:r>
            <a:r>
              <a:rPr lang="es-MX" dirty="0" err="1"/>
              <a:t>React</a:t>
            </a:r>
            <a:r>
              <a:rPr lang="es-MX" dirty="0"/>
              <a:t>.</a:t>
            </a:r>
          </a:p>
          <a:p>
            <a:r>
              <a:rPr lang="es-MX" dirty="0" err="1"/>
              <a:t>Flutter</a:t>
            </a:r>
            <a:r>
              <a:rPr lang="es-MX" dirty="0"/>
              <a:t>: Las aplicaciones </a:t>
            </a:r>
            <a:r>
              <a:rPr lang="es-MX" dirty="0" err="1"/>
              <a:t>Flutter</a:t>
            </a:r>
            <a:r>
              <a:rPr lang="es-MX" dirty="0"/>
              <a:t> pueden ser un poco más grandes debido a la inclusión del motor, pero ofrece un rendimiento nativo.</a:t>
            </a:r>
          </a:p>
          <a:p>
            <a:endParaRPr lang="es-CR" dirty="0"/>
          </a:p>
        </p:txBody>
      </p:sp>
      <p:pic>
        <p:nvPicPr>
          <p:cNvPr id="4" name="Picture 2" descr="React - Wikipedia, la enciclopedia libre">
            <a:extLst>
              <a:ext uri="{FF2B5EF4-FFF2-40B4-BE49-F238E27FC236}">
                <a16:creationId xmlns:a16="http://schemas.microsoft.com/office/drawing/2014/main" id="{4FF0FEF1-F9FF-B77A-A680-5F620B0E2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67" y="364026"/>
            <a:ext cx="1700357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ue.js - Wikipedia, la enciclopedia libre">
            <a:extLst>
              <a:ext uri="{FF2B5EF4-FFF2-40B4-BE49-F238E27FC236}">
                <a16:creationId xmlns:a16="http://schemas.microsoft.com/office/drawing/2014/main" id="{A566C887-3685-A9DC-0224-6A1AB180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28" y="364026"/>
            <a:ext cx="1813822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r.Milú - Desarrollo de aplicaciones Flutter">
            <a:extLst>
              <a:ext uri="{FF2B5EF4-FFF2-40B4-BE49-F238E27FC236}">
                <a16:creationId xmlns:a16="http://schemas.microsoft.com/office/drawing/2014/main" id="{B3FB28D8-20EC-DDE9-71F8-2F5FC891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54" y="364026"/>
            <a:ext cx="1818750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83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69544AB-4770-4210-ABAD-B88756DB1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5D7362-9D36-AF55-A6DA-3C5E326F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Ir a código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6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19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1B9114-A93F-4825-7629-2C13C81E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s-CR">
                <a:solidFill>
                  <a:schemeClr val="bg1"/>
                </a:solidFill>
              </a:rPr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3750F-FD28-7215-2156-CAC59295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Explorar la aplicación del patrón de desarrollo Modelo-Vista-Controlador (MVC) en </a:t>
            </a:r>
            <a:r>
              <a:rPr lang="es-CR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frameworks</a:t>
            </a: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</a:t>
            </a:r>
            <a:r>
              <a:rPr lang="es-CR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R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Vue</a:t>
            </a: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CR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Flutter</a:t>
            </a: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el desarrollo de aplicaciones web/móvil.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5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4BC5AD-1595-07FC-CC9E-E2BD42B0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s-CR">
                <a:solidFill>
                  <a:schemeClr val="bg1"/>
                </a:solidFill>
              </a:rPr>
              <a:t>Objetivos específicos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7CB9FFD-BCDD-04ED-67C9-532962B1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r>
              <a:rPr lang="es-C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Analizar la integración del patrón Modelo-Vista-Controlador (MVC) en los </a:t>
            </a:r>
            <a:r>
              <a:rPr lang="es-C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frameworks</a:t>
            </a:r>
            <a:r>
              <a:rPr lang="es-C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React</a:t>
            </a:r>
            <a:r>
              <a:rPr lang="es-C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s-C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Vue</a:t>
            </a:r>
            <a:r>
              <a:rPr lang="es-C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 </a:t>
            </a:r>
            <a:r>
              <a:rPr lang="es-C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Flutter</a:t>
            </a:r>
            <a:r>
              <a:rPr lang="es-C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s-C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Identificar la contribución a la mejora en eficiencia del desarrollo, el rendimiento de la aplicación y la legibilidad del código.</a:t>
            </a:r>
            <a:endParaRPr lang="es-C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C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Examinar casos de aplicaciones web/móvil desarrolladas con </a:t>
            </a:r>
            <a:r>
              <a:rPr lang="es-C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React</a:t>
            </a:r>
            <a:r>
              <a:rPr lang="es-C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s-C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Vue</a:t>
            </a:r>
            <a:r>
              <a:rPr lang="es-C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 </a:t>
            </a:r>
            <a:r>
              <a:rPr lang="es-C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Flutter</a:t>
            </a:r>
            <a:r>
              <a:rPr lang="es-C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 hayan implementado el patrón MVC de manera exitosa.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6340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lígrafo situado en la parte superior de una línea de firma">
            <a:extLst>
              <a:ext uri="{FF2B5EF4-FFF2-40B4-BE49-F238E27FC236}">
                <a16:creationId xmlns:a16="http://schemas.microsoft.com/office/drawing/2014/main" id="{B700C4FD-EADD-7D9F-EEA7-18E44F42EB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5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5E46B165-E118-452A-83D6-DE891373E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652" y="1260628"/>
            <a:ext cx="4336744" cy="4336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6F953E-EE74-8854-3E2F-8DCF95BA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522" y="2096563"/>
            <a:ext cx="3425005" cy="1640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/>
              <a:t>Justificación</a:t>
            </a:r>
          </a:p>
        </p:txBody>
      </p:sp>
    </p:spTree>
    <p:extLst>
      <p:ext uri="{BB962C8B-B14F-4D97-AF65-F5344CB8AC3E}">
        <p14:creationId xmlns:p14="http://schemas.microsoft.com/office/powerpoint/2010/main" val="92739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C628D-972C-53BE-FFF2-47C7B7CD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B4C810-F45C-31DD-FC43-0F3F16D2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"Desarrollo web moderno usando 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ReactJS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" de 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Sanchit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Aggarwal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(2018).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"Aplicación Web basada en MVC para Mejorar la Gestión de Pagos en el Instituto de Educación Superior Pedagógico Público Chimbote, Ancash“ de Gerson Wilfredo Zegarra Obando (2018)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“Desarrollo de una aplicación web con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para la gestión de información turística y una aplicación móvil con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para fomentar el turismo en la parroquia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Huambaló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” de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Viviana Elizabeth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Tacuri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Auquilla y Oscar Vicente Escobar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Guachambala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(2021).</a:t>
            </a: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mbillas blancas con una amarilla que sobresale">
            <a:extLst>
              <a:ext uri="{FF2B5EF4-FFF2-40B4-BE49-F238E27FC236}">
                <a16:creationId xmlns:a16="http://schemas.microsoft.com/office/drawing/2014/main" id="{C771B047-B0B7-5E62-D23F-97CEA3B37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D9AADB-3C09-45F7-99F1-39BFA1950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2728686"/>
            <a:ext cx="12192000" cy="41293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4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EBDBAB-482A-3F8C-D664-DBE5F4A7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12" y="2286000"/>
            <a:ext cx="8476388" cy="27373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Innovación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327343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5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59FF91-DD19-6DC4-BD66-DF5A1ABC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s-CR" dirty="0"/>
              <a:t>¿Qué es </a:t>
            </a:r>
            <a:r>
              <a:rPr lang="es-CR" dirty="0" err="1"/>
              <a:t>MVc</a:t>
            </a:r>
            <a:r>
              <a:rPr lang="es-CR" dirty="0"/>
              <a:t>?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6E7F161-0645-3FBF-14F1-F6FE1B5BD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644229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21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DE975-C4DB-6DC5-70BB-7B2DF289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</a:t>
            </a:r>
            <a:r>
              <a:rPr lang="es-CR" dirty="0" err="1"/>
              <a:t>React</a:t>
            </a:r>
            <a:r>
              <a:rPr lang="es-CR" dirty="0"/>
              <a:t>?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FF8BE1-2C5D-B858-681A-916A3659E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Ventajas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4DE39A-9136-3B2E-9DDC-D0A3FE99E4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Vemos como el desarrollo es ordenado y eficiente.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Reutiliza componentes.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 el proceso del DOM. (</a:t>
            </a:r>
            <a:r>
              <a:rPr lang="es-CR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accesible en varios motores de búsqueda.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A06E61-4E9D-CABB-F16C-9E07F153E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/>
              <a:t>Desventajas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F7CC8A-179A-7FB5-7411-79966A36CF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 la necesidad de bibliotecas adicionales para la gestión de estado y enrutamiento.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limitado al manejo de vista en el patrón MVC.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de plantillas en línea y JSK puede ser complejo.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Contiene errores en tiempo de compilación.</a:t>
            </a:r>
            <a:endParaRPr lang="es-CR" dirty="0"/>
          </a:p>
        </p:txBody>
      </p:sp>
      <p:pic>
        <p:nvPicPr>
          <p:cNvPr id="2050" name="Picture 2" descr="React - Wikipedia, la enciclopedia libre">
            <a:extLst>
              <a:ext uri="{FF2B5EF4-FFF2-40B4-BE49-F238E27FC236}">
                <a16:creationId xmlns:a16="http://schemas.microsoft.com/office/drawing/2014/main" id="{30530811-99AA-32B6-8A4A-F940C0006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327" y="721617"/>
            <a:ext cx="1700357" cy="15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6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DE975-C4DB-6DC5-70BB-7B2DF289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VUE?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FF8BE1-2C5D-B858-681A-916A3659E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Ventajas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4DE39A-9136-3B2E-9DDC-D0A3FE99E4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Curva de Aprendizaje Suave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Flexibilidad y Adaptable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 Gradual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Versatilidad en Ecosistema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Rendimiento Eficiente.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A06E61-4E9D-CABB-F16C-9E07F153E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/>
              <a:t>Desventajas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F7CC8A-179A-7FB5-7411-79966A36CF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Menor Comunidad en Comparación con </a:t>
            </a:r>
            <a:r>
              <a:rPr lang="es-MX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Menos Patrocinio Empresarial que </a:t>
            </a:r>
            <a:r>
              <a:rPr lang="es-MX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Menos Herramientas y Extensiones que </a:t>
            </a:r>
            <a:r>
              <a:rPr lang="es-MX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Estándares Menos Definidos.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Madurez Relativa.</a:t>
            </a:r>
          </a:p>
        </p:txBody>
      </p:sp>
      <p:pic>
        <p:nvPicPr>
          <p:cNvPr id="4098" name="Picture 2" descr="Vue.js - Wikipedia, la enciclopedia libre">
            <a:extLst>
              <a:ext uri="{FF2B5EF4-FFF2-40B4-BE49-F238E27FC236}">
                <a16:creationId xmlns:a16="http://schemas.microsoft.com/office/drawing/2014/main" id="{06D9E5B8-85D0-5D88-1974-41D061A67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18" y="762000"/>
            <a:ext cx="1813822" cy="157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84187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897</Words>
  <Application>Microsoft Office PowerPoint</Application>
  <PresentationFormat>Panorámica</PresentationFormat>
  <Paragraphs>91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Trade Gothic Next Cond</vt:lpstr>
      <vt:lpstr>Trade Gothic Next Light</vt:lpstr>
      <vt:lpstr>PortalVTI</vt:lpstr>
      <vt:lpstr>Aplicación del patrón de desarrollo MVC en React, VUE o Flutter mediante una aplicación web/móvil</vt:lpstr>
      <vt:lpstr>Objetivo general</vt:lpstr>
      <vt:lpstr>Objetivos específicos</vt:lpstr>
      <vt:lpstr>Justificación</vt:lpstr>
      <vt:lpstr>Antecedentes</vt:lpstr>
      <vt:lpstr>Innovación</vt:lpstr>
      <vt:lpstr>¿Qué es MVc? </vt:lpstr>
      <vt:lpstr>¿Qué es React? </vt:lpstr>
      <vt:lpstr>¿Qué es VUE? </vt:lpstr>
      <vt:lpstr>¿Qué es Flutter? </vt:lpstr>
      <vt:lpstr>Similitudes</vt:lpstr>
      <vt:lpstr>Diferencias</vt:lpstr>
      <vt:lpstr>Diferencias</vt:lpstr>
      <vt:lpstr>Diferencias</vt:lpstr>
      <vt:lpstr>Diferencias</vt:lpstr>
      <vt:lpstr>Diferencias</vt:lpstr>
      <vt:lpstr>Diferencias</vt:lpstr>
      <vt:lpstr>Ir a código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del patrón de desarrollo MVC en React, VUE o Flutter mediante una aplicación web/móvil</dc:title>
  <dc:creator>SANCHEZ OCAMPO PABLO</dc:creator>
  <cp:lastModifiedBy>SANCHEZ OCAMPO PABLO</cp:lastModifiedBy>
  <cp:revision>2</cp:revision>
  <dcterms:created xsi:type="dcterms:W3CDTF">2023-12-21T17:27:47Z</dcterms:created>
  <dcterms:modified xsi:type="dcterms:W3CDTF">2023-12-22T21:26:47Z</dcterms:modified>
</cp:coreProperties>
</file>