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95" r:id="rId27"/>
    <p:sldId id="297" r:id="rId28"/>
    <p:sldId id="298" r:id="rId29"/>
    <p:sldId id="276" r:id="rId30"/>
    <p:sldId id="274" r:id="rId31"/>
    <p:sldId id="275" r:id="rId32"/>
    <p:sldId id="277" r:id="rId33"/>
    <p:sldId id="278" r:id="rId34"/>
    <p:sldId id="279" r:id="rId35"/>
    <p:sldId id="280" r:id="rId36"/>
    <p:sldId id="292" r:id="rId37"/>
    <p:sldId id="293" r:id="rId38"/>
    <p:sldId id="294" r:id="rId39"/>
    <p:sldId id="281" r:id="rId40"/>
    <p:sldId id="282" r:id="rId41"/>
    <p:sldId id="283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4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8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07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52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3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2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97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1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5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0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E5ED-F891-40E8-8125-AB5ADEB886B1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43E-3100-404D-B633-21E9C219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7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dk/installing/index.html?pkg=studio" TargetMode="External"/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multimedia y dispositivos móviles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3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(</a:t>
            </a:r>
            <a:r>
              <a:rPr lang="es-ES" dirty="0" smtClean="0"/>
              <a:t>IV)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03" y="1894712"/>
            <a:ext cx="6085837" cy="410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7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</a:t>
            </a:r>
            <a:r>
              <a:rPr lang="es-ES" dirty="0" smtClean="0"/>
              <a:t>(V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494" y="1897257"/>
            <a:ext cx="5632705" cy="42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7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(</a:t>
            </a:r>
            <a:r>
              <a:rPr lang="es-ES" dirty="0" smtClean="0"/>
              <a:t>VI)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92" y="1773518"/>
            <a:ext cx="5787418" cy="433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(</a:t>
            </a:r>
            <a:r>
              <a:rPr lang="es-ES" dirty="0" smtClean="0"/>
              <a:t>VII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10" y="1933004"/>
            <a:ext cx="69818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5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(</a:t>
            </a:r>
            <a:r>
              <a:rPr lang="es-ES" dirty="0" smtClean="0"/>
              <a:t>VIII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8" y="1904621"/>
            <a:ext cx="6288404" cy="426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Crear un nuevo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r>
              <a:rPr lang="es-ES" dirty="0" smtClean="0"/>
              <a:t>File &gt; New &gt; New Project…</a:t>
            </a:r>
          </a:p>
          <a:p>
            <a:pPr lvl="1"/>
            <a:r>
              <a:rPr lang="es-ES" dirty="0" smtClean="0"/>
              <a:t>Nombre de la aplicación</a:t>
            </a:r>
          </a:p>
          <a:p>
            <a:pPr lvl="1"/>
            <a:r>
              <a:rPr lang="es-ES" dirty="0" smtClean="0"/>
              <a:t>Dominio</a:t>
            </a:r>
          </a:p>
          <a:p>
            <a:pPr lvl="2"/>
            <a:r>
              <a:rPr lang="es-ES" dirty="0" smtClean="0"/>
              <a:t>Nombre único separado por puntos</a:t>
            </a:r>
          </a:p>
          <a:p>
            <a:pPr lvl="2"/>
            <a:r>
              <a:rPr lang="es-ES" dirty="0" smtClean="0"/>
              <a:t>Puede ser cualquier cosa (nuestro nombre)</a:t>
            </a:r>
          </a:p>
          <a:p>
            <a:pPr lvl="2"/>
            <a:r>
              <a:rPr lang="es-ES" dirty="0" smtClean="0"/>
              <a:t>Distinguir aplicaciones de distintos fabricantes</a:t>
            </a:r>
          </a:p>
          <a:p>
            <a:pPr lvl="1"/>
            <a:r>
              <a:rPr lang="es-ES" dirty="0" smtClean="0"/>
              <a:t>Donde se guarda el proyecto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err="1" smtClean="0">
                <a:solidFill>
                  <a:srgbClr val="002060"/>
                </a:solidFill>
              </a:rPr>
              <a:t>Next</a:t>
            </a:r>
            <a:r>
              <a:rPr lang="es-ES" dirty="0" smtClean="0">
                <a:solidFill>
                  <a:srgbClr val="002060"/>
                </a:solidFill>
              </a:rPr>
              <a:t>…</a:t>
            </a:r>
            <a:endParaRPr lang="es-ES" dirty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99" y="1719072"/>
            <a:ext cx="5670489" cy="405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0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Crear un nuevo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Seleccionar los dispositivos objetivo</a:t>
            </a:r>
          </a:p>
          <a:p>
            <a:pPr lvl="1"/>
            <a:r>
              <a:rPr lang="es-ES" dirty="0" err="1" smtClean="0"/>
              <a:t>Phone</a:t>
            </a:r>
            <a:r>
              <a:rPr lang="es-ES" dirty="0" smtClean="0"/>
              <a:t> and Tablet</a:t>
            </a:r>
          </a:p>
          <a:p>
            <a:pPr lvl="1"/>
            <a:r>
              <a:rPr lang="es-ES" dirty="0" err="1" smtClean="0">
                <a:solidFill>
                  <a:srgbClr val="C00000"/>
                </a:solidFill>
              </a:rPr>
              <a:t>Minimun</a:t>
            </a:r>
            <a:r>
              <a:rPr lang="es-ES" dirty="0" smtClean="0">
                <a:solidFill>
                  <a:srgbClr val="C00000"/>
                </a:solidFill>
              </a:rPr>
              <a:t> SDK: Nuestra aplicación no funcionara en dispositivos con una versión inferior del sistema operativo</a:t>
            </a:r>
            <a:endParaRPr lang="es-ES" dirty="0" smtClean="0"/>
          </a:p>
          <a:p>
            <a:pPr lvl="1"/>
            <a:endParaRPr lang="es-ES" dirty="0" smtClean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03" y="3627807"/>
            <a:ext cx="7855039" cy="135008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02298" y="4752304"/>
            <a:ext cx="1197736" cy="225588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789047" y="5208095"/>
            <a:ext cx="46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Indica la distribución de sistemas operativos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38200" y="5922733"/>
            <a:ext cx="139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002060"/>
                </a:solidFill>
              </a:rPr>
              <a:t>Next</a:t>
            </a:r>
            <a:r>
              <a:rPr lang="es-ES" sz="2400" dirty="0" smtClean="0">
                <a:solidFill>
                  <a:srgbClr val="002060"/>
                </a:solidFill>
              </a:rPr>
              <a:t>…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Crear un nuevo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la actividad de inicio de nuestra aplicación.</a:t>
            </a:r>
          </a:p>
          <a:p>
            <a:pPr lvl="1"/>
            <a:r>
              <a:rPr lang="es-ES" dirty="0" smtClean="0"/>
              <a:t>Una actividad es el equivalente a una ventana en un sistema operativo.</a:t>
            </a:r>
          </a:p>
          <a:p>
            <a:r>
              <a:rPr lang="es-ES" dirty="0" smtClean="0"/>
              <a:t>Seleccionamos “</a:t>
            </a:r>
            <a:r>
              <a:rPr lang="es-ES" dirty="0" err="1" smtClean="0"/>
              <a:t>Empty</a:t>
            </a:r>
            <a:r>
              <a:rPr lang="es-ES" dirty="0" smtClean="0"/>
              <a:t> </a:t>
            </a:r>
            <a:r>
              <a:rPr lang="es-ES" dirty="0" err="1" smtClean="0"/>
              <a:t>Activity</a:t>
            </a:r>
            <a:r>
              <a:rPr lang="es-ES" dirty="0" smtClean="0"/>
              <a:t>” como punto de partida.</a:t>
            </a:r>
          </a:p>
          <a:p>
            <a:r>
              <a:rPr lang="es-ES" dirty="0" err="1" smtClean="0">
                <a:solidFill>
                  <a:srgbClr val="002060"/>
                </a:solidFill>
              </a:rPr>
              <a:t>Next</a:t>
            </a:r>
            <a:r>
              <a:rPr lang="es-ES" dirty="0" smtClean="0">
                <a:solidFill>
                  <a:srgbClr val="002060"/>
                </a:solidFill>
              </a:rPr>
              <a:t>…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7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Crear un nuevo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Android Studio crea los componentes básicos de la actividad:</a:t>
            </a:r>
          </a:p>
          <a:p>
            <a:pPr lvl="1"/>
            <a:r>
              <a:rPr lang="es-ES" dirty="0" err="1" smtClean="0"/>
              <a:t>Activity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: Nombre de la clase que se creará (subclase de </a:t>
            </a:r>
            <a:r>
              <a:rPr lang="es-ES" dirty="0" err="1" smtClean="0"/>
              <a:t>Activity</a:t>
            </a:r>
            <a:r>
              <a:rPr lang="es-ES" dirty="0" smtClean="0"/>
              <a:t>).</a:t>
            </a:r>
          </a:p>
          <a:p>
            <a:pPr lvl="1"/>
            <a:r>
              <a:rPr lang="es-ES" dirty="0" err="1" smtClean="0"/>
              <a:t>Layout</a:t>
            </a:r>
            <a:r>
              <a:rPr lang="es-ES" dirty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: Nombre de el fichero XML donde se especifica el interfaz de usuario.</a:t>
            </a:r>
          </a:p>
          <a:p>
            <a:pPr lvl="1"/>
            <a:r>
              <a:rPr lang="es-ES" dirty="0" err="1" smtClean="0"/>
              <a:t>Title</a:t>
            </a:r>
            <a:r>
              <a:rPr lang="es-ES" dirty="0" smtClean="0"/>
              <a:t>: Titulo de la actividad que se mostrará en Android.</a:t>
            </a:r>
          </a:p>
          <a:p>
            <a:pPr lvl="1"/>
            <a:r>
              <a:rPr lang="es-ES" dirty="0" err="1" smtClean="0"/>
              <a:t>Menu</a:t>
            </a:r>
            <a:r>
              <a:rPr lang="es-ES" dirty="0" smtClean="0"/>
              <a:t>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: Nombre del fichero XML donde se especifica el interfaz del menú.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96" y="4412691"/>
            <a:ext cx="3800207" cy="21357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5922733"/>
            <a:ext cx="139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002060"/>
                </a:solidFill>
              </a:rPr>
              <a:t>Finish</a:t>
            </a:r>
            <a:r>
              <a:rPr lang="es-ES" sz="2400" dirty="0" smtClean="0">
                <a:solidFill>
                  <a:srgbClr val="002060"/>
                </a:solidFill>
              </a:rPr>
              <a:t>…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Elementos Creados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03652" cy="43513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08798" y="3065171"/>
            <a:ext cx="534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Dentro de la carpeta Java se crea la clase donde estará el código de la </a:t>
            </a:r>
            <a:r>
              <a:rPr lang="es-ES" sz="2400" dirty="0" err="1" smtClean="0"/>
              <a:t>Activity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4981942" y="3480669"/>
            <a:ext cx="1114058" cy="613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008797" y="2166705"/>
            <a:ext cx="534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En AndroidManifest.XML se añade la </a:t>
            </a:r>
            <a:r>
              <a:rPr lang="es-ES" sz="2400" dirty="0" err="1" smtClean="0"/>
              <a:t>Activity</a:t>
            </a:r>
            <a:r>
              <a:rPr lang="es-ES" sz="2400" dirty="0" smtClean="0"/>
              <a:t> creada.</a:t>
            </a:r>
            <a:endParaRPr lang="es-ES" sz="2400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3470900" y="2678806"/>
            <a:ext cx="2537627" cy="1269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008797" y="4439945"/>
            <a:ext cx="534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En res/</a:t>
            </a:r>
            <a:r>
              <a:rPr lang="es-ES" sz="2400" dirty="0" err="1" smtClean="0"/>
              <a:t>layout</a:t>
            </a:r>
            <a:r>
              <a:rPr lang="es-ES" sz="2400" dirty="0" smtClean="0"/>
              <a:t> Se crea el UI de la </a:t>
            </a:r>
            <a:r>
              <a:rPr lang="es-ES" sz="2400" dirty="0" err="1" smtClean="0"/>
              <a:t>Activity</a:t>
            </a:r>
            <a:endParaRPr lang="es-ES" sz="2400" dirty="0"/>
          </a:p>
        </p:txBody>
      </p:sp>
      <p:cxnSp>
        <p:nvCxnSpPr>
          <p:cNvPr id="16" name="Conector recto de flecha 15"/>
          <p:cNvCxnSpPr>
            <a:stCxn id="15" idx="1"/>
          </p:cNvCxnSpPr>
          <p:nvPr/>
        </p:nvCxnSpPr>
        <p:spPr>
          <a:xfrm flipH="1">
            <a:off x="4882646" y="4670778"/>
            <a:ext cx="1126151" cy="634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008527" y="5278020"/>
            <a:ext cx="534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En res/</a:t>
            </a:r>
            <a:r>
              <a:rPr lang="es-ES" sz="2400" dirty="0" err="1" smtClean="0"/>
              <a:t>menu</a:t>
            </a:r>
            <a:r>
              <a:rPr lang="es-ES" sz="2400" dirty="0" smtClean="0"/>
              <a:t> Se crea el UI de el menú de la </a:t>
            </a:r>
            <a:r>
              <a:rPr lang="es-ES" sz="2400" dirty="0" err="1" smtClean="0"/>
              <a:t>Activity</a:t>
            </a:r>
            <a:endParaRPr lang="es-ES" sz="2400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 flipV="1">
            <a:off x="4882647" y="5210074"/>
            <a:ext cx="1125880" cy="2974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Uso de sistemas operativos móviles</a:t>
            </a:r>
            <a:endParaRPr lang="es-ES" dirty="0"/>
          </a:p>
        </p:txBody>
      </p:sp>
      <p:pic>
        <p:nvPicPr>
          <p:cNvPr id="1026" name="Picture 2" descr="http://elespectadordigital.com/wp-content/uploads/2013/10/Cuota-mercado-S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53" y="1841978"/>
            <a:ext cx="6709893" cy="44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Estructura de un proyecto Android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5767"/>
          </a:xfrm>
        </p:spPr>
        <p:txBody>
          <a:bodyPr/>
          <a:lstStyle/>
          <a:p>
            <a:r>
              <a:rPr lang="es-ES" dirty="0" smtClean="0"/>
              <a:t>Tres directorios principales:</a:t>
            </a:r>
          </a:p>
          <a:p>
            <a:pPr lvl="1"/>
            <a:r>
              <a:rPr lang="es-ES" b="1" dirty="0" err="1" smtClean="0"/>
              <a:t>Manifest</a:t>
            </a:r>
            <a:r>
              <a:rPr lang="es-ES" b="1" dirty="0" smtClean="0"/>
              <a:t>:</a:t>
            </a:r>
            <a:r>
              <a:rPr lang="es-ES" dirty="0" smtClean="0"/>
              <a:t> Contiene el fichero AndroidManifest.xml.</a:t>
            </a:r>
          </a:p>
          <a:p>
            <a:pPr lvl="1"/>
            <a:r>
              <a:rPr lang="es-ES" b="1" dirty="0" smtClean="0"/>
              <a:t>Java:</a:t>
            </a:r>
            <a:r>
              <a:rPr lang="es-ES" dirty="0" smtClean="0"/>
              <a:t> Contiene los ficheros .java (clases, métodos, variables…).</a:t>
            </a:r>
          </a:p>
          <a:p>
            <a:pPr lvl="1"/>
            <a:r>
              <a:rPr lang="es-ES" b="1" dirty="0" smtClean="0"/>
              <a:t>Res: </a:t>
            </a:r>
            <a:r>
              <a:rPr lang="es-ES" dirty="0" smtClean="0"/>
              <a:t>Contiene recursos de la aplicación (imágenes, UI </a:t>
            </a:r>
            <a:r>
              <a:rPr lang="es-ES" dirty="0" err="1" smtClean="0"/>
              <a:t>layouts</a:t>
            </a:r>
            <a:r>
              <a:rPr lang="es-ES" dirty="0" smtClean="0"/>
              <a:t>, textos, colores…)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78" y="4568825"/>
            <a:ext cx="2627250" cy="17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Estructura de un proyecto </a:t>
            </a:r>
            <a:r>
              <a:rPr lang="es-ES" dirty="0" smtClean="0"/>
              <a:t>Android AndroidManifest.xml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1378"/>
          </a:xfrm>
        </p:spPr>
        <p:txBody>
          <a:bodyPr/>
          <a:lstStyle/>
          <a:p>
            <a:r>
              <a:rPr lang="es-ES" dirty="0" smtClean="0"/>
              <a:t>Contiene información sobre la aplicación que es requerida por Android.</a:t>
            </a:r>
          </a:p>
          <a:p>
            <a:pPr lvl="1"/>
            <a:r>
              <a:rPr lang="es-ES" dirty="0" smtClean="0"/>
              <a:t>Nombre el paquete de la aplicación (identificador único de la app).</a:t>
            </a:r>
          </a:p>
          <a:p>
            <a:pPr lvl="1"/>
            <a:r>
              <a:rPr lang="es-ES" dirty="0" smtClean="0"/>
              <a:t>Describe los componentes de la aplicación (</a:t>
            </a:r>
            <a:r>
              <a:rPr lang="es-ES" dirty="0" err="1" smtClean="0"/>
              <a:t>activities</a:t>
            </a:r>
            <a:r>
              <a:rPr lang="es-ES" dirty="0" smtClean="0"/>
              <a:t>, </a:t>
            </a:r>
            <a:r>
              <a:rPr lang="es-ES" dirty="0" err="1" smtClean="0"/>
              <a:t>services</a:t>
            </a:r>
            <a:r>
              <a:rPr lang="es-ES" dirty="0" smtClean="0"/>
              <a:t>, </a:t>
            </a:r>
            <a:r>
              <a:rPr lang="es-ES" dirty="0" err="1" smtClean="0"/>
              <a:t>broadcast</a:t>
            </a:r>
            <a:r>
              <a:rPr lang="es-ES" dirty="0" smtClean="0"/>
              <a:t> receivers…) y como pueden ser ejecutados.</a:t>
            </a:r>
          </a:p>
          <a:p>
            <a:pPr lvl="1"/>
            <a:r>
              <a:rPr lang="es-ES" dirty="0" smtClean="0"/>
              <a:t>Declara permisos para interactuar con otras aplicaciones.</a:t>
            </a:r>
          </a:p>
          <a:p>
            <a:pPr lvl="1"/>
            <a:r>
              <a:rPr lang="es-ES" dirty="0" smtClean="0"/>
              <a:t>Declara el valor mínimo de API que la aplicación requiere. </a:t>
            </a:r>
          </a:p>
          <a:p>
            <a:pPr lvl="1"/>
            <a:r>
              <a:rPr lang="es-ES" dirty="0" smtClean="0"/>
              <a:t>Librerías que la aplicación necesita.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98535" y="5357611"/>
            <a:ext cx="401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En Android Studio, se añade cuando se compila.</a:t>
            </a:r>
            <a:endParaRPr lang="es-ES" sz="2400" dirty="0">
              <a:solidFill>
                <a:srgbClr val="C0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8255358" y="4597758"/>
            <a:ext cx="334850" cy="6568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6194738" y="4848896"/>
            <a:ext cx="1403797" cy="6568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1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Estructura de un proyecto Android (Java)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Contiene todos los ficheros .java que vayamos creando para la aplicación.</a:t>
            </a:r>
          </a:p>
          <a:p>
            <a:r>
              <a:rPr lang="es-ES" dirty="0" smtClean="0"/>
              <a:t>El paquete principal es “Company </a:t>
            </a:r>
            <a:r>
              <a:rPr lang="es-ES" dirty="0" err="1" smtClean="0"/>
              <a:t>Domain</a:t>
            </a:r>
            <a:r>
              <a:rPr lang="es-ES" dirty="0" smtClean="0"/>
              <a:t>” + </a:t>
            </a:r>
            <a:r>
              <a:rPr lang="es-ES" dirty="0" err="1" smtClean="0"/>
              <a:t>AplicationName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91" y="3244209"/>
            <a:ext cx="4933817" cy="33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Estructura de un proyecto Android (</a:t>
            </a:r>
            <a:r>
              <a:rPr lang="es-ES" dirty="0" err="1" smtClean="0"/>
              <a:t>Resources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7614768" cy="4486275"/>
          </a:xfrm>
        </p:spPr>
        <p:txBody>
          <a:bodyPr>
            <a:normAutofit/>
          </a:bodyPr>
          <a:lstStyle/>
          <a:p>
            <a:r>
              <a:rPr lang="es-ES" sz="2400" b="1" dirty="0" err="1" smtClean="0"/>
              <a:t>Drawable</a:t>
            </a:r>
            <a:r>
              <a:rPr lang="es-ES" sz="2400" b="1" dirty="0" smtClean="0"/>
              <a:t>: </a:t>
            </a:r>
            <a:r>
              <a:rPr lang="es-ES" sz="2400" dirty="0" smtClean="0"/>
              <a:t>Directorio para objetos que se pueden “pintar”.</a:t>
            </a:r>
          </a:p>
          <a:p>
            <a:r>
              <a:rPr lang="es-ES" sz="2400" b="1" dirty="0" err="1" smtClean="0"/>
              <a:t>Layout</a:t>
            </a:r>
            <a:r>
              <a:rPr lang="es-ES" sz="2400" b="1" dirty="0" smtClean="0"/>
              <a:t>: </a:t>
            </a:r>
            <a:r>
              <a:rPr lang="es-ES" sz="2400" dirty="0" smtClean="0"/>
              <a:t>Contiene los Interfaces de usuario de las </a:t>
            </a:r>
            <a:r>
              <a:rPr lang="es-ES" sz="2400" dirty="0" err="1" smtClean="0"/>
              <a:t>Activities</a:t>
            </a:r>
            <a:r>
              <a:rPr lang="es-ES" sz="2400" dirty="0" smtClean="0"/>
              <a:t> y otros objetos.</a:t>
            </a:r>
          </a:p>
          <a:p>
            <a:r>
              <a:rPr lang="es-ES" sz="2400" b="1" dirty="0" err="1" smtClean="0"/>
              <a:t>Menu</a:t>
            </a:r>
            <a:r>
              <a:rPr lang="es-ES" sz="2400" b="1" dirty="0" smtClean="0"/>
              <a:t>: </a:t>
            </a:r>
            <a:r>
              <a:rPr lang="es-ES" sz="2400" dirty="0" smtClean="0"/>
              <a:t>Contiene los botones de la barra de menú de las Actividades.</a:t>
            </a:r>
          </a:p>
          <a:p>
            <a:r>
              <a:rPr lang="es-ES" sz="2400" b="1" dirty="0" err="1" smtClean="0"/>
              <a:t>Mipmap</a:t>
            </a:r>
            <a:r>
              <a:rPr lang="es-ES" sz="2400" b="1" dirty="0" smtClean="0"/>
              <a:t>: </a:t>
            </a:r>
            <a:r>
              <a:rPr lang="es-ES" sz="2400" dirty="0" smtClean="0"/>
              <a:t>Contiene los iconos de la aplicación.</a:t>
            </a:r>
          </a:p>
          <a:p>
            <a:r>
              <a:rPr lang="es-ES" sz="2400" b="1" dirty="0" err="1" smtClean="0"/>
              <a:t>Values</a:t>
            </a:r>
            <a:r>
              <a:rPr lang="es-ES" sz="2400" b="1" dirty="0" smtClean="0"/>
              <a:t>: </a:t>
            </a:r>
            <a:r>
              <a:rPr lang="es-ES" sz="2400" dirty="0" smtClean="0"/>
              <a:t>Contiene constantes de la aplicación para tener todos los valores en un sitio común.</a:t>
            </a:r>
          </a:p>
          <a:p>
            <a:pPr lvl="1"/>
            <a:r>
              <a:rPr lang="es-ES" sz="2000" dirty="0" smtClean="0"/>
              <a:t>Dimensiones, Texto, Estilos…</a:t>
            </a: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68" y="1690688"/>
            <a:ext cx="3219450" cy="405765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7340958" y="2009104"/>
            <a:ext cx="1506828" cy="6954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7508383" y="2936383"/>
            <a:ext cx="11204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8190963" y="3322749"/>
            <a:ext cx="566671" cy="1545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083380" y="3734873"/>
            <a:ext cx="1674254" cy="515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8094372" y="4748748"/>
            <a:ext cx="585988" cy="623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Ejecutando la aplicación (Crear emulador)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crear distintos dispositivos móviles.</a:t>
            </a:r>
          </a:p>
          <a:p>
            <a:pPr lvl="1"/>
            <a:r>
              <a:rPr lang="es-ES" dirty="0" smtClean="0"/>
              <a:t>Elegimos tipo de dispositivo y sistema operativo (es un móvil completo).</a:t>
            </a:r>
          </a:p>
          <a:p>
            <a:r>
              <a:rPr lang="es-ES" dirty="0" smtClean="0"/>
              <a:t>Gestionado por ADV Manager.</a:t>
            </a:r>
          </a:p>
          <a:p>
            <a:pPr lvl="1"/>
            <a:r>
              <a:rPr lang="es-ES" dirty="0" smtClean="0"/>
              <a:t>Puede contener varios terminales, los terminales van instalando las aplicaciones que ejecutamos.</a:t>
            </a:r>
          </a:p>
          <a:p>
            <a:r>
              <a:rPr lang="es-ES" dirty="0" smtClean="0"/>
              <a:t>Una vez que tenemos el dispositivo virtual, Ejecutar.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16" y="4857079"/>
            <a:ext cx="7780946" cy="131988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28834" y="5100034"/>
            <a:ext cx="412124" cy="30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235003" y="5100033"/>
            <a:ext cx="412124" cy="30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631" y="1825625"/>
            <a:ext cx="3844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Genymotion</a:t>
            </a:r>
            <a:r>
              <a:rPr lang="es-ES" dirty="0"/>
              <a:t/>
            </a:r>
            <a:br>
              <a:rPr lang="es-ES" dirty="0"/>
            </a:br>
            <a:r>
              <a:rPr lang="es-ES" sz="3200" dirty="0"/>
              <a:t>https://cloud.geny.io/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622" y="1825625"/>
            <a:ext cx="9750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Genymotion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476"/>
            <a:ext cx="12192000" cy="4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Genymotion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90688"/>
            <a:ext cx="113728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Explicación de la aplicación: </a:t>
            </a:r>
            <a:r>
              <a:rPr lang="es-ES" dirty="0" err="1"/>
              <a:t>Layout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Layout</a:t>
            </a:r>
            <a:r>
              <a:rPr lang="es-ES" dirty="0" smtClean="0"/>
              <a:t> se puede ver desde </a:t>
            </a:r>
            <a:r>
              <a:rPr lang="es-ES" smtClean="0"/>
              <a:t>dos perspectivas</a:t>
            </a:r>
            <a:r>
              <a:rPr lang="es-ES" dirty="0" smtClean="0"/>
              <a:t>:</a:t>
            </a:r>
          </a:p>
          <a:p>
            <a:pPr lvl="1"/>
            <a:r>
              <a:rPr lang="es-ES" b="1" dirty="0" smtClean="0"/>
              <a:t>Text:</a:t>
            </a:r>
            <a:r>
              <a:rPr lang="es-ES" dirty="0" smtClean="0"/>
              <a:t> Es un fichero XML que indica los elementos que hay presentes en el </a:t>
            </a:r>
            <a:r>
              <a:rPr lang="es-ES" dirty="0" err="1" smtClean="0"/>
              <a:t>layout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Se pueden añadir y eliminar elementos en el XML que después se verán en la aplicación.</a:t>
            </a:r>
          </a:p>
          <a:p>
            <a:pPr lvl="2"/>
            <a:r>
              <a:rPr lang="es-ES" dirty="0" smtClean="0"/>
              <a:t>Se pueden modificar los atributos de dichos elementos para cambiar sus propiedades.</a:t>
            </a:r>
          </a:p>
          <a:p>
            <a:pPr lvl="1"/>
            <a:r>
              <a:rPr lang="es-ES" b="1" dirty="0" err="1" smtClean="0"/>
              <a:t>Design</a:t>
            </a:r>
            <a:r>
              <a:rPr lang="es-ES" b="1" dirty="0" smtClean="0"/>
              <a:t>: </a:t>
            </a:r>
            <a:r>
              <a:rPr lang="es-ES" dirty="0" smtClean="0"/>
              <a:t>Android Studio interpreta el fichero XML y hace una representación gráfica del mismo en un terminal.</a:t>
            </a:r>
          </a:p>
          <a:p>
            <a:pPr lvl="2"/>
            <a:r>
              <a:rPr lang="es-ES" dirty="0" smtClean="0"/>
              <a:t>Se pueden tomar elementos de la paleta y arrastrar sobre el terminal para posicionarlos.</a:t>
            </a:r>
          </a:p>
          <a:p>
            <a:pPr lvl="2"/>
            <a:r>
              <a:rPr lang="es-ES" dirty="0" smtClean="0"/>
              <a:t>Se pueden seleccionar elementos del terminal y borrarlos o modificar sus atributos (</a:t>
            </a:r>
            <a:r>
              <a:rPr lang="es-ES" dirty="0" err="1" smtClean="0"/>
              <a:t>Properties</a:t>
            </a:r>
            <a:r>
              <a:rPr lang="es-ES" dirty="0" smtClean="0"/>
              <a:t>).</a:t>
            </a:r>
          </a:p>
          <a:p>
            <a:pPr lvl="1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656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Lenguajes de programación dispositivos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Aplicaciones IOS</a:t>
            </a:r>
          </a:p>
          <a:p>
            <a:pPr lvl="1"/>
            <a:r>
              <a:rPr lang="es-ES" dirty="0" err="1" smtClean="0"/>
              <a:t>Objective</a:t>
            </a:r>
            <a:r>
              <a:rPr lang="es-ES" dirty="0" smtClean="0"/>
              <a:t>-C</a:t>
            </a:r>
          </a:p>
          <a:p>
            <a:r>
              <a:rPr lang="es-ES" dirty="0" smtClean="0"/>
              <a:t>Aplicaciones Android</a:t>
            </a:r>
          </a:p>
          <a:p>
            <a:pPr lvl="1"/>
            <a:r>
              <a:rPr lang="es-ES" dirty="0" smtClean="0"/>
              <a:t>Java</a:t>
            </a:r>
            <a:endParaRPr lang="es-ES" dirty="0"/>
          </a:p>
        </p:txBody>
      </p:sp>
      <p:pic>
        <p:nvPicPr>
          <p:cNvPr id="2050" name="Picture 2" descr="http://images.apple.com/home/images/og.jpg?2015090612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8" y="1326523"/>
            <a:ext cx="3193961" cy="3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ivix.com/uploads/blog_pics/Androi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78" y="2097237"/>
            <a:ext cx="1652532" cy="16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541431" y="4527775"/>
            <a:ext cx="7109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Usaremos Android como sistema operativo para desarrollar aplicaciones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234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Explicación de la aplicación: </a:t>
            </a:r>
            <a:r>
              <a:rPr lang="es-ES" dirty="0" err="1" smtClean="0"/>
              <a:t>Layout</a:t>
            </a:r>
            <a:r>
              <a:rPr lang="es-ES" dirty="0" smtClean="0">
                <a:solidFill>
                  <a:srgbClr val="C00000"/>
                </a:solidFill>
              </a:rPr>
              <a:t> (Text)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661"/>
            <a:ext cx="8972743" cy="2868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22795" y="2434107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Propiedades de los objetos</a:t>
            </a:r>
            <a:endParaRPr lang="es-ES" b="1" dirty="0">
              <a:solidFill>
                <a:srgbClr val="C0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9169758" y="2757272"/>
            <a:ext cx="8113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248919" y="5270570"/>
            <a:ext cx="264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</a:rPr>
              <a:t>TextView</a:t>
            </a:r>
            <a:r>
              <a:rPr lang="es-ES" b="1" dirty="0" smtClean="0">
                <a:solidFill>
                  <a:srgbClr val="C00000"/>
                </a:solidFill>
              </a:rPr>
              <a:t> está dentro de </a:t>
            </a:r>
            <a:r>
              <a:rPr lang="es-ES" b="1" dirty="0" err="1" smtClean="0">
                <a:solidFill>
                  <a:srgbClr val="C00000"/>
                </a:solidFill>
              </a:rPr>
              <a:t>RelativeLayout</a:t>
            </a:r>
            <a:endParaRPr lang="es-ES" b="1" dirty="0">
              <a:solidFill>
                <a:srgbClr val="C0000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6400800" y="4147022"/>
            <a:ext cx="1648496" cy="10560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67448" y="3747752"/>
            <a:ext cx="1757123" cy="257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3449392" y="3358280"/>
            <a:ext cx="1757123" cy="257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446986" y="5203067"/>
            <a:ext cx="306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Referencias a </a:t>
            </a:r>
            <a:r>
              <a:rPr lang="es-ES" b="1" dirty="0" err="1" smtClean="0">
                <a:solidFill>
                  <a:srgbClr val="C00000"/>
                </a:solidFill>
              </a:rPr>
              <a:t>values</a:t>
            </a:r>
            <a:r>
              <a:rPr lang="es-ES" b="1" dirty="0" smtClean="0">
                <a:solidFill>
                  <a:srgbClr val="C00000"/>
                </a:solidFill>
              </a:rPr>
              <a:t>/strings.xml y </a:t>
            </a:r>
            <a:r>
              <a:rPr lang="es-ES" b="1" dirty="0" err="1" smtClean="0">
                <a:solidFill>
                  <a:srgbClr val="C00000"/>
                </a:solidFill>
              </a:rPr>
              <a:t>values</a:t>
            </a:r>
            <a:r>
              <a:rPr lang="es-ES" b="1" dirty="0" smtClean="0">
                <a:solidFill>
                  <a:srgbClr val="C00000"/>
                </a:solidFill>
              </a:rPr>
              <a:t>/dimens.xml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3449392" y="4147022"/>
            <a:ext cx="272602" cy="10560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animBg="1"/>
      <p:bldP spid="14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Explicación de la </a:t>
            </a:r>
            <a:r>
              <a:rPr lang="es-ES" dirty="0" smtClean="0"/>
              <a:t>aplicación: </a:t>
            </a:r>
            <a:r>
              <a:rPr lang="es-ES" dirty="0" err="1" smtClean="0"/>
              <a:t>Layout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C00000"/>
                </a:solidFill>
              </a:rPr>
              <a:t>(</a:t>
            </a:r>
            <a:r>
              <a:rPr lang="es-ES" dirty="0" err="1" smtClean="0">
                <a:solidFill>
                  <a:srgbClr val="C00000"/>
                </a:solidFill>
              </a:rPr>
              <a:t>Design</a:t>
            </a:r>
            <a:r>
              <a:rPr lang="es-ES" dirty="0" smtClean="0">
                <a:solidFill>
                  <a:srgbClr val="C00000"/>
                </a:solidFill>
              </a:rPr>
              <a:t>)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13" y="2211992"/>
            <a:ext cx="8268974" cy="321060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7121" y="5776175"/>
            <a:ext cx="154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Paleta con componentes</a:t>
            </a:r>
            <a:endParaRPr lang="es-ES" b="1" dirty="0">
              <a:solidFill>
                <a:srgbClr val="C00000"/>
              </a:solidFill>
            </a:endParaRPr>
          </a:p>
        </p:txBody>
      </p:sp>
      <p:cxnSp>
        <p:nvCxnSpPr>
          <p:cNvPr id="11" name="Conector recto de flecha 10"/>
          <p:cNvCxnSpPr>
            <a:stCxn id="9" idx="0"/>
          </p:cNvCxnSpPr>
          <p:nvPr/>
        </p:nvCxnSpPr>
        <p:spPr>
          <a:xfrm flipV="1">
            <a:off x="1189317" y="5100035"/>
            <a:ext cx="772196" cy="6761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0581604" y="1888826"/>
            <a:ext cx="154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</a:rPr>
              <a:t>Arbol</a:t>
            </a:r>
            <a:r>
              <a:rPr lang="es-ES" b="1" dirty="0" smtClean="0">
                <a:solidFill>
                  <a:srgbClr val="C00000"/>
                </a:solidFill>
              </a:rPr>
              <a:t> de componentes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10367494" y="2627290"/>
            <a:ext cx="635189" cy="5537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496854" y="5886238"/>
            <a:ext cx="154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Propiedades de los componentes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7899847" y="5567190"/>
            <a:ext cx="772196" cy="6761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Explicación de la aplicación: </a:t>
            </a:r>
            <a:r>
              <a:rPr lang="es-ES" dirty="0" smtClean="0"/>
              <a:t>Java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código fuente contiene una sola clase, cuyo nombre especificamos al crear el proyecto.</a:t>
            </a:r>
          </a:p>
          <a:p>
            <a:r>
              <a:rPr lang="es-ES" dirty="0" smtClean="0"/>
              <a:t>Dicha clase es una subclase de la clase </a:t>
            </a:r>
            <a:r>
              <a:rPr lang="es-ES" dirty="0" err="1" smtClean="0"/>
              <a:t>Activity</a:t>
            </a:r>
            <a:r>
              <a:rPr lang="es-ES" dirty="0" smtClean="0"/>
              <a:t>.</a:t>
            </a:r>
          </a:p>
          <a:p>
            <a:r>
              <a:rPr lang="es-ES" dirty="0" smtClean="0"/>
              <a:t>Nuestra clase sobrescribe (</a:t>
            </a:r>
            <a:r>
              <a:rPr lang="es-ES" dirty="0" err="1" smtClean="0"/>
              <a:t>override</a:t>
            </a:r>
            <a:r>
              <a:rPr lang="es-ES" dirty="0" smtClean="0"/>
              <a:t>) los métodos de la clase </a:t>
            </a:r>
            <a:r>
              <a:rPr lang="es-ES" dirty="0" err="1" smtClean="0"/>
              <a:t>Activity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sistema operativo Android llama a dichos métodos según nuestra </a:t>
            </a:r>
            <a:r>
              <a:rPr lang="es-ES" dirty="0" err="1" smtClean="0"/>
              <a:t>Activity</a:t>
            </a:r>
            <a:r>
              <a:rPr lang="es-ES" dirty="0" smtClean="0"/>
              <a:t> pasa por su “ciclo de vida”.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2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Ciclo de vida de una Actividad</a:t>
            </a:r>
            <a:endParaRPr lang="es-ES" dirty="0"/>
          </a:p>
        </p:txBody>
      </p:sp>
      <p:pic>
        <p:nvPicPr>
          <p:cNvPr id="1030" name="Picture 6" descr="https://developer.android.com/images/training/basics/basic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6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Explicación de la aplicación: Java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353"/>
            <a:ext cx="5948966" cy="50221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95505" y="1407353"/>
            <a:ext cx="39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onCreate</a:t>
            </a:r>
            <a:endParaRPr lang="es-ES" dirty="0" smtClean="0">
              <a:solidFill>
                <a:srgbClr val="C00000"/>
              </a:solidFill>
            </a:endParaRPr>
          </a:p>
          <a:p>
            <a:r>
              <a:rPr lang="es-ES" dirty="0" smtClean="0"/>
              <a:t>Crea el interfaz a partir del fichero activity_main.xml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5074276" y="1690688"/>
            <a:ext cx="226668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495505" y="2911246"/>
            <a:ext cx="39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onCreateOptionsMenu</a:t>
            </a:r>
            <a:endParaRPr lang="es-ES" dirty="0" smtClean="0">
              <a:solidFill>
                <a:srgbClr val="C00000"/>
              </a:solidFill>
            </a:endParaRPr>
          </a:p>
          <a:p>
            <a:r>
              <a:rPr lang="es-ES" dirty="0" smtClean="0"/>
              <a:t>Crea el interfaz a partir del fichero menú_main.xml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074276" y="3194581"/>
            <a:ext cx="226668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495505" y="4621990"/>
            <a:ext cx="39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onOptionsItemSelected</a:t>
            </a:r>
            <a:endParaRPr lang="es-ES" dirty="0" smtClean="0">
              <a:solidFill>
                <a:srgbClr val="C00000"/>
              </a:solidFill>
            </a:endParaRPr>
          </a:p>
          <a:p>
            <a:r>
              <a:rPr lang="es-ES" dirty="0" smtClean="0"/>
              <a:t>Gestiona la pulsación de los botones del menú.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5074276" y="4905325"/>
            <a:ext cx="226668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Accediendo a recursos desde el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acceder a un recurso pasando su identificador al método que corresponda:</a:t>
            </a:r>
          </a:p>
          <a:p>
            <a:pPr lvl="1"/>
            <a:r>
              <a:rPr lang="es-ES" dirty="0" err="1"/>
              <a:t>setContentView</a:t>
            </a:r>
            <a:r>
              <a:rPr lang="es-ES" dirty="0"/>
              <a:t>(</a:t>
            </a:r>
            <a:r>
              <a:rPr lang="es-ES" dirty="0" err="1">
                <a:solidFill>
                  <a:srgbClr val="C00000"/>
                </a:solidFill>
              </a:rPr>
              <a:t>R.layout.activity_main</a:t>
            </a:r>
            <a:r>
              <a:rPr lang="es-ES" dirty="0" smtClean="0"/>
              <a:t>);</a:t>
            </a:r>
          </a:p>
          <a:p>
            <a:pPr lvl="1"/>
            <a:r>
              <a:rPr lang="es-ES" dirty="0" err="1"/>
              <a:t>getMenuInflater</a:t>
            </a:r>
            <a:r>
              <a:rPr lang="es-ES" dirty="0"/>
              <a:t>().</a:t>
            </a:r>
            <a:r>
              <a:rPr lang="es-ES" dirty="0" err="1"/>
              <a:t>inflate</a:t>
            </a:r>
            <a:r>
              <a:rPr lang="es-ES" dirty="0"/>
              <a:t>(</a:t>
            </a:r>
            <a:r>
              <a:rPr lang="es-ES" dirty="0" err="1">
                <a:solidFill>
                  <a:srgbClr val="C00000"/>
                </a:solidFill>
              </a:rPr>
              <a:t>R.menu.menu_main</a:t>
            </a:r>
            <a:r>
              <a:rPr lang="es-ES" dirty="0"/>
              <a:t>, </a:t>
            </a:r>
            <a:r>
              <a:rPr lang="es-ES" dirty="0" err="1"/>
              <a:t>menu</a:t>
            </a:r>
            <a:r>
              <a:rPr lang="es-ES" dirty="0" smtClean="0"/>
              <a:t>);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texto = </a:t>
            </a:r>
            <a:r>
              <a:rPr lang="es-ES" dirty="0" err="1"/>
              <a:t>getResources</a:t>
            </a:r>
            <a:r>
              <a:rPr lang="es-ES" dirty="0"/>
              <a:t>().</a:t>
            </a:r>
            <a:r>
              <a:rPr lang="es-ES" dirty="0" err="1"/>
              <a:t>getString</a:t>
            </a:r>
            <a:r>
              <a:rPr lang="es-ES" dirty="0"/>
              <a:t>(</a:t>
            </a:r>
            <a:r>
              <a:rPr lang="es-ES" dirty="0" err="1">
                <a:solidFill>
                  <a:srgbClr val="C00000"/>
                </a:solidFill>
              </a:rPr>
              <a:t>R.string.hello_world</a:t>
            </a:r>
            <a:r>
              <a:rPr lang="es-ES" dirty="0"/>
              <a:t>);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35" y="4033447"/>
            <a:ext cx="4070730" cy="20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26" y="1967426"/>
            <a:ext cx="6769245" cy="44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753" y="0"/>
            <a:ext cx="10515600" cy="1325563"/>
          </a:xfrm>
        </p:spPr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1346323"/>
            <a:ext cx="6676221" cy="52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				Ejecución </a:t>
            </a:r>
            <a:r>
              <a:rPr lang="es-ES" dirty="0" smtClean="0"/>
              <a:t>real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83" y="2051469"/>
            <a:ext cx="6276051" cy="37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Añadiendo identificadores a elementos del </a:t>
            </a:r>
            <a:r>
              <a:rPr lang="es-ES" dirty="0" err="1" smtClean="0"/>
              <a:t>layout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322" y="1690688"/>
            <a:ext cx="4991298" cy="126784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18952" y="2028395"/>
            <a:ext cx="2717443" cy="328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4997003" y="2192587"/>
            <a:ext cx="34901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8628845" y="1906073"/>
            <a:ext cx="289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Añadir id para poder acceder al texto desde el código 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22" y="3727091"/>
            <a:ext cx="6133363" cy="1720672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235003" y="4587427"/>
            <a:ext cx="3041560" cy="328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524685" y="4713668"/>
            <a:ext cx="962492" cy="1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628845" y="4428185"/>
            <a:ext cx="289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Ahora podemos cambiar el texto usando el id.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¿Que es un IDE?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</a:t>
            </a:r>
            <a:r>
              <a:rPr lang="es-ES" dirty="0" err="1" smtClean="0">
                <a:solidFill>
                  <a:srgbClr val="FF0000"/>
                </a:solidFill>
              </a:rPr>
              <a:t>I</a:t>
            </a:r>
            <a:r>
              <a:rPr lang="es-ES" dirty="0" err="1" smtClean="0"/>
              <a:t>ntegrated</a:t>
            </a:r>
            <a:r>
              <a:rPr lang="es-ES" dirty="0" smtClean="0"/>
              <a:t> </a:t>
            </a:r>
            <a:r>
              <a:rPr lang="es-ES" dirty="0" err="1">
                <a:solidFill>
                  <a:srgbClr val="FF0000"/>
                </a:solidFill>
              </a:rPr>
              <a:t>D</a:t>
            </a:r>
            <a:r>
              <a:rPr lang="es-ES" dirty="0" err="1" smtClean="0"/>
              <a:t>evelopment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E</a:t>
            </a:r>
            <a:r>
              <a:rPr lang="es-ES" dirty="0" err="1" smtClean="0"/>
              <a:t>nvironment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Editor de código fuente</a:t>
            </a:r>
          </a:p>
          <a:p>
            <a:pPr lvl="1"/>
            <a:r>
              <a:rPr lang="es-ES" dirty="0" smtClean="0"/>
              <a:t>Auto-completado</a:t>
            </a:r>
          </a:p>
          <a:p>
            <a:pPr lvl="1"/>
            <a:r>
              <a:rPr lang="es-ES" dirty="0" smtClean="0"/>
              <a:t>Compilador</a:t>
            </a:r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err="1" smtClean="0"/>
              <a:t>NetBeans</a:t>
            </a:r>
            <a:endParaRPr lang="es-ES" dirty="0" smtClean="0"/>
          </a:p>
          <a:p>
            <a:pPr lvl="1"/>
            <a:r>
              <a:rPr lang="es-ES" dirty="0" smtClean="0"/>
              <a:t>Eclipse</a:t>
            </a:r>
          </a:p>
          <a:p>
            <a:pPr lvl="1"/>
            <a:r>
              <a:rPr lang="es-ES" dirty="0" err="1" smtClean="0"/>
              <a:t>Emacs</a:t>
            </a:r>
            <a:endParaRPr lang="es-ES" dirty="0" smtClean="0"/>
          </a:p>
          <a:p>
            <a:pPr lvl="1"/>
            <a:r>
              <a:rPr lang="es-ES" dirty="0" smtClean="0"/>
              <a:t>Visual Studio</a:t>
            </a:r>
            <a:endParaRPr lang="es-ES" dirty="0"/>
          </a:p>
        </p:txBody>
      </p:sp>
      <p:pic>
        <p:nvPicPr>
          <p:cNvPr id="3074" name="Picture 2" descr="Image result for netb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09" y="3372643"/>
            <a:ext cx="2286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clipse 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36" y="3625767"/>
            <a:ext cx="3197136" cy="7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macs 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9" y="4829487"/>
            <a:ext cx="13335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54" y="4643749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Añadiendo Botones y Atributo </a:t>
            </a:r>
            <a:r>
              <a:rPr lang="es-ES" dirty="0" err="1" smtClean="0"/>
              <a:t>OnClick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97439" cy="21932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7735" y="3193961"/>
            <a:ext cx="2743200" cy="2446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300470" y="2240925"/>
            <a:ext cx="3401096" cy="10560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061101" y="1917759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Atributo </a:t>
            </a:r>
            <a:r>
              <a:rPr lang="es-ES" dirty="0" err="1" smtClean="0">
                <a:solidFill>
                  <a:srgbClr val="C00000"/>
                </a:solidFill>
              </a:rPr>
              <a:t>onClick</a:t>
            </a:r>
            <a:r>
              <a:rPr lang="es-ES" dirty="0" smtClean="0">
                <a:solidFill>
                  <a:srgbClr val="C00000"/>
                </a:solidFill>
              </a:rPr>
              <a:t> da el nombre del método que se ejecutará al pulsar el botón.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6582"/>
            <a:ext cx="3590532" cy="720635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endCxn id="11" idx="3"/>
          </p:cNvCxnSpPr>
          <p:nvPr/>
        </p:nvCxnSpPr>
        <p:spPr>
          <a:xfrm flipH="1">
            <a:off x="4428732" y="2949262"/>
            <a:ext cx="3632370" cy="2077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197735" y="4941932"/>
            <a:ext cx="2743200" cy="2446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5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r>
              <a:rPr lang="es-ES" dirty="0"/>
              <a:t>c</a:t>
            </a:r>
            <a:r>
              <a:rPr lang="es-ES" dirty="0" smtClean="0"/>
              <a:t>alculadora simple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7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IDEs</a:t>
            </a:r>
            <a:r>
              <a:rPr lang="es-ES" dirty="0" smtClean="0"/>
              <a:t> para programación Android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mayoría de los </a:t>
            </a:r>
            <a:r>
              <a:rPr lang="es-ES" dirty="0" err="1" smtClean="0"/>
              <a:t>IDEs</a:t>
            </a:r>
            <a:r>
              <a:rPr lang="es-ES" dirty="0" smtClean="0"/>
              <a:t> para Java pueden adaptarse para programar en Android:</a:t>
            </a:r>
          </a:p>
          <a:p>
            <a:pPr lvl="1"/>
            <a:r>
              <a:rPr lang="es-ES" dirty="0" err="1" smtClean="0"/>
              <a:t>NetBeans</a:t>
            </a:r>
            <a:r>
              <a:rPr lang="es-ES" dirty="0" smtClean="0"/>
              <a:t>, Eclipse…</a:t>
            </a:r>
          </a:p>
          <a:p>
            <a:pPr lvl="1"/>
            <a:r>
              <a:rPr lang="es-ES" dirty="0" smtClean="0"/>
              <a:t>Requieren de Plug-</a:t>
            </a:r>
            <a:r>
              <a:rPr lang="es-ES" dirty="0" err="1" smtClean="0"/>
              <a:t>ins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No cubren todas las funcionalidades.</a:t>
            </a:r>
          </a:p>
          <a:p>
            <a:r>
              <a:rPr lang="es-ES" dirty="0" smtClean="0"/>
              <a:t>Android Studio IDE:</a:t>
            </a:r>
          </a:p>
          <a:p>
            <a:pPr lvl="1"/>
            <a:r>
              <a:rPr lang="es-ES" dirty="0" smtClean="0"/>
              <a:t>Especifico para desarrollo de aplicaciones Android.</a:t>
            </a:r>
          </a:p>
          <a:p>
            <a:pPr lvl="1"/>
            <a:r>
              <a:rPr lang="es-ES" dirty="0" smtClean="0"/>
              <a:t>Multiplataforma</a:t>
            </a:r>
          </a:p>
          <a:p>
            <a:pPr lvl="1"/>
            <a:r>
              <a:rPr lang="es-ES" dirty="0" smtClean="0"/>
              <a:t>Desarrollado y actualizado por Google.</a:t>
            </a:r>
          </a:p>
          <a:p>
            <a:endParaRPr lang="es-ES" dirty="0"/>
          </a:p>
        </p:txBody>
      </p:sp>
      <p:pic>
        <p:nvPicPr>
          <p:cNvPr id="4098" name="Picture 2" descr="Android Studio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934" y="3870099"/>
            <a:ext cx="1737619" cy="17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Instalación Android Studio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Descargar Android Studio</a:t>
            </a:r>
          </a:p>
          <a:p>
            <a:pPr lvl="1"/>
            <a:r>
              <a:rPr lang="es-ES" dirty="0" smtClean="0">
                <a:hlinkClick r:id="rId2"/>
              </a:rPr>
              <a:t>https://developer.android.com/sdk/index.html</a:t>
            </a:r>
            <a:endParaRPr lang="es-ES" dirty="0" smtClean="0"/>
          </a:p>
          <a:p>
            <a:r>
              <a:rPr lang="es-ES" dirty="0" smtClean="0"/>
              <a:t>Tener JDK 7 (Java </a:t>
            </a:r>
            <a:r>
              <a:rPr lang="es-ES" dirty="0" err="1" smtClean="0"/>
              <a:t>Development</a:t>
            </a:r>
            <a:r>
              <a:rPr lang="es-ES" dirty="0" smtClean="0"/>
              <a:t> Kit).</a:t>
            </a:r>
          </a:p>
          <a:p>
            <a:pPr lvl="1"/>
            <a:r>
              <a:rPr lang="es-ES" dirty="0" smtClean="0"/>
              <a:t>En un  terminal </a:t>
            </a:r>
            <a:r>
              <a:rPr lang="es-ES" smtClean="0"/>
              <a:t>“java </a:t>
            </a:r>
            <a:r>
              <a:rPr lang="es-ES" dirty="0" smtClean="0"/>
              <a:t>–</a:t>
            </a:r>
            <a:r>
              <a:rPr lang="es-ES" dirty="0" err="1" smtClean="0"/>
              <a:t>version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Tener la variable de entorno “JAVA_HOME” apuntando al directorio de instalación el JDK.</a:t>
            </a:r>
          </a:p>
          <a:p>
            <a:r>
              <a:rPr lang="es-ES" dirty="0" smtClean="0"/>
              <a:t>Ejecutar el instalador y seguir los pasos.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Referencia: </a:t>
            </a:r>
            <a:r>
              <a:rPr lang="es-ES" sz="2000" dirty="0" smtClean="0">
                <a:hlinkClick r:id="rId3"/>
              </a:rPr>
              <a:t>https://developer.android.com/sdk/installing/index.html?pkg=studio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46" y="2882106"/>
            <a:ext cx="4648154" cy="5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Android</a:t>
            </a:r>
            <a:r>
              <a:rPr lang="es-ES" dirty="0" smtClean="0"/>
              <a:t> Studio: Instalación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54" y="1890184"/>
            <a:ext cx="5423154" cy="421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</a:t>
            </a:r>
            <a:r>
              <a:rPr lang="es-ES" dirty="0" smtClean="0"/>
              <a:t>(II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74" y="1877568"/>
            <a:ext cx="5428998" cy="423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8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Android</a:t>
            </a:r>
            <a:r>
              <a:rPr lang="es-ES" dirty="0"/>
              <a:t> Studio: Instalación (</a:t>
            </a:r>
            <a:r>
              <a:rPr lang="es-ES" dirty="0" smtClean="0"/>
              <a:t>III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99" y="1907477"/>
            <a:ext cx="5529612" cy="426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8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1092</Words>
  <Application>Microsoft Office PowerPoint</Application>
  <PresentationFormat>Panorámica</PresentationFormat>
  <Paragraphs>155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Programación multimedia y dispositivos móviles</vt:lpstr>
      <vt:lpstr>Uso de sistemas operativos móviles</vt:lpstr>
      <vt:lpstr>Lenguajes de programación dispositivos</vt:lpstr>
      <vt:lpstr>¿Que es un IDE?</vt:lpstr>
      <vt:lpstr>IDEs para programación Android</vt:lpstr>
      <vt:lpstr>Instalación Android Studio</vt:lpstr>
      <vt:lpstr>Android Studio: Instalación (I)</vt:lpstr>
      <vt:lpstr>Android Studio: Instalación (II)</vt:lpstr>
      <vt:lpstr>Android Studio: Instalación (III)</vt:lpstr>
      <vt:lpstr>Android Studio: Instalación (IV)</vt:lpstr>
      <vt:lpstr>Android Studio: Instalación (V)</vt:lpstr>
      <vt:lpstr>Android Studio: Instalación (VI)</vt:lpstr>
      <vt:lpstr>Android Studio: Instalación (VII)</vt:lpstr>
      <vt:lpstr>Android Studio: Instalación (VIII)</vt:lpstr>
      <vt:lpstr>Crear un nuevo proyecto</vt:lpstr>
      <vt:lpstr>Crear un nuevo proyecto</vt:lpstr>
      <vt:lpstr>Crear un nuevo proyecto</vt:lpstr>
      <vt:lpstr>Crear un nuevo proyecto</vt:lpstr>
      <vt:lpstr>Elementos Creados</vt:lpstr>
      <vt:lpstr>Estructura de un proyecto Android</vt:lpstr>
      <vt:lpstr>Estructura de un proyecto Android AndroidManifest.xml</vt:lpstr>
      <vt:lpstr>Estructura de un proyecto Android (Java)</vt:lpstr>
      <vt:lpstr>Estructura de un proyecto Android (Resources)</vt:lpstr>
      <vt:lpstr>Ejecutando la aplicación (Crear emulador)</vt:lpstr>
      <vt:lpstr>Resultado</vt:lpstr>
      <vt:lpstr>Genymotion https://cloud.geny.io/</vt:lpstr>
      <vt:lpstr>Genymotion</vt:lpstr>
      <vt:lpstr>Genymotion</vt:lpstr>
      <vt:lpstr>Explicación de la aplicación: Layout</vt:lpstr>
      <vt:lpstr>Explicación de la aplicación: Layout (Text)</vt:lpstr>
      <vt:lpstr>Explicación de la aplicación: Layout (Design)</vt:lpstr>
      <vt:lpstr>Explicación de la aplicación: Java</vt:lpstr>
      <vt:lpstr>Ciclo de vida de una Actividad</vt:lpstr>
      <vt:lpstr>Explicación de la aplicación: Java</vt:lpstr>
      <vt:lpstr>Accediendo a recursos desde el código</vt:lpstr>
      <vt:lpstr>Presentación de PowerPoint</vt:lpstr>
      <vt:lpstr>Presentación de PowerPoint</vt:lpstr>
      <vt:lpstr>    Ejecución real</vt:lpstr>
      <vt:lpstr>Añadiendo identificadores a elementos del layout</vt:lpstr>
      <vt:lpstr>Añadiendo Botones y Atributo OnClick 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fer sanchez</cp:lastModifiedBy>
  <cp:revision>90</cp:revision>
  <dcterms:created xsi:type="dcterms:W3CDTF">2015-09-14T10:13:11Z</dcterms:created>
  <dcterms:modified xsi:type="dcterms:W3CDTF">2020-10-04T21:41:39Z</dcterms:modified>
</cp:coreProperties>
</file>