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6" r:id="rId7"/>
    <p:sldId id="264" r:id="rId8"/>
    <p:sldId id="269" r:id="rId9"/>
    <p:sldId id="270" r:id="rId10"/>
    <p:sldId id="268" r:id="rId11"/>
    <p:sldId id="265" r:id="rId12"/>
    <p:sldId id="267" r:id="rId13"/>
    <p:sldId id="260" r:id="rId14"/>
    <p:sldId id="258" r:id="rId15"/>
    <p:sldId id="25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411C-4C34-42C4-A716-6DD076CD2070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EBA2-D28A-4AB8-AA46-5413627E44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59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411C-4C34-42C4-A716-6DD076CD2070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EBA2-D28A-4AB8-AA46-5413627E44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6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411C-4C34-42C4-A716-6DD076CD2070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EBA2-D28A-4AB8-AA46-5413627E44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85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411C-4C34-42C4-A716-6DD076CD2070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EBA2-D28A-4AB8-AA46-5413627E44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20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411C-4C34-42C4-A716-6DD076CD2070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EBA2-D28A-4AB8-AA46-5413627E44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58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411C-4C34-42C4-A716-6DD076CD2070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EBA2-D28A-4AB8-AA46-5413627E44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80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411C-4C34-42C4-A716-6DD076CD2070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EBA2-D28A-4AB8-AA46-5413627E44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50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411C-4C34-42C4-A716-6DD076CD2070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EBA2-D28A-4AB8-AA46-5413627E44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44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411C-4C34-42C4-A716-6DD076CD2070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EBA2-D28A-4AB8-AA46-5413627E44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9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411C-4C34-42C4-A716-6DD076CD2070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EBA2-D28A-4AB8-AA46-5413627E44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1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411C-4C34-42C4-A716-6DD076CD2070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EBA2-D28A-4AB8-AA46-5413627E44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01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C411C-4C34-42C4-A716-6DD076CD2070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8EBA2-D28A-4AB8-AA46-5413627E44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1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blo.leonrodenas@nhs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hiny.rstudio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flexdashboard/layouts.html" TargetMode="External"/><Relationship Id="rId2" Type="http://schemas.openxmlformats.org/officeDocument/2006/relationships/hyperlink" Target="http://www.htmlwidget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rmarkdown.rstudio.com/flexdashboard/index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nkR-open/golem" TargetMode="External"/><Relationship Id="rId2" Type="http://schemas.openxmlformats.org/officeDocument/2006/relationships/hyperlink" Target="https://thinkr-open.github.io/gole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drr.io/github/epicentre-msf/covid19/f/README.md" TargetMode="External"/><Relationship Id="rId4" Type="http://schemas.openxmlformats.org/officeDocument/2006/relationships/hyperlink" Target="https://shiny.rstudio.com/galler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Interactive apps in R</a:t>
            </a:r>
            <a:br>
              <a:rPr lang="en-GB" dirty="0"/>
            </a:br>
            <a:r>
              <a:rPr lang="en-GB" sz="2700" dirty="0"/>
              <a:t>(From Shiny apps to </a:t>
            </a:r>
            <a:r>
              <a:rPr lang="en-GB" sz="2700" dirty="0" err="1"/>
              <a:t>Flexdashboards</a:t>
            </a:r>
            <a:r>
              <a:rPr lang="en-GB" sz="27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Wednesday </a:t>
            </a:r>
            <a:r>
              <a:rPr lang="en-GB"/>
              <a:t>24</a:t>
            </a:r>
            <a:r>
              <a:rPr lang="en-GB" baseline="30000"/>
              <a:t>th</a:t>
            </a:r>
            <a:r>
              <a:rPr lang="en-GB"/>
              <a:t> August 2022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1200" dirty="0"/>
              <a:t>Any questions please email me at: </a:t>
            </a:r>
            <a:r>
              <a:rPr lang="en-GB" sz="1200" dirty="0">
                <a:hlinkClick r:id="rId2"/>
              </a:rPr>
              <a:t>pablo.leonrodenas@nhs.net</a:t>
            </a:r>
            <a:endParaRPr lang="en-GB" sz="1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141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604" y="149465"/>
            <a:ext cx="10515600" cy="695579"/>
          </a:xfrm>
        </p:spPr>
        <p:txBody>
          <a:bodyPr>
            <a:normAutofit/>
          </a:bodyPr>
          <a:lstStyle/>
          <a:p>
            <a:r>
              <a:rPr lang="en-GB" sz="3200" b="1" dirty="0" err="1">
                <a:solidFill>
                  <a:schemeClr val="accent1">
                    <a:lumMod val="75000"/>
                  </a:schemeClr>
                </a:solidFill>
              </a:rPr>
              <a:t>Flexdashboards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 in R (based on Markdown boiler template)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604" y="1114626"/>
            <a:ext cx="5181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4000" b="1" dirty="0"/>
              <a:t>Script</a:t>
            </a:r>
          </a:p>
          <a:p>
            <a:pPr marL="0" indent="0">
              <a:buNone/>
            </a:pPr>
            <a:r>
              <a:rPr lang="en-GB" sz="4000" b="1" dirty="0"/>
              <a:t>---</a:t>
            </a:r>
          </a:p>
          <a:p>
            <a:pPr marL="0" indent="0">
              <a:buNone/>
            </a:pPr>
            <a:r>
              <a:rPr lang="en-GB" sz="4000" b="1" dirty="0"/>
              <a:t>title: "Untitled"</a:t>
            </a:r>
          </a:p>
          <a:p>
            <a:pPr marL="0" indent="0">
              <a:buNone/>
            </a:pPr>
            <a:r>
              <a:rPr lang="en-GB" sz="4000" b="1" dirty="0"/>
              <a:t>output: </a:t>
            </a:r>
          </a:p>
          <a:p>
            <a:pPr marL="0" indent="0">
              <a:buNone/>
            </a:pPr>
            <a:r>
              <a:rPr lang="en-GB" sz="4000" b="1" dirty="0" err="1"/>
              <a:t>flexdashboard</a:t>
            </a:r>
            <a:r>
              <a:rPr lang="en-GB" sz="4000" b="1" dirty="0"/>
              <a:t>::</a:t>
            </a:r>
            <a:r>
              <a:rPr lang="en-GB" sz="4000" b="1" dirty="0" err="1"/>
              <a:t>flex_dashboard</a:t>
            </a:r>
            <a:r>
              <a:rPr lang="en-GB" sz="4000" b="1" dirty="0"/>
              <a:t>:</a:t>
            </a:r>
          </a:p>
          <a:p>
            <a:pPr marL="0" indent="0">
              <a:buNone/>
            </a:pPr>
            <a:r>
              <a:rPr lang="en-GB" sz="4000" b="1" dirty="0"/>
              <a:t> orientation: columns</a:t>
            </a:r>
          </a:p>
          <a:p>
            <a:pPr marL="0" indent="0">
              <a:buNone/>
            </a:pPr>
            <a:r>
              <a:rPr lang="en-GB" sz="4000" b="1" dirty="0"/>
              <a:t> </a:t>
            </a:r>
            <a:r>
              <a:rPr lang="en-GB" sz="4000" b="1" dirty="0" err="1"/>
              <a:t>vertical_layout</a:t>
            </a:r>
            <a:r>
              <a:rPr lang="en-GB" sz="4000" b="1" dirty="0"/>
              <a:t>: fill</a:t>
            </a:r>
          </a:p>
          <a:p>
            <a:pPr marL="0" indent="0">
              <a:buNone/>
            </a:pPr>
            <a:r>
              <a:rPr lang="en-GB" sz="4000" b="1" dirty="0"/>
              <a:t>---</a:t>
            </a:r>
          </a:p>
          <a:p>
            <a:pPr marL="0" indent="0">
              <a:buNone/>
            </a:pPr>
            <a:r>
              <a:rPr lang="en-GB" sz="4000" b="1" dirty="0"/>
              <a:t>```{r setup, include=FALSE}</a:t>
            </a:r>
          </a:p>
          <a:p>
            <a:pPr marL="0" indent="0">
              <a:buNone/>
            </a:pPr>
            <a:r>
              <a:rPr lang="en-GB" sz="4000" b="1" dirty="0"/>
              <a:t>library(</a:t>
            </a:r>
            <a:r>
              <a:rPr lang="en-GB" sz="4000" b="1" dirty="0" err="1"/>
              <a:t>flexdashboard</a:t>
            </a:r>
            <a:r>
              <a:rPr lang="en-GB" sz="4000" b="1" dirty="0"/>
              <a:t>)</a:t>
            </a:r>
          </a:p>
          <a:p>
            <a:pPr marL="0" indent="0">
              <a:buNone/>
            </a:pPr>
            <a:r>
              <a:rPr lang="en-GB" sz="4000" b="1" dirty="0"/>
              <a:t>```</a:t>
            </a:r>
          </a:p>
          <a:p>
            <a:pPr marL="0" indent="0">
              <a:buNone/>
            </a:pPr>
            <a:r>
              <a:rPr lang="en-GB" sz="4000" b="1" dirty="0"/>
              <a:t>Column {data-width=650}</a:t>
            </a:r>
          </a:p>
          <a:p>
            <a:pPr marL="0" indent="0">
              <a:buNone/>
            </a:pPr>
            <a:r>
              <a:rPr lang="en-GB" sz="4000" b="1" dirty="0"/>
              <a:t>-----------------------------------------------------------------------</a:t>
            </a:r>
          </a:p>
          <a:p>
            <a:pPr marL="0" indent="0">
              <a:buNone/>
            </a:pPr>
            <a:r>
              <a:rPr lang="en-GB" sz="4000" b="1" dirty="0"/>
              <a:t>### Chart A</a:t>
            </a:r>
          </a:p>
          <a:p>
            <a:pPr marL="0" indent="0">
              <a:buNone/>
            </a:pPr>
            <a:r>
              <a:rPr lang="en-GB" sz="4000" b="1" dirty="0"/>
              <a:t>```{r}</a:t>
            </a:r>
          </a:p>
          <a:p>
            <a:pPr marL="0" indent="0">
              <a:buNone/>
            </a:pPr>
            <a:r>
              <a:rPr lang="en-GB" sz="4000" b="1" dirty="0"/>
              <a:t>```</a:t>
            </a:r>
          </a:p>
          <a:p>
            <a:pPr marL="0" indent="0">
              <a:buNone/>
            </a:pPr>
            <a:r>
              <a:rPr lang="en-GB" sz="4000" b="1" dirty="0"/>
              <a:t>Column {data-width=350}</a:t>
            </a:r>
          </a:p>
          <a:p>
            <a:pPr marL="0" indent="0">
              <a:buNone/>
            </a:pPr>
            <a:r>
              <a:rPr lang="en-GB" sz="4000" b="1" dirty="0"/>
              <a:t>-----------------------------------------------------------------------</a:t>
            </a:r>
          </a:p>
          <a:p>
            <a:pPr marL="0" indent="0">
              <a:buNone/>
            </a:pPr>
            <a:r>
              <a:rPr lang="en-GB" sz="4000" b="1" dirty="0"/>
              <a:t>### Chart B</a:t>
            </a:r>
          </a:p>
          <a:p>
            <a:pPr marL="0" indent="0">
              <a:buNone/>
            </a:pPr>
            <a:r>
              <a:rPr lang="en-GB" sz="4000" b="1" dirty="0"/>
              <a:t>```{r}</a:t>
            </a:r>
          </a:p>
          <a:p>
            <a:pPr marL="0" indent="0">
              <a:buNone/>
            </a:pPr>
            <a:r>
              <a:rPr lang="en-GB" sz="4000" b="1" dirty="0"/>
              <a:t>```</a:t>
            </a:r>
          </a:p>
          <a:p>
            <a:pPr marL="0" indent="0">
              <a:buNone/>
            </a:pPr>
            <a:r>
              <a:rPr lang="en-GB" sz="4000" b="1" dirty="0"/>
              <a:t>### Chart C</a:t>
            </a:r>
          </a:p>
          <a:p>
            <a:pPr marL="0" indent="0">
              <a:buNone/>
            </a:pPr>
            <a:r>
              <a:rPr lang="en-GB" sz="4000" b="1" dirty="0"/>
              <a:t>```{r}</a:t>
            </a:r>
          </a:p>
          <a:p>
            <a:pPr marL="0" indent="0">
              <a:buNone/>
            </a:pPr>
            <a:r>
              <a:rPr lang="en-GB" sz="4000" b="1" dirty="0"/>
              <a:t>``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0832" y="1287623"/>
            <a:ext cx="6212457" cy="2836749"/>
          </a:xfrm>
        </p:spPr>
        <p:txBody>
          <a:bodyPr>
            <a:normAutofit fontScale="25000" lnSpcReduction="20000"/>
          </a:bodyPr>
          <a:lstStyle/>
          <a:p>
            <a:r>
              <a:rPr lang="en-GB" sz="5400" dirty="0"/>
              <a:t>Dashboard template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848" y="1681990"/>
            <a:ext cx="6226356" cy="35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1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056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Dashboard 01-02, Building up each </a:t>
            </a:r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viz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3781"/>
            <a:ext cx="9125656" cy="51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1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Dashboard 02-02, displaying it on a web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8688"/>
            <a:ext cx="10515600" cy="5038275"/>
          </a:xfrm>
        </p:spPr>
        <p:txBody>
          <a:bodyPr/>
          <a:lstStyle/>
          <a:p>
            <a:r>
              <a:rPr lang="en-GB" dirty="0"/>
              <a:t>Interactive dashboard that opens on a web browser. Tooltips and highlight tools enabled from </a:t>
            </a:r>
            <a:r>
              <a:rPr lang="en-GB" dirty="0" err="1"/>
              <a:t>plotly</a:t>
            </a:r>
            <a:r>
              <a:rPr lang="en-GB" dirty="0"/>
              <a:t> package.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2" y="2023576"/>
            <a:ext cx="7881257" cy="44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5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App launcher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233" y="1489723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App </a:t>
            </a:r>
            <a:r>
              <a:rPr lang="en-GB" b="1" dirty="0" err="1"/>
              <a:t>launcher.R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This script is used to execute each of the apps</a:t>
            </a:r>
          </a:p>
          <a:p>
            <a:pPr marL="0" indent="0">
              <a:buNone/>
            </a:pPr>
            <a:r>
              <a:rPr lang="en-GB" dirty="0"/>
              <a:t>Each app must be on a different folder, use this folder for Project Name “</a:t>
            </a:r>
            <a:r>
              <a:rPr lang="en-GB" dirty="0" err="1"/>
              <a:t>Gapm</a:t>
            </a:r>
            <a:r>
              <a:rPr lang="en-GB" dirty="0"/>
              <a:t> app”</a:t>
            </a:r>
          </a:p>
          <a:p>
            <a:pPr marL="0" indent="0">
              <a:buNone/>
            </a:pPr>
            <a:r>
              <a:rPr lang="en-GB" dirty="0"/>
              <a:t>To identify app scripts from other R scripts,  end project folder title with “  app”</a:t>
            </a:r>
          </a:p>
          <a:p>
            <a:pPr marL="0" indent="0">
              <a:buNone/>
            </a:pPr>
            <a:r>
              <a:rPr lang="en-GB" dirty="0"/>
              <a:t>Within each folder the only existing file must always be called  "</a:t>
            </a:r>
            <a:r>
              <a:rPr lang="en-GB" dirty="0" err="1"/>
              <a:t>app.R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Use a different folder name to identify different apps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u="sng" dirty="0"/>
              <a:t>Launch all apps from folder level  that includes a different folder for each Shiny app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library(shiny)</a:t>
            </a:r>
          </a:p>
          <a:p>
            <a:pPr marL="0" indent="0">
              <a:buNone/>
            </a:pPr>
            <a:r>
              <a:rPr lang="en-GB" dirty="0"/>
              <a:t># Minimal example app</a:t>
            </a:r>
          </a:p>
          <a:p>
            <a:pPr marL="0" indent="0">
              <a:buNone/>
            </a:pPr>
            <a:r>
              <a:rPr lang="en-GB" dirty="0"/>
              <a:t># Folder </a:t>
            </a:r>
          </a:p>
          <a:p>
            <a:pPr marL="0" indent="0">
              <a:buNone/>
            </a:pPr>
            <a:r>
              <a:rPr lang="en-GB" dirty="0" err="1"/>
              <a:t>runApp</a:t>
            </a:r>
            <a:r>
              <a:rPr lang="en-GB" dirty="0"/>
              <a:t>("Minim app")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50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Shiny package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351338"/>
          </a:xfrm>
        </p:spPr>
        <p:txBody>
          <a:bodyPr/>
          <a:lstStyle/>
          <a:p>
            <a:r>
              <a:rPr lang="en-GB" dirty="0"/>
              <a:t>Shiny apps website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https://shiny.rstudio.com/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2341499"/>
            <a:ext cx="7363968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464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Flexdashboards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464" y="1017873"/>
            <a:ext cx="10515600" cy="4351338"/>
          </a:xfrm>
        </p:spPr>
        <p:txBody>
          <a:bodyPr/>
          <a:lstStyle/>
          <a:p>
            <a:r>
              <a:rPr lang="en-GB" sz="1600" dirty="0"/>
              <a:t>Build interactive dashboards in R</a:t>
            </a:r>
          </a:p>
          <a:p>
            <a:r>
              <a:rPr lang="en-GB" sz="1600" dirty="0"/>
              <a:t>Support for a wide variety of components including </a:t>
            </a:r>
            <a:r>
              <a:rPr lang="en-GB" sz="1600" dirty="0" err="1">
                <a:hlinkClick r:id="rId2"/>
              </a:rPr>
              <a:t>htmlwidgets</a:t>
            </a:r>
            <a:r>
              <a:rPr lang="en-GB" sz="1600" dirty="0"/>
              <a:t>; base, lattice, and grid graphics; tabular data; gauges and value boxes; and text annotations.</a:t>
            </a:r>
          </a:p>
          <a:p>
            <a:r>
              <a:rPr lang="en-GB" sz="1600" dirty="0"/>
              <a:t>Flexible and easy to specify row and column-based </a:t>
            </a:r>
            <a:r>
              <a:rPr lang="en-GB" sz="1600" dirty="0">
                <a:hlinkClick r:id="rId3"/>
              </a:rPr>
              <a:t>layouts</a:t>
            </a:r>
            <a:r>
              <a:rPr lang="en-GB" sz="1600" dirty="0"/>
              <a:t>. Components are intelligently re-sized to fill the browser and adapted for display on mobile devices.</a:t>
            </a:r>
          </a:p>
          <a:p>
            <a:pPr marL="0" indent="0">
              <a:buNone/>
            </a:pPr>
            <a:r>
              <a:rPr lang="en-GB" sz="1100" dirty="0">
                <a:hlinkClick r:id="rId4"/>
              </a:rPr>
              <a:t>https://rmarkdown.rstudio.com/flexdashboard/index.html</a:t>
            </a:r>
            <a:endParaRPr lang="en-GB" sz="110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2877312"/>
            <a:ext cx="5646251" cy="31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9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70CD-3FBC-473A-8E14-031157CE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Further topics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73D4-757F-4240-9F04-AD1D8BA62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GOLEM</a:t>
            </a:r>
          </a:p>
          <a:p>
            <a:r>
              <a:rPr lang="en-GB" dirty="0"/>
              <a:t>This is an specific package created by Colin Fay from </a:t>
            </a:r>
            <a:r>
              <a:rPr lang="en-GB" dirty="0" err="1"/>
              <a:t>ThinkR</a:t>
            </a:r>
            <a:r>
              <a:rPr lang="en-GB" dirty="0"/>
              <a:t>  to build robust Shiny apps </a:t>
            </a:r>
          </a:p>
          <a:p>
            <a:r>
              <a:rPr lang="en-GB" dirty="0">
                <a:hlinkClick r:id="rId2"/>
              </a:rPr>
              <a:t>https://thinkr-open.github.io/golem/</a:t>
            </a:r>
            <a:endParaRPr lang="en-GB" dirty="0"/>
          </a:p>
          <a:p>
            <a:r>
              <a:rPr lang="en-GB" dirty="0">
                <a:hlinkClick r:id="rId3"/>
              </a:rPr>
              <a:t>https://github.com/ThinkR-open/golem</a:t>
            </a:r>
            <a:endParaRPr lang="en-GB" dirty="0"/>
          </a:p>
          <a:p>
            <a:r>
              <a:rPr lang="en-GB" dirty="0"/>
              <a:t>Shiny Gallery</a:t>
            </a:r>
          </a:p>
          <a:p>
            <a:r>
              <a:rPr lang="en-GB" dirty="0">
                <a:hlinkClick r:id="rId4"/>
              </a:rPr>
              <a:t>https://shiny.rstudio.com/gallery/</a:t>
            </a:r>
            <a:endParaRPr lang="en-GB" dirty="0"/>
          </a:p>
          <a:p>
            <a:r>
              <a:rPr lang="en-GB" dirty="0"/>
              <a:t>Current Example. MSF COVID-19 Epi </a:t>
            </a:r>
          </a:p>
          <a:p>
            <a:r>
              <a:rPr lang="en-GB" dirty="0">
                <a:hlinkClick r:id="rId5"/>
              </a:rPr>
              <a:t>https://rdrr.io/github/epicentre-msf/covid19/f/README.md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12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08" y="192596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Designing interactive web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418" y="1342546"/>
            <a:ext cx="10515600" cy="4351338"/>
          </a:xfrm>
        </p:spPr>
        <p:txBody>
          <a:bodyPr/>
          <a:lstStyle/>
          <a:p>
            <a:r>
              <a:rPr lang="en-GB" dirty="0"/>
              <a:t>Shiny is an R package that makes it easy to build interactive web applications (apps) in R. </a:t>
            </a:r>
          </a:p>
          <a:p>
            <a:r>
              <a:rPr lang="en-GB" dirty="0"/>
              <a:t>It is a solution to turn static R scripts into interactive web based apps.</a:t>
            </a:r>
          </a:p>
          <a:p>
            <a:r>
              <a:rPr lang="en-GB" dirty="0"/>
              <a:t>Install and load Shiny package from CRAN to access shiny apps set of functions</a:t>
            </a:r>
          </a:p>
          <a:p>
            <a:pPr marL="457200" lvl="1" indent="0">
              <a:buNone/>
            </a:pPr>
            <a:r>
              <a:rPr lang="en-GB" dirty="0" err="1"/>
              <a:t>Install.packages</a:t>
            </a:r>
            <a:r>
              <a:rPr lang="en-GB" dirty="0"/>
              <a:t>(“shiny”)</a:t>
            </a:r>
          </a:p>
          <a:p>
            <a:pPr marL="457200" lvl="1" indent="0">
              <a:buNone/>
            </a:pPr>
            <a:r>
              <a:rPr lang="en-GB" dirty="0"/>
              <a:t>library(shiny)</a:t>
            </a:r>
          </a:p>
          <a:p>
            <a:r>
              <a:rPr lang="en-GB" dirty="0"/>
              <a:t>Once a shiny app is designed and deployed, it can be launched locally from any internet browser or hosted in the Shiny server to be accessed 24/7.</a:t>
            </a:r>
          </a:p>
        </p:txBody>
      </p:sp>
    </p:spTree>
    <p:extLst>
      <p:ext uri="{BB962C8B-B14F-4D97-AF65-F5344CB8AC3E}">
        <p14:creationId xmlns:p14="http://schemas.microsoft.com/office/powerpoint/2010/main" val="425404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Shiny app components (UI, SERVER)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8169" y="1844602"/>
            <a:ext cx="2355162" cy="210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INTERFACE</a:t>
            </a:r>
          </a:p>
          <a:p>
            <a:pPr algn="ctr"/>
            <a:r>
              <a:rPr lang="en-GB" dirty="0"/>
              <a:t>(Web document. What users see when visiting your website)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0" y="1844602"/>
            <a:ext cx="3127153" cy="210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Set of instructions for the server to follow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This instructions will tell the server what to do when user changes input objects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4442149" y="2350047"/>
            <a:ext cx="1155032" cy="4331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21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App template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942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- Load library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library (shiny)</a:t>
            </a:r>
          </a:p>
          <a:p>
            <a:pPr marL="0" indent="0">
              <a:buNone/>
            </a:pPr>
            <a:r>
              <a:rPr lang="en-GB" dirty="0"/>
              <a:t>- Define User Interface (UI)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Ui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&lt;-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fluidPage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GB" dirty="0"/>
              <a:t>- Define Server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Server &lt;- function (input, output) {}</a:t>
            </a:r>
          </a:p>
          <a:p>
            <a:pPr marL="0" indent="0">
              <a:buNone/>
            </a:pPr>
            <a:r>
              <a:rPr lang="en-GB" dirty="0"/>
              <a:t>- Knits together (UI and SEVER objects) into a Shiny app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shinyApp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ui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ui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server = server)</a:t>
            </a:r>
          </a:p>
        </p:txBody>
      </p:sp>
    </p:spTree>
    <p:extLst>
      <p:ext uri="{BB962C8B-B14F-4D97-AF65-F5344CB8AC3E}">
        <p14:creationId xmlns:p14="http://schemas.microsoft.com/office/powerpoint/2010/main" val="261304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Build your Shiny app based on Inputs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>
            <a:normAutofit/>
          </a:bodyPr>
          <a:lstStyle/>
          <a:p>
            <a:endParaRPr lang="en-GB" sz="1800" dirty="0"/>
          </a:p>
          <a:p>
            <a:r>
              <a:rPr lang="en-GB" sz="1800" dirty="0"/>
              <a:t>The app is running on a dedicated R session</a:t>
            </a:r>
          </a:p>
          <a:p>
            <a:r>
              <a:rPr lang="en-GB" sz="1800" dirty="0"/>
              <a:t>Inputs: Things that your user can choose and toggle, providing values to the app</a:t>
            </a:r>
          </a:p>
          <a:p>
            <a:r>
              <a:rPr lang="en-GB" sz="1800" dirty="0"/>
              <a:t>Outputs: These are the R objects that user see, these objects change when user changes their input to the app.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UI &lt;- 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</a:rPr>
              <a:t>fluidPage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(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Input() functions, 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Output() functions )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Server &lt;- function (input, output) {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Input() functions, 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Output() functions 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02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649" y="15500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Minimal app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430" y="1195896"/>
            <a:ext cx="5181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5600" dirty="0" err="1">
                <a:solidFill>
                  <a:schemeClr val="bg2">
                    <a:lumMod val="75000"/>
                  </a:schemeClr>
                </a:solidFill>
              </a:rPr>
              <a:t>ui</a:t>
            </a:r>
            <a:r>
              <a:rPr lang="en-GB" sz="5600" dirty="0">
                <a:solidFill>
                  <a:schemeClr val="bg2">
                    <a:lumMod val="75000"/>
                  </a:schemeClr>
                </a:solidFill>
              </a:rPr>
              <a:t> &lt;- </a:t>
            </a:r>
            <a:r>
              <a:rPr lang="en-GB" sz="5600" dirty="0" err="1">
                <a:solidFill>
                  <a:schemeClr val="bg2">
                    <a:lumMod val="75000"/>
                  </a:schemeClr>
                </a:solidFill>
              </a:rPr>
              <a:t>fluidPage</a:t>
            </a:r>
            <a:r>
              <a:rPr lang="en-GB" sz="5600" dirty="0">
                <a:solidFill>
                  <a:schemeClr val="bg2">
                    <a:lumMod val="75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GB" sz="5600" dirty="0">
                <a:solidFill>
                  <a:schemeClr val="bg2">
                    <a:lumMod val="75000"/>
                  </a:schemeClr>
                </a:solidFill>
              </a:rPr>
              <a:t>        # Input</a:t>
            </a:r>
          </a:p>
          <a:p>
            <a:pPr marL="0" indent="0">
              <a:buNone/>
            </a:pPr>
            <a:r>
              <a:rPr lang="en-GB" sz="5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GB" sz="5600" dirty="0" err="1">
                <a:solidFill>
                  <a:schemeClr val="accent1">
                    <a:lumMod val="75000"/>
                  </a:schemeClr>
                </a:solidFill>
              </a:rPr>
              <a:t>sliderInput</a:t>
            </a:r>
            <a:r>
              <a:rPr lang="en-GB" sz="5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5600" dirty="0" err="1">
                <a:solidFill>
                  <a:schemeClr val="accent1">
                    <a:lumMod val="75000"/>
                  </a:schemeClr>
                </a:solidFill>
              </a:rPr>
              <a:t>inputId</a:t>
            </a:r>
            <a:r>
              <a:rPr lang="en-GB" sz="5600" dirty="0">
                <a:solidFill>
                  <a:schemeClr val="accent1">
                    <a:lumMod val="75000"/>
                  </a:schemeClr>
                </a:solidFill>
              </a:rPr>
              <a:t> = "</a:t>
            </a:r>
            <a:r>
              <a:rPr lang="en-GB" sz="5600" dirty="0" err="1">
                <a:solidFill>
                  <a:srgbClr val="FF0000"/>
                </a:solidFill>
              </a:rPr>
              <a:t>num</a:t>
            </a:r>
            <a:r>
              <a:rPr lang="en-GB" sz="5600" dirty="0">
                <a:solidFill>
                  <a:schemeClr val="accent1">
                    <a:lumMod val="75000"/>
                  </a:schemeClr>
                </a:solidFill>
              </a:rPr>
              <a:t>",</a:t>
            </a:r>
          </a:p>
          <a:p>
            <a:pPr marL="0" indent="0">
              <a:buNone/>
            </a:pPr>
            <a:r>
              <a:rPr lang="en-GB" sz="5600" dirty="0">
                <a:solidFill>
                  <a:schemeClr val="accent1">
                    <a:lumMod val="75000"/>
                  </a:schemeClr>
                </a:solidFill>
              </a:rPr>
              <a:t>                      label = "</a:t>
            </a:r>
            <a:r>
              <a:rPr lang="en-GB" sz="5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Choose a number</a:t>
            </a:r>
            <a:r>
              <a:rPr lang="en-GB" sz="5600" dirty="0">
                <a:solidFill>
                  <a:schemeClr val="accent1">
                    <a:lumMod val="75000"/>
                  </a:schemeClr>
                </a:solidFill>
              </a:rPr>
              <a:t>", </a:t>
            </a:r>
          </a:p>
          <a:p>
            <a:pPr marL="0" indent="0">
              <a:buNone/>
            </a:pPr>
            <a:r>
              <a:rPr lang="en-GB" sz="5600" dirty="0">
                <a:solidFill>
                  <a:schemeClr val="accent1">
                    <a:lumMod val="75000"/>
                  </a:schemeClr>
                </a:solidFill>
              </a:rPr>
              <a:t>                      value = 25, min = 1, max = 100),</a:t>
            </a:r>
          </a:p>
          <a:p>
            <a:pPr marL="0" indent="0">
              <a:buNone/>
            </a:pPr>
            <a:r>
              <a:rPr lang="en-GB" sz="5600" dirty="0">
                <a:solidFill>
                  <a:schemeClr val="bg2">
                    <a:lumMod val="75000"/>
                  </a:schemeClr>
                </a:solidFill>
              </a:rPr>
              <a:t>        # Output </a:t>
            </a:r>
          </a:p>
          <a:p>
            <a:pPr marL="0" indent="0">
              <a:buNone/>
            </a:pPr>
            <a:r>
              <a:rPr lang="en-GB" sz="5600" dirty="0">
                <a:solidFill>
                  <a:schemeClr val="bg2">
                    <a:lumMod val="75000"/>
                  </a:schemeClr>
                </a:solidFill>
              </a:rPr>
              <a:t>         </a:t>
            </a:r>
            <a:r>
              <a:rPr lang="en-GB" sz="5600" dirty="0" err="1">
                <a:solidFill>
                  <a:schemeClr val="bg2">
                    <a:lumMod val="75000"/>
                  </a:schemeClr>
                </a:solidFill>
              </a:rPr>
              <a:t>plotOutput</a:t>
            </a:r>
            <a:r>
              <a:rPr lang="en-GB" sz="5600" dirty="0">
                <a:solidFill>
                  <a:schemeClr val="bg2">
                    <a:lumMod val="75000"/>
                  </a:schemeClr>
                </a:solidFill>
              </a:rPr>
              <a:t>("</a:t>
            </a:r>
            <a:r>
              <a:rPr lang="en-GB" sz="5600" dirty="0" err="1">
                <a:solidFill>
                  <a:schemeClr val="bg2">
                    <a:lumMod val="75000"/>
                  </a:schemeClr>
                </a:solidFill>
              </a:rPr>
              <a:t>hist</a:t>
            </a:r>
            <a:r>
              <a:rPr lang="en-GB" sz="5600" dirty="0">
                <a:solidFill>
                  <a:schemeClr val="bg2">
                    <a:lumMod val="75000"/>
                  </a:schemeClr>
                </a:solidFill>
              </a:rPr>
              <a:t>")</a:t>
            </a:r>
          </a:p>
          <a:p>
            <a:pPr marL="0" indent="0">
              <a:buNone/>
            </a:pPr>
            <a:r>
              <a:rPr lang="en-GB" sz="56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GB" sz="5600" dirty="0">
                <a:solidFill>
                  <a:schemeClr val="bg2">
                    <a:lumMod val="75000"/>
                  </a:schemeClr>
                </a:solidFill>
              </a:rPr>
              <a:t>server &lt;- function (input, output) {  </a:t>
            </a:r>
          </a:p>
          <a:p>
            <a:pPr marL="0" indent="0">
              <a:buNone/>
            </a:pPr>
            <a:r>
              <a:rPr lang="en-GB" sz="5600" dirty="0">
                <a:solidFill>
                  <a:schemeClr val="bg2">
                    <a:lumMod val="75000"/>
                  </a:schemeClr>
                </a:solidFill>
              </a:rPr>
              <a:t>        # Output</a:t>
            </a:r>
          </a:p>
          <a:p>
            <a:pPr marL="0" indent="0">
              <a:buNone/>
            </a:pPr>
            <a:r>
              <a:rPr lang="en-GB" sz="5600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GB" sz="5600" dirty="0" err="1">
                <a:solidFill>
                  <a:schemeClr val="accent1">
                    <a:lumMod val="75000"/>
                  </a:schemeClr>
                </a:solidFill>
              </a:rPr>
              <a:t>output$hist</a:t>
            </a:r>
            <a:r>
              <a:rPr lang="en-GB" sz="5600" dirty="0">
                <a:solidFill>
                  <a:schemeClr val="accent1">
                    <a:lumMod val="75000"/>
                  </a:schemeClr>
                </a:solidFill>
              </a:rPr>
              <a:t> &lt;- </a:t>
            </a:r>
            <a:r>
              <a:rPr lang="en-GB" sz="5600" dirty="0" err="1">
                <a:solidFill>
                  <a:schemeClr val="accent1">
                    <a:lumMod val="75000"/>
                  </a:schemeClr>
                </a:solidFill>
              </a:rPr>
              <a:t>renderPlot</a:t>
            </a:r>
            <a:r>
              <a:rPr lang="en-GB" sz="5600" dirty="0">
                <a:solidFill>
                  <a:schemeClr val="accent1">
                    <a:lumMod val="75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GB" sz="5600" dirty="0">
                <a:solidFill>
                  <a:schemeClr val="bg2">
                    <a:lumMod val="75000"/>
                  </a:schemeClr>
                </a:solidFill>
              </a:rPr>
              <a:t>        # Input from UI</a:t>
            </a:r>
          </a:p>
          <a:p>
            <a:pPr marL="0" indent="0">
              <a:buNone/>
            </a:pPr>
            <a:r>
              <a:rPr lang="en-GB" sz="5600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GB" sz="5600" dirty="0" err="1">
                <a:solidFill>
                  <a:schemeClr val="accent1">
                    <a:lumMod val="75000"/>
                  </a:schemeClr>
                </a:solidFill>
              </a:rPr>
              <a:t>hist</a:t>
            </a:r>
            <a:r>
              <a:rPr lang="en-GB" sz="5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5600" dirty="0" err="1">
                <a:solidFill>
                  <a:schemeClr val="accent1">
                    <a:lumMod val="75000"/>
                  </a:schemeClr>
                </a:solidFill>
              </a:rPr>
              <a:t>rnorm</a:t>
            </a:r>
            <a:r>
              <a:rPr lang="en-GB" sz="5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5600" dirty="0" err="1">
                <a:solidFill>
                  <a:schemeClr val="accent1">
                    <a:lumMod val="75000"/>
                  </a:schemeClr>
                </a:solidFill>
              </a:rPr>
              <a:t>input$</a:t>
            </a:r>
            <a:r>
              <a:rPr lang="en-GB" sz="5600" dirty="0" err="1">
                <a:solidFill>
                  <a:srgbClr val="FF0000"/>
                </a:solidFill>
              </a:rPr>
              <a:t>num</a:t>
            </a:r>
            <a:r>
              <a:rPr lang="en-GB" sz="5600" dirty="0">
                <a:solidFill>
                  <a:schemeClr val="accent1">
                    <a:lumMod val="75000"/>
                  </a:schemeClr>
                </a:solidFill>
              </a:rPr>
              <a:t>))</a:t>
            </a:r>
          </a:p>
          <a:p>
            <a:pPr marL="0" indent="0">
              <a:buNone/>
            </a:pPr>
            <a:r>
              <a:rPr lang="en-GB" sz="5600" dirty="0">
                <a:solidFill>
                  <a:schemeClr val="bg2">
                    <a:lumMod val="75000"/>
                  </a:schemeClr>
                </a:solidFill>
              </a:rPr>
              <a:t>        )</a:t>
            </a:r>
          </a:p>
          <a:p>
            <a:pPr marL="0" indent="0">
              <a:buNone/>
            </a:pPr>
            <a:r>
              <a:rPr lang="en-GB" sz="5600" dirty="0">
                <a:solidFill>
                  <a:schemeClr val="bg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GB" sz="5600" dirty="0" err="1">
                <a:solidFill>
                  <a:schemeClr val="bg2">
                    <a:lumMod val="75000"/>
                  </a:schemeClr>
                </a:solidFill>
              </a:rPr>
              <a:t>shinyApp</a:t>
            </a:r>
            <a:r>
              <a:rPr lang="en-GB" sz="56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GB" sz="5600" dirty="0" err="1">
                <a:solidFill>
                  <a:schemeClr val="bg2">
                    <a:lumMod val="75000"/>
                  </a:schemeClr>
                </a:solidFill>
              </a:rPr>
              <a:t>ui</a:t>
            </a:r>
            <a:r>
              <a:rPr lang="en-GB" sz="5600" dirty="0">
                <a:solidFill>
                  <a:schemeClr val="bg2">
                    <a:lumMod val="75000"/>
                  </a:schemeClr>
                </a:solidFill>
              </a:rPr>
              <a:t>= </a:t>
            </a:r>
            <a:r>
              <a:rPr lang="en-GB" sz="5600" dirty="0" err="1">
                <a:solidFill>
                  <a:schemeClr val="bg2">
                    <a:lumMod val="75000"/>
                  </a:schemeClr>
                </a:solidFill>
              </a:rPr>
              <a:t>ui</a:t>
            </a:r>
            <a:r>
              <a:rPr lang="en-GB" sz="5600" dirty="0">
                <a:solidFill>
                  <a:schemeClr val="bg2">
                    <a:lumMod val="75000"/>
                  </a:schemeClr>
                </a:solidFill>
              </a:rPr>
              <a:t>, server = server)</a:t>
            </a:r>
            <a:endParaRPr lang="en-GB" sz="5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319" t="1407" r="25223" b="46357"/>
          <a:stretch/>
        </p:blipFill>
        <p:spPr>
          <a:xfrm>
            <a:off x="5771071" y="1016736"/>
            <a:ext cx="3535832" cy="2100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79" r="5397" b="43070"/>
          <a:stretch/>
        </p:blipFill>
        <p:spPr>
          <a:xfrm>
            <a:off x="5785449" y="3813636"/>
            <a:ext cx="3972230" cy="24553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7545" y="5805577"/>
            <a:ext cx="493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Reactivity occurs when using an input object to render an output object.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71071" y="3185962"/>
            <a:ext cx="52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Slider set to 53 by 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9030" y="6156132"/>
            <a:ext cx="338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Slider set to 87 by user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F033CD-F35D-4F7C-B7D5-D777CBF0D671}"/>
              </a:ext>
            </a:extLst>
          </p:cNvPr>
          <p:cNvCxnSpPr>
            <a:cxnSpLocks/>
          </p:cNvCxnSpPr>
          <p:nvPr/>
        </p:nvCxnSpPr>
        <p:spPr>
          <a:xfrm flipV="1">
            <a:off x="3607266" y="1862356"/>
            <a:ext cx="11073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1EFDF7-0946-4F13-BA5E-AA504373262F}"/>
              </a:ext>
            </a:extLst>
          </p:cNvPr>
          <p:cNvCxnSpPr/>
          <p:nvPr/>
        </p:nvCxnSpPr>
        <p:spPr>
          <a:xfrm>
            <a:off x="4714613" y="1837189"/>
            <a:ext cx="0" cy="2751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D9277D-433B-4B08-91F2-32BBFFA8B228}"/>
              </a:ext>
            </a:extLst>
          </p:cNvPr>
          <p:cNvCxnSpPr/>
          <p:nvPr/>
        </p:nvCxnSpPr>
        <p:spPr>
          <a:xfrm flipH="1">
            <a:off x="3129094" y="4588778"/>
            <a:ext cx="1585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11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548"/>
          </a:xfrm>
        </p:spPr>
        <p:txBody>
          <a:bodyPr>
            <a:normAutofit/>
          </a:bodyPr>
          <a:lstStyle/>
          <a:p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Gapminder</a:t>
            </a: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 Shiny APP (UI script)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674"/>
            <a:ext cx="10515600" cy="5057289"/>
          </a:xfrm>
        </p:spPr>
        <p:txBody>
          <a:bodyPr>
            <a:normAutofit/>
          </a:bodyPr>
          <a:lstStyle/>
          <a:p>
            <a:r>
              <a:rPr lang="en-GB" sz="2000" dirty="0"/>
              <a:t>This is the script UI and Server (all combined into </a:t>
            </a:r>
            <a:r>
              <a:rPr lang="en-GB" sz="2000" dirty="0" err="1"/>
              <a:t>app.R</a:t>
            </a:r>
            <a:r>
              <a:rPr lang="en-GB" sz="2000" dirty="0"/>
              <a:t> script)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3" y="1548881"/>
            <a:ext cx="8758335" cy="492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7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548"/>
          </a:xfrm>
        </p:spPr>
        <p:txBody>
          <a:bodyPr>
            <a:normAutofit/>
          </a:bodyPr>
          <a:lstStyle/>
          <a:p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Gapminder</a:t>
            </a: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 Shiny APP (SERVER script)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674"/>
            <a:ext cx="10515600" cy="5057289"/>
          </a:xfrm>
        </p:spPr>
        <p:txBody>
          <a:bodyPr>
            <a:normAutofit/>
          </a:bodyPr>
          <a:lstStyle/>
          <a:p>
            <a:r>
              <a:rPr lang="en-GB" sz="2000" dirty="0"/>
              <a:t>This is the script UI and Server (all combined into </a:t>
            </a:r>
            <a:r>
              <a:rPr lang="en-GB" sz="2000" dirty="0" err="1"/>
              <a:t>app.R</a:t>
            </a:r>
            <a:r>
              <a:rPr lang="en-GB" sz="2000" dirty="0"/>
              <a:t> script)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744"/>
            <a:ext cx="9000931" cy="50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3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GAPMINDER Shiny APP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820" y="1110345"/>
            <a:ext cx="5579707" cy="3138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1" y="2681388"/>
            <a:ext cx="5573486" cy="3135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0" y="1194318"/>
            <a:ext cx="361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Shiny app includes a slider menu on the left and two tabs a line chart and map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820" y="4687077"/>
            <a:ext cx="3610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Both line and map visualizations are interactive charts and </a:t>
            </a:r>
            <a:r>
              <a:rPr lang="en-GB" dirty="0" err="1"/>
              <a:t>reac</a:t>
            </a:r>
            <a:r>
              <a:rPr lang="en-GB" dirty="0"/>
              <a:t> to input time variable on the left hand side of the app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86473" y="5931454"/>
            <a:ext cx="6826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app is launched and displayed on a normal web browser and it can include chunks of CSS, html  and </a:t>
            </a:r>
            <a:r>
              <a:rPr lang="en-GB" dirty="0" err="1"/>
              <a:t>Javascript</a:t>
            </a:r>
            <a:r>
              <a:rPr lang="en-GB" dirty="0"/>
              <a:t> code. </a:t>
            </a:r>
          </a:p>
        </p:txBody>
      </p:sp>
    </p:spTree>
    <p:extLst>
      <p:ext uri="{BB962C8B-B14F-4D97-AF65-F5344CB8AC3E}">
        <p14:creationId xmlns:p14="http://schemas.microsoft.com/office/powerpoint/2010/main" val="424227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928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Interactive apps in R (From Shiny apps to Flexdashboards)</vt:lpstr>
      <vt:lpstr>Designing interactive web apps</vt:lpstr>
      <vt:lpstr>Shiny app components (UI, SERVER)</vt:lpstr>
      <vt:lpstr>App template </vt:lpstr>
      <vt:lpstr>Build your Shiny app based on Inputs and Outputs</vt:lpstr>
      <vt:lpstr>Minimal app </vt:lpstr>
      <vt:lpstr>Gapminder Shiny APP (UI script)</vt:lpstr>
      <vt:lpstr>Gapminder Shiny APP (SERVER script)</vt:lpstr>
      <vt:lpstr>GAPMINDER Shiny APP</vt:lpstr>
      <vt:lpstr>Flexdashboards in R (based on Markdown boiler template)</vt:lpstr>
      <vt:lpstr>Dashboard 01-02, Building up each viz</vt:lpstr>
      <vt:lpstr>Dashboard 02-02, displaying it on a web browser</vt:lpstr>
      <vt:lpstr>App launcher</vt:lpstr>
      <vt:lpstr>Shiny package website</vt:lpstr>
      <vt:lpstr>Flexdashboards</vt:lpstr>
      <vt:lpstr>Further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apps in R.  (From Shiny apps to Flexdashboards)</dc:title>
  <dc:creator>PABLO LEON-RODENAS</dc:creator>
  <cp:lastModifiedBy>Pablo Leonrodenas</cp:lastModifiedBy>
  <cp:revision>95</cp:revision>
  <dcterms:created xsi:type="dcterms:W3CDTF">2020-06-09T16:53:54Z</dcterms:created>
  <dcterms:modified xsi:type="dcterms:W3CDTF">2022-08-23T09:00:33Z</dcterms:modified>
</cp:coreProperties>
</file>