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6" r:id="rId1"/>
  </p:sldMasterIdLst>
  <p:notesMasterIdLst>
    <p:notesMasterId r:id="rId16"/>
  </p:notesMasterIdLst>
  <p:sldIdLst>
    <p:sldId id="269" r:id="rId2"/>
    <p:sldId id="270" r:id="rId3"/>
    <p:sldId id="259" r:id="rId4"/>
    <p:sldId id="262" r:id="rId5"/>
    <p:sldId id="272" r:id="rId6"/>
    <p:sldId id="276" r:id="rId7"/>
    <p:sldId id="277" r:id="rId8"/>
    <p:sldId id="263" r:id="rId9"/>
    <p:sldId id="266" r:id="rId10"/>
    <p:sldId id="275" r:id="rId11"/>
    <p:sldId id="273" r:id="rId12"/>
    <p:sldId id="267" r:id="rId13"/>
    <p:sldId id="274" r:id="rId14"/>
    <p:sldId id="271" r:id="rId15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DD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1EA38-6A55-4603-97D4-6D9B8D431FE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10322-44D6-4854-825E-0239CE3DA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0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78EFF811-73A4-4474-8AFC-196F62B619E8}" type="datetime1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2087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9CCC537-0183-4913-824E-01525CD7FC91}" type="datetime1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679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7077D33-A5B7-4846-BCD6-8B80A58C8E40}" type="datetime1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38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296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32600"/>
            <a:ext cx="1097316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25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48185BF-4DD0-4321-94B0-476419BA0CEB}" type="datetime1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699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AD16981-54C8-421E-954E-085D534F33D2}" type="datetime1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341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4146DC1-2D6B-4A5E-9397-9B60B7A65CB2}" type="datetime1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0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DE55F94-E942-476F-A1F5-5476EC2DE6BF}" type="datetime1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364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FFC6EED-8808-44B1-8BAD-C6EAFEC50031}" type="datetime1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822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1933439-D85E-43D3-A7A9-4C10710E1BA2}" type="datetime1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964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A7CFD44-96E8-40FC-A331-D41D02F1212C}" type="datetime1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122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EBAD8FD-EDA5-446D-BCB0-153E54D0DD6A}" type="datetime1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313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075341C6-306D-4881-A4E2-72F12F990C31}" type="datetime1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86DAF1DD-B733-4D43-A4F9-1B5BD556B483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121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373EAD-2E5F-451A-A35D-DFEE2F8DF959}"/>
              </a:ext>
            </a:extLst>
          </p:cNvPr>
          <p:cNvSpPr txBox="1"/>
          <p:nvPr/>
        </p:nvSpPr>
        <p:spPr>
          <a:xfrm>
            <a:off x="1206760" y="3279936"/>
            <a:ext cx="88113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дисциплине: </a:t>
            </a:r>
            <a:r>
              <a:rPr lang="ru-RU" sz="2800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 и Архитектура АСОИУ</a:t>
            </a:r>
            <a:endParaRPr lang="ru-RU" sz="2800" b="0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FA832-3BAF-419A-9811-01080114F692}"/>
              </a:ext>
            </a:extLst>
          </p:cNvPr>
          <p:cNvSpPr txBox="1"/>
          <p:nvPr/>
        </p:nvSpPr>
        <p:spPr>
          <a:xfrm>
            <a:off x="793999" y="2565360"/>
            <a:ext cx="10541796" cy="85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2000"/>
              </a:lnSpc>
            </a:pPr>
            <a:r>
              <a:rPr lang="ru-RU" sz="28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</a:t>
            </a:r>
            <a:r>
              <a:rPr lang="ru-RU" sz="2800" b="1" strike="noStrike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«Веб-приложение </a:t>
            </a:r>
            <a:r>
              <a:rPr lang="ru-RU" sz="28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продажи электронных книг</a:t>
            </a:r>
            <a:r>
              <a:rPr lang="ru-RU" sz="2800" b="1" strike="noStrike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8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DF30A-37DC-423E-B58C-8E5F8A2E3D4F}"/>
              </a:ext>
            </a:extLst>
          </p:cNvPr>
          <p:cNvSpPr txBox="1"/>
          <p:nvPr/>
        </p:nvSpPr>
        <p:spPr>
          <a:xfrm>
            <a:off x="2351313" y="1705055"/>
            <a:ext cx="7427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07D1DA-93C9-4950-A663-29AF4E09A558}"/>
              </a:ext>
            </a:extLst>
          </p:cNvPr>
          <p:cNvSpPr txBox="1"/>
          <p:nvPr/>
        </p:nvSpPr>
        <p:spPr>
          <a:xfrm>
            <a:off x="1206760" y="3992328"/>
            <a:ext cx="5509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гр. ИУК5 - 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52Б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по Базам данных</a:t>
            </a:r>
          </a:p>
          <a:p>
            <a:endParaRPr lang="ru-RU" sz="20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по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Архитектуре АСОИУ</a:t>
            </a:r>
            <a:endParaRPr lang="ru-RU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00708-BF5B-4E71-9FFE-9137F1D5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620" y="468358"/>
            <a:ext cx="8708760" cy="1519062"/>
          </a:xfrm>
        </p:spPr>
        <p:txBody>
          <a:bodyPr/>
          <a:lstStyle/>
          <a:p>
            <a:pPr algn="ctr"/>
            <a:r>
              <a:rPr lang="ru-RU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Калужский филиал Московского государственного технического университета имени Н. Э. Баумана</a:t>
            </a:r>
            <a:r>
              <a:rPr lang="ru-RU" sz="4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4800" dirty="0">
                <a:solidFill>
                  <a:schemeClr val="tx2">
                    <a:lumMod val="75000"/>
                  </a:schemeClr>
                </a:solidFill>
              </a:rPr>
            </a:b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0BACD8-F737-4B04-AAB6-8DAB4DB3BC03}"/>
              </a:ext>
            </a:extLst>
          </p:cNvPr>
          <p:cNvSpPr txBox="1"/>
          <p:nvPr/>
        </p:nvSpPr>
        <p:spPr>
          <a:xfrm>
            <a:off x="3699587" y="5935826"/>
            <a:ext cx="4730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Калуга, 2021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07D1DA-93C9-4950-A663-29AF4E09A558}"/>
              </a:ext>
            </a:extLst>
          </p:cNvPr>
          <p:cNvSpPr txBox="1"/>
          <p:nvPr/>
        </p:nvSpPr>
        <p:spPr>
          <a:xfrm>
            <a:off x="7528443" y="4002200"/>
            <a:ext cx="3618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Мицих В.П.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Кириллов Владимир Юрьевич</a:t>
            </a:r>
          </a:p>
          <a:p>
            <a:endParaRPr lang="ru-RU" sz="20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Смирнов Максим Евгеньевич</a:t>
            </a:r>
            <a:endParaRPr lang="ru-RU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1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29006" y="473794"/>
            <a:ext cx="8298955" cy="76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</a:t>
            </a:r>
            <a:r>
              <a:rPr lang="ru-RU" sz="32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 веб-приложения</a:t>
            </a:r>
            <a:endParaRPr lang="ru-RU" sz="32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1351452" y="5518857"/>
            <a:ext cx="3650316" cy="47505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24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книги</a:t>
            </a:r>
            <a:endParaRPr lang="ru-RU" sz="24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Shape 1"/>
          <p:cNvSpPr txBox="1"/>
          <p:nvPr/>
        </p:nvSpPr>
        <p:spPr>
          <a:xfrm>
            <a:off x="6063629" y="5993911"/>
            <a:ext cx="3308971" cy="71162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ru-RU" sz="24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корзины</a:t>
            </a:r>
            <a:endParaRPr lang="ru-RU" sz="24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27724" y="6111810"/>
            <a:ext cx="914400" cy="5937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10</a:t>
            </a:fld>
            <a:endParaRPr lang="ru-RU" sz="1200" b="0" strike="noStrike" spc="-1" dirty="0">
              <a:latin typeface="Times New Roman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6" y="1239514"/>
            <a:ext cx="5899531" cy="39100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0" y="1314534"/>
            <a:ext cx="5344244" cy="37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29006" y="473794"/>
            <a:ext cx="11347643" cy="76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</a:t>
            </a:r>
            <a:r>
              <a:rPr lang="ru-RU" sz="32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 </a:t>
            </a:r>
            <a:r>
              <a:rPr lang="ru-RU" sz="32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 (админ- </a:t>
            </a:r>
            <a:r>
              <a:rPr lang="ru-RU" sz="32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панель)</a:t>
            </a:r>
            <a:endParaRPr lang="ru-RU" sz="32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1351452" y="5518857"/>
            <a:ext cx="3650316" cy="47505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24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книги</a:t>
            </a:r>
            <a:endParaRPr lang="ru-RU" sz="24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Shape 1"/>
          <p:cNvSpPr txBox="1"/>
          <p:nvPr/>
        </p:nvSpPr>
        <p:spPr>
          <a:xfrm>
            <a:off x="6063629" y="5993911"/>
            <a:ext cx="5178495" cy="71162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ru-RU" sz="24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автора</a:t>
            </a:r>
            <a:endParaRPr lang="ru-RU" sz="24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7" y="1239514"/>
            <a:ext cx="5898402" cy="41631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10" y="2225614"/>
            <a:ext cx="5409214" cy="2030194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27724" y="6190488"/>
            <a:ext cx="914400" cy="5937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11</a:t>
            </a:fld>
            <a:endParaRPr lang="ru-RU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73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260684" y="603843"/>
            <a:ext cx="2530367" cy="6369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ru-RU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252" name="TextShape 2"/>
          <p:cNvSpPr txBox="1"/>
          <p:nvPr/>
        </p:nvSpPr>
        <p:spPr>
          <a:xfrm>
            <a:off x="1415562" y="1240823"/>
            <a:ext cx="9600840" cy="4515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800" b="0" strike="noStrike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данной курсовой работы было разработано веб-приложение для продажи электронных книг.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выполнялась в несколько этапов: была выбрана архитектура, СУБД и разработана структура системы, реализовано веб-приложение.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сформированы навыки по разработке и реализации программного приложения с базой данных.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реализованы все поставленные задачи.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102002" y="6163056"/>
            <a:ext cx="914400" cy="5937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12</a:t>
            </a:fld>
            <a:endParaRPr lang="ru-RU" sz="12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5609CF47-FA8A-4548-9A09-28E87C30AEB8}"/>
              </a:ext>
            </a:extLst>
          </p:cNvPr>
          <p:cNvSpPr txBox="1"/>
          <p:nvPr/>
        </p:nvSpPr>
        <p:spPr>
          <a:xfrm>
            <a:off x="871787" y="269159"/>
            <a:ext cx="4562855" cy="710175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>
              <a:lnSpc>
                <a:spcPct val="89000"/>
              </a:lnSpc>
            </a:pPr>
            <a:r>
              <a:rPr lang="ru-RU" sz="3200" b="1" strike="noStrike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 презентации</a:t>
            </a:r>
            <a:endParaRPr lang="ru-RU" sz="32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>
          <a:xfrm>
            <a:off x="871787" y="979334"/>
            <a:ext cx="7988749" cy="5699161"/>
          </a:xfrm>
        </p:spPr>
        <p:txBody>
          <a:bodyPr>
            <a:normAutofit fontScale="77500" lnSpcReduction="20000"/>
          </a:bodyPr>
          <a:lstStyle/>
          <a:p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– 2 </a:t>
            </a:r>
            <a:endParaRPr lang="ru-RU" sz="2600" spc="-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 – 3 </a:t>
            </a:r>
            <a:endParaRPr lang="ru-RU" sz="2600" spc="-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lvl="0"/>
            <a:r>
              <a:rPr lang="ru-RU" sz="2600" spc="-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Инструменты и платформа для разработки – 4 </a:t>
            </a:r>
            <a:endParaRPr lang="ru-RU" sz="2600" spc="-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r>
              <a:rPr lang="ru-RU" sz="2600" spc="-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Концептуальная схема базы данных – 5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 прецедентов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 – 6 </a:t>
            </a:r>
            <a:endParaRPr lang="ru-RU" sz="26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 прецедентов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 – 7 </a:t>
            </a:r>
            <a:endParaRPr lang="ru-RU" sz="2600" spc="-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r>
              <a:rPr lang="ru-RU" sz="26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системы – 8 </a:t>
            </a:r>
          </a:p>
          <a:p>
            <a:r>
              <a:rPr lang="ru-RU" sz="26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интерфейса веб-приложения – 9</a:t>
            </a:r>
          </a:p>
          <a:p>
            <a:r>
              <a:rPr lang="ru-RU" sz="2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интерфейса веб-приложения – </a:t>
            </a:r>
            <a:r>
              <a:rPr lang="ru-RU" sz="26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ru-RU" sz="2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интерфейса </a:t>
            </a:r>
            <a:r>
              <a:rPr lang="ru-RU" sz="26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 (админ-панель) </a:t>
            </a:r>
            <a:r>
              <a:rPr lang="ru-RU" sz="2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6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r>
              <a:rPr lang="ru-RU" sz="26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– 12</a:t>
            </a:r>
          </a:p>
          <a:p>
            <a:r>
              <a:rPr lang="ru-RU" sz="26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 – 13  </a:t>
            </a:r>
          </a:p>
          <a:p>
            <a:r>
              <a:rPr lang="ru-RU" sz="26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 – 14 </a:t>
            </a:r>
            <a:endParaRPr lang="ru-RU" sz="26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pc="-1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ru-RU" sz="1800" dirty="0"/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312614" y="6176210"/>
            <a:ext cx="914400" cy="5937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13</a:t>
            </a:fld>
            <a:endParaRPr lang="ru-RU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054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830816" y="454702"/>
            <a:ext cx="2530367" cy="6369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endParaRPr lang="ru-RU" sz="32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2646946" y="2982887"/>
            <a:ext cx="6898105" cy="89930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5400" b="0" strike="noStrike" spc="-1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5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177272" y="6126480"/>
            <a:ext cx="914400" cy="5937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14</a:t>
            </a:fld>
            <a:endParaRPr lang="ru-RU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8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798731" y="1158469"/>
            <a:ext cx="1222310" cy="61651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3200" b="1" strike="noStrike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endParaRPr lang="ru-RU" sz="32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5609CF47-FA8A-4548-9A09-28E87C30AEB8}"/>
              </a:ext>
            </a:extLst>
          </p:cNvPr>
          <p:cNvSpPr txBox="1"/>
          <p:nvPr/>
        </p:nvSpPr>
        <p:spPr>
          <a:xfrm>
            <a:off x="7574533" y="1137205"/>
            <a:ext cx="1512590" cy="71017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3200" b="1" strike="noStrike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32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314935" y="1847380"/>
            <a:ext cx="4882707" cy="4140526"/>
          </a:xfrm>
        </p:spPr>
        <p:txBody>
          <a:bodyPr/>
          <a:lstStyle/>
          <a:p>
            <a:r>
              <a:rPr lang="ru-RU" sz="2800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является разработка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предназначенной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покупки электронных книг за 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счёт веб-приложения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>
          <a:xfrm>
            <a:off x="5434642" y="1847379"/>
            <a:ext cx="5792372" cy="4328831"/>
          </a:xfrm>
        </p:spPr>
        <p:txBody>
          <a:bodyPr>
            <a:normAutofit lnSpcReduction="10000"/>
          </a:bodyPr>
          <a:lstStyle/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росмотра товара, а также его подробного описания</a:t>
            </a:r>
            <a:r>
              <a:rPr lang="ru-RU" sz="2800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;</a:t>
            </a:r>
            <a:endParaRPr lang="ru-RU" sz="2800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товара в корзину и оформления заказа;</a:t>
            </a:r>
            <a:endParaRPr lang="ru-RU" sz="2800" spc="-1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lvl="0"/>
            <a:r>
              <a:rPr lang="ru-RU" sz="2800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Фильтрация книг по названию;</a:t>
            </a:r>
            <a:endParaRPr lang="ru-RU" sz="2800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r>
              <a:rPr lang="ru-RU" sz="2800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Добавление, удаление, редактирование книг, жанров авторов и назначение ролей пользователям. </a:t>
            </a:r>
            <a:endParaRPr lang="ru-RU" sz="2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ru-RU" sz="1800" dirty="0"/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312614" y="6176210"/>
            <a:ext cx="914400" cy="5937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</a:t>
            </a:fld>
            <a:endParaRPr lang="ru-RU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70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438466" y="372754"/>
            <a:ext cx="5954306" cy="621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ru-RU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</a:p>
        </p:txBody>
      </p:sp>
      <p:pic>
        <p:nvPicPr>
          <p:cNvPr id="3074" name="Picture 2" descr="Калькулятор Бесплатные вектор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4946" y="-8663347"/>
            <a:ext cx="132458" cy="13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302423" y="6162869"/>
            <a:ext cx="914400" cy="5937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3</a:t>
            </a:fld>
            <a:endParaRPr lang="ru-RU" sz="1200" b="0" strike="noStrike" spc="-1" dirty="0">
              <a:latin typeface="Times New Roman"/>
            </a:endParaRPr>
          </a:p>
        </p:txBody>
      </p:sp>
      <p:sp>
        <p:nvSpPr>
          <p:cNvPr id="12" name="Объект 5"/>
          <p:cNvSpPr txBox="1">
            <a:spLocks/>
          </p:cNvSpPr>
          <p:nvPr/>
        </p:nvSpPr>
        <p:spPr>
          <a:xfrm>
            <a:off x="592735" y="994474"/>
            <a:ext cx="10624088" cy="486703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приложении существуют книги и их жанры, а также авторы. Книги имеют определённые характеристики, такие как: название, фото, описание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ISBN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и цену. Авторы имеют фамилию, имя отчество, фото, а также описание. Книги могут быть добавлены в заказ – в корзину. Все исходные данные (книги, авторы, жанры) и их информация могут быть изменены администратором.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22" y="3873353"/>
            <a:ext cx="1992463" cy="19924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770" y="3873353"/>
            <a:ext cx="1988153" cy="19881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852" y="3873353"/>
            <a:ext cx="1988153" cy="19881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2042185" y="312738"/>
            <a:ext cx="8585689" cy="70717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89000"/>
              </a:lnSpc>
            </a:pPr>
            <a:r>
              <a:rPr lang="ru-RU" sz="32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и платформа для разработки</a:t>
            </a:r>
            <a:endParaRPr lang="ru-RU" sz="32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12" descr="Visual Studio Code 2019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File:Bootstrap logo.svg - Wikimedia Common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163" y="4356490"/>
            <a:ext cx="2551155" cy="203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601" y="3858513"/>
            <a:ext cx="3796394" cy="25309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741" y="1116575"/>
            <a:ext cx="5004256" cy="25021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019908"/>
            <a:ext cx="2695272" cy="269527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170674" y="6213967"/>
            <a:ext cx="914400" cy="5937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4</a:t>
            </a:fld>
            <a:endParaRPr lang="ru-RU" sz="1200" b="0" strike="noStrike" spc="-1" dirty="0">
              <a:latin typeface="Times New Roman"/>
            </a:endParaRPr>
          </a:p>
        </p:txBody>
      </p:sp>
      <p:pic>
        <p:nvPicPr>
          <p:cNvPr id="7" name="Picture 2" descr="Файл:.NET Logo.svg — Википедия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491" y="1504879"/>
            <a:ext cx="1870483" cy="187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reenshot_концептуальна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3" y="1012418"/>
            <a:ext cx="9600508" cy="544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35715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8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схема базы данных</a:t>
            </a:r>
            <a:endParaRPr lang="ru-RU" sz="2800" b="1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226151" y="6158833"/>
            <a:ext cx="914400" cy="5937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5</a:t>
            </a:fld>
            <a:endParaRPr lang="ru-RU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28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1026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 прецедентов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  <a:endParaRPr lang="ru-RU" sz="2800" b="1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226151" y="6158833"/>
            <a:ext cx="914400" cy="5937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6</a:t>
            </a:fld>
            <a:endParaRPr lang="ru-RU" sz="1200" b="0" strike="noStrike" spc="-1" dirty="0">
              <a:latin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" y="1157471"/>
            <a:ext cx="1115533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1026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 прецедентов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администратора</a:t>
            </a:r>
            <a:endParaRPr lang="ru-RU" sz="2800" b="1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226151" y="6158833"/>
            <a:ext cx="914400" cy="5937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7</a:t>
            </a:fld>
            <a:endParaRPr lang="ru-RU" sz="1200" b="0" strike="noStrike" spc="-1" dirty="0">
              <a:latin typeface="Times New Roman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019" y="761596"/>
            <a:ext cx="8109477" cy="599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-1" y="271959"/>
            <a:ext cx="12192000" cy="50528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89000"/>
              </a:lnSpc>
            </a:pPr>
            <a:r>
              <a:rPr lang="ru-RU" sz="28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800" b="1" strike="noStrike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рхитектура системы</a:t>
            </a:r>
            <a:endParaRPr lang="ru-RU" sz="28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464527" y="1443486"/>
            <a:ext cx="10290560" cy="119349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just">
              <a:lnSpc>
                <a:spcPct val="89000"/>
              </a:lnSpc>
            </a:pPr>
            <a:endParaRPr lang="ru-RU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473744" y="1061885"/>
            <a:ext cx="10522787" cy="284245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2900" indent="-342900">
              <a:lnSpc>
                <a:spcPct val="89000"/>
              </a:lnSpc>
              <a:buFont typeface="Arial" panose="020B0604020202020204" pitchFamily="34" charset="0"/>
              <a:buChar char="•"/>
            </a:pPr>
            <a:r>
              <a:rPr lang="ru-RU" sz="2400" strike="noStrike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представляет собой </a:t>
            </a:r>
            <a:r>
              <a:rPr lang="en-US" sz="2400" strike="noStrike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strike="noStrike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построенное по архитектуре </a:t>
            </a:r>
            <a:r>
              <a:rPr lang="ru-RU" sz="2400" b="1" strike="noStrike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«клиент-сервер».</a:t>
            </a:r>
          </a:p>
          <a:p>
            <a:pPr marL="342900" indent="-342900">
              <a:lnSpc>
                <a:spcPct val="89000"/>
              </a:lnSpc>
              <a:buFont typeface="Arial" panose="020B0604020202020204" pitchFamily="34" charset="0"/>
              <a:buChar char="•"/>
            </a:pPr>
            <a:endParaRPr lang="ru-RU" sz="2400" b="1" strike="noStrike" spc="-1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9000"/>
              </a:lnSpc>
              <a:buFont typeface="Arial" panose="020B0604020202020204" pitchFamily="34" charset="0"/>
              <a:buChar char="•"/>
            </a:pPr>
            <a:r>
              <a:rPr lang="ru-RU" sz="2400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Особенность </a:t>
            </a:r>
            <a:r>
              <a:rPr lang="ru-RU" sz="2400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архитектуры заключается в том, что </a:t>
            </a:r>
            <a:r>
              <a:rPr lang="en-US" sz="2400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находится на </a:t>
            </a:r>
            <a:r>
              <a:rPr lang="ru-RU" sz="2400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сервере</a:t>
            </a:r>
            <a:r>
              <a:rPr lang="ru-RU" sz="2400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400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получает только результаты работы. </a:t>
            </a:r>
            <a:r>
              <a:rPr lang="ru-RU" sz="2400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</a:t>
            </a:r>
            <a:r>
              <a:rPr lang="ru-RU" sz="2400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основывается на получении запросов от пользователя (заказчика), их обработке и выдаче результатов.</a:t>
            </a:r>
          </a:p>
          <a:p>
            <a:pPr>
              <a:lnSpc>
                <a:spcPct val="89000"/>
              </a:lnSpc>
            </a:pPr>
            <a:endParaRPr lang="ru-RU" sz="24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348546" y="6144768"/>
            <a:ext cx="914400" cy="5937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8</a:t>
            </a:fld>
            <a:endParaRPr lang="ru-RU" sz="1200" b="0" strike="noStrike" spc="-1" dirty="0">
              <a:latin typeface="Times New Roman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36" y="4631880"/>
            <a:ext cx="1512888" cy="15128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953" y="4631880"/>
            <a:ext cx="1512888" cy="151288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694" y="4631880"/>
            <a:ext cx="1512888" cy="151288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83" y="4902938"/>
            <a:ext cx="970769" cy="97076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241" y="4902938"/>
            <a:ext cx="970769" cy="970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29006" y="473794"/>
            <a:ext cx="8298955" cy="76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</a:t>
            </a:r>
            <a:r>
              <a:rPr lang="ru-RU" sz="32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 веб-приложения</a:t>
            </a:r>
            <a:endParaRPr lang="ru-RU" sz="32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1351452" y="5518857"/>
            <a:ext cx="3650316" cy="47505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24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сайта</a:t>
            </a:r>
            <a:endParaRPr lang="ru-RU" sz="24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Shape 1"/>
          <p:cNvSpPr txBox="1"/>
          <p:nvPr/>
        </p:nvSpPr>
        <p:spPr>
          <a:xfrm>
            <a:off x="6063629" y="5993911"/>
            <a:ext cx="5178495" cy="71162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ru-RU" sz="24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 информацией о авторе</a:t>
            </a:r>
            <a:endParaRPr lang="ru-RU" sz="24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6" y="1066167"/>
            <a:ext cx="5728910" cy="42277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431" y="1239514"/>
            <a:ext cx="4889059" cy="438515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27724" y="6111810"/>
            <a:ext cx="914400" cy="5937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9</a:t>
            </a:fld>
            <a:endParaRPr lang="ru-RU" sz="12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1097</TotalTime>
  <Words>361</Words>
  <Application>Microsoft Office PowerPoint</Application>
  <PresentationFormat>Широкоэкранный</PresentationFormat>
  <Paragraphs>72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Schoolbook</vt:lpstr>
      <vt:lpstr>Franklin Gothic Book</vt:lpstr>
      <vt:lpstr>Times New Roman</vt:lpstr>
      <vt:lpstr>Wingdings 2</vt:lpstr>
      <vt:lpstr>View</vt:lpstr>
      <vt:lpstr>Калужский филиал Московского государственного технического университета имени Н. Э. Баумана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Калужский филиал Московского государственного технического университета имени Н. Э. Баумана </dc:title>
  <dc:subject/>
  <dc:description/>
  <cp:lastModifiedBy>TOT VaFFler</cp:lastModifiedBy>
  <cp:revision>14</cp:revision>
  <dcterms:created xsi:type="dcterms:W3CDTF">2021-05-23T19:56:23Z</dcterms:created>
  <dcterms:modified xsi:type="dcterms:W3CDTF">2021-12-24T11:01:40Z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