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3" r:id="rId4"/>
    <p:sldId id="264" r:id="rId5"/>
    <p:sldId id="266" r:id="rId6"/>
    <p:sldId id="267" r:id="rId7"/>
    <p:sldId id="270" r:id="rId8"/>
    <p:sldId id="271" r:id="rId9"/>
    <p:sldId id="274" r:id="rId10"/>
    <p:sldId id="275" r:id="rId1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4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16"/>
    <p:restoredTop sz="94674"/>
  </p:normalViewPr>
  <p:slideViewPr>
    <p:cSldViewPr snapToGrid="0" snapToObjects="1">
      <p:cViewPr varScale="1">
        <p:scale>
          <a:sx n="119" d="100"/>
          <a:sy n="119" d="100"/>
        </p:scale>
        <p:origin x="116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D3B9-1847-8940-BC4D-5C57C48A23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B4402A63-86EA-EB40-84CB-8EBBC1C2A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D0286023-DC51-1B48-826E-3124C76126B3}"/>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5" name="Footer Placeholder 4">
            <a:extLst>
              <a:ext uri="{FF2B5EF4-FFF2-40B4-BE49-F238E27FC236}">
                <a16:creationId xmlns:a16="http://schemas.microsoft.com/office/drawing/2014/main" id="{F97964D4-CEA4-4041-9367-0E6C16AD99C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302C271-E353-FB42-B061-74249CA23618}"/>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77951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02DC-D02C-4340-9642-62A2BA8E6E92}"/>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5DBBED03-60EA-474B-AD9F-BF8CF351A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B0504869-67CB-3B40-8CC2-DBBB07E20AB9}"/>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5" name="Footer Placeholder 4">
            <a:extLst>
              <a:ext uri="{FF2B5EF4-FFF2-40B4-BE49-F238E27FC236}">
                <a16:creationId xmlns:a16="http://schemas.microsoft.com/office/drawing/2014/main" id="{0CF659D0-42A3-1D4F-9E6A-D44D5685467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1A3C29CE-435D-2448-B578-7E553B1AA4F1}"/>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347971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18DAEB-AE80-664E-ABE8-2174E52CD5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715A2427-FD2A-2446-8AEF-D9333CBDAC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214C397C-218A-F74E-BAD4-B76CAABECC19}"/>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5" name="Footer Placeholder 4">
            <a:extLst>
              <a:ext uri="{FF2B5EF4-FFF2-40B4-BE49-F238E27FC236}">
                <a16:creationId xmlns:a16="http://schemas.microsoft.com/office/drawing/2014/main" id="{9B20298E-C970-E347-A2E1-66D35C2DFEC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38153FF-DDCE-624F-A4ED-A37878B3FA60}"/>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381513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6C90-7299-F243-AE51-0971D82DA0E6}"/>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1C0F8DC4-666B-E145-933D-0BD7871A95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019AB19-B8AF-C24C-82C3-1FFECB324B5C}"/>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5" name="Footer Placeholder 4">
            <a:extLst>
              <a:ext uri="{FF2B5EF4-FFF2-40B4-BE49-F238E27FC236}">
                <a16:creationId xmlns:a16="http://schemas.microsoft.com/office/drawing/2014/main" id="{F513A183-554D-1944-8CFF-9B1FB0C18BE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D30026B-E827-9844-85CD-9B02CFF70BA7}"/>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269449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BC00-6E59-C447-BB89-35D762DCA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536BBFAE-18CD-894A-8D24-DEEF769C7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DD568-8351-7C49-A63E-FEBEB5F6C399}"/>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5" name="Footer Placeholder 4">
            <a:extLst>
              <a:ext uri="{FF2B5EF4-FFF2-40B4-BE49-F238E27FC236}">
                <a16:creationId xmlns:a16="http://schemas.microsoft.com/office/drawing/2014/main" id="{E5D94E8B-90B2-3A48-868B-59AD9E27438F}"/>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58F5C659-A73D-564D-BA4B-E6D1B974C179}"/>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7111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15BE-4CF7-FE4F-9BA1-1066774A91B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6255E4D2-BB70-F641-A094-C95D248C6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D194586D-BDCA-B04B-B8B3-3DA7F0F52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7E3FB0CC-1C3C-C44C-BA30-59627A89817D}"/>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6" name="Footer Placeholder 5">
            <a:extLst>
              <a:ext uri="{FF2B5EF4-FFF2-40B4-BE49-F238E27FC236}">
                <a16:creationId xmlns:a16="http://schemas.microsoft.com/office/drawing/2014/main" id="{862F06A0-0D90-9649-B371-469704B4AF9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2F02407D-1092-E14B-AC09-A0B785B48840}"/>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296891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CA70-F218-0043-8283-8758C65D4B53}"/>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8AFD32DC-B05F-FB4A-B19A-D3345E6AA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8C2AF-290E-9640-A9C1-61CCB4FAB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B14DA20A-5DC4-DE48-8F66-93B34E9F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7097F1-9F16-3349-8369-DDFF5F1434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D6C3521D-4B85-9649-9A17-1F4CAD4F0181}"/>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8" name="Footer Placeholder 7">
            <a:extLst>
              <a:ext uri="{FF2B5EF4-FFF2-40B4-BE49-F238E27FC236}">
                <a16:creationId xmlns:a16="http://schemas.microsoft.com/office/drawing/2014/main" id="{7EC93CF2-8E43-8D41-8C49-AB555D31AED8}"/>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8D6B123D-CD58-0549-B345-512C3BA88851}"/>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49277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FE70-398E-C54D-B2EB-7B1E9085FA57}"/>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9FA92CD0-3988-2C43-836F-E4A4DB2DA3D5}"/>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4" name="Footer Placeholder 3">
            <a:extLst>
              <a:ext uri="{FF2B5EF4-FFF2-40B4-BE49-F238E27FC236}">
                <a16:creationId xmlns:a16="http://schemas.microsoft.com/office/drawing/2014/main" id="{586CD594-380B-3747-BF5F-369D2E4DD1FC}"/>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B0138FCD-9F29-DC4F-9401-36F9A4A31C3C}"/>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80594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B03E88-9CC9-5940-B8C5-79F3F8B0AA81}"/>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3" name="Footer Placeholder 2">
            <a:extLst>
              <a:ext uri="{FF2B5EF4-FFF2-40B4-BE49-F238E27FC236}">
                <a16:creationId xmlns:a16="http://schemas.microsoft.com/office/drawing/2014/main" id="{FB6FEF61-893D-6644-90E0-C7033A1C454A}"/>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2D99F5B0-CA3E-5D49-ABF5-D9468FA8F5E4}"/>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65723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9E5B-0BED-7F4B-8C1B-9B2A096ED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0E7B41E8-0ADF-7441-902A-7A4E786FB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6170D977-E330-6C4C-8191-FB19A7A9F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6EB50-41BD-844E-AEAA-A52CC3D014FA}"/>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6" name="Footer Placeholder 5">
            <a:extLst>
              <a:ext uri="{FF2B5EF4-FFF2-40B4-BE49-F238E27FC236}">
                <a16:creationId xmlns:a16="http://schemas.microsoft.com/office/drawing/2014/main" id="{071F8894-B44C-7E4D-B921-0EECD5D21FE7}"/>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194ED11B-6A4E-9942-8075-DB9C5D593179}"/>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342526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D000-3D34-DC46-976A-960B1F90F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B2E07AAC-5056-3143-AF2D-B14B31AD3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1A1E816E-C28A-794D-B5A2-6AC3F35FA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AFD97-6941-0349-BDDA-8EB4C98BE24F}"/>
              </a:ext>
            </a:extLst>
          </p:cNvPr>
          <p:cNvSpPr>
            <a:spLocks noGrp="1"/>
          </p:cNvSpPr>
          <p:nvPr>
            <p:ph type="dt" sz="half" idx="10"/>
          </p:nvPr>
        </p:nvSpPr>
        <p:spPr/>
        <p:txBody>
          <a:bodyPr/>
          <a:lstStyle/>
          <a:p>
            <a:fld id="{CE0281A4-9A16-304A-B458-D3767DDC8EE8}" type="datetimeFigureOut">
              <a:rPr lang="en-MX" smtClean="0"/>
              <a:t>12/01/23</a:t>
            </a:fld>
            <a:endParaRPr lang="en-MX"/>
          </a:p>
        </p:txBody>
      </p:sp>
      <p:sp>
        <p:nvSpPr>
          <p:cNvPr id="6" name="Footer Placeholder 5">
            <a:extLst>
              <a:ext uri="{FF2B5EF4-FFF2-40B4-BE49-F238E27FC236}">
                <a16:creationId xmlns:a16="http://schemas.microsoft.com/office/drawing/2014/main" id="{A9350A22-5D19-4D46-A3A2-5C615EA24181}"/>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10D2FBF7-2EC8-E84B-85E8-AAB19458CCBD}"/>
              </a:ext>
            </a:extLst>
          </p:cNvPr>
          <p:cNvSpPr>
            <a:spLocks noGrp="1"/>
          </p:cNvSpPr>
          <p:nvPr>
            <p:ph type="sldNum" sz="quarter" idx="12"/>
          </p:nvPr>
        </p:nvSpPr>
        <p:spPr/>
        <p:txBody>
          <a:bodyPr/>
          <a:lstStyle/>
          <a:p>
            <a:fld id="{7C6BF3B6-F35C-154B-BFA8-39A5F473AC2C}" type="slidenum">
              <a:rPr lang="en-MX" smtClean="0"/>
              <a:t>‹#›</a:t>
            </a:fld>
            <a:endParaRPr lang="en-MX"/>
          </a:p>
        </p:txBody>
      </p:sp>
    </p:spTree>
    <p:extLst>
      <p:ext uri="{BB962C8B-B14F-4D97-AF65-F5344CB8AC3E}">
        <p14:creationId xmlns:p14="http://schemas.microsoft.com/office/powerpoint/2010/main" val="2575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8C936-2236-AA40-BC90-3B1E7824F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8CC80F41-98B2-1243-BD08-2D86BC677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F1103FEE-F3DC-E44A-AD56-AFC9DD4FD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281A4-9A16-304A-B458-D3767DDC8EE8}" type="datetimeFigureOut">
              <a:rPr lang="en-MX" smtClean="0"/>
              <a:t>12/01/23</a:t>
            </a:fld>
            <a:endParaRPr lang="en-MX"/>
          </a:p>
        </p:txBody>
      </p:sp>
      <p:sp>
        <p:nvSpPr>
          <p:cNvPr id="5" name="Footer Placeholder 4">
            <a:extLst>
              <a:ext uri="{FF2B5EF4-FFF2-40B4-BE49-F238E27FC236}">
                <a16:creationId xmlns:a16="http://schemas.microsoft.com/office/drawing/2014/main" id="{5E884B34-ADA4-CF46-9F93-9FEA6A029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F9281605-87FE-6141-98ED-90B8E999B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BF3B6-F35C-154B-BFA8-39A5F473AC2C}" type="slidenum">
              <a:rPr lang="en-MX" smtClean="0"/>
              <a:t>‹#›</a:t>
            </a:fld>
            <a:endParaRPr lang="en-MX"/>
          </a:p>
        </p:txBody>
      </p:sp>
    </p:spTree>
    <p:extLst>
      <p:ext uri="{BB962C8B-B14F-4D97-AF65-F5344CB8AC3E}">
        <p14:creationId xmlns:p14="http://schemas.microsoft.com/office/powerpoint/2010/main" val="39774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954" y="216310"/>
            <a:ext cx="2363789" cy="1222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3796138" y="526251"/>
            <a:ext cx="4599721" cy="461665"/>
          </a:xfrm>
          <a:prstGeom prst="rect">
            <a:avLst/>
          </a:prstGeom>
          <a:noFill/>
        </p:spPr>
        <p:txBody>
          <a:bodyPr wrap="none" rtlCol="0">
            <a:spAutoFit/>
          </a:bodyPr>
          <a:lstStyle/>
          <a:p>
            <a:r>
              <a:rPr lang="en-MX" sz="2400">
                <a:solidFill>
                  <a:schemeClr val="bg2">
                    <a:lumMod val="75000"/>
                  </a:schemeClr>
                </a:solidFill>
                <a:latin typeface="Avenir Next Medium" panose="020B0503020202020204" pitchFamily="34" charset="0"/>
              </a:rPr>
              <a:t>Applied  Data Science Program</a:t>
            </a:r>
          </a:p>
        </p:txBody>
      </p:sp>
      <p:sp>
        <p:nvSpPr>
          <p:cNvPr id="7" name="TextBox 6">
            <a:extLst>
              <a:ext uri="{FF2B5EF4-FFF2-40B4-BE49-F238E27FC236}">
                <a16:creationId xmlns:a16="http://schemas.microsoft.com/office/drawing/2014/main" id="{28159EBF-100A-2340-8ACC-129687254AA1}"/>
              </a:ext>
            </a:extLst>
          </p:cNvPr>
          <p:cNvSpPr txBox="1"/>
          <p:nvPr/>
        </p:nvSpPr>
        <p:spPr>
          <a:xfrm>
            <a:off x="3827055" y="2831916"/>
            <a:ext cx="4537909" cy="1323439"/>
          </a:xfrm>
          <a:prstGeom prst="rect">
            <a:avLst/>
          </a:prstGeom>
          <a:noFill/>
        </p:spPr>
        <p:txBody>
          <a:bodyPr wrap="none" rtlCol="0">
            <a:spAutoFit/>
          </a:bodyPr>
          <a:lstStyle/>
          <a:p>
            <a:pPr algn="ctr"/>
            <a:r>
              <a:rPr lang="en-MX" sz="4400">
                <a:solidFill>
                  <a:schemeClr val="tx1">
                    <a:lumMod val="75000"/>
                    <a:lumOff val="25000"/>
                  </a:schemeClr>
                </a:solidFill>
                <a:latin typeface="Avenir Next Medium" panose="020B0503020202020204" pitchFamily="34" charset="0"/>
              </a:rPr>
              <a:t>Final Submission</a:t>
            </a:r>
          </a:p>
          <a:p>
            <a:pPr algn="ctr"/>
            <a:r>
              <a:rPr lang="en-MX" sz="3600">
                <a:solidFill>
                  <a:schemeClr val="tx1">
                    <a:lumMod val="50000"/>
                    <a:lumOff val="50000"/>
                  </a:schemeClr>
                </a:solidFill>
                <a:latin typeface="Avenir Next Medium" panose="020B0503020202020204" pitchFamily="34" charset="0"/>
              </a:rPr>
              <a:t>Classification</a:t>
            </a:r>
          </a:p>
        </p:txBody>
      </p:sp>
      <p:sp>
        <p:nvSpPr>
          <p:cNvPr id="8" name="TextBox 7">
            <a:extLst>
              <a:ext uri="{FF2B5EF4-FFF2-40B4-BE49-F238E27FC236}">
                <a16:creationId xmlns:a16="http://schemas.microsoft.com/office/drawing/2014/main" id="{AFE216EC-985B-A54A-89EF-D8B8B6AE0624}"/>
              </a:ext>
            </a:extLst>
          </p:cNvPr>
          <p:cNvSpPr txBox="1"/>
          <p:nvPr/>
        </p:nvSpPr>
        <p:spPr>
          <a:xfrm>
            <a:off x="113071" y="6464710"/>
            <a:ext cx="1917063" cy="307777"/>
          </a:xfrm>
          <a:prstGeom prst="rect">
            <a:avLst/>
          </a:prstGeom>
          <a:noFill/>
        </p:spPr>
        <p:txBody>
          <a:bodyPr wrap="none" rtlCol="0">
            <a:spAutoFit/>
          </a:bodyPr>
          <a:lstStyle/>
          <a:p>
            <a:r>
              <a:rPr lang="en-MX" sz="1400">
                <a:solidFill>
                  <a:srgbClr val="C44120"/>
                </a:solidFill>
                <a:latin typeface="Avenir Next Medium" panose="020B0503020202020204" pitchFamily="34" charset="0"/>
              </a:rPr>
              <a:t>Pablo Aguirre Solana</a:t>
            </a:r>
            <a:endParaRPr lang="en-MX" sz="2400">
              <a:solidFill>
                <a:srgbClr val="C44120"/>
              </a:solidFill>
              <a:latin typeface="Avenir Next Medium" panose="020B0503020202020204" pitchFamily="34" charset="0"/>
            </a:endParaRPr>
          </a:p>
        </p:txBody>
      </p:sp>
    </p:spTree>
    <p:extLst>
      <p:ext uri="{BB962C8B-B14F-4D97-AF65-F5344CB8AC3E}">
        <p14:creationId xmlns:p14="http://schemas.microsoft.com/office/powerpoint/2010/main" val="23897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2561407" cy="461665"/>
          </a:xfrm>
          <a:prstGeom prst="rect">
            <a:avLst/>
          </a:prstGeom>
          <a:noFill/>
        </p:spPr>
        <p:txBody>
          <a:bodyPr wrap="none" rtlCol="0">
            <a:spAutoFit/>
          </a:bodyPr>
          <a:lstStyle/>
          <a:p>
            <a:r>
              <a:rPr lang="en-MX" sz="2400" b="1" dirty="0">
                <a:latin typeface="Avenir Next Medium" panose="020B0503020202020204" pitchFamily="34" charset="0"/>
              </a:rPr>
              <a:t>Recomendations</a:t>
            </a:r>
          </a:p>
        </p:txBody>
      </p:sp>
      <p:sp>
        <p:nvSpPr>
          <p:cNvPr id="7" name="TextBox 6">
            <a:extLst>
              <a:ext uri="{FF2B5EF4-FFF2-40B4-BE49-F238E27FC236}">
                <a16:creationId xmlns:a16="http://schemas.microsoft.com/office/drawing/2014/main" id="{7D7FE22B-FA27-5449-8C67-2560A6E9D342}"/>
              </a:ext>
            </a:extLst>
          </p:cNvPr>
          <p:cNvSpPr txBox="1"/>
          <p:nvPr/>
        </p:nvSpPr>
        <p:spPr>
          <a:xfrm>
            <a:off x="709482" y="1637211"/>
            <a:ext cx="10454906" cy="3323987"/>
          </a:xfrm>
          <a:prstGeom prst="rect">
            <a:avLst/>
          </a:prstGeom>
          <a:noFill/>
        </p:spPr>
        <p:txBody>
          <a:bodyPr wrap="square" rtlCol="0">
            <a:spAutoFit/>
          </a:bodyPr>
          <a:lstStyle/>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r>
              <a:rPr lang="en-GB" sz="1400" b="1" dirty="0">
                <a:solidFill>
                  <a:srgbClr val="C00000"/>
                </a:solidFill>
                <a:latin typeface="Avenir Next Medium" panose="020B0503020202020204" pitchFamily="34" charset="0"/>
              </a:rPr>
              <a:t>Include and Retrieve demographical information; </a:t>
            </a:r>
            <a:r>
              <a:rPr lang="en-GB" sz="1400" dirty="0">
                <a:solidFill>
                  <a:schemeClr val="bg2">
                    <a:lumMod val="50000"/>
                  </a:schemeClr>
                </a:solidFill>
                <a:latin typeface="Avenir Next Medium" panose="020B0503020202020204" pitchFamily="34" charset="0"/>
              </a:rPr>
              <a:t>will help to further explain and predict eligibility/defaulting; based on variables that have a direct influence on clients income and way of life, such as education, family status, employment and geography</a:t>
            </a: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FontTx/>
              <a:buAutoNum type="arabicParenR"/>
            </a:pPr>
            <a:r>
              <a:rPr lang="en-GB" sz="1400" b="1" dirty="0">
                <a:solidFill>
                  <a:srgbClr val="C00000"/>
                </a:solidFill>
                <a:latin typeface="Avenir Next Medium" panose="020B0503020202020204" pitchFamily="34" charset="0"/>
              </a:rPr>
              <a:t>The key actionable </a:t>
            </a:r>
            <a:r>
              <a:rPr lang="en-GB" sz="1400" dirty="0">
                <a:solidFill>
                  <a:schemeClr val="bg2">
                    <a:lumMod val="50000"/>
                  </a:schemeClr>
                </a:solidFill>
                <a:latin typeface="Avenir Next Medium" panose="020B0503020202020204" pitchFamily="34" charset="0"/>
              </a:rPr>
              <a:t>for these analysis would be to establish some strategic thresholds and minimum levels on debt to income rate, age of the oldest credit line, current value of the property and the amount of the loan approved, based on the levels of defaulters, and from there to establish a client segmentation for new clients.</a:t>
            </a:r>
          </a:p>
          <a:p>
            <a:pPr marL="342900" indent="-342900" algn="just">
              <a:buClr>
                <a:srgbClr val="C44120"/>
              </a:buClr>
              <a:buSzPct val="120000"/>
              <a:buFontTx/>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FontTx/>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FontTx/>
              <a:buAutoNum type="arabicParenR"/>
            </a:pPr>
            <a:r>
              <a:rPr lang="en-GB" sz="1400" b="1" dirty="0">
                <a:solidFill>
                  <a:srgbClr val="C00000"/>
                </a:solidFill>
                <a:latin typeface="Avenir Next Medium" panose="020B0503020202020204" pitchFamily="34" charset="0"/>
              </a:rPr>
              <a:t>A new way to improve  </a:t>
            </a:r>
            <a:r>
              <a:rPr lang="en-GB" sz="1400" dirty="0">
                <a:solidFill>
                  <a:schemeClr val="bg2">
                    <a:lumMod val="50000"/>
                  </a:schemeClr>
                </a:solidFill>
                <a:latin typeface="Avenir Next Medium" panose="020B0503020202020204" pitchFamily="34" charset="0"/>
              </a:rPr>
              <a:t>client profiling, can be done based on the different levels of these variables and demographic variables, establishing thus a criteria and thresholds (decision-tree), by which the bank can pre-screen, automatize, and further analyse the status of a client, that can help, prevent detect  and monitor future defaulters and also gain new clients.</a:t>
            </a: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p:txBody>
      </p:sp>
    </p:spTree>
    <p:extLst>
      <p:ext uri="{BB962C8B-B14F-4D97-AF65-F5344CB8AC3E}">
        <p14:creationId xmlns:p14="http://schemas.microsoft.com/office/powerpoint/2010/main" val="287608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2413353" cy="461665"/>
          </a:xfrm>
          <a:prstGeom prst="rect">
            <a:avLst/>
          </a:prstGeom>
          <a:noFill/>
        </p:spPr>
        <p:txBody>
          <a:bodyPr wrap="none" rtlCol="0">
            <a:spAutoFit/>
          </a:bodyPr>
          <a:lstStyle/>
          <a:p>
            <a:r>
              <a:rPr lang="en-MX" sz="2400" b="1">
                <a:latin typeface="Avenir Next Medium" panose="020B0503020202020204" pitchFamily="34" charset="0"/>
              </a:rPr>
              <a:t>Key </a:t>
            </a:r>
            <a:r>
              <a:rPr lang="en-MX" sz="2400" b="1">
                <a:solidFill>
                  <a:srgbClr val="C00000"/>
                </a:solidFill>
                <a:latin typeface="Avenir Next Medium" panose="020B0503020202020204" pitchFamily="34" charset="0"/>
              </a:rPr>
              <a:t>Take Aways</a:t>
            </a:r>
          </a:p>
        </p:txBody>
      </p:sp>
      <p:sp>
        <p:nvSpPr>
          <p:cNvPr id="5" name="TextBox 4">
            <a:extLst>
              <a:ext uri="{FF2B5EF4-FFF2-40B4-BE49-F238E27FC236}">
                <a16:creationId xmlns:a16="http://schemas.microsoft.com/office/drawing/2014/main" id="{4D470D91-D557-FA47-9674-9B3C05386148}"/>
              </a:ext>
            </a:extLst>
          </p:cNvPr>
          <p:cNvSpPr txBox="1"/>
          <p:nvPr/>
        </p:nvSpPr>
        <p:spPr>
          <a:xfrm>
            <a:off x="604980" y="1394313"/>
            <a:ext cx="10210232" cy="3754874"/>
          </a:xfrm>
          <a:prstGeom prst="rect">
            <a:avLst/>
          </a:prstGeom>
          <a:noFill/>
        </p:spPr>
        <p:txBody>
          <a:bodyPr wrap="square" rtlCol="0">
            <a:spAutoFit/>
          </a:bodyPr>
          <a:lstStyle/>
          <a:p>
            <a:pPr algn="just">
              <a:buClr>
                <a:srgbClr val="C44120"/>
              </a:buClr>
              <a:buSzPct val="120000"/>
            </a:pPr>
            <a:r>
              <a:rPr lang="en-GB" sz="1400" dirty="0">
                <a:solidFill>
                  <a:schemeClr val="bg2">
                    <a:lumMod val="50000"/>
                  </a:schemeClr>
                </a:solidFill>
                <a:latin typeface="Avenir Next Medium" panose="020B0503020202020204" pitchFamily="34" charset="0"/>
              </a:rPr>
              <a:t>Understanding credit loan/default behaviour is critical to the bank in two main ways; to widen the client base, and to increase revenue. In this regard, it is important, strategically, what the bank is pursuing in the short and long term.</a:t>
            </a: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r>
              <a:rPr lang="en-GB" sz="1400" dirty="0">
                <a:solidFill>
                  <a:schemeClr val="bg2">
                    <a:lumMod val="50000"/>
                  </a:schemeClr>
                </a:solidFill>
                <a:latin typeface="Avenir Next Medium" panose="020B0503020202020204" pitchFamily="34" charset="0"/>
              </a:rPr>
              <a:t>Based on several statistical analysis we found out:</a:t>
            </a: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r>
              <a:rPr lang="en-GB" sz="1400" b="1" dirty="0">
                <a:solidFill>
                  <a:srgbClr val="C00000"/>
                </a:solidFill>
                <a:latin typeface="Avenir Next Medium" panose="020B0503020202020204" pitchFamily="34" charset="0"/>
              </a:rPr>
              <a:t>Which clients </a:t>
            </a:r>
            <a:r>
              <a:rPr lang="en-GB" sz="1400" dirty="0">
                <a:solidFill>
                  <a:schemeClr val="bg2">
                    <a:lumMod val="50000"/>
                  </a:schemeClr>
                </a:solidFill>
                <a:latin typeface="Avenir Next Medium" panose="020B0503020202020204" pitchFamily="34" charset="0"/>
              </a:rPr>
              <a:t>are more  likely to be eligible for a loan (defaulting or not) and those who are not, with an accuracy of around 90%.</a:t>
            </a: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r>
              <a:rPr lang="en-GB" sz="1400" b="1" dirty="0">
                <a:solidFill>
                  <a:srgbClr val="C00000"/>
                </a:solidFill>
                <a:latin typeface="Avenir Next Medium" panose="020B0503020202020204" pitchFamily="34" charset="0"/>
              </a:rPr>
              <a:t>The main variables</a:t>
            </a:r>
            <a:r>
              <a:rPr lang="en-GB" sz="1400" dirty="0">
                <a:solidFill>
                  <a:schemeClr val="bg2">
                    <a:lumMod val="50000"/>
                  </a:schemeClr>
                </a:solidFill>
                <a:latin typeface="Avenir Next Medium" panose="020B0503020202020204" pitchFamily="34" charset="0"/>
              </a:rPr>
              <a:t>, that increase the likelihood to be eligible or not for a loan, and defaulting or not; are: debt to income ratio,  age of the oldest credit line, current value of the property, and the amount of the loan approved. </a:t>
            </a: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r>
              <a:rPr lang="en-GB" sz="1400" dirty="0">
                <a:solidFill>
                  <a:schemeClr val="bg2">
                    <a:lumMod val="50000"/>
                  </a:schemeClr>
                </a:solidFill>
                <a:latin typeface="Avenir Next Medium" panose="020B0503020202020204" pitchFamily="34" charset="0"/>
              </a:rPr>
              <a:t> </a:t>
            </a: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p:txBody>
      </p:sp>
    </p:spTree>
    <p:extLst>
      <p:ext uri="{BB962C8B-B14F-4D97-AF65-F5344CB8AC3E}">
        <p14:creationId xmlns:p14="http://schemas.microsoft.com/office/powerpoint/2010/main" val="5184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1717137" cy="461665"/>
          </a:xfrm>
          <a:prstGeom prst="rect">
            <a:avLst/>
          </a:prstGeom>
          <a:noFill/>
        </p:spPr>
        <p:txBody>
          <a:bodyPr wrap="none" rtlCol="0">
            <a:spAutoFit/>
          </a:bodyPr>
          <a:lstStyle/>
          <a:p>
            <a:r>
              <a:rPr lang="en-MX" sz="2400" b="1">
                <a:latin typeface="Avenir Next Medium" panose="020B0503020202020204" pitchFamily="34" charset="0"/>
              </a:rPr>
              <a:t>Next </a:t>
            </a:r>
            <a:r>
              <a:rPr lang="en-MX" sz="2400" b="1">
                <a:solidFill>
                  <a:srgbClr val="C00000"/>
                </a:solidFill>
                <a:latin typeface="Avenir Next Medium" panose="020B0503020202020204" pitchFamily="34" charset="0"/>
              </a:rPr>
              <a:t>Steps</a:t>
            </a:r>
          </a:p>
        </p:txBody>
      </p:sp>
      <p:sp>
        <p:nvSpPr>
          <p:cNvPr id="5" name="TextBox 4">
            <a:extLst>
              <a:ext uri="{FF2B5EF4-FFF2-40B4-BE49-F238E27FC236}">
                <a16:creationId xmlns:a16="http://schemas.microsoft.com/office/drawing/2014/main" id="{4D470D91-D557-FA47-9674-9B3C05386148}"/>
              </a:ext>
            </a:extLst>
          </p:cNvPr>
          <p:cNvSpPr txBox="1"/>
          <p:nvPr/>
        </p:nvSpPr>
        <p:spPr>
          <a:xfrm>
            <a:off x="604980" y="1394313"/>
            <a:ext cx="10210232" cy="3323987"/>
          </a:xfrm>
          <a:prstGeom prst="rect">
            <a:avLst/>
          </a:prstGeom>
          <a:noFill/>
        </p:spPr>
        <p:txBody>
          <a:bodyPr wrap="square" rtlCol="0">
            <a:spAutoFit/>
          </a:bodyPr>
          <a:lstStyle/>
          <a:p>
            <a:pPr>
              <a:buClr>
                <a:srgbClr val="C44120"/>
              </a:buClr>
              <a:buSzPct val="120000"/>
            </a:pPr>
            <a:r>
              <a:rPr lang="en-GB" sz="1400" dirty="0">
                <a:solidFill>
                  <a:schemeClr val="bg2">
                    <a:lumMod val="50000"/>
                  </a:schemeClr>
                </a:solidFill>
                <a:latin typeface="Avenir Next Medium" panose="020B0503020202020204" pitchFamily="34" charset="0"/>
              </a:rPr>
              <a:t>Based on the above results I would suggest the following:</a:t>
            </a:r>
          </a:p>
          <a:p>
            <a:pPr>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b="1" dirty="0">
                <a:solidFill>
                  <a:srgbClr val="C00000"/>
                </a:solidFill>
                <a:latin typeface="Avenir Next Medium" panose="020B0503020202020204" pitchFamily="34" charset="0"/>
              </a:rPr>
              <a:t>Develop a client segmentation model</a:t>
            </a:r>
            <a:r>
              <a:rPr lang="en-GB" sz="1400" dirty="0">
                <a:solidFill>
                  <a:schemeClr val="bg2">
                    <a:lumMod val="50000"/>
                  </a:schemeClr>
                </a:solidFill>
                <a:latin typeface="Avenir Next Medium" panose="020B0503020202020204" pitchFamily="34" charset="0"/>
              </a:rPr>
              <a:t>, to  establish  and limit the threshold of the variables that impact the most on eligibility and defaulting. Knowing the thresholds of the variables that impact the most, will help us further understand the behaviour of past and future clients. That is, for example, which level of debt income ratio, is critical for defaulting and which not.</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b="1" dirty="0">
                <a:solidFill>
                  <a:srgbClr val="C00000"/>
                </a:solidFill>
                <a:latin typeface="Avenir Next Medium" panose="020B0503020202020204" pitchFamily="34" charset="0"/>
              </a:rPr>
              <a:t>Include and Retrieve demographical information </a:t>
            </a:r>
            <a:r>
              <a:rPr lang="en-GB" sz="1400" dirty="0">
                <a:solidFill>
                  <a:schemeClr val="bg2">
                    <a:lumMod val="50000"/>
                  </a:schemeClr>
                </a:solidFill>
                <a:latin typeface="Avenir Next Medium" panose="020B0503020202020204" pitchFamily="34" charset="0"/>
              </a:rPr>
              <a:t>of the banks clients.  One of the main limitations of the analysis that we made, is that the models we ran are based only on records of clients, with no demographic information. </a:t>
            </a: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b="1" dirty="0">
                <a:solidFill>
                  <a:srgbClr val="C00000"/>
                </a:solidFill>
                <a:latin typeface="Avenir Next Medium" panose="020B0503020202020204" pitchFamily="34" charset="0"/>
              </a:rPr>
              <a:t>Demographic information </a:t>
            </a:r>
            <a:r>
              <a:rPr lang="en-GB" sz="1400" dirty="0">
                <a:solidFill>
                  <a:schemeClr val="bg2">
                    <a:lumMod val="50000"/>
                  </a:schemeClr>
                </a:solidFill>
                <a:latin typeface="Avenir Next Medium" panose="020B0503020202020204" pitchFamily="34" charset="0"/>
              </a:rPr>
              <a:t>can be decisive in contributing to explain why a person is eligible or not for a loan and why a person defaults or not. </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p:txBody>
      </p:sp>
      <p:sp>
        <p:nvSpPr>
          <p:cNvPr id="6" name="Rectangle 5">
            <a:extLst>
              <a:ext uri="{FF2B5EF4-FFF2-40B4-BE49-F238E27FC236}">
                <a16:creationId xmlns:a16="http://schemas.microsoft.com/office/drawing/2014/main" id="{F3D47BFC-D76F-8A4E-8CB7-343AB09F276D}"/>
              </a:ext>
            </a:extLst>
          </p:cNvPr>
          <p:cNvSpPr/>
          <p:nvPr/>
        </p:nvSpPr>
        <p:spPr>
          <a:xfrm>
            <a:off x="893972" y="5066070"/>
            <a:ext cx="9921240" cy="5804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buClr>
                <a:srgbClr val="C44120"/>
              </a:buClr>
              <a:buSzPct val="120000"/>
            </a:pPr>
            <a:r>
              <a:rPr lang="en-GB" sz="1200" dirty="0">
                <a:latin typeface="Avenir Next Medium" panose="020B0503020202020204" pitchFamily="34" charset="0"/>
              </a:rPr>
              <a:t>For example; variables, such as income, education level, employment, marital and family status, and geographical area can explain the nuances and variations among the different client segments, and thus increase or decrease the likelihood of defaulting or not.</a:t>
            </a:r>
          </a:p>
        </p:txBody>
      </p:sp>
    </p:spTree>
    <p:extLst>
      <p:ext uri="{BB962C8B-B14F-4D97-AF65-F5344CB8AC3E}">
        <p14:creationId xmlns:p14="http://schemas.microsoft.com/office/powerpoint/2010/main" val="270975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2619179" cy="461665"/>
          </a:xfrm>
          <a:prstGeom prst="rect">
            <a:avLst/>
          </a:prstGeom>
          <a:noFill/>
        </p:spPr>
        <p:txBody>
          <a:bodyPr wrap="none" rtlCol="0">
            <a:spAutoFit/>
          </a:bodyPr>
          <a:lstStyle/>
          <a:p>
            <a:r>
              <a:rPr lang="en-MX" sz="2400" b="1">
                <a:latin typeface="Avenir Next Medium" panose="020B0503020202020204" pitchFamily="34" charset="0"/>
              </a:rPr>
              <a:t>Problem </a:t>
            </a:r>
            <a:r>
              <a:rPr lang="en-MX" sz="2400" b="1">
                <a:solidFill>
                  <a:srgbClr val="C00000"/>
                </a:solidFill>
                <a:latin typeface="Avenir Next Medium" panose="020B0503020202020204" pitchFamily="34" charset="0"/>
              </a:rPr>
              <a:t>Solution</a:t>
            </a:r>
          </a:p>
        </p:txBody>
      </p:sp>
      <p:sp>
        <p:nvSpPr>
          <p:cNvPr id="5" name="TextBox 4">
            <a:extLst>
              <a:ext uri="{FF2B5EF4-FFF2-40B4-BE49-F238E27FC236}">
                <a16:creationId xmlns:a16="http://schemas.microsoft.com/office/drawing/2014/main" id="{4D470D91-D557-FA47-9674-9B3C05386148}"/>
              </a:ext>
            </a:extLst>
          </p:cNvPr>
          <p:cNvSpPr txBox="1"/>
          <p:nvPr/>
        </p:nvSpPr>
        <p:spPr>
          <a:xfrm>
            <a:off x="685800" y="1219200"/>
            <a:ext cx="4808268" cy="307777"/>
          </a:xfrm>
          <a:prstGeom prst="rect">
            <a:avLst/>
          </a:prstGeom>
          <a:noFill/>
        </p:spPr>
        <p:txBody>
          <a:bodyPr wrap="square" rtlCol="0">
            <a:spAutoFit/>
          </a:bodyPr>
          <a:lstStyle/>
          <a:p>
            <a:pPr>
              <a:buClr>
                <a:srgbClr val="C44120"/>
              </a:buClr>
              <a:buSzPct val="120000"/>
            </a:pPr>
            <a:r>
              <a:rPr lang="en-GB" sz="1400" dirty="0">
                <a:solidFill>
                  <a:schemeClr val="bg2">
                    <a:lumMod val="50000"/>
                  </a:schemeClr>
                </a:solidFill>
                <a:latin typeface="Avenir Next Medium" panose="020B0503020202020204" pitchFamily="34" charset="0"/>
              </a:rPr>
              <a:t>The </a:t>
            </a:r>
            <a:r>
              <a:rPr lang="en-GB" sz="1400" b="1" dirty="0">
                <a:latin typeface="Avenir Next Medium" panose="020B0503020202020204" pitchFamily="34" charset="0"/>
              </a:rPr>
              <a:t>problem being solved </a:t>
            </a:r>
            <a:r>
              <a:rPr lang="en-GB" sz="1400" dirty="0">
                <a:solidFill>
                  <a:schemeClr val="bg2">
                    <a:lumMod val="50000"/>
                  </a:schemeClr>
                </a:solidFill>
                <a:latin typeface="Avenir Next Medium" panose="020B0503020202020204" pitchFamily="34" charset="0"/>
              </a:rPr>
              <a:t>in this analysis was:</a:t>
            </a:r>
          </a:p>
        </p:txBody>
      </p:sp>
      <p:sp>
        <p:nvSpPr>
          <p:cNvPr id="6" name="Rectangle 5">
            <a:extLst>
              <a:ext uri="{FF2B5EF4-FFF2-40B4-BE49-F238E27FC236}">
                <a16:creationId xmlns:a16="http://schemas.microsoft.com/office/drawing/2014/main" id="{7AD75CD7-D820-564E-95DD-64273DA4DE07}"/>
              </a:ext>
            </a:extLst>
          </p:cNvPr>
          <p:cNvSpPr/>
          <p:nvPr/>
        </p:nvSpPr>
        <p:spPr>
          <a:xfrm>
            <a:off x="685800" y="1754195"/>
            <a:ext cx="4727448" cy="777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Ins="251999" rtlCol="0" anchor="ctr"/>
          <a:lstStyle/>
          <a:p>
            <a:pPr lvl="1">
              <a:buClr>
                <a:srgbClr val="C44120"/>
              </a:buClr>
              <a:buSzPct val="120000"/>
            </a:pPr>
            <a:r>
              <a:rPr lang="en-GB" sz="1600" dirty="0">
                <a:latin typeface="Avenir Next Medium" panose="020B0503020202020204" pitchFamily="34" charset="0"/>
              </a:rPr>
              <a:t>To predict if a client is eligible or not for a loan, and also if she/he will default or not.</a:t>
            </a:r>
          </a:p>
        </p:txBody>
      </p:sp>
      <p:cxnSp>
        <p:nvCxnSpPr>
          <p:cNvPr id="12" name="Elbow Connector 11">
            <a:extLst>
              <a:ext uri="{FF2B5EF4-FFF2-40B4-BE49-F238E27FC236}">
                <a16:creationId xmlns:a16="http://schemas.microsoft.com/office/drawing/2014/main" id="{A1E78459-1A0E-324F-8DA1-0C3AB30B479E}"/>
              </a:ext>
            </a:extLst>
          </p:cNvPr>
          <p:cNvCxnSpPr>
            <a:cxnSpLocks/>
            <a:stCxn id="6" idx="2"/>
          </p:cNvCxnSpPr>
          <p:nvPr/>
        </p:nvCxnSpPr>
        <p:spPr>
          <a:xfrm rot="16200000" flipH="1">
            <a:off x="3293399" y="2287560"/>
            <a:ext cx="1281614" cy="1769364"/>
          </a:xfrm>
          <a:prstGeom prst="bentConnector2">
            <a:avLst/>
          </a:prstGeom>
          <a:ln w="12700">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F317CD3-4FB3-6E47-8DF1-6F407FD254CB}"/>
              </a:ext>
            </a:extLst>
          </p:cNvPr>
          <p:cNvSpPr/>
          <p:nvPr/>
        </p:nvSpPr>
        <p:spPr>
          <a:xfrm>
            <a:off x="4818888" y="3429000"/>
            <a:ext cx="3374136" cy="777240"/>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Ins="251999" rtlCol="0" anchor="ctr"/>
          <a:lstStyle/>
          <a:p>
            <a:pPr lvl="1">
              <a:buClr>
                <a:srgbClr val="C44120"/>
              </a:buClr>
              <a:buSzPct val="120000"/>
            </a:pPr>
            <a:r>
              <a:rPr lang="en-GB" sz="1600" b="1" dirty="0">
                <a:solidFill>
                  <a:srgbClr val="C44120"/>
                </a:solidFill>
                <a:latin typeface="Avenir Next Medium" panose="020B0503020202020204" pitchFamily="34" charset="0"/>
              </a:rPr>
              <a:t>I. </a:t>
            </a:r>
            <a:r>
              <a:rPr lang="en-GB" sz="1600" b="1" dirty="0">
                <a:solidFill>
                  <a:schemeClr val="tx1">
                    <a:lumMod val="65000"/>
                    <a:lumOff val="35000"/>
                  </a:schemeClr>
                </a:solidFill>
                <a:latin typeface="Avenir Next Medium" panose="020B0503020202020204" pitchFamily="34" charset="0"/>
              </a:rPr>
              <a:t>First we ran an Exploratory Data Analysis</a:t>
            </a:r>
          </a:p>
        </p:txBody>
      </p:sp>
      <p:sp>
        <p:nvSpPr>
          <p:cNvPr id="16" name="Rectangle 15">
            <a:extLst>
              <a:ext uri="{FF2B5EF4-FFF2-40B4-BE49-F238E27FC236}">
                <a16:creationId xmlns:a16="http://schemas.microsoft.com/office/drawing/2014/main" id="{A4DA8FE2-6E6C-B247-B750-8F9AB2305736}"/>
              </a:ext>
            </a:extLst>
          </p:cNvPr>
          <p:cNvSpPr/>
          <p:nvPr/>
        </p:nvSpPr>
        <p:spPr>
          <a:xfrm>
            <a:off x="7595616" y="4715185"/>
            <a:ext cx="3374136" cy="777240"/>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Ins="251999" rtlCol="0" anchor="ctr"/>
          <a:lstStyle/>
          <a:p>
            <a:pPr lvl="1">
              <a:buClr>
                <a:srgbClr val="C44120"/>
              </a:buClr>
              <a:buSzPct val="120000"/>
            </a:pPr>
            <a:r>
              <a:rPr lang="en-GB" sz="1600" b="1" dirty="0">
                <a:solidFill>
                  <a:srgbClr val="C44120"/>
                </a:solidFill>
                <a:latin typeface="Avenir Next Medium" panose="020B0503020202020204" pitchFamily="34" charset="0"/>
              </a:rPr>
              <a:t>II. </a:t>
            </a:r>
            <a:r>
              <a:rPr lang="en-GB" sz="1600" b="1" dirty="0">
                <a:solidFill>
                  <a:schemeClr val="tx1">
                    <a:lumMod val="65000"/>
                    <a:lumOff val="35000"/>
                  </a:schemeClr>
                </a:solidFill>
                <a:latin typeface="Avenir Next Medium" panose="020B0503020202020204" pitchFamily="34" charset="0"/>
              </a:rPr>
              <a:t>Second we ran multiple machine learning models </a:t>
            </a:r>
          </a:p>
        </p:txBody>
      </p:sp>
      <p:cxnSp>
        <p:nvCxnSpPr>
          <p:cNvPr id="17" name="Elbow Connector 16">
            <a:extLst>
              <a:ext uri="{FF2B5EF4-FFF2-40B4-BE49-F238E27FC236}">
                <a16:creationId xmlns:a16="http://schemas.microsoft.com/office/drawing/2014/main" id="{D518D6B2-D86E-8D4B-B348-9B427F22FD87}"/>
              </a:ext>
            </a:extLst>
          </p:cNvPr>
          <p:cNvCxnSpPr>
            <a:cxnSpLocks/>
            <a:stCxn id="14" idx="2"/>
            <a:endCxn id="16" idx="1"/>
          </p:cNvCxnSpPr>
          <p:nvPr/>
        </p:nvCxnSpPr>
        <p:spPr>
          <a:xfrm rot="16200000" flipH="1">
            <a:off x="6602004" y="4110192"/>
            <a:ext cx="897565" cy="1089660"/>
          </a:xfrm>
          <a:prstGeom prst="bentConnector2">
            <a:avLst/>
          </a:prstGeom>
          <a:ln w="12700">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89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4776820" cy="461665"/>
          </a:xfrm>
          <a:prstGeom prst="rect">
            <a:avLst/>
          </a:prstGeom>
          <a:noFill/>
        </p:spPr>
        <p:txBody>
          <a:bodyPr wrap="none" rtlCol="0">
            <a:spAutoFit/>
          </a:bodyPr>
          <a:lstStyle/>
          <a:p>
            <a:r>
              <a:rPr lang="en-MX" sz="2400" b="1" dirty="0">
                <a:latin typeface="Avenir Next Medium" panose="020B0503020202020204" pitchFamily="34" charset="0"/>
              </a:rPr>
              <a:t>Problem Solution.</a:t>
            </a:r>
            <a:r>
              <a:rPr lang="en-MX" sz="2400" b="1" dirty="0">
                <a:solidFill>
                  <a:srgbClr val="C00000"/>
                </a:solidFill>
                <a:latin typeface="Avenir Next Medium" panose="020B0503020202020204" pitchFamily="34" charset="0"/>
              </a:rPr>
              <a:t> Key Points 1/3</a:t>
            </a:r>
          </a:p>
        </p:txBody>
      </p:sp>
      <p:sp>
        <p:nvSpPr>
          <p:cNvPr id="20" name="TextBox 19">
            <a:extLst>
              <a:ext uri="{FF2B5EF4-FFF2-40B4-BE49-F238E27FC236}">
                <a16:creationId xmlns:a16="http://schemas.microsoft.com/office/drawing/2014/main" id="{F00445FB-7FE9-464A-9652-A4313CD8B518}"/>
              </a:ext>
            </a:extLst>
          </p:cNvPr>
          <p:cNvSpPr txBox="1"/>
          <p:nvPr/>
        </p:nvSpPr>
        <p:spPr>
          <a:xfrm>
            <a:off x="1059998" y="1335118"/>
            <a:ext cx="4386682" cy="369332"/>
          </a:xfrm>
          <a:prstGeom prst="rect">
            <a:avLst/>
          </a:prstGeom>
          <a:noFill/>
        </p:spPr>
        <p:txBody>
          <a:bodyPr wrap="square" rtlCol="0">
            <a:spAutoFit/>
          </a:bodyPr>
          <a:lstStyle/>
          <a:p>
            <a:pPr>
              <a:buClr>
                <a:srgbClr val="C44120"/>
              </a:buClr>
              <a:buSzPct val="120000"/>
            </a:pPr>
            <a:r>
              <a:rPr lang="en-GB" dirty="0">
                <a:solidFill>
                  <a:srgbClr val="C44120"/>
                </a:solidFill>
                <a:latin typeface="Avenir Next Medium" panose="020B0503020202020204" pitchFamily="34" charset="0"/>
              </a:rPr>
              <a:t>EDA </a:t>
            </a:r>
            <a:r>
              <a:rPr lang="en-GB" dirty="0">
                <a:solidFill>
                  <a:schemeClr val="tx1">
                    <a:lumMod val="65000"/>
                    <a:lumOff val="35000"/>
                  </a:schemeClr>
                </a:solidFill>
                <a:latin typeface="Avenir Next Medium" panose="020B0503020202020204" pitchFamily="34" charset="0"/>
              </a:rPr>
              <a:t>(Exploratory Data Analysis)</a:t>
            </a:r>
          </a:p>
        </p:txBody>
      </p:sp>
      <p:sp>
        <p:nvSpPr>
          <p:cNvPr id="21" name="TextBox 20">
            <a:extLst>
              <a:ext uri="{FF2B5EF4-FFF2-40B4-BE49-F238E27FC236}">
                <a16:creationId xmlns:a16="http://schemas.microsoft.com/office/drawing/2014/main" id="{E56F2F42-E7C5-E048-974A-74217CF9D8EE}"/>
              </a:ext>
            </a:extLst>
          </p:cNvPr>
          <p:cNvSpPr txBox="1"/>
          <p:nvPr/>
        </p:nvSpPr>
        <p:spPr>
          <a:xfrm>
            <a:off x="809741" y="1916620"/>
            <a:ext cx="4089519" cy="3970318"/>
          </a:xfrm>
          <a:prstGeom prst="rect">
            <a:avLst/>
          </a:prstGeom>
          <a:noFill/>
        </p:spPr>
        <p:txBody>
          <a:bodyPr wrap="square" rtlCol="0">
            <a:spAutoFit/>
          </a:bodyPr>
          <a:lstStyle/>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The data set, for its origin, contained a lot of </a:t>
            </a:r>
            <a:r>
              <a:rPr lang="en-GB" sz="1400" b="1" dirty="0">
                <a:latin typeface="Avenir Next Medium" panose="020B0503020202020204" pitchFamily="34" charset="0"/>
              </a:rPr>
              <a:t>missing  values</a:t>
            </a:r>
            <a:r>
              <a:rPr lang="en-GB" sz="1400" dirty="0">
                <a:solidFill>
                  <a:schemeClr val="bg2">
                    <a:lumMod val="50000"/>
                  </a:schemeClr>
                </a:solidFill>
                <a:latin typeface="Avenir Next Medium" panose="020B0503020202020204" pitchFamily="34" charset="0"/>
              </a:rPr>
              <a:t>, that had to be treated in order not to bias the results, and in order to run the models properly.</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The numerical variables of the data set </a:t>
            </a:r>
            <a:r>
              <a:rPr lang="en-GB" sz="1400" b="1" dirty="0">
                <a:latin typeface="Avenir Next Medium" panose="020B0503020202020204" pitchFamily="34" charset="0"/>
              </a:rPr>
              <a:t>present few significant </a:t>
            </a:r>
            <a:r>
              <a:rPr lang="en-GB" sz="1400" dirty="0">
                <a:solidFill>
                  <a:schemeClr val="bg2">
                    <a:lumMod val="50000"/>
                  </a:schemeClr>
                </a:solidFill>
                <a:latin typeface="Avenir Next Medium" panose="020B0503020202020204" pitchFamily="34" charset="0"/>
              </a:rPr>
              <a:t>linear relationships between them, that is, the are not related to each other. This matter, because if some strong relationships were to be found, this </a:t>
            </a:r>
            <a:r>
              <a:rPr lang="en-GB" sz="1400" b="1" dirty="0">
                <a:latin typeface="Avenir Next Medium" panose="020B0503020202020204" pitchFamily="34" charset="0"/>
              </a:rPr>
              <a:t>could contribute </a:t>
            </a:r>
            <a:r>
              <a:rPr lang="en-GB" sz="1400" dirty="0">
                <a:solidFill>
                  <a:schemeClr val="bg2">
                    <a:lumMod val="50000"/>
                  </a:schemeClr>
                </a:solidFill>
                <a:latin typeface="Avenir Next Medium" panose="020B0503020202020204" pitchFamily="34" charset="0"/>
              </a:rPr>
              <a:t> to the explanation of </a:t>
            </a:r>
            <a:r>
              <a:rPr lang="en-GB" sz="1400" b="1" dirty="0">
                <a:latin typeface="Avenir Next Medium" panose="020B0503020202020204" pitchFamily="34" charset="0"/>
              </a:rPr>
              <a:t>what causes </a:t>
            </a:r>
            <a:r>
              <a:rPr lang="en-GB" sz="1400" dirty="0">
                <a:solidFill>
                  <a:schemeClr val="bg2">
                    <a:lumMod val="50000"/>
                  </a:schemeClr>
                </a:solidFill>
                <a:latin typeface="Avenir Next Medium" panose="020B0503020202020204" pitchFamily="34" charset="0"/>
              </a:rPr>
              <a:t>a default.</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The categorical variables of the data </a:t>
            </a:r>
            <a:r>
              <a:rPr lang="en-GB" sz="1400" b="1" dirty="0">
                <a:latin typeface="Avenir Next Medium" panose="020B0503020202020204" pitchFamily="34" charset="0"/>
              </a:rPr>
              <a:t>seem to reflect</a:t>
            </a:r>
            <a:r>
              <a:rPr lang="en-GB" sz="1400" dirty="0">
                <a:solidFill>
                  <a:schemeClr val="bg2">
                    <a:lumMod val="50000"/>
                  </a:schemeClr>
                </a:solidFill>
                <a:latin typeface="Avenir Next Medium" panose="020B0503020202020204" pitchFamily="34" charset="0"/>
              </a:rPr>
              <a:t> that clients who are in sales as an occupation tend to </a:t>
            </a:r>
            <a:r>
              <a:rPr lang="en-GB" sz="1400" b="1" dirty="0">
                <a:latin typeface="Avenir Next Medium" panose="020B0503020202020204" pitchFamily="34" charset="0"/>
              </a:rPr>
              <a:t>default more</a:t>
            </a:r>
            <a:r>
              <a:rPr lang="en-GB" sz="1400" dirty="0">
                <a:solidFill>
                  <a:schemeClr val="bg2">
                    <a:lumMod val="50000"/>
                  </a:schemeClr>
                </a:solidFill>
                <a:latin typeface="Avenir Next Medium" panose="020B0503020202020204" pitchFamily="34" charset="0"/>
              </a:rPr>
              <a:t>. But with no influence in the final prediction as well see.</a:t>
            </a:r>
          </a:p>
        </p:txBody>
      </p:sp>
      <p:pic>
        <p:nvPicPr>
          <p:cNvPr id="23" name="Picture 22">
            <a:extLst>
              <a:ext uri="{FF2B5EF4-FFF2-40B4-BE49-F238E27FC236}">
                <a16:creationId xmlns:a16="http://schemas.microsoft.com/office/drawing/2014/main" id="{2B7D0711-65AA-194E-85F8-149FACF9F9CA}"/>
              </a:ext>
            </a:extLst>
          </p:cNvPr>
          <p:cNvPicPr>
            <a:picLocks noChangeAspect="1"/>
          </p:cNvPicPr>
          <p:nvPr/>
        </p:nvPicPr>
        <p:blipFill>
          <a:blip r:embed="rId3"/>
          <a:stretch>
            <a:fillRect/>
          </a:stretch>
        </p:blipFill>
        <p:spPr>
          <a:xfrm>
            <a:off x="6620961" y="2164695"/>
            <a:ext cx="4409946" cy="3439056"/>
          </a:xfrm>
          <a:prstGeom prst="rect">
            <a:avLst/>
          </a:prstGeom>
        </p:spPr>
      </p:pic>
    </p:spTree>
    <p:extLst>
      <p:ext uri="{BB962C8B-B14F-4D97-AF65-F5344CB8AC3E}">
        <p14:creationId xmlns:p14="http://schemas.microsoft.com/office/powerpoint/2010/main" val="369493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4776820" cy="461665"/>
          </a:xfrm>
          <a:prstGeom prst="rect">
            <a:avLst/>
          </a:prstGeom>
          <a:noFill/>
        </p:spPr>
        <p:txBody>
          <a:bodyPr wrap="none" rtlCol="0">
            <a:spAutoFit/>
          </a:bodyPr>
          <a:lstStyle/>
          <a:p>
            <a:r>
              <a:rPr lang="en-MX" sz="2400" b="1">
                <a:latin typeface="Avenir Next Medium" panose="020B0503020202020204" pitchFamily="34" charset="0"/>
              </a:rPr>
              <a:t>Problem Solution.</a:t>
            </a:r>
            <a:r>
              <a:rPr lang="en-MX" sz="2400" b="1">
                <a:solidFill>
                  <a:srgbClr val="C00000"/>
                </a:solidFill>
                <a:latin typeface="Avenir Next Medium" panose="020B0503020202020204" pitchFamily="34" charset="0"/>
              </a:rPr>
              <a:t> Key Points 2/3</a:t>
            </a:r>
          </a:p>
        </p:txBody>
      </p:sp>
      <p:sp>
        <p:nvSpPr>
          <p:cNvPr id="20" name="TextBox 19">
            <a:extLst>
              <a:ext uri="{FF2B5EF4-FFF2-40B4-BE49-F238E27FC236}">
                <a16:creationId xmlns:a16="http://schemas.microsoft.com/office/drawing/2014/main" id="{F00445FB-7FE9-464A-9652-A4313CD8B518}"/>
              </a:ext>
            </a:extLst>
          </p:cNvPr>
          <p:cNvSpPr txBox="1"/>
          <p:nvPr/>
        </p:nvSpPr>
        <p:spPr>
          <a:xfrm>
            <a:off x="1165876" y="1431371"/>
            <a:ext cx="4386682" cy="369332"/>
          </a:xfrm>
          <a:prstGeom prst="rect">
            <a:avLst/>
          </a:prstGeom>
          <a:noFill/>
        </p:spPr>
        <p:txBody>
          <a:bodyPr wrap="square" rtlCol="0">
            <a:spAutoFit/>
          </a:bodyPr>
          <a:lstStyle/>
          <a:p>
            <a:pPr>
              <a:buClr>
                <a:srgbClr val="C44120"/>
              </a:buClr>
              <a:buSzPct val="120000"/>
            </a:pPr>
            <a:r>
              <a:rPr lang="en-GB" dirty="0">
                <a:solidFill>
                  <a:srgbClr val="C44120"/>
                </a:solidFill>
                <a:latin typeface="Avenir Next Medium" panose="020B0503020202020204" pitchFamily="34" charset="0"/>
              </a:rPr>
              <a:t>EDA </a:t>
            </a:r>
            <a:r>
              <a:rPr lang="en-GB" dirty="0">
                <a:solidFill>
                  <a:schemeClr val="tx1">
                    <a:lumMod val="65000"/>
                    <a:lumOff val="35000"/>
                  </a:schemeClr>
                </a:solidFill>
                <a:latin typeface="Avenir Next Medium" panose="020B0503020202020204" pitchFamily="34" charset="0"/>
              </a:rPr>
              <a:t>(Exploratory Data Analysis)</a:t>
            </a:r>
          </a:p>
        </p:txBody>
      </p:sp>
      <p:sp>
        <p:nvSpPr>
          <p:cNvPr id="21" name="TextBox 20">
            <a:extLst>
              <a:ext uri="{FF2B5EF4-FFF2-40B4-BE49-F238E27FC236}">
                <a16:creationId xmlns:a16="http://schemas.microsoft.com/office/drawing/2014/main" id="{E56F2F42-E7C5-E048-974A-74217CF9D8EE}"/>
              </a:ext>
            </a:extLst>
          </p:cNvPr>
          <p:cNvSpPr txBox="1"/>
          <p:nvPr/>
        </p:nvSpPr>
        <p:spPr>
          <a:xfrm>
            <a:off x="915619" y="2024135"/>
            <a:ext cx="4089519" cy="3754874"/>
          </a:xfrm>
          <a:prstGeom prst="rect">
            <a:avLst/>
          </a:prstGeom>
          <a:noFill/>
        </p:spPr>
        <p:txBody>
          <a:bodyPr wrap="square" rtlCol="0">
            <a:spAutoFit/>
          </a:bodyPr>
          <a:lstStyle/>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One thing that was crucial for the models is that, in our data set, </a:t>
            </a:r>
            <a:r>
              <a:rPr lang="en-GB" sz="1400" b="1" dirty="0">
                <a:latin typeface="Avenir Next Medium" panose="020B0503020202020204" pitchFamily="34" charset="0"/>
              </a:rPr>
              <a:t>only 20% </a:t>
            </a:r>
            <a:r>
              <a:rPr lang="en-GB" sz="1400" dirty="0">
                <a:solidFill>
                  <a:schemeClr val="bg2">
                    <a:lumMod val="50000"/>
                  </a:schemeClr>
                </a:solidFill>
                <a:latin typeface="Avenir Next Medium" panose="020B0503020202020204" pitchFamily="34" charset="0"/>
              </a:rPr>
              <a:t>of the clients in it have </a:t>
            </a:r>
            <a:r>
              <a:rPr lang="en-GB" sz="1400" b="1" dirty="0">
                <a:latin typeface="Avenir Next Medium" panose="020B0503020202020204" pitchFamily="34" charset="0"/>
              </a:rPr>
              <a:t>defaulted.</a:t>
            </a:r>
          </a:p>
          <a:p>
            <a:pPr algn="just">
              <a:buClr>
                <a:srgbClr val="C44120"/>
              </a:buClr>
              <a:buSzPct val="120000"/>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The consequence of this, is that the </a:t>
            </a:r>
            <a:r>
              <a:rPr lang="en-GB" sz="1400" b="1" dirty="0">
                <a:latin typeface="Avenir Next Medium" panose="020B0503020202020204" pitchFamily="34" charset="0"/>
              </a:rPr>
              <a:t>predictability</a:t>
            </a:r>
            <a:r>
              <a:rPr lang="en-GB" sz="1400" dirty="0">
                <a:solidFill>
                  <a:schemeClr val="bg2">
                    <a:lumMod val="50000"/>
                  </a:schemeClr>
                </a:solidFill>
                <a:latin typeface="Avenir Next Medium" panose="020B0503020202020204" pitchFamily="34" charset="0"/>
              </a:rPr>
              <a:t> of this class will be more </a:t>
            </a:r>
            <a:r>
              <a:rPr lang="en-GB" sz="1400" b="1" dirty="0">
                <a:latin typeface="Avenir Next Medium" panose="020B0503020202020204" pitchFamily="34" charset="0"/>
              </a:rPr>
              <a:t>difficult</a:t>
            </a:r>
            <a:r>
              <a:rPr lang="en-GB" sz="1400" dirty="0">
                <a:solidFill>
                  <a:schemeClr val="bg2">
                    <a:lumMod val="50000"/>
                  </a:schemeClr>
                </a:solidFill>
                <a:latin typeface="Avenir Next Medium" panose="020B0503020202020204" pitchFamily="34" charset="0"/>
              </a:rPr>
              <a:t> (since there are few in the data set)</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b="1" dirty="0">
              <a:solidFill>
                <a:schemeClr val="bg2">
                  <a:lumMod val="50000"/>
                </a:schemeClr>
              </a:solidFill>
              <a:latin typeface="Avenir Next Medium" panose="020B0503020202020204" pitchFamily="34" charset="0"/>
            </a:endParaRPr>
          </a:p>
          <a:p>
            <a:pPr algn="just">
              <a:buClr>
                <a:srgbClr val="C44120"/>
              </a:buClr>
              <a:buSzPct val="120000"/>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p:txBody>
      </p:sp>
      <p:pic>
        <p:nvPicPr>
          <p:cNvPr id="10" name="Picture 9">
            <a:extLst>
              <a:ext uri="{FF2B5EF4-FFF2-40B4-BE49-F238E27FC236}">
                <a16:creationId xmlns:a16="http://schemas.microsoft.com/office/drawing/2014/main" id="{2BBBF93C-7694-AF45-BF1F-3F009633159A}"/>
              </a:ext>
            </a:extLst>
          </p:cNvPr>
          <p:cNvPicPr>
            <a:picLocks noChangeAspect="1"/>
          </p:cNvPicPr>
          <p:nvPr/>
        </p:nvPicPr>
        <p:blipFill>
          <a:blip r:embed="rId3"/>
          <a:stretch>
            <a:fillRect/>
          </a:stretch>
        </p:blipFill>
        <p:spPr>
          <a:xfrm>
            <a:off x="6861074" y="1509878"/>
            <a:ext cx="3880986" cy="3838244"/>
          </a:xfrm>
          <a:prstGeom prst="rect">
            <a:avLst/>
          </a:prstGeom>
        </p:spPr>
      </p:pic>
      <p:sp>
        <p:nvSpPr>
          <p:cNvPr id="5" name="TextBox 4">
            <a:extLst>
              <a:ext uri="{FF2B5EF4-FFF2-40B4-BE49-F238E27FC236}">
                <a16:creationId xmlns:a16="http://schemas.microsoft.com/office/drawing/2014/main" id="{BFC139E5-0156-7744-87F6-F3D2E76D7A2F}"/>
              </a:ext>
            </a:extLst>
          </p:cNvPr>
          <p:cNvSpPr txBox="1"/>
          <p:nvPr/>
        </p:nvSpPr>
        <p:spPr>
          <a:xfrm>
            <a:off x="10143877" y="2530475"/>
            <a:ext cx="516488" cy="261610"/>
          </a:xfrm>
          <a:prstGeom prst="rect">
            <a:avLst/>
          </a:prstGeom>
          <a:noFill/>
        </p:spPr>
        <p:txBody>
          <a:bodyPr wrap="none" rtlCol="0">
            <a:spAutoFit/>
          </a:bodyPr>
          <a:lstStyle/>
          <a:p>
            <a:r>
              <a:rPr lang="en-MX" sz="1100">
                <a:solidFill>
                  <a:srgbClr val="C00000"/>
                </a:solidFill>
                <a:latin typeface="Verdana" panose="020B0604030504040204" pitchFamily="34" charset="0"/>
                <a:ea typeface="Verdana" panose="020B0604030504040204" pitchFamily="34" charset="0"/>
                <a:cs typeface="Verdana" panose="020B0604030504040204" pitchFamily="34" charset="0"/>
              </a:rPr>
              <a:t>20%</a:t>
            </a:r>
            <a:endParaRPr lang="en-MX">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E92DBA63-36F0-9C4D-9A6E-4502F29DD2C2}"/>
              </a:ext>
            </a:extLst>
          </p:cNvPr>
          <p:cNvSpPr txBox="1"/>
          <p:nvPr/>
        </p:nvSpPr>
        <p:spPr>
          <a:xfrm>
            <a:off x="6946686" y="4434674"/>
            <a:ext cx="516488" cy="261610"/>
          </a:xfrm>
          <a:prstGeom prst="rect">
            <a:avLst/>
          </a:prstGeom>
          <a:noFill/>
        </p:spPr>
        <p:txBody>
          <a:bodyPr wrap="none" rtlCol="0">
            <a:spAutoFit/>
          </a:bodyPr>
          <a:lstStyle/>
          <a:p>
            <a:r>
              <a:rPr lang="en-MX" sz="110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80%</a:t>
            </a:r>
            <a:endParaRPr lang="en-MX">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0362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4776820" cy="461665"/>
          </a:xfrm>
          <a:prstGeom prst="rect">
            <a:avLst/>
          </a:prstGeom>
          <a:noFill/>
        </p:spPr>
        <p:txBody>
          <a:bodyPr wrap="none" rtlCol="0">
            <a:spAutoFit/>
          </a:bodyPr>
          <a:lstStyle/>
          <a:p>
            <a:r>
              <a:rPr lang="en-MX" sz="2400" b="1">
                <a:latin typeface="Avenir Next Medium" panose="020B0503020202020204" pitchFamily="34" charset="0"/>
              </a:rPr>
              <a:t>Problem Solution.</a:t>
            </a:r>
            <a:r>
              <a:rPr lang="en-MX" sz="2400" b="1">
                <a:solidFill>
                  <a:srgbClr val="C00000"/>
                </a:solidFill>
                <a:latin typeface="Avenir Next Medium" panose="020B0503020202020204" pitchFamily="34" charset="0"/>
              </a:rPr>
              <a:t> Key Points 2/3</a:t>
            </a:r>
          </a:p>
        </p:txBody>
      </p:sp>
      <p:sp>
        <p:nvSpPr>
          <p:cNvPr id="20" name="TextBox 19">
            <a:extLst>
              <a:ext uri="{FF2B5EF4-FFF2-40B4-BE49-F238E27FC236}">
                <a16:creationId xmlns:a16="http://schemas.microsoft.com/office/drawing/2014/main" id="{F00445FB-7FE9-464A-9652-A4313CD8B518}"/>
              </a:ext>
            </a:extLst>
          </p:cNvPr>
          <p:cNvSpPr txBox="1"/>
          <p:nvPr/>
        </p:nvSpPr>
        <p:spPr>
          <a:xfrm>
            <a:off x="1165876" y="1431371"/>
            <a:ext cx="4386682" cy="369332"/>
          </a:xfrm>
          <a:prstGeom prst="rect">
            <a:avLst/>
          </a:prstGeom>
          <a:noFill/>
        </p:spPr>
        <p:txBody>
          <a:bodyPr wrap="square" rtlCol="0">
            <a:spAutoFit/>
          </a:bodyPr>
          <a:lstStyle/>
          <a:p>
            <a:pPr>
              <a:buClr>
                <a:srgbClr val="C44120"/>
              </a:buClr>
              <a:buSzPct val="120000"/>
            </a:pPr>
            <a:r>
              <a:rPr lang="en-GB" dirty="0">
                <a:solidFill>
                  <a:srgbClr val="C44120"/>
                </a:solidFill>
                <a:latin typeface="Avenir Next Medium" panose="020B0503020202020204" pitchFamily="34" charset="0"/>
              </a:rPr>
              <a:t>MACHINE LEARNING MODELS </a:t>
            </a:r>
            <a:endParaRPr lang="en-GB" dirty="0">
              <a:solidFill>
                <a:schemeClr val="tx1">
                  <a:lumMod val="65000"/>
                  <a:lumOff val="35000"/>
                </a:schemeClr>
              </a:solidFill>
              <a:latin typeface="Avenir Next Medium" panose="020B0503020202020204" pitchFamily="34" charset="0"/>
            </a:endParaRPr>
          </a:p>
        </p:txBody>
      </p:sp>
      <p:sp>
        <p:nvSpPr>
          <p:cNvPr id="21" name="TextBox 20">
            <a:extLst>
              <a:ext uri="{FF2B5EF4-FFF2-40B4-BE49-F238E27FC236}">
                <a16:creationId xmlns:a16="http://schemas.microsoft.com/office/drawing/2014/main" id="{E56F2F42-E7C5-E048-974A-74217CF9D8EE}"/>
              </a:ext>
            </a:extLst>
          </p:cNvPr>
          <p:cNvSpPr txBox="1"/>
          <p:nvPr/>
        </p:nvSpPr>
        <p:spPr>
          <a:xfrm>
            <a:off x="915619" y="2024135"/>
            <a:ext cx="4089519" cy="2031325"/>
          </a:xfrm>
          <a:prstGeom prst="rect">
            <a:avLst/>
          </a:prstGeom>
          <a:noFill/>
        </p:spPr>
        <p:txBody>
          <a:bodyPr wrap="square" rtlCol="0">
            <a:spAutoFit/>
          </a:bodyPr>
          <a:lstStyle/>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The first thing we had to deal with; is to avoid </a:t>
            </a:r>
            <a:r>
              <a:rPr lang="en-GB" sz="1400" b="1" dirty="0">
                <a:latin typeface="Avenir Next Medium" panose="020B0503020202020204" pitchFamily="34" charset="0"/>
              </a:rPr>
              <a:t>making wrong predictions </a:t>
            </a:r>
            <a:r>
              <a:rPr lang="en-GB" sz="1400" dirty="0">
                <a:solidFill>
                  <a:schemeClr val="bg2">
                    <a:lumMod val="50000"/>
                  </a:schemeClr>
                </a:solidFill>
                <a:latin typeface="Avenir Next Medium" panose="020B0503020202020204" pitchFamily="34" charset="0"/>
              </a:rPr>
              <a:t>with the banks clientele.</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Predict a client </a:t>
            </a:r>
            <a:r>
              <a:rPr lang="en-GB" sz="1400" b="1" dirty="0">
                <a:latin typeface="Avenir Next Medium" panose="020B0503020202020204" pitchFamily="34" charset="0"/>
              </a:rPr>
              <a:t>who is eligible </a:t>
            </a:r>
            <a:r>
              <a:rPr lang="en-GB" sz="1400" dirty="0">
                <a:solidFill>
                  <a:schemeClr val="bg2">
                    <a:lumMod val="50000"/>
                  </a:schemeClr>
                </a:solidFill>
                <a:latin typeface="Avenir Next Medium" panose="020B0503020202020204" pitchFamily="34" charset="0"/>
              </a:rPr>
              <a:t>when in reality she/he </a:t>
            </a:r>
            <a:r>
              <a:rPr lang="en-GB" sz="1400" b="1" dirty="0">
                <a:latin typeface="Avenir Next Medium" panose="020B0503020202020204" pitchFamily="34" charset="0"/>
              </a:rPr>
              <a:t>is not.</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Predict a client </a:t>
            </a:r>
            <a:r>
              <a:rPr lang="en-GB" sz="1400" b="1" dirty="0">
                <a:latin typeface="Avenir Next Medium" panose="020B0503020202020204" pitchFamily="34" charset="0"/>
              </a:rPr>
              <a:t>who is not eligible </a:t>
            </a:r>
            <a:r>
              <a:rPr lang="en-GB" sz="1400" dirty="0">
                <a:solidFill>
                  <a:schemeClr val="bg2">
                    <a:lumMod val="50000"/>
                  </a:schemeClr>
                </a:solidFill>
                <a:latin typeface="Avenir Next Medium" panose="020B0503020202020204" pitchFamily="34" charset="0"/>
              </a:rPr>
              <a:t>when in reality </a:t>
            </a:r>
            <a:r>
              <a:rPr lang="en-GB" sz="1400" b="1" dirty="0">
                <a:latin typeface="Avenir Next Medium" panose="020B0503020202020204" pitchFamily="34" charset="0"/>
              </a:rPr>
              <a:t>she/he is.</a:t>
            </a:r>
          </a:p>
        </p:txBody>
      </p:sp>
      <p:grpSp>
        <p:nvGrpSpPr>
          <p:cNvPr id="29" name="Group 28">
            <a:extLst>
              <a:ext uri="{FF2B5EF4-FFF2-40B4-BE49-F238E27FC236}">
                <a16:creationId xmlns:a16="http://schemas.microsoft.com/office/drawing/2014/main" id="{3459D3E9-1A85-3445-895E-BAD097529014}"/>
              </a:ext>
            </a:extLst>
          </p:cNvPr>
          <p:cNvGrpSpPr/>
          <p:nvPr/>
        </p:nvGrpSpPr>
        <p:grpSpPr>
          <a:xfrm>
            <a:off x="6241121" y="2024135"/>
            <a:ext cx="5090280" cy="3833522"/>
            <a:chOff x="6391566" y="1891937"/>
            <a:chExt cx="5090280" cy="3833522"/>
          </a:xfrm>
        </p:grpSpPr>
        <p:sp>
          <p:nvSpPr>
            <p:cNvPr id="6" name="Rectangle 5">
              <a:extLst>
                <a:ext uri="{FF2B5EF4-FFF2-40B4-BE49-F238E27FC236}">
                  <a16:creationId xmlns:a16="http://schemas.microsoft.com/office/drawing/2014/main" id="{37BD67C7-77C2-9F45-AAD6-81887ABB4867}"/>
                </a:ext>
              </a:extLst>
            </p:cNvPr>
            <p:cNvSpPr/>
            <p:nvPr/>
          </p:nvSpPr>
          <p:spPr>
            <a:xfrm>
              <a:off x="7258189" y="1891937"/>
              <a:ext cx="4223657" cy="3074126"/>
            </a:xfrm>
            <a:prstGeom prst="rect">
              <a:avLst/>
            </a:prstGeom>
            <a:noFill/>
            <a:ln w="15875">
              <a:solidFill>
                <a:srgbClr val="C441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cxnSp>
          <p:nvCxnSpPr>
            <p:cNvPr id="8" name="Straight Connector 7">
              <a:extLst>
                <a:ext uri="{FF2B5EF4-FFF2-40B4-BE49-F238E27FC236}">
                  <a16:creationId xmlns:a16="http://schemas.microsoft.com/office/drawing/2014/main" id="{0B17653A-C280-F94B-B188-0B2A17FDDD0D}"/>
                </a:ext>
              </a:extLst>
            </p:cNvPr>
            <p:cNvCxnSpPr>
              <a:cxnSpLocks/>
              <a:stCxn id="6" idx="0"/>
              <a:endCxn id="6" idx="2"/>
            </p:cNvCxnSpPr>
            <p:nvPr/>
          </p:nvCxnSpPr>
          <p:spPr>
            <a:xfrm>
              <a:off x="9370018" y="1891937"/>
              <a:ext cx="0" cy="3074126"/>
            </a:xfrm>
            <a:prstGeom prst="line">
              <a:avLst/>
            </a:prstGeom>
            <a:noFill/>
            <a:ln w="15875">
              <a:solidFill>
                <a:srgbClr val="C4412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EEA4F7BF-DA60-CC49-91AE-386517E9410D}"/>
                </a:ext>
              </a:extLst>
            </p:cNvPr>
            <p:cNvCxnSpPr>
              <a:cxnSpLocks/>
            </p:cNvCxnSpPr>
            <p:nvPr/>
          </p:nvCxnSpPr>
          <p:spPr>
            <a:xfrm flipH="1">
              <a:off x="7258189" y="3387314"/>
              <a:ext cx="4223657" cy="0"/>
            </a:xfrm>
            <a:prstGeom prst="line">
              <a:avLst/>
            </a:prstGeom>
            <a:noFill/>
            <a:ln w="15875">
              <a:solidFill>
                <a:srgbClr val="C44120"/>
              </a:solidFill>
            </a:ln>
          </p:spPr>
          <p:style>
            <a:lnRef idx="2">
              <a:schemeClr val="accent1">
                <a:shade val="50000"/>
              </a:schemeClr>
            </a:lnRef>
            <a:fillRef idx="1">
              <a:schemeClr val="accent1"/>
            </a:fillRef>
            <a:effectRef idx="0">
              <a:schemeClr val="accent1"/>
            </a:effectRef>
            <a:fontRef idx="minor">
              <a:schemeClr val="lt1"/>
            </a:fontRef>
          </p:style>
        </p:cxnSp>
        <p:sp>
          <p:nvSpPr>
            <p:cNvPr id="13" name="TextBox 12">
              <a:extLst>
                <a:ext uri="{FF2B5EF4-FFF2-40B4-BE49-F238E27FC236}">
                  <a16:creationId xmlns:a16="http://schemas.microsoft.com/office/drawing/2014/main" id="{AF2DB9EE-1CA0-1C4D-B22F-2D6A2A1B2D76}"/>
                </a:ext>
              </a:extLst>
            </p:cNvPr>
            <p:cNvSpPr txBox="1"/>
            <p:nvPr/>
          </p:nvSpPr>
          <p:spPr>
            <a:xfrm>
              <a:off x="8879608" y="5386905"/>
              <a:ext cx="1064202" cy="338554"/>
            </a:xfrm>
            <a:prstGeom prst="rect">
              <a:avLst/>
            </a:prstGeom>
            <a:noFill/>
          </p:spPr>
          <p:txBody>
            <a:bodyPr wrap="none" rtlCol="0">
              <a:spAutoFit/>
            </a:bodyPr>
            <a:lstStyle/>
            <a:p>
              <a:r>
                <a:rPr lang="en-MX" sz="1600" b="1" dirty="0">
                  <a:solidFill>
                    <a:schemeClr val="tx1">
                      <a:lumMod val="50000"/>
                      <a:lumOff val="50000"/>
                    </a:schemeClr>
                  </a:solidFill>
                  <a:latin typeface="Avenir Book" panose="02000503020000020003" pitchFamily="2" charset="0"/>
                </a:rPr>
                <a:t>Predicted</a:t>
              </a:r>
              <a:endParaRPr lang="en-MX" sz="2000" b="1" dirty="0">
                <a:solidFill>
                  <a:schemeClr val="tx1">
                    <a:lumMod val="50000"/>
                    <a:lumOff val="50000"/>
                  </a:schemeClr>
                </a:solidFill>
                <a:latin typeface="Avenir Book" panose="02000503020000020003" pitchFamily="2" charset="0"/>
              </a:endParaRPr>
            </a:p>
          </p:txBody>
        </p:sp>
        <p:sp>
          <p:nvSpPr>
            <p:cNvPr id="18" name="TextBox 17">
              <a:extLst>
                <a:ext uri="{FF2B5EF4-FFF2-40B4-BE49-F238E27FC236}">
                  <a16:creationId xmlns:a16="http://schemas.microsoft.com/office/drawing/2014/main" id="{3E72C507-634C-B049-AF2F-DE3C853783A1}"/>
                </a:ext>
              </a:extLst>
            </p:cNvPr>
            <p:cNvSpPr txBox="1"/>
            <p:nvPr/>
          </p:nvSpPr>
          <p:spPr>
            <a:xfrm rot="16200000">
              <a:off x="6163137" y="3218021"/>
              <a:ext cx="795411" cy="338554"/>
            </a:xfrm>
            <a:prstGeom prst="rect">
              <a:avLst/>
            </a:prstGeom>
            <a:noFill/>
          </p:spPr>
          <p:txBody>
            <a:bodyPr wrap="none" rtlCol="0">
              <a:spAutoFit/>
            </a:bodyPr>
            <a:lstStyle/>
            <a:p>
              <a:r>
                <a:rPr lang="en-MX" sz="1600" b="1" dirty="0">
                  <a:solidFill>
                    <a:schemeClr val="tx1">
                      <a:lumMod val="50000"/>
                      <a:lumOff val="50000"/>
                    </a:schemeClr>
                  </a:solidFill>
                  <a:latin typeface="Avenir Book" panose="02000503020000020003" pitchFamily="2" charset="0"/>
                </a:rPr>
                <a:t>Reality</a:t>
              </a:r>
              <a:endParaRPr lang="en-MX" sz="2000" b="1" dirty="0">
                <a:solidFill>
                  <a:schemeClr val="tx1">
                    <a:lumMod val="50000"/>
                    <a:lumOff val="50000"/>
                  </a:schemeClr>
                </a:solidFill>
                <a:latin typeface="Avenir Book" panose="02000503020000020003" pitchFamily="2" charset="0"/>
              </a:endParaRPr>
            </a:p>
          </p:txBody>
        </p:sp>
        <p:sp>
          <p:nvSpPr>
            <p:cNvPr id="19" name="TextBox 18">
              <a:extLst>
                <a:ext uri="{FF2B5EF4-FFF2-40B4-BE49-F238E27FC236}">
                  <a16:creationId xmlns:a16="http://schemas.microsoft.com/office/drawing/2014/main" id="{7F569FD3-C3A1-1641-8DE2-FE26906C0D8A}"/>
                </a:ext>
              </a:extLst>
            </p:cNvPr>
            <p:cNvSpPr txBox="1"/>
            <p:nvPr/>
          </p:nvSpPr>
          <p:spPr>
            <a:xfrm rot="16200000">
              <a:off x="6440939" y="2586410"/>
              <a:ext cx="1135247" cy="307777"/>
            </a:xfrm>
            <a:prstGeom prst="rect">
              <a:avLst/>
            </a:prstGeom>
            <a:noFill/>
          </p:spPr>
          <p:txBody>
            <a:bodyPr wrap="none" rtlCol="0">
              <a:spAutoFit/>
            </a:bodyPr>
            <a:lstStyle/>
            <a:p>
              <a:r>
                <a:rPr lang="en-MX" sz="1400" b="1" dirty="0">
                  <a:solidFill>
                    <a:srgbClr val="C44120"/>
                  </a:solidFill>
                  <a:latin typeface="Avenir Book" panose="02000503020000020003" pitchFamily="2" charset="0"/>
                </a:rPr>
                <a:t>Not Eligible</a:t>
              </a:r>
              <a:endParaRPr lang="en-MX" b="1" dirty="0">
                <a:solidFill>
                  <a:srgbClr val="C44120"/>
                </a:solidFill>
                <a:latin typeface="Avenir Book" panose="02000503020000020003" pitchFamily="2" charset="0"/>
              </a:endParaRPr>
            </a:p>
          </p:txBody>
        </p:sp>
        <p:sp>
          <p:nvSpPr>
            <p:cNvPr id="22" name="TextBox 21">
              <a:extLst>
                <a:ext uri="{FF2B5EF4-FFF2-40B4-BE49-F238E27FC236}">
                  <a16:creationId xmlns:a16="http://schemas.microsoft.com/office/drawing/2014/main" id="{7FF8F645-5647-E34B-936C-615DA169BB42}"/>
                </a:ext>
              </a:extLst>
            </p:cNvPr>
            <p:cNvSpPr txBox="1"/>
            <p:nvPr/>
          </p:nvSpPr>
          <p:spPr>
            <a:xfrm>
              <a:off x="7790543" y="5066648"/>
              <a:ext cx="1135247" cy="307777"/>
            </a:xfrm>
            <a:prstGeom prst="rect">
              <a:avLst/>
            </a:prstGeom>
            <a:noFill/>
          </p:spPr>
          <p:txBody>
            <a:bodyPr wrap="none" rtlCol="0">
              <a:spAutoFit/>
            </a:bodyPr>
            <a:lstStyle/>
            <a:p>
              <a:r>
                <a:rPr lang="en-MX" sz="1400" b="1" dirty="0">
                  <a:solidFill>
                    <a:srgbClr val="C44120"/>
                  </a:solidFill>
                  <a:latin typeface="Avenir Book" panose="02000503020000020003" pitchFamily="2" charset="0"/>
                </a:rPr>
                <a:t>Not Eligible</a:t>
              </a:r>
              <a:endParaRPr lang="en-MX" b="1" dirty="0">
                <a:solidFill>
                  <a:srgbClr val="C44120"/>
                </a:solidFill>
                <a:latin typeface="Avenir Book" panose="02000503020000020003" pitchFamily="2" charset="0"/>
              </a:endParaRPr>
            </a:p>
          </p:txBody>
        </p:sp>
        <p:sp>
          <p:nvSpPr>
            <p:cNvPr id="23" name="TextBox 22">
              <a:extLst>
                <a:ext uri="{FF2B5EF4-FFF2-40B4-BE49-F238E27FC236}">
                  <a16:creationId xmlns:a16="http://schemas.microsoft.com/office/drawing/2014/main" id="{E991B00A-7CF7-1F40-8593-AC5ACAC8E29E}"/>
                </a:ext>
              </a:extLst>
            </p:cNvPr>
            <p:cNvSpPr txBox="1"/>
            <p:nvPr/>
          </p:nvSpPr>
          <p:spPr>
            <a:xfrm rot="16200000">
              <a:off x="6615666" y="3899295"/>
              <a:ext cx="785793" cy="307777"/>
            </a:xfrm>
            <a:prstGeom prst="rect">
              <a:avLst/>
            </a:prstGeom>
            <a:noFill/>
          </p:spPr>
          <p:txBody>
            <a:bodyPr wrap="square" rtlCol="0">
              <a:spAutoFit/>
            </a:bodyPr>
            <a:lstStyle/>
            <a:p>
              <a:r>
                <a:rPr lang="en-MX" sz="1400" b="1" dirty="0">
                  <a:latin typeface="Avenir Book" panose="02000503020000020003" pitchFamily="2" charset="0"/>
                </a:rPr>
                <a:t>Eligible</a:t>
              </a:r>
              <a:endParaRPr lang="en-MX" b="1" dirty="0">
                <a:latin typeface="Avenir Book" panose="02000503020000020003" pitchFamily="2" charset="0"/>
              </a:endParaRPr>
            </a:p>
          </p:txBody>
        </p:sp>
        <p:sp>
          <p:nvSpPr>
            <p:cNvPr id="24" name="TextBox 23">
              <a:extLst>
                <a:ext uri="{FF2B5EF4-FFF2-40B4-BE49-F238E27FC236}">
                  <a16:creationId xmlns:a16="http://schemas.microsoft.com/office/drawing/2014/main" id="{A84BAA8A-2937-5A49-8175-D7B86EDD0B93}"/>
                </a:ext>
              </a:extLst>
            </p:cNvPr>
            <p:cNvSpPr txBox="1"/>
            <p:nvPr/>
          </p:nvSpPr>
          <p:spPr>
            <a:xfrm>
              <a:off x="9943810" y="5066647"/>
              <a:ext cx="785793" cy="307777"/>
            </a:xfrm>
            <a:prstGeom prst="rect">
              <a:avLst/>
            </a:prstGeom>
            <a:noFill/>
          </p:spPr>
          <p:txBody>
            <a:bodyPr wrap="square" rtlCol="0">
              <a:spAutoFit/>
            </a:bodyPr>
            <a:lstStyle/>
            <a:p>
              <a:r>
                <a:rPr lang="en-MX" sz="1400" b="1" dirty="0">
                  <a:latin typeface="Avenir Book" panose="02000503020000020003" pitchFamily="2" charset="0"/>
                </a:rPr>
                <a:t>Eligible</a:t>
              </a:r>
              <a:endParaRPr lang="en-MX" b="1" dirty="0">
                <a:latin typeface="Avenir Book" panose="02000503020000020003" pitchFamily="2" charset="0"/>
              </a:endParaRPr>
            </a:p>
          </p:txBody>
        </p:sp>
        <p:pic>
          <p:nvPicPr>
            <p:cNvPr id="16" name="Graphic 15" descr="Checkmark">
              <a:extLst>
                <a:ext uri="{FF2B5EF4-FFF2-40B4-BE49-F238E27FC236}">
                  <a16:creationId xmlns:a16="http://schemas.microsoft.com/office/drawing/2014/main" id="{6ECCFA08-6E98-F941-8B47-0F4D4410AA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6336" y="3826581"/>
              <a:ext cx="638958" cy="638958"/>
            </a:xfrm>
            <a:prstGeom prst="rect">
              <a:avLst/>
            </a:prstGeom>
          </p:spPr>
        </p:pic>
        <p:sp>
          <p:nvSpPr>
            <p:cNvPr id="26" name="Rectangle 25">
              <a:extLst>
                <a:ext uri="{FF2B5EF4-FFF2-40B4-BE49-F238E27FC236}">
                  <a16:creationId xmlns:a16="http://schemas.microsoft.com/office/drawing/2014/main" id="{9A087F41-6435-7D45-80CF-39FC7971AC6C}"/>
                </a:ext>
              </a:extLst>
            </p:cNvPr>
            <p:cNvSpPr/>
            <p:nvPr/>
          </p:nvSpPr>
          <p:spPr>
            <a:xfrm>
              <a:off x="9370016" y="1904504"/>
              <a:ext cx="2111825" cy="1482795"/>
            </a:xfrm>
            <a:prstGeom prst="rect">
              <a:avLst/>
            </a:prstGeom>
            <a:solidFill>
              <a:srgbClr val="C00000">
                <a:alpha val="536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8" name="Rectangle 27">
              <a:extLst>
                <a:ext uri="{FF2B5EF4-FFF2-40B4-BE49-F238E27FC236}">
                  <a16:creationId xmlns:a16="http://schemas.microsoft.com/office/drawing/2014/main" id="{17362699-0E19-1C47-A961-E1BEB1410D85}"/>
                </a:ext>
              </a:extLst>
            </p:cNvPr>
            <p:cNvSpPr/>
            <p:nvPr/>
          </p:nvSpPr>
          <p:spPr>
            <a:xfrm>
              <a:off x="7258192" y="3387299"/>
              <a:ext cx="2111825" cy="1578761"/>
            </a:xfrm>
            <a:prstGeom prst="rect">
              <a:avLst/>
            </a:prstGeom>
            <a:solidFill>
              <a:srgbClr val="C00000">
                <a:alpha val="536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7" name="TextBox 26">
              <a:extLst>
                <a:ext uri="{FF2B5EF4-FFF2-40B4-BE49-F238E27FC236}">
                  <a16:creationId xmlns:a16="http://schemas.microsoft.com/office/drawing/2014/main" id="{020A970F-8AE4-AA4A-88D9-F0E9E284D9C4}"/>
                </a:ext>
              </a:extLst>
            </p:cNvPr>
            <p:cNvSpPr txBox="1"/>
            <p:nvPr/>
          </p:nvSpPr>
          <p:spPr>
            <a:xfrm>
              <a:off x="9541711" y="2010239"/>
              <a:ext cx="1648208" cy="461665"/>
            </a:xfrm>
            <a:prstGeom prst="rect">
              <a:avLst/>
            </a:prstGeom>
            <a:noFill/>
          </p:spPr>
          <p:txBody>
            <a:bodyPr wrap="none" rtlCol="0">
              <a:spAutoFit/>
            </a:bodyPr>
            <a:lstStyle/>
            <a:p>
              <a:pPr algn="ctr"/>
              <a:r>
                <a:rPr lang="en-MX" sz="1200" b="1" dirty="0">
                  <a:latin typeface="Avenir Book" panose="02000503020000020003" pitchFamily="2" charset="0"/>
                </a:rPr>
                <a:t>Predict = Eligible</a:t>
              </a:r>
            </a:p>
            <a:p>
              <a:pPr algn="ctr"/>
              <a:r>
                <a:rPr lang="en-MX" sz="1200" b="1" dirty="0">
                  <a:latin typeface="Avenir Book" panose="02000503020000020003" pitchFamily="2" charset="0"/>
                </a:rPr>
                <a:t>Reality = Not Eligible</a:t>
              </a:r>
            </a:p>
          </p:txBody>
        </p:sp>
        <p:pic>
          <p:nvPicPr>
            <p:cNvPr id="30" name="Graphic 29" descr="Close">
              <a:extLst>
                <a:ext uri="{FF2B5EF4-FFF2-40B4-BE49-F238E27FC236}">
                  <a16:creationId xmlns:a16="http://schemas.microsoft.com/office/drawing/2014/main" id="{F824DAE0-FD4A-DF40-9F05-9938A2A45F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54241" y="2550236"/>
              <a:ext cx="540569" cy="540569"/>
            </a:xfrm>
            <a:prstGeom prst="rect">
              <a:avLst/>
            </a:prstGeom>
          </p:spPr>
        </p:pic>
        <p:sp>
          <p:nvSpPr>
            <p:cNvPr id="32" name="TextBox 31">
              <a:extLst>
                <a:ext uri="{FF2B5EF4-FFF2-40B4-BE49-F238E27FC236}">
                  <a16:creationId xmlns:a16="http://schemas.microsoft.com/office/drawing/2014/main" id="{1D5F9B19-F166-E343-B768-88462436850C}"/>
                </a:ext>
              </a:extLst>
            </p:cNvPr>
            <p:cNvSpPr txBox="1"/>
            <p:nvPr/>
          </p:nvSpPr>
          <p:spPr>
            <a:xfrm>
              <a:off x="7510972" y="3505662"/>
              <a:ext cx="1671100" cy="461665"/>
            </a:xfrm>
            <a:prstGeom prst="rect">
              <a:avLst/>
            </a:prstGeom>
            <a:noFill/>
          </p:spPr>
          <p:txBody>
            <a:bodyPr wrap="none" rtlCol="0">
              <a:spAutoFit/>
            </a:bodyPr>
            <a:lstStyle/>
            <a:p>
              <a:pPr algn="ctr"/>
              <a:r>
                <a:rPr lang="en-MX" sz="1200" b="1" dirty="0">
                  <a:latin typeface="Avenir Book" panose="02000503020000020003" pitchFamily="2" charset="0"/>
                </a:rPr>
                <a:t>Predict = Not Eligible</a:t>
              </a:r>
            </a:p>
            <a:p>
              <a:pPr algn="ctr"/>
              <a:r>
                <a:rPr lang="en-MX" sz="1200" b="1" dirty="0">
                  <a:latin typeface="Avenir Book" panose="02000503020000020003" pitchFamily="2" charset="0"/>
                </a:rPr>
                <a:t>Reality = Eligible</a:t>
              </a:r>
            </a:p>
          </p:txBody>
        </p:sp>
        <p:pic>
          <p:nvPicPr>
            <p:cNvPr id="33" name="Graphic 32" descr="Close">
              <a:extLst>
                <a:ext uri="{FF2B5EF4-FFF2-40B4-BE49-F238E27FC236}">
                  <a16:creationId xmlns:a16="http://schemas.microsoft.com/office/drawing/2014/main" id="{AA90BD23-BF78-9545-B1F4-85AF42158B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34948" y="4045659"/>
              <a:ext cx="540569" cy="540569"/>
            </a:xfrm>
            <a:prstGeom prst="rect">
              <a:avLst/>
            </a:prstGeom>
          </p:spPr>
        </p:pic>
        <p:pic>
          <p:nvPicPr>
            <p:cNvPr id="34" name="Graphic 33" descr="Checkmark">
              <a:extLst>
                <a:ext uri="{FF2B5EF4-FFF2-40B4-BE49-F238E27FC236}">
                  <a16:creationId xmlns:a16="http://schemas.microsoft.com/office/drawing/2014/main" id="{EEAC39F4-830C-8D47-9C94-94C036F49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98883" y="2389696"/>
              <a:ext cx="638958" cy="638958"/>
            </a:xfrm>
            <a:prstGeom prst="rect">
              <a:avLst/>
            </a:prstGeom>
          </p:spPr>
        </p:pic>
      </p:grpSp>
      <p:sp>
        <p:nvSpPr>
          <p:cNvPr id="36" name="TextBox 35">
            <a:extLst>
              <a:ext uri="{FF2B5EF4-FFF2-40B4-BE49-F238E27FC236}">
                <a16:creationId xmlns:a16="http://schemas.microsoft.com/office/drawing/2014/main" id="{85A577C5-39FE-C24F-BC0C-97FBE68A6159}"/>
              </a:ext>
            </a:extLst>
          </p:cNvPr>
          <p:cNvSpPr txBox="1"/>
          <p:nvPr/>
        </p:nvSpPr>
        <p:spPr>
          <a:xfrm>
            <a:off x="8859320" y="1179951"/>
            <a:ext cx="2829518" cy="523220"/>
          </a:xfrm>
          <a:prstGeom prst="rect">
            <a:avLst/>
          </a:prstGeom>
          <a:noFill/>
        </p:spPr>
        <p:txBody>
          <a:bodyPr wrap="square" rtlCol="0">
            <a:spAutoFit/>
          </a:bodyPr>
          <a:lstStyle/>
          <a:p>
            <a:pPr algn="ctr">
              <a:buClr>
                <a:srgbClr val="C44120"/>
              </a:buClr>
              <a:buSzPct val="120000"/>
            </a:pPr>
            <a:r>
              <a:rPr lang="en-GB" sz="1400" dirty="0">
                <a:solidFill>
                  <a:srgbClr val="C44120"/>
                </a:solidFill>
                <a:latin typeface="Avenir Next Medium" panose="020B0503020202020204" pitchFamily="34" charset="0"/>
              </a:rPr>
              <a:t>The bank losses money</a:t>
            </a:r>
          </a:p>
          <a:p>
            <a:pPr algn="ctr">
              <a:buClr>
                <a:srgbClr val="C44120"/>
              </a:buClr>
              <a:buSzPct val="120000"/>
            </a:pPr>
            <a:r>
              <a:rPr lang="en-GB" sz="1400" dirty="0">
                <a:latin typeface="Avenir Next Medium" panose="020B0503020202020204" pitchFamily="34" charset="0"/>
              </a:rPr>
              <a:t>(More likely to default)</a:t>
            </a:r>
          </a:p>
        </p:txBody>
      </p:sp>
      <p:sp>
        <p:nvSpPr>
          <p:cNvPr id="35" name="Right Arrow 34">
            <a:extLst>
              <a:ext uri="{FF2B5EF4-FFF2-40B4-BE49-F238E27FC236}">
                <a16:creationId xmlns:a16="http://schemas.microsoft.com/office/drawing/2014/main" id="{0019E391-DEE4-1C4A-9FF1-35ADA67EDECA}"/>
              </a:ext>
            </a:extLst>
          </p:cNvPr>
          <p:cNvSpPr/>
          <p:nvPr/>
        </p:nvSpPr>
        <p:spPr>
          <a:xfrm rot="5400000">
            <a:off x="10177477" y="1695622"/>
            <a:ext cx="252369" cy="27312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8" name="TextBox 37">
            <a:extLst>
              <a:ext uri="{FF2B5EF4-FFF2-40B4-BE49-F238E27FC236}">
                <a16:creationId xmlns:a16="http://schemas.microsoft.com/office/drawing/2014/main" id="{A1D5B4BF-9648-B947-B5A1-572941C51DBD}"/>
              </a:ext>
            </a:extLst>
          </p:cNvPr>
          <p:cNvSpPr txBox="1"/>
          <p:nvPr/>
        </p:nvSpPr>
        <p:spPr>
          <a:xfrm>
            <a:off x="6748900" y="6016889"/>
            <a:ext cx="2829518" cy="523220"/>
          </a:xfrm>
          <a:prstGeom prst="rect">
            <a:avLst/>
          </a:prstGeom>
          <a:noFill/>
        </p:spPr>
        <p:txBody>
          <a:bodyPr wrap="square" rtlCol="0">
            <a:spAutoFit/>
          </a:bodyPr>
          <a:lstStyle/>
          <a:p>
            <a:pPr algn="ctr">
              <a:buClr>
                <a:srgbClr val="C44120"/>
              </a:buClr>
              <a:buSzPct val="120000"/>
            </a:pPr>
            <a:r>
              <a:rPr lang="en-GB" sz="1400" dirty="0">
                <a:solidFill>
                  <a:srgbClr val="C44120"/>
                </a:solidFill>
                <a:latin typeface="Avenir Next Medium" panose="020B0503020202020204" pitchFamily="34" charset="0"/>
              </a:rPr>
              <a:t>The bank losses a client</a:t>
            </a:r>
          </a:p>
          <a:p>
            <a:pPr algn="ctr">
              <a:buClr>
                <a:srgbClr val="C44120"/>
              </a:buClr>
              <a:buSzPct val="120000"/>
            </a:pPr>
            <a:r>
              <a:rPr lang="en-GB" sz="1400" dirty="0">
                <a:latin typeface="Avenir Next Medium" panose="020B0503020202020204" pitchFamily="34" charset="0"/>
              </a:rPr>
              <a:t>(More likely to NOT default)</a:t>
            </a:r>
          </a:p>
        </p:txBody>
      </p:sp>
      <p:sp>
        <p:nvSpPr>
          <p:cNvPr id="39" name="Right Arrow 38">
            <a:extLst>
              <a:ext uri="{FF2B5EF4-FFF2-40B4-BE49-F238E27FC236}">
                <a16:creationId xmlns:a16="http://schemas.microsoft.com/office/drawing/2014/main" id="{003AEFA0-3D4D-6C4F-8D5A-60028A17B6FF}"/>
              </a:ext>
            </a:extLst>
          </p:cNvPr>
          <p:cNvSpPr/>
          <p:nvPr/>
        </p:nvSpPr>
        <p:spPr>
          <a:xfrm rot="16200000">
            <a:off x="8069893" y="5671714"/>
            <a:ext cx="252369" cy="27312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0" name="Rectangle 39">
            <a:extLst>
              <a:ext uri="{FF2B5EF4-FFF2-40B4-BE49-F238E27FC236}">
                <a16:creationId xmlns:a16="http://schemas.microsoft.com/office/drawing/2014/main" id="{60C1A809-5784-E248-94FD-94950855D073}"/>
              </a:ext>
            </a:extLst>
          </p:cNvPr>
          <p:cNvSpPr/>
          <p:nvPr/>
        </p:nvSpPr>
        <p:spPr>
          <a:xfrm>
            <a:off x="1208548" y="4417317"/>
            <a:ext cx="3583757" cy="1124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0000" rtlCol="0" anchor="ctr"/>
          <a:lstStyle/>
          <a:p>
            <a:pPr lvl="1" algn="just">
              <a:buClr>
                <a:srgbClr val="C44120"/>
              </a:buClr>
              <a:buSzPct val="120000"/>
            </a:pPr>
            <a:r>
              <a:rPr lang="en-GB" sz="1200" dirty="0">
                <a:latin typeface="Avenir Next Medium" panose="020B0503020202020204" pitchFamily="34" charset="0"/>
              </a:rPr>
              <a:t>The aim of our models should be to minimize the probability of losing money and losing a client.</a:t>
            </a:r>
          </a:p>
        </p:txBody>
      </p:sp>
    </p:spTree>
    <p:extLst>
      <p:ext uri="{BB962C8B-B14F-4D97-AF65-F5344CB8AC3E}">
        <p14:creationId xmlns:p14="http://schemas.microsoft.com/office/powerpoint/2010/main" val="228436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2433680" cy="461665"/>
          </a:xfrm>
          <a:prstGeom prst="rect">
            <a:avLst/>
          </a:prstGeom>
          <a:noFill/>
        </p:spPr>
        <p:txBody>
          <a:bodyPr wrap="none" rtlCol="0">
            <a:spAutoFit/>
          </a:bodyPr>
          <a:lstStyle/>
          <a:p>
            <a:r>
              <a:rPr lang="en-MX" sz="2400" b="1" dirty="0">
                <a:latin typeface="Avenir Next Medium" panose="020B0503020202020204" pitchFamily="34" charset="0"/>
              </a:rPr>
              <a:t>Solution Design</a:t>
            </a:r>
          </a:p>
        </p:txBody>
      </p:sp>
      <p:sp>
        <p:nvSpPr>
          <p:cNvPr id="7" name="TextBox 6">
            <a:extLst>
              <a:ext uri="{FF2B5EF4-FFF2-40B4-BE49-F238E27FC236}">
                <a16:creationId xmlns:a16="http://schemas.microsoft.com/office/drawing/2014/main" id="{7D7FE22B-FA27-5449-8C67-2560A6E9D342}"/>
              </a:ext>
            </a:extLst>
          </p:cNvPr>
          <p:cNvSpPr txBox="1"/>
          <p:nvPr/>
        </p:nvSpPr>
        <p:spPr>
          <a:xfrm>
            <a:off x="604980" y="1219200"/>
            <a:ext cx="10210232" cy="3323987"/>
          </a:xfrm>
          <a:prstGeom prst="rect">
            <a:avLst/>
          </a:prstGeom>
          <a:noFill/>
        </p:spPr>
        <p:txBody>
          <a:bodyPr wrap="square" rtlCol="0">
            <a:spAutoFit/>
          </a:bodyPr>
          <a:lstStyle/>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To minimize the wrong predictability of classes (Eligibility or not) we focused on having a high score in three metrics, for all the models that we made:  </a:t>
            </a:r>
            <a:r>
              <a:rPr lang="en-GB" sz="1400" b="1" dirty="0">
                <a:latin typeface="Avenir Next Medium" panose="020B0503020202020204" pitchFamily="34" charset="0"/>
              </a:rPr>
              <a:t>Accuracy, Precision and Recall. </a:t>
            </a:r>
          </a:p>
          <a:p>
            <a:pPr algn="just">
              <a:buClr>
                <a:srgbClr val="C44120"/>
              </a:buClr>
              <a:buSzPct val="120000"/>
            </a:pPr>
            <a:endParaRPr lang="en-GB" sz="1400" b="1" dirty="0">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A total of </a:t>
            </a:r>
            <a:r>
              <a:rPr lang="en-GB" sz="1400" b="1" dirty="0">
                <a:latin typeface="Avenir Next Medium" panose="020B0503020202020204" pitchFamily="34" charset="0"/>
              </a:rPr>
              <a:t>10 models </a:t>
            </a:r>
            <a:r>
              <a:rPr lang="en-GB" sz="1400" dirty="0">
                <a:solidFill>
                  <a:schemeClr val="bg2">
                    <a:lumMod val="50000"/>
                  </a:schemeClr>
                </a:solidFill>
                <a:latin typeface="Avenir Next Medium" panose="020B0503020202020204" pitchFamily="34" charset="0"/>
              </a:rPr>
              <a:t>were made with </a:t>
            </a:r>
            <a:r>
              <a:rPr lang="en-GB" sz="1400" b="1" dirty="0">
                <a:latin typeface="Avenir Next Medium" panose="020B0503020202020204" pitchFamily="34" charset="0"/>
              </a:rPr>
              <a:t>different techniques </a:t>
            </a:r>
            <a:r>
              <a:rPr lang="en-GB" sz="1400" dirty="0">
                <a:solidFill>
                  <a:schemeClr val="bg2">
                    <a:lumMod val="50000"/>
                  </a:schemeClr>
                </a:solidFill>
                <a:latin typeface="Avenir Next Medium" panose="020B0503020202020204" pitchFamily="34" charset="0"/>
              </a:rPr>
              <a:t>(LDA, QDA, Logistic Regression, Decision Trees and Random Forest) to have the </a:t>
            </a:r>
            <a:r>
              <a:rPr lang="en-GB" sz="1400" b="1" dirty="0">
                <a:latin typeface="Avenir Next Medium" panose="020B0503020202020204" pitchFamily="34" charset="0"/>
              </a:rPr>
              <a:t>best prediction </a:t>
            </a:r>
            <a:r>
              <a:rPr lang="en-GB" sz="1400" dirty="0">
                <a:solidFill>
                  <a:schemeClr val="bg2">
                    <a:lumMod val="50000"/>
                  </a:schemeClr>
                </a:solidFill>
                <a:latin typeface="Avenir Next Medium" panose="020B0503020202020204" pitchFamily="34" charset="0"/>
              </a:rPr>
              <a:t>of eligibility and defaulting for our business problem.</a:t>
            </a:r>
          </a:p>
          <a:p>
            <a:pPr marL="285750" indent="-285750" algn="just">
              <a:buClr>
                <a:srgbClr val="C44120"/>
              </a:buClr>
              <a:buSzPct val="120000"/>
              <a:buFont typeface="Arial" panose="020B0604020202020204" pitchFamily="34" charset="0"/>
              <a:buChar char="•"/>
            </a:pPr>
            <a:endParaRPr lang="en-GB" sz="1400" dirty="0">
              <a:solidFill>
                <a:schemeClr val="bg2">
                  <a:lumMod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All these different techniques present </a:t>
            </a:r>
            <a:r>
              <a:rPr lang="en-GB" sz="1400" b="1" dirty="0">
                <a:latin typeface="Avenir Next Medium" panose="020B0503020202020204" pitchFamily="34" charset="0"/>
              </a:rPr>
              <a:t>trade-offs</a:t>
            </a:r>
            <a:r>
              <a:rPr lang="en-GB" sz="1400" dirty="0">
                <a:solidFill>
                  <a:schemeClr val="bg2">
                    <a:lumMod val="50000"/>
                  </a:schemeClr>
                </a:solidFill>
                <a:latin typeface="Avenir Next Medium" panose="020B0503020202020204" pitchFamily="34" charset="0"/>
              </a:rPr>
              <a:t>: some perform </a:t>
            </a:r>
            <a:r>
              <a:rPr lang="en-GB" sz="1400" b="1" dirty="0">
                <a:latin typeface="Avenir Next Medium" panose="020B0503020202020204" pitchFamily="34" charset="0"/>
              </a:rPr>
              <a:t>better</a:t>
            </a:r>
            <a:r>
              <a:rPr lang="en-GB" sz="1400" dirty="0">
                <a:solidFill>
                  <a:schemeClr val="bg2">
                    <a:lumMod val="50000"/>
                  </a:schemeClr>
                </a:solidFill>
                <a:latin typeface="Avenir Next Medium" panose="020B0503020202020204" pitchFamily="34" charset="0"/>
              </a:rPr>
              <a:t> in predicting </a:t>
            </a:r>
            <a:r>
              <a:rPr lang="en-GB" sz="1400" b="1" dirty="0">
                <a:latin typeface="Avenir Next Medium" panose="020B0503020202020204" pitchFamily="34" charset="0"/>
              </a:rPr>
              <a:t>one class </a:t>
            </a:r>
            <a:r>
              <a:rPr lang="en-GB" sz="1400" dirty="0">
                <a:solidFill>
                  <a:schemeClr val="bg2">
                    <a:lumMod val="50000"/>
                  </a:schemeClr>
                </a:solidFill>
                <a:latin typeface="Avenir Next Medium" panose="020B0503020202020204" pitchFamily="34" charset="0"/>
              </a:rPr>
              <a:t>and others are </a:t>
            </a:r>
            <a:r>
              <a:rPr lang="en-GB" sz="1400" b="1" dirty="0">
                <a:latin typeface="Avenir Next Medium" panose="020B0503020202020204" pitchFamily="34" charset="0"/>
              </a:rPr>
              <a:t>better</a:t>
            </a:r>
            <a:r>
              <a:rPr lang="en-GB" sz="1400" dirty="0">
                <a:solidFill>
                  <a:schemeClr val="bg2">
                    <a:lumMod val="50000"/>
                  </a:schemeClr>
                </a:solidFill>
                <a:latin typeface="Avenir Next Medium" panose="020B0503020202020204" pitchFamily="34" charset="0"/>
              </a:rPr>
              <a:t> in predicting the </a:t>
            </a:r>
            <a:r>
              <a:rPr lang="en-GB" sz="1400" b="1" dirty="0">
                <a:latin typeface="Avenir Next Medium" panose="020B0503020202020204" pitchFamily="34" charset="0"/>
              </a:rPr>
              <a:t>other class </a:t>
            </a:r>
            <a:r>
              <a:rPr lang="en-GB" sz="1400" dirty="0">
                <a:solidFill>
                  <a:schemeClr val="bg2">
                    <a:lumMod val="50000"/>
                  </a:schemeClr>
                </a:solidFill>
                <a:latin typeface="Avenir Next Medium" panose="020B0503020202020204" pitchFamily="34" charset="0"/>
              </a:rPr>
              <a:t>. This depends mainly in the weight of the class in the parameters of the models, which </a:t>
            </a:r>
            <a:r>
              <a:rPr lang="en-GB" sz="1400" b="1" dirty="0">
                <a:latin typeface="Avenir Next Medium" panose="020B0503020202020204" pitchFamily="34" charset="0"/>
              </a:rPr>
              <a:t>was crucial for the final model selected.</a:t>
            </a:r>
          </a:p>
          <a:p>
            <a:pPr algn="just">
              <a:buClr>
                <a:srgbClr val="C44120"/>
              </a:buClr>
              <a:buSzPct val="120000"/>
            </a:pPr>
            <a:endParaRPr lang="en-GB" sz="1400" b="1" dirty="0">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r>
              <a:rPr lang="en-GB" sz="1400" dirty="0">
                <a:solidFill>
                  <a:schemeClr val="bg2">
                    <a:lumMod val="50000"/>
                  </a:schemeClr>
                </a:solidFill>
                <a:latin typeface="Avenir Next Medium" panose="020B0503020202020204" pitchFamily="34" charset="0"/>
              </a:rPr>
              <a:t> </a:t>
            </a: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p:txBody>
      </p:sp>
      <p:pic>
        <p:nvPicPr>
          <p:cNvPr id="8" name="Picture 7">
            <a:extLst>
              <a:ext uri="{FF2B5EF4-FFF2-40B4-BE49-F238E27FC236}">
                <a16:creationId xmlns:a16="http://schemas.microsoft.com/office/drawing/2014/main" id="{D436BAE4-18FE-7F48-8A51-D023DAD45F61}"/>
              </a:ext>
            </a:extLst>
          </p:cNvPr>
          <p:cNvPicPr>
            <a:picLocks noChangeAspect="1"/>
          </p:cNvPicPr>
          <p:nvPr/>
        </p:nvPicPr>
        <p:blipFill rotWithShape="1">
          <a:blip r:embed="rId3"/>
          <a:srcRect l="384" t="2210"/>
          <a:stretch/>
        </p:blipFill>
        <p:spPr>
          <a:xfrm>
            <a:off x="2087820" y="3538992"/>
            <a:ext cx="7578090" cy="1807457"/>
          </a:xfrm>
          <a:prstGeom prst="rect">
            <a:avLst/>
          </a:prstGeom>
        </p:spPr>
      </p:pic>
      <p:sp>
        <p:nvSpPr>
          <p:cNvPr id="6" name="Rectangle 5">
            <a:extLst>
              <a:ext uri="{FF2B5EF4-FFF2-40B4-BE49-F238E27FC236}">
                <a16:creationId xmlns:a16="http://schemas.microsoft.com/office/drawing/2014/main" id="{FF9BC776-68BB-5F4E-9B97-DB83D6579EDE}"/>
              </a:ext>
            </a:extLst>
          </p:cNvPr>
          <p:cNvSpPr/>
          <p:nvPr/>
        </p:nvSpPr>
        <p:spPr>
          <a:xfrm>
            <a:off x="2620652" y="5005631"/>
            <a:ext cx="7045258" cy="16968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1" name="Graphic 10" descr="Checkmark">
            <a:extLst>
              <a:ext uri="{FF2B5EF4-FFF2-40B4-BE49-F238E27FC236}">
                <a16:creationId xmlns:a16="http://schemas.microsoft.com/office/drawing/2014/main" id="{9874593A-BA62-D14E-B7E8-19CBADFE59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1681" y="4959980"/>
            <a:ext cx="249011" cy="249011"/>
          </a:xfrm>
          <a:prstGeom prst="rect">
            <a:avLst/>
          </a:prstGeom>
        </p:spPr>
      </p:pic>
      <p:sp>
        <p:nvSpPr>
          <p:cNvPr id="12" name="Rectangle 11">
            <a:extLst>
              <a:ext uri="{FF2B5EF4-FFF2-40B4-BE49-F238E27FC236}">
                <a16:creationId xmlns:a16="http://schemas.microsoft.com/office/drawing/2014/main" id="{7FD4DB40-02FA-E246-8237-79646DA42BC3}"/>
              </a:ext>
            </a:extLst>
          </p:cNvPr>
          <p:cNvSpPr/>
          <p:nvPr/>
        </p:nvSpPr>
        <p:spPr>
          <a:xfrm>
            <a:off x="3134623" y="5638800"/>
            <a:ext cx="5465629" cy="89827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0000" rtlCol="0" anchor="ctr"/>
          <a:lstStyle/>
          <a:p>
            <a:pPr lvl="1" algn="ctr">
              <a:buClr>
                <a:srgbClr val="C44120"/>
              </a:buClr>
              <a:buSzPct val="120000"/>
            </a:pPr>
            <a:r>
              <a:rPr lang="en-GB" sz="1200" dirty="0">
                <a:latin typeface="Avenir Next Medium" panose="020B0503020202020204" pitchFamily="34" charset="0"/>
              </a:rPr>
              <a:t>The selection of our final model, was made based on the highest Precision and Accuracy, which is most relevant in terms of revenue.</a:t>
            </a:r>
          </a:p>
          <a:p>
            <a:pPr lvl="1" algn="ctr">
              <a:buClr>
                <a:srgbClr val="C44120"/>
              </a:buClr>
              <a:buSzPct val="120000"/>
            </a:pPr>
            <a:r>
              <a:rPr lang="en-GB" sz="1100" dirty="0">
                <a:latin typeface="Avenir Next Medium" panose="020B0503020202020204" pitchFamily="34" charset="0"/>
              </a:rPr>
              <a:t>(Predicting wrongly a person who is eligible for a loan when is not)</a:t>
            </a:r>
          </a:p>
        </p:txBody>
      </p:sp>
    </p:spTree>
    <p:extLst>
      <p:ext uri="{BB962C8B-B14F-4D97-AF65-F5344CB8AC3E}">
        <p14:creationId xmlns:p14="http://schemas.microsoft.com/office/powerpoint/2010/main" val="168734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B2142-F642-4943-9ED5-2C23D2F8F0A6}"/>
              </a:ext>
            </a:extLst>
          </p:cNvPr>
          <p:cNvSpPr/>
          <p:nvPr/>
        </p:nvSpPr>
        <p:spPr>
          <a:xfrm>
            <a:off x="0" y="0"/>
            <a:ext cx="226142" cy="609600"/>
          </a:xfrm>
          <a:prstGeom prst="rect">
            <a:avLst/>
          </a:prstGeom>
          <a:solidFill>
            <a:srgbClr val="C44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 name="Rectangle 3">
            <a:extLst>
              <a:ext uri="{FF2B5EF4-FFF2-40B4-BE49-F238E27FC236}">
                <a16:creationId xmlns:a16="http://schemas.microsoft.com/office/drawing/2014/main" id="{B3F1EA57-DA35-1A4B-A6E3-AA74A6722B1C}"/>
              </a:ext>
            </a:extLst>
          </p:cNvPr>
          <p:cNvSpPr/>
          <p:nvPr/>
        </p:nvSpPr>
        <p:spPr>
          <a:xfrm>
            <a:off x="0" y="609600"/>
            <a:ext cx="226142" cy="6096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28" name="Picture 4">
            <a:extLst>
              <a:ext uri="{FF2B5EF4-FFF2-40B4-BE49-F238E27FC236}">
                <a16:creationId xmlns:a16="http://schemas.microsoft.com/office/drawing/2014/main" id="{ECA3E651-52C0-4B42-AD1B-3F89E7C7D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060" y="216310"/>
            <a:ext cx="1178683"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2141D6-1FE1-E24C-8875-AF8039D7891D}"/>
              </a:ext>
            </a:extLst>
          </p:cNvPr>
          <p:cNvSpPr txBox="1"/>
          <p:nvPr/>
        </p:nvSpPr>
        <p:spPr>
          <a:xfrm>
            <a:off x="531828" y="378767"/>
            <a:ext cx="2436886" cy="461665"/>
          </a:xfrm>
          <a:prstGeom prst="rect">
            <a:avLst/>
          </a:prstGeom>
          <a:noFill/>
        </p:spPr>
        <p:txBody>
          <a:bodyPr wrap="none" rtlCol="0">
            <a:spAutoFit/>
          </a:bodyPr>
          <a:lstStyle/>
          <a:p>
            <a:r>
              <a:rPr lang="en-MX" sz="2400" b="1" dirty="0">
                <a:latin typeface="Avenir Next Medium" panose="020B0503020202020204" pitchFamily="34" charset="0"/>
              </a:rPr>
              <a:t>Implementation</a:t>
            </a:r>
          </a:p>
        </p:txBody>
      </p:sp>
      <p:sp>
        <p:nvSpPr>
          <p:cNvPr id="7" name="TextBox 6">
            <a:extLst>
              <a:ext uri="{FF2B5EF4-FFF2-40B4-BE49-F238E27FC236}">
                <a16:creationId xmlns:a16="http://schemas.microsoft.com/office/drawing/2014/main" id="{7D7FE22B-FA27-5449-8C67-2560A6E9D342}"/>
              </a:ext>
            </a:extLst>
          </p:cNvPr>
          <p:cNvSpPr txBox="1"/>
          <p:nvPr/>
        </p:nvSpPr>
        <p:spPr>
          <a:xfrm>
            <a:off x="604980" y="1219200"/>
            <a:ext cx="10210232" cy="1815882"/>
          </a:xfrm>
          <a:prstGeom prst="rect">
            <a:avLst/>
          </a:prstGeom>
          <a:noFill/>
        </p:spPr>
        <p:txBody>
          <a:bodyPr wrap="square" rtlCol="0">
            <a:spAutoFit/>
          </a:bodyPr>
          <a:lstStyle/>
          <a:p>
            <a:pPr marL="285750" indent="-285750" algn="just">
              <a:buClr>
                <a:srgbClr val="C44120"/>
              </a:buClr>
              <a:buSzPct val="120000"/>
              <a:buFont typeface="Arial" panose="020B0604020202020204" pitchFamily="34" charset="0"/>
              <a:buChar char="•"/>
            </a:pPr>
            <a:r>
              <a:rPr lang="en-GB" sz="1400" dirty="0">
                <a:solidFill>
                  <a:schemeClr val="bg2">
                    <a:lumMod val="50000"/>
                  </a:schemeClr>
                </a:solidFill>
                <a:latin typeface="Avenir Next Medium" panose="020B0503020202020204" pitchFamily="34" charset="0"/>
              </a:rPr>
              <a:t>The final model based on the highest Precision and Accuracy is far for solving a good way to </a:t>
            </a:r>
            <a:r>
              <a:rPr lang="en-GB" sz="1400" dirty="0">
                <a:latin typeface="Avenir Next Medium" panose="020B0503020202020204" pitchFamily="34" charset="0"/>
              </a:rPr>
              <a:t>predict correctly eligibility/defaulting</a:t>
            </a:r>
            <a:r>
              <a:rPr lang="en-GB" sz="1400" dirty="0">
                <a:solidFill>
                  <a:schemeClr val="bg2">
                    <a:lumMod val="50000"/>
                  </a:schemeClr>
                </a:solidFill>
                <a:latin typeface="Avenir Next Medium" panose="020B0503020202020204" pitchFamily="34" charset="0"/>
              </a:rPr>
              <a:t>:</a:t>
            </a:r>
            <a:endParaRPr lang="en-GB" sz="1400" b="1" dirty="0">
              <a:latin typeface="Avenir Next Medium" panose="020B0503020202020204" pitchFamily="34" charset="0"/>
            </a:endParaRPr>
          </a:p>
          <a:p>
            <a:pPr algn="just">
              <a:buClr>
                <a:srgbClr val="C44120"/>
              </a:buClr>
              <a:buSzPct val="120000"/>
            </a:pPr>
            <a:endParaRPr lang="en-GB" sz="1400" b="1" dirty="0">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marL="342900" indent="-342900" algn="just">
              <a:buClr>
                <a:srgbClr val="C44120"/>
              </a:buClr>
              <a:buSzPct val="120000"/>
              <a:buAutoNum type="arabicParenR"/>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r>
              <a:rPr lang="en-GB" sz="1400" dirty="0">
                <a:solidFill>
                  <a:schemeClr val="bg2">
                    <a:lumMod val="50000"/>
                  </a:schemeClr>
                </a:solidFill>
                <a:latin typeface="Avenir Next Medium" panose="020B0503020202020204" pitchFamily="34" charset="0"/>
              </a:rPr>
              <a:t> </a:t>
            </a: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a:p>
            <a:pPr algn="just">
              <a:buClr>
                <a:srgbClr val="C44120"/>
              </a:buClr>
              <a:buSzPct val="120000"/>
            </a:pPr>
            <a:endParaRPr lang="en-GB" sz="1400" dirty="0">
              <a:solidFill>
                <a:schemeClr val="bg2">
                  <a:lumMod val="50000"/>
                </a:schemeClr>
              </a:solidFill>
              <a:latin typeface="Avenir Next Medium" panose="020B0503020202020204" pitchFamily="34" charset="0"/>
            </a:endParaRPr>
          </a:p>
        </p:txBody>
      </p:sp>
      <p:sp>
        <p:nvSpPr>
          <p:cNvPr id="14" name="TextBox 13">
            <a:extLst>
              <a:ext uri="{FF2B5EF4-FFF2-40B4-BE49-F238E27FC236}">
                <a16:creationId xmlns:a16="http://schemas.microsoft.com/office/drawing/2014/main" id="{99912AB5-6A9E-E149-822C-33B436205B08}"/>
              </a:ext>
            </a:extLst>
          </p:cNvPr>
          <p:cNvSpPr txBox="1"/>
          <p:nvPr/>
        </p:nvSpPr>
        <p:spPr>
          <a:xfrm>
            <a:off x="732871" y="2127141"/>
            <a:ext cx="5080920" cy="2677656"/>
          </a:xfrm>
          <a:prstGeom prst="rect">
            <a:avLst/>
          </a:prstGeom>
          <a:noFill/>
        </p:spPr>
        <p:txBody>
          <a:bodyPr wrap="square" rtlCol="0">
            <a:spAutoFit/>
          </a:bodyPr>
          <a:lstStyle/>
          <a:p>
            <a:pPr marL="285750" indent="-285750" algn="just">
              <a:buClr>
                <a:srgbClr val="C44120"/>
              </a:buClr>
              <a:buSzPct val="120000"/>
              <a:buFont typeface="Arial" panose="020B0604020202020204" pitchFamily="34" charset="0"/>
              <a:buChar char="•"/>
            </a:pPr>
            <a:r>
              <a:rPr lang="en-GB" sz="1400" dirty="0">
                <a:solidFill>
                  <a:schemeClr val="tx1">
                    <a:lumMod val="50000"/>
                    <a:lumOff val="50000"/>
                  </a:schemeClr>
                </a:solidFill>
                <a:latin typeface="Avenir Next Medium" panose="020B0503020202020204" pitchFamily="34" charset="0"/>
              </a:rPr>
              <a:t>We are </a:t>
            </a:r>
            <a:r>
              <a:rPr lang="en-GB" sz="1400" b="1" dirty="0">
                <a:latin typeface="Avenir Next Medium" panose="020B0503020202020204" pitchFamily="34" charset="0"/>
              </a:rPr>
              <a:t>failing to predict correctly 14% </a:t>
            </a:r>
            <a:r>
              <a:rPr lang="en-GB" sz="1400" dirty="0">
                <a:solidFill>
                  <a:schemeClr val="tx1">
                    <a:lumMod val="50000"/>
                    <a:lumOff val="50000"/>
                  </a:schemeClr>
                </a:solidFill>
                <a:latin typeface="Avenir Next Medium" panose="020B0503020202020204" pitchFamily="34" charset="0"/>
              </a:rPr>
              <a:t>of  clients who are eligible when in reality they are not.</a:t>
            </a:r>
          </a:p>
          <a:p>
            <a:pPr marL="285750" indent="-285750" algn="just">
              <a:buClr>
                <a:srgbClr val="C44120"/>
              </a:buClr>
              <a:buSzPct val="120000"/>
              <a:buFont typeface="Arial" panose="020B0604020202020204" pitchFamily="34" charset="0"/>
              <a:buChar char="•"/>
            </a:pPr>
            <a:endParaRPr lang="en-GB" sz="1400" dirty="0">
              <a:solidFill>
                <a:schemeClr val="tx1">
                  <a:lumMod val="50000"/>
                  <a:lumOff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tx1">
                    <a:lumMod val="50000"/>
                    <a:lumOff val="50000"/>
                  </a:schemeClr>
                </a:solidFill>
                <a:latin typeface="Avenir Next Medium" panose="020B0503020202020204" pitchFamily="34" charset="0"/>
              </a:rPr>
              <a:t>We are </a:t>
            </a:r>
            <a:r>
              <a:rPr lang="en-GB" sz="1400" b="1" dirty="0">
                <a:latin typeface="Avenir Next Medium" panose="020B0503020202020204" pitchFamily="34" charset="0"/>
              </a:rPr>
              <a:t>failing to predict correctly 34% </a:t>
            </a:r>
            <a:r>
              <a:rPr lang="en-GB" sz="1400" dirty="0">
                <a:solidFill>
                  <a:schemeClr val="tx1">
                    <a:lumMod val="50000"/>
                    <a:lumOff val="50000"/>
                  </a:schemeClr>
                </a:solidFill>
                <a:latin typeface="Avenir Next Medium" panose="020B0503020202020204" pitchFamily="34" charset="0"/>
              </a:rPr>
              <a:t>of  clients who are not eligible when in reality they are.</a:t>
            </a:r>
          </a:p>
          <a:p>
            <a:pPr marL="285750" indent="-285750" algn="just">
              <a:buClr>
                <a:srgbClr val="C44120"/>
              </a:buClr>
              <a:buSzPct val="120000"/>
              <a:buFont typeface="Arial" panose="020B0604020202020204" pitchFamily="34" charset="0"/>
              <a:buChar char="•"/>
            </a:pPr>
            <a:endParaRPr lang="en-GB" sz="1400" dirty="0">
              <a:solidFill>
                <a:schemeClr val="tx1">
                  <a:lumMod val="50000"/>
                  <a:lumOff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tx1">
                    <a:lumMod val="50000"/>
                    <a:lumOff val="50000"/>
                  </a:schemeClr>
                </a:solidFill>
                <a:latin typeface="Avenir Next Medium" panose="020B0503020202020204" pitchFamily="34" charset="0"/>
              </a:rPr>
              <a:t>The model tells us which variable is </a:t>
            </a:r>
            <a:r>
              <a:rPr lang="en-GB" sz="1400" b="1" dirty="0">
                <a:latin typeface="Avenir Next Medium" panose="020B0503020202020204" pitchFamily="34" charset="0"/>
              </a:rPr>
              <a:t>more important </a:t>
            </a:r>
            <a:r>
              <a:rPr lang="en-GB" sz="1400" dirty="0">
                <a:solidFill>
                  <a:schemeClr val="tx1">
                    <a:lumMod val="50000"/>
                    <a:lumOff val="50000"/>
                  </a:schemeClr>
                </a:solidFill>
                <a:latin typeface="Avenir Next Medium" panose="020B0503020202020204" pitchFamily="34" charset="0"/>
              </a:rPr>
              <a:t>in predict clients who are not eligible (defaulters)</a:t>
            </a:r>
          </a:p>
          <a:p>
            <a:pPr marL="285750" indent="-285750" algn="just">
              <a:buClr>
                <a:srgbClr val="C44120"/>
              </a:buClr>
              <a:buSzPct val="120000"/>
              <a:buFont typeface="Arial" panose="020B0604020202020204" pitchFamily="34" charset="0"/>
              <a:buChar char="•"/>
            </a:pPr>
            <a:endParaRPr lang="en-GB" sz="1400" dirty="0">
              <a:solidFill>
                <a:schemeClr val="tx1">
                  <a:lumMod val="50000"/>
                  <a:lumOff val="50000"/>
                </a:schemeClr>
              </a:solidFill>
              <a:latin typeface="Avenir Next Medium" panose="020B0503020202020204" pitchFamily="34" charset="0"/>
            </a:endParaRPr>
          </a:p>
          <a:p>
            <a:pPr marL="285750" indent="-285750" algn="just">
              <a:buClr>
                <a:srgbClr val="C44120"/>
              </a:buClr>
              <a:buSzPct val="120000"/>
              <a:buFont typeface="Arial" panose="020B0604020202020204" pitchFamily="34" charset="0"/>
              <a:buChar char="•"/>
            </a:pPr>
            <a:r>
              <a:rPr lang="en-GB" sz="1400" dirty="0">
                <a:solidFill>
                  <a:schemeClr val="tx1">
                    <a:lumMod val="50000"/>
                    <a:lumOff val="50000"/>
                  </a:schemeClr>
                </a:solidFill>
                <a:latin typeface="Avenir Next Medium" panose="020B0503020202020204" pitchFamily="34" charset="0"/>
              </a:rPr>
              <a:t>But </a:t>
            </a:r>
            <a:r>
              <a:rPr lang="en-GB" sz="1400" b="1" dirty="0">
                <a:latin typeface="Avenir Next Medium" panose="020B0503020202020204" pitchFamily="34" charset="0"/>
              </a:rPr>
              <a:t>does not provide the thresholds</a:t>
            </a:r>
            <a:r>
              <a:rPr lang="en-GB" sz="1400" dirty="0">
                <a:solidFill>
                  <a:schemeClr val="tx1">
                    <a:lumMod val="50000"/>
                    <a:lumOff val="50000"/>
                  </a:schemeClr>
                </a:solidFill>
                <a:latin typeface="Avenir Next Medium" panose="020B0503020202020204" pitchFamily="34" charset="0"/>
              </a:rPr>
              <a:t>, and levels for which these variables decrease or decrease the likelihood, as </a:t>
            </a:r>
            <a:r>
              <a:rPr lang="en-GB" sz="1400" b="1" dirty="0">
                <a:latin typeface="Avenir Next Medium" panose="020B0503020202020204" pitchFamily="34" charset="0"/>
              </a:rPr>
              <a:t>well as a path </a:t>
            </a:r>
            <a:r>
              <a:rPr lang="en-GB" sz="1400" dirty="0">
                <a:solidFill>
                  <a:schemeClr val="tx1">
                    <a:lumMod val="50000"/>
                    <a:lumOff val="50000"/>
                  </a:schemeClr>
                </a:solidFill>
                <a:latin typeface="Avenir Next Medium" panose="020B0503020202020204" pitchFamily="34" charset="0"/>
              </a:rPr>
              <a:t>(decision tree) for these.</a:t>
            </a:r>
          </a:p>
        </p:txBody>
      </p:sp>
      <p:pic>
        <p:nvPicPr>
          <p:cNvPr id="16" name="Picture 15">
            <a:extLst>
              <a:ext uri="{FF2B5EF4-FFF2-40B4-BE49-F238E27FC236}">
                <a16:creationId xmlns:a16="http://schemas.microsoft.com/office/drawing/2014/main" id="{3D7DF24C-E53B-3740-8870-4D916E54AE5E}"/>
              </a:ext>
            </a:extLst>
          </p:cNvPr>
          <p:cNvPicPr>
            <a:picLocks noChangeAspect="1"/>
          </p:cNvPicPr>
          <p:nvPr/>
        </p:nvPicPr>
        <p:blipFill rotWithShape="1">
          <a:blip r:embed="rId3"/>
          <a:srcRect b="3103"/>
          <a:stretch/>
        </p:blipFill>
        <p:spPr>
          <a:xfrm>
            <a:off x="7041590" y="2181345"/>
            <a:ext cx="3773622" cy="3430804"/>
          </a:xfrm>
          <a:prstGeom prst="rect">
            <a:avLst/>
          </a:prstGeom>
        </p:spPr>
      </p:pic>
      <p:sp>
        <p:nvSpPr>
          <p:cNvPr id="17" name="TextBox 16">
            <a:extLst>
              <a:ext uri="{FF2B5EF4-FFF2-40B4-BE49-F238E27FC236}">
                <a16:creationId xmlns:a16="http://schemas.microsoft.com/office/drawing/2014/main" id="{4E398322-F7A1-4F46-AC1E-6243C54810F4}"/>
              </a:ext>
            </a:extLst>
          </p:cNvPr>
          <p:cNvSpPr txBox="1"/>
          <p:nvPr/>
        </p:nvSpPr>
        <p:spPr>
          <a:xfrm>
            <a:off x="7560239" y="1904346"/>
            <a:ext cx="2965877" cy="276999"/>
          </a:xfrm>
          <a:prstGeom prst="rect">
            <a:avLst/>
          </a:prstGeom>
          <a:noFill/>
        </p:spPr>
        <p:txBody>
          <a:bodyPr wrap="none" rtlCol="0">
            <a:spAutoFit/>
          </a:bodyPr>
          <a:lstStyle/>
          <a:p>
            <a:r>
              <a:rPr lang="en-MX" sz="1200" b="1" dirty="0">
                <a:solidFill>
                  <a:srgbClr val="C44120"/>
                </a:solidFill>
                <a:latin typeface="Avenir Book" panose="02000503020000020003" pitchFamily="2" charset="0"/>
              </a:rPr>
              <a:t>Variable Importance in predicting class 1</a:t>
            </a:r>
            <a:endParaRPr lang="en-MX" sz="1600" b="1" dirty="0">
              <a:solidFill>
                <a:srgbClr val="C44120"/>
              </a:solidFill>
              <a:latin typeface="Avenir Book" panose="02000503020000020003" pitchFamily="2" charset="0"/>
            </a:endParaRPr>
          </a:p>
        </p:txBody>
      </p:sp>
      <p:sp>
        <p:nvSpPr>
          <p:cNvPr id="18" name="TextBox 17">
            <a:extLst>
              <a:ext uri="{FF2B5EF4-FFF2-40B4-BE49-F238E27FC236}">
                <a16:creationId xmlns:a16="http://schemas.microsoft.com/office/drawing/2014/main" id="{024A2608-70AC-0545-BBE6-C53D708ECFEC}"/>
              </a:ext>
            </a:extLst>
          </p:cNvPr>
          <p:cNvSpPr txBox="1"/>
          <p:nvPr/>
        </p:nvSpPr>
        <p:spPr>
          <a:xfrm>
            <a:off x="8183978" y="5766037"/>
            <a:ext cx="1949573" cy="246221"/>
          </a:xfrm>
          <a:prstGeom prst="rect">
            <a:avLst/>
          </a:prstGeom>
          <a:noFill/>
        </p:spPr>
        <p:txBody>
          <a:bodyPr wrap="none" rtlCol="0">
            <a:spAutoFit/>
          </a:bodyPr>
          <a:lstStyle/>
          <a:p>
            <a:r>
              <a:rPr lang="en-MX" sz="1000" dirty="0">
                <a:latin typeface="Avenir Book" panose="02000503020000020003" pitchFamily="2" charset="0"/>
              </a:rPr>
              <a:t>*Random Forest tunned model</a:t>
            </a:r>
            <a:endParaRPr lang="en-MX" sz="1100" dirty="0">
              <a:latin typeface="Avenir Book" panose="02000503020000020003" pitchFamily="2" charset="0"/>
            </a:endParaRPr>
          </a:p>
        </p:txBody>
      </p:sp>
    </p:spTree>
    <p:extLst>
      <p:ext uri="{BB962C8B-B14F-4D97-AF65-F5344CB8AC3E}">
        <p14:creationId xmlns:p14="http://schemas.microsoft.com/office/powerpoint/2010/main" val="1943321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1192</Words>
  <Application>Microsoft Macintosh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Book</vt:lpstr>
      <vt:lpstr>Avenir Next Medium</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153</cp:revision>
  <dcterms:created xsi:type="dcterms:W3CDTF">2022-01-04T14:47:46Z</dcterms:created>
  <dcterms:modified xsi:type="dcterms:W3CDTF">2023-01-12T22:19:03Z</dcterms:modified>
</cp:coreProperties>
</file>