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Informática,</a:t>
            </a:r>
            <a:br>
              <a:rPr lang="es-GT" dirty="0" smtClean="0"/>
            </a:br>
            <a:r>
              <a:rPr lang="es-GT" dirty="0" smtClean="0"/>
              <a:t>Programación y</a:t>
            </a:r>
            <a:br>
              <a:rPr lang="es-GT" dirty="0" smtClean="0"/>
            </a:br>
            <a:r>
              <a:rPr lang="es-GT" dirty="0" smtClean="0"/>
              <a:t>Soporte Técnico</a:t>
            </a:r>
            <a:endParaRPr lang="es-GT" dirty="0"/>
          </a:p>
        </p:txBody>
      </p:sp>
      <p:sp>
        <p:nvSpPr>
          <p:cNvPr id="3" name="Subtítulo 2"/>
          <p:cNvSpPr>
            <a:spLocks noGrp="1"/>
          </p:cNvSpPr>
          <p:nvPr>
            <p:ph type="subTitle" idx="1"/>
          </p:nvPr>
        </p:nvSpPr>
        <p:spPr/>
        <p:txBody>
          <a:bodyPr>
            <a:normAutofit lnSpcReduction="10000"/>
          </a:bodyPr>
          <a:lstStyle/>
          <a:p>
            <a:r>
              <a:rPr lang="es-GT" dirty="0" smtClean="0"/>
              <a:t>Área de Ciencias de la Computación (Ofimática)</a:t>
            </a:r>
          </a:p>
          <a:p>
            <a:endParaRPr lang="es-GT" dirty="0"/>
          </a:p>
        </p:txBody>
      </p:sp>
    </p:spTree>
    <p:extLst>
      <p:ext uri="{BB962C8B-B14F-4D97-AF65-F5344CB8AC3E}">
        <p14:creationId xmlns:p14="http://schemas.microsoft.com/office/powerpoint/2010/main" val="3060705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4728" y="498922"/>
            <a:ext cx="4852988" cy="1617163"/>
          </a:xfrm>
        </p:spPr>
        <p:txBody>
          <a:bodyPr/>
          <a:lstStyle/>
          <a:p>
            <a:r>
              <a:rPr lang="es-GT" dirty="0" smtClean="0">
                <a:solidFill>
                  <a:srgbClr val="FF0000"/>
                </a:solidFill>
              </a:rPr>
              <a:t>Historia  </a:t>
            </a:r>
            <a:endParaRPr lang="es-GT" dirty="0">
              <a:solidFill>
                <a:srgbClr val="FF0000"/>
              </a:solidFill>
            </a:endParaRPr>
          </a:p>
        </p:txBody>
      </p:sp>
      <p:sp>
        <p:nvSpPr>
          <p:cNvPr id="3" name="Marcador de posición de imagen 2"/>
          <p:cNvSpPr>
            <a:spLocks noGrp="1"/>
          </p:cNvSpPr>
          <p:nvPr>
            <p:ph type="pic" sz="quarter" idx="13"/>
          </p:nvPr>
        </p:nvSpPr>
        <p:spPr/>
      </p:sp>
      <p:sp>
        <p:nvSpPr>
          <p:cNvPr id="4" name="Marcador de texto 3"/>
          <p:cNvSpPr>
            <a:spLocks noGrp="1"/>
          </p:cNvSpPr>
          <p:nvPr>
            <p:ph type="body" sz="half" idx="2"/>
          </p:nvPr>
        </p:nvSpPr>
        <p:spPr/>
        <p:txBody>
          <a:bodyPr>
            <a:noAutofit/>
          </a:bodyPr>
          <a:lstStyle/>
          <a:p>
            <a:r>
              <a:rPr lang="es-GT" sz="2000" dirty="0"/>
              <a:t>Para crear un programa, y que la computadora lo interprete y ejecute las instrucciones escritas en él, debe escribirse en un lenguaje de programación. En sus comienzos las computadoras interpretaban solo instrucciones en un lenguaje específico, del más bajo nivel, conocido como código máquina, siendo éste excesivamente complicado para programar. </a:t>
            </a:r>
          </a:p>
        </p:txBody>
      </p:sp>
      <p:pic>
        <p:nvPicPr>
          <p:cNvPr id="7170" name="Picture 2" descr="Resultado de imagen para programacion histor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74" y="0"/>
            <a:ext cx="5685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6627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7170"/>
                                        </p:tgtEl>
                                        <p:attrNameLst>
                                          <p:attrName>style.visibility</p:attrName>
                                        </p:attrNameLst>
                                      </p:cBhvr>
                                      <p:to>
                                        <p:strVal val="visible"/>
                                      </p:to>
                                    </p:set>
                                    <p:anim calcmode="lin" valueType="num">
                                      <p:cBhvr>
                                        <p:cTn id="33" dur="500" fill="hold"/>
                                        <p:tgtEl>
                                          <p:spTgt spid="7170"/>
                                        </p:tgtEl>
                                        <p:attrNameLst>
                                          <p:attrName>ppt_w</p:attrName>
                                        </p:attrNameLst>
                                      </p:cBhvr>
                                      <p:tavLst>
                                        <p:tav tm="0">
                                          <p:val>
                                            <p:fltVal val="0"/>
                                          </p:val>
                                        </p:tav>
                                        <p:tav tm="100000">
                                          <p:val>
                                            <p:strVal val="#ppt_w"/>
                                          </p:val>
                                        </p:tav>
                                      </p:tavLst>
                                    </p:anim>
                                    <p:anim calcmode="lin" valueType="num">
                                      <p:cBhvr>
                                        <p:cTn id="34" dur="500" fill="hold"/>
                                        <p:tgtEl>
                                          <p:spTgt spid="7170"/>
                                        </p:tgtEl>
                                        <p:attrNameLst>
                                          <p:attrName>ppt_h</p:attrName>
                                        </p:attrNameLst>
                                      </p:cBhvr>
                                      <p:tavLst>
                                        <p:tav tm="0">
                                          <p:val>
                                            <p:fltVal val="0"/>
                                          </p:val>
                                        </p:tav>
                                        <p:tav tm="100000">
                                          <p:val>
                                            <p:strVal val="#ppt_h"/>
                                          </p:val>
                                        </p:tav>
                                      </p:tavLst>
                                    </p:anim>
                                    <p:animEffect transition="in" filter="fade">
                                      <p:cBhvr>
                                        <p:cTn id="35"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7188"/>
            <a:ext cx="10924800" cy="970450"/>
          </a:xfrm>
        </p:spPr>
        <p:txBody>
          <a:bodyPr/>
          <a:lstStyle/>
          <a:p>
            <a:r>
              <a:rPr lang="es-GT" b="0" dirty="0"/>
              <a:t>Léxico y programación</a:t>
            </a:r>
          </a:p>
        </p:txBody>
      </p:sp>
      <p:sp>
        <p:nvSpPr>
          <p:cNvPr id="3" name="Marcador de contenido 2"/>
          <p:cNvSpPr>
            <a:spLocks noGrp="1"/>
          </p:cNvSpPr>
          <p:nvPr>
            <p:ph sz="half" idx="1"/>
          </p:nvPr>
        </p:nvSpPr>
        <p:spPr>
          <a:xfrm>
            <a:off x="679012" y="2133601"/>
            <a:ext cx="5772588" cy="4292600"/>
          </a:xfrm>
        </p:spPr>
        <p:txBody>
          <a:bodyPr>
            <a:normAutofit/>
          </a:bodyPr>
          <a:lstStyle/>
          <a:p>
            <a:r>
              <a:rPr lang="es-GT" sz="1600" dirty="0"/>
              <a:t>La programación se rige por reglas y un conjunto más o menos reducido de órdenes, expresiones, instrucciones y comandos que tienden a asemejarse a una lengua natural acotada (en inglés); y que además tienen la particularidad de una reducida ambigüedad. Cuanto menos ambiguo es un lenguaje de programación, se dice, es más potente. Bajo esta premisa, y en el extremo, el lenguaje más potente existente es el binario, con ambigüedad nula (lo cual lleva a pensar así del lenguaje ensamblador</a:t>
            </a:r>
            <a:r>
              <a:rPr lang="es-GT" sz="1600" dirty="0" smtClean="0"/>
              <a:t>).</a:t>
            </a:r>
            <a:endParaRPr lang="es-GT" sz="1600" dirty="0"/>
          </a:p>
          <a:p>
            <a:r>
              <a:rPr lang="es-GT" sz="1600" dirty="0"/>
              <a:t>En los lenguajes de programación de alto nivel se distinguen diversos elementos entre los que se incluyen el léxico propio del lenguaje y las reglas semánticas y sintácticas.</a:t>
            </a:r>
            <a:endParaRPr lang="es-GT" sz="1200" dirty="0"/>
          </a:p>
        </p:txBody>
      </p:sp>
      <p:pic>
        <p:nvPicPr>
          <p:cNvPr id="8" name="Marcador de contenido 7"/>
          <p:cNvPicPr>
            <a:picLocks noGrp="1" noChangeAspect="1"/>
          </p:cNvPicPr>
          <p:nvPr>
            <p:ph sz="half" idx="2"/>
          </p:nvPr>
        </p:nvPicPr>
        <p:blipFill>
          <a:blip r:embed="rId2"/>
          <a:stretch>
            <a:fillRect/>
          </a:stretch>
        </p:blipFill>
        <p:spPr>
          <a:xfrm>
            <a:off x="7355984" y="2133601"/>
            <a:ext cx="4378816" cy="3506542"/>
          </a:xfrm>
          <a:prstGeom prst="rect">
            <a:avLst/>
          </a:prstGeom>
        </p:spPr>
      </p:pic>
    </p:spTree>
    <p:extLst>
      <p:ext uri="{BB962C8B-B14F-4D97-AF65-F5344CB8AC3E}">
        <p14:creationId xmlns:p14="http://schemas.microsoft.com/office/powerpoint/2010/main" val="35196991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Soporte Técnico </a:t>
            </a:r>
            <a:endParaRPr lang="es-GT" dirty="0"/>
          </a:p>
        </p:txBody>
      </p:sp>
    </p:spTree>
    <p:extLst>
      <p:ext uri="{BB962C8B-B14F-4D97-AF65-F5344CB8AC3E}">
        <p14:creationId xmlns:p14="http://schemas.microsoft.com/office/powerpoint/2010/main" val="46660188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Introducción : ¿Qué es Soporte </a:t>
            </a:r>
            <a:r>
              <a:rPr lang="es-GT" dirty="0" err="1" smtClean="0"/>
              <a:t>Tecnico</a:t>
            </a:r>
            <a:r>
              <a:rPr lang="es-GT" dirty="0" smtClean="0"/>
              <a:t>?</a:t>
            </a:r>
            <a:endParaRPr lang="es-GT" dirty="0"/>
          </a:p>
        </p:txBody>
      </p:sp>
      <p:sp>
        <p:nvSpPr>
          <p:cNvPr id="3" name="CuadroTexto 2"/>
          <p:cNvSpPr txBox="1"/>
          <p:nvPr/>
        </p:nvSpPr>
        <p:spPr>
          <a:xfrm>
            <a:off x="596901" y="2254250"/>
            <a:ext cx="6070599" cy="3785652"/>
          </a:xfrm>
          <a:prstGeom prst="rect">
            <a:avLst/>
          </a:prstGeom>
          <a:noFill/>
        </p:spPr>
        <p:txBody>
          <a:bodyPr wrap="square" rtlCol="0">
            <a:spAutoFit/>
          </a:bodyPr>
          <a:lstStyle/>
          <a:p>
            <a:r>
              <a:rPr lang="es-GT" sz="2400" dirty="0"/>
              <a:t>La asistencia técnica o soporte técnico es un rango de servicios por medio del cual se proporciona asistencia a los usuarios al tener algún problema al utilizar un producto o servicio, ya sea este el hardware o software de una computadora de un servidor de Internet, periféricos, artículos electrónicos, maquinaria, o cualquier otro sistema informático.</a:t>
            </a:r>
          </a:p>
        </p:txBody>
      </p:sp>
      <p:pic>
        <p:nvPicPr>
          <p:cNvPr id="5" name="Imagen 4"/>
          <p:cNvPicPr>
            <a:picLocks noChangeAspect="1"/>
          </p:cNvPicPr>
          <p:nvPr/>
        </p:nvPicPr>
        <p:blipFill>
          <a:blip r:embed="rId2"/>
          <a:stretch>
            <a:fillRect/>
          </a:stretch>
        </p:blipFill>
        <p:spPr>
          <a:xfrm>
            <a:off x="6934200" y="1920420"/>
            <a:ext cx="4876800" cy="4296229"/>
          </a:xfrm>
          <a:prstGeom prst="rect">
            <a:avLst/>
          </a:prstGeom>
        </p:spPr>
      </p:pic>
    </p:spTree>
    <p:extLst>
      <p:ext uri="{BB962C8B-B14F-4D97-AF65-F5344CB8AC3E}">
        <p14:creationId xmlns:p14="http://schemas.microsoft.com/office/powerpoint/2010/main" val="3617623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0" dirty="0"/>
              <a:t>Tipos de asistencia</a:t>
            </a:r>
          </a:p>
        </p:txBody>
      </p:sp>
      <p:sp>
        <p:nvSpPr>
          <p:cNvPr id="3" name="Marcador de contenido 2"/>
          <p:cNvSpPr>
            <a:spLocks noGrp="1"/>
          </p:cNvSpPr>
          <p:nvPr>
            <p:ph idx="1"/>
          </p:nvPr>
        </p:nvSpPr>
        <p:spPr>
          <a:xfrm>
            <a:off x="4868333" y="446088"/>
            <a:ext cx="6252633" cy="5414963"/>
          </a:xfrm>
        </p:spPr>
        <p:txBody>
          <a:bodyPr>
            <a:noAutofit/>
          </a:bodyPr>
          <a:lstStyle/>
          <a:p>
            <a:r>
              <a:rPr lang="es-GT" sz="2000" dirty="0"/>
              <a:t>La asistencia técnica se puede dar por distintos medios, incluyendo el correo electrónico, chat, software de aplicación, faxes y técnicos, aunque los más comunes son el telefónico y el presencial (en sitio). En los últimos años hay una tendencia a la prestación de asistencia técnica remoto, donde un técnico se conecta al ordenador mediante una aplicación de conexión remota que cuenta con la capacidad de almacenar muchos trabajos de </a:t>
            </a:r>
            <a:r>
              <a:rPr lang="es-GT" sz="2000" dirty="0" smtClean="0"/>
              <a:t>memoria.</a:t>
            </a:r>
            <a:endParaRPr lang="es-GT" sz="2000" dirty="0"/>
          </a:p>
        </p:txBody>
      </p:sp>
      <p:pic>
        <p:nvPicPr>
          <p:cNvPr id="5" name="Imagen 4"/>
          <p:cNvPicPr>
            <a:picLocks noChangeAspect="1"/>
          </p:cNvPicPr>
          <p:nvPr/>
        </p:nvPicPr>
        <p:blipFill>
          <a:blip r:embed="rId2"/>
          <a:stretch>
            <a:fillRect/>
          </a:stretch>
        </p:blipFill>
        <p:spPr>
          <a:xfrm>
            <a:off x="1073150" y="2560637"/>
            <a:ext cx="3547533" cy="3300414"/>
          </a:xfrm>
          <a:prstGeom prst="rect">
            <a:avLst/>
          </a:prstGeom>
        </p:spPr>
      </p:pic>
    </p:spTree>
    <p:extLst>
      <p:ext uri="{BB962C8B-B14F-4D97-AF65-F5344CB8AC3E}">
        <p14:creationId xmlns:p14="http://schemas.microsoft.com/office/powerpoint/2010/main" val="25790209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anim calcmode="lin" valueType="num">
                                      <p:cBhvr>
                                        <p:cTn id="19"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4728" y="-808582"/>
            <a:ext cx="4852988" cy="1617163"/>
          </a:xfrm>
        </p:spPr>
        <p:txBody>
          <a:bodyPr/>
          <a:lstStyle/>
          <a:p>
            <a:r>
              <a:rPr lang="es-GT" dirty="0" smtClean="0">
                <a:solidFill>
                  <a:srgbClr val="FF0000"/>
                </a:solidFill>
              </a:rPr>
              <a:t>Definición  </a:t>
            </a:r>
            <a:endParaRPr lang="es-GT" dirty="0">
              <a:solidFill>
                <a:srgbClr val="FF0000"/>
              </a:solidFill>
            </a:endParaRPr>
          </a:p>
        </p:txBody>
      </p:sp>
      <p:sp>
        <p:nvSpPr>
          <p:cNvPr id="3" name="Marcador de posición de imagen 2"/>
          <p:cNvSpPr>
            <a:spLocks noGrp="1"/>
          </p:cNvSpPr>
          <p:nvPr>
            <p:ph type="pic" sz="quarter" idx="13"/>
          </p:nvPr>
        </p:nvSpPr>
        <p:spPr/>
      </p:sp>
      <p:sp>
        <p:nvSpPr>
          <p:cNvPr id="4" name="Marcador de texto 3"/>
          <p:cNvSpPr>
            <a:spLocks noGrp="1"/>
          </p:cNvSpPr>
          <p:nvPr>
            <p:ph type="body" sz="half" idx="2"/>
          </p:nvPr>
        </p:nvSpPr>
        <p:spPr>
          <a:xfrm>
            <a:off x="814728" y="934984"/>
            <a:ext cx="4852988" cy="3516365"/>
          </a:xfrm>
        </p:spPr>
        <p:txBody>
          <a:bodyPr>
            <a:noAutofit/>
          </a:bodyPr>
          <a:lstStyle/>
          <a:p>
            <a:r>
              <a:rPr lang="es-GT" sz="2000" dirty="0"/>
              <a:t>El soporte técnico, por lo tanto, es una asistencia que brindan las empresas para que sus clientes puedan hacer uso de sus productos o servicios. La finalidad del soporte técnico es ayudar a los usuarios para que puedan resolver ciertos </a:t>
            </a:r>
            <a:r>
              <a:rPr lang="es-GT" sz="2000" dirty="0" smtClean="0"/>
              <a:t>problemas. Por </a:t>
            </a:r>
            <a:r>
              <a:rPr lang="es-GT" sz="2000" dirty="0"/>
              <a:t>ejemplo: “No logro conectarme a Internet: voy a tener que llamar al soporte técnico para que me explique qué sucede”, “Seguí todas las instrucciones que me dio el equipo de soporte técnico pero el sistema sigue sin funcionar”, “Contratando nuestro servicio, tendrá soporte técnico ilimitado durante las 24 horas del día”.</a:t>
            </a:r>
          </a:p>
        </p:txBody>
      </p:sp>
      <p:pic>
        <p:nvPicPr>
          <p:cNvPr id="6" name="Imagen 5"/>
          <p:cNvPicPr>
            <a:picLocks noChangeAspect="1"/>
          </p:cNvPicPr>
          <p:nvPr/>
        </p:nvPicPr>
        <p:blipFill>
          <a:blip r:embed="rId2"/>
          <a:stretch>
            <a:fillRect/>
          </a:stretch>
        </p:blipFill>
        <p:spPr>
          <a:xfrm>
            <a:off x="6515100" y="0"/>
            <a:ext cx="5676900" cy="6858000"/>
          </a:xfrm>
          <a:prstGeom prst="rect">
            <a:avLst/>
          </a:prstGeom>
        </p:spPr>
      </p:pic>
    </p:spTree>
    <p:extLst>
      <p:ext uri="{BB962C8B-B14F-4D97-AF65-F5344CB8AC3E}">
        <p14:creationId xmlns:p14="http://schemas.microsoft.com/office/powerpoint/2010/main" val="2395033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7188"/>
            <a:ext cx="10924800" cy="970450"/>
          </a:xfrm>
        </p:spPr>
        <p:txBody>
          <a:bodyPr/>
          <a:lstStyle/>
          <a:p>
            <a:r>
              <a:rPr lang="es-GT" b="0" dirty="0" smtClean="0"/>
              <a:t>Niveles de Asistencia</a:t>
            </a:r>
            <a:endParaRPr lang="es-GT" b="0" dirty="0"/>
          </a:p>
        </p:txBody>
      </p:sp>
      <p:sp>
        <p:nvSpPr>
          <p:cNvPr id="3" name="Marcador de contenido 2"/>
          <p:cNvSpPr>
            <a:spLocks noGrp="1"/>
          </p:cNvSpPr>
          <p:nvPr>
            <p:ph sz="half" idx="1"/>
          </p:nvPr>
        </p:nvSpPr>
        <p:spPr>
          <a:xfrm>
            <a:off x="679012" y="2133601"/>
            <a:ext cx="5772588" cy="4292600"/>
          </a:xfrm>
        </p:spPr>
        <p:txBody>
          <a:bodyPr>
            <a:normAutofit fontScale="92500"/>
          </a:bodyPr>
          <a:lstStyle/>
          <a:p>
            <a:r>
              <a:rPr lang="es-GT" sz="1600" dirty="0"/>
              <a:t>Cuando la asistencia está debidamente organizada, se pueden dar varios niveles, donde el soporte de nivel 1 es el que está en contacto directo con el usuario y que soluciona las incidencias triviales, el soporte nivel 2 daría asistencia al nivel que está por debajo y a este nivel llega la información algo filtrada, y así sucesivamente</a:t>
            </a:r>
            <a:r>
              <a:rPr lang="es-GT" sz="1600" dirty="0" smtClean="0"/>
              <a:t>.</a:t>
            </a:r>
            <a:endParaRPr lang="es-GT" sz="1600" dirty="0"/>
          </a:p>
          <a:p>
            <a:r>
              <a:rPr lang="es-GT" sz="1600" dirty="0"/>
              <a:t>El soporte o asistencia técnica está a menudo subdividido en capas, o niveles (llamados tiers en inglés), para que así pueda atender de una forma más eficaz y eficiente a una base de negocio o </a:t>
            </a:r>
            <a:r>
              <a:rPr lang="es-GT" sz="1600" dirty="0" smtClean="0"/>
              <a:t>clientes</a:t>
            </a:r>
            <a:endParaRPr lang="es-GT" sz="1600" dirty="0"/>
          </a:p>
          <a:p>
            <a:r>
              <a:rPr lang="es-GT" sz="1600" dirty="0"/>
              <a:t>El motivo que justifica prestar un servicio de asistencia a través de un sistema multinivel en lugar de un grupo general de soporte es proporcionar el mejor servicio posible de la forma más eficiente. El éxito de la estructura organizativa depende enormemente de la capacidad del equipo técnico de comprender su nivel responsabilidad y </a:t>
            </a:r>
            <a:r>
              <a:rPr lang="es-GT" sz="1600" dirty="0" smtClean="0"/>
              <a:t>compromiso.</a:t>
            </a:r>
            <a:endParaRPr lang="es-GT" sz="1200" dirty="0"/>
          </a:p>
        </p:txBody>
      </p:sp>
      <p:pic>
        <p:nvPicPr>
          <p:cNvPr id="12292" name="Picture 4" descr="Resultado de imagen para soporte tecnic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89700" y="2374900"/>
            <a:ext cx="45910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5258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Gracias</a:t>
            </a:r>
            <a:endParaRPr lang="es-GT" dirty="0"/>
          </a:p>
        </p:txBody>
      </p:sp>
      <p:sp>
        <p:nvSpPr>
          <p:cNvPr id="3" name="Subtítulo 2"/>
          <p:cNvSpPr>
            <a:spLocks noGrp="1"/>
          </p:cNvSpPr>
          <p:nvPr>
            <p:ph type="subTitle" idx="1"/>
          </p:nvPr>
        </p:nvSpPr>
        <p:spPr/>
        <p:txBody>
          <a:bodyPr>
            <a:normAutofit/>
          </a:bodyPr>
          <a:lstStyle/>
          <a:p>
            <a:r>
              <a:rPr lang="es-GT" dirty="0" smtClean="0"/>
              <a:t>FIN DE LA PRESENTACIÓN   </a:t>
            </a:r>
          </a:p>
        </p:txBody>
      </p:sp>
    </p:spTree>
    <p:extLst>
      <p:ext uri="{BB962C8B-B14F-4D97-AF65-F5344CB8AC3E}">
        <p14:creationId xmlns:p14="http://schemas.microsoft.com/office/powerpoint/2010/main" val="274825107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Informática </a:t>
            </a:r>
            <a:endParaRPr lang="es-GT" dirty="0"/>
          </a:p>
        </p:txBody>
      </p:sp>
    </p:spTree>
    <p:extLst>
      <p:ext uri="{BB962C8B-B14F-4D97-AF65-F5344CB8AC3E}">
        <p14:creationId xmlns:p14="http://schemas.microsoft.com/office/powerpoint/2010/main" val="41877424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Introducción : ¿Qué es Informática?</a:t>
            </a:r>
            <a:endParaRPr lang="es-GT" dirty="0"/>
          </a:p>
        </p:txBody>
      </p:sp>
      <p:sp>
        <p:nvSpPr>
          <p:cNvPr id="3" name="CuadroTexto 2"/>
          <p:cNvSpPr txBox="1"/>
          <p:nvPr/>
        </p:nvSpPr>
        <p:spPr>
          <a:xfrm>
            <a:off x="596901" y="2254250"/>
            <a:ext cx="6451600" cy="3693319"/>
          </a:xfrm>
          <a:prstGeom prst="rect">
            <a:avLst/>
          </a:prstGeom>
          <a:noFill/>
        </p:spPr>
        <p:txBody>
          <a:bodyPr wrap="square" rtlCol="0">
            <a:spAutoFit/>
          </a:bodyPr>
          <a:lstStyle/>
          <a:p>
            <a:r>
              <a:rPr lang="es-GT" dirty="0"/>
              <a:t>La informática, también llamada computación</a:t>
            </a:r>
            <a:r>
              <a:rPr lang="es-GT" dirty="0" smtClean="0"/>
              <a:t>,​ </a:t>
            </a:r>
            <a:r>
              <a:rPr lang="es-GT" dirty="0"/>
              <a:t>es una ciencia que administra métodos, técnicas y procesos con el fin de almacenar, procesar y transmitir información y datos en formato digital.</a:t>
            </a:r>
          </a:p>
          <a:p>
            <a:endParaRPr lang="es-GT" dirty="0"/>
          </a:p>
          <a:p>
            <a:r>
              <a:rPr lang="es-GT" dirty="0"/>
              <a:t>De esta forma, la informática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a:t>
            </a:r>
          </a:p>
        </p:txBody>
      </p:sp>
      <p:pic>
        <p:nvPicPr>
          <p:cNvPr id="1026" name="Picture 2" descr="Resultado de imagen para informa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1" y="2254250"/>
            <a:ext cx="48895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927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Definición:  Informática</a:t>
            </a:r>
            <a:endParaRPr lang="es-GT" dirty="0"/>
          </a:p>
        </p:txBody>
      </p:sp>
      <p:sp>
        <p:nvSpPr>
          <p:cNvPr id="3" name="Marcador de contenido 2"/>
          <p:cNvSpPr>
            <a:spLocks noGrp="1"/>
          </p:cNvSpPr>
          <p:nvPr>
            <p:ph idx="1"/>
          </p:nvPr>
        </p:nvSpPr>
        <p:spPr>
          <a:xfrm>
            <a:off x="4868333" y="446087"/>
            <a:ext cx="6252633" cy="5414963"/>
          </a:xfrm>
        </p:spPr>
        <p:txBody>
          <a:bodyPr/>
          <a:lstStyle/>
          <a:p>
            <a:r>
              <a:rPr lang="es-GT" dirty="0" smtClean="0"/>
              <a:t>La </a:t>
            </a:r>
            <a:r>
              <a:rPr lang="es-GT" dirty="0"/>
              <a:t>Informática es la disciplina o campo de estudio que abarca el conjunto de conocimientos, métodos y técnicas referentes al tratamiento automático de la información, junto con sus teorías y aplicaciones prácticas, con el fin de almacenar, procesar y transmitir datos e información en formato digital utilizando sistemas computacionales. Los datos son la materia prima para que, mediante su proceso, se obtenga como resultado información.  Para ello, la informática crea y/o emplea sistemas de procesamiento de datos, que incluyen medios físicos (hardware) en interacción con medios lógicos (software) y las personas que los programan y/o los usan (humanware</a:t>
            </a:r>
            <a:r>
              <a:rPr lang="es-GT" dirty="0" smtClean="0"/>
              <a:t>).</a:t>
            </a:r>
            <a:endParaRPr lang="es-GT" dirty="0"/>
          </a:p>
        </p:txBody>
      </p:sp>
      <p:pic>
        <p:nvPicPr>
          <p:cNvPr id="2050" name="Picture 2" descr="Resultado de imagen para informa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1" y="2483643"/>
            <a:ext cx="3547533" cy="3377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788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heel(1)">
                                      <p:cBhvr>
                                        <p:cTn id="13" dur="20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anim calcmode="lin" valueType="num">
                                      <p:cBhvr>
                                        <p:cTn id="19"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4728" y="498922"/>
            <a:ext cx="4852988" cy="1617163"/>
          </a:xfrm>
        </p:spPr>
        <p:txBody>
          <a:bodyPr/>
          <a:lstStyle/>
          <a:p>
            <a:r>
              <a:rPr lang="es-GT" dirty="0" smtClean="0">
                <a:solidFill>
                  <a:srgbClr val="FF0000"/>
                </a:solidFill>
              </a:rPr>
              <a:t>Orígenes </a:t>
            </a:r>
            <a:endParaRPr lang="es-GT" dirty="0">
              <a:solidFill>
                <a:srgbClr val="FF0000"/>
              </a:solidFill>
            </a:endParaRPr>
          </a:p>
        </p:txBody>
      </p:sp>
      <p:sp>
        <p:nvSpPr>
          <p:cNvPr id="3" name="Marcador de posición de imagen 2"/>
          <p:cNvSpPr>
            <a:spLocks noGrp="1"/>
          </p:cNvSpPr>
          <p:nvPr>
            <p:ph type="pic" sz="quarter" idx="13"/>
          </p:nvPr>
        </p:nvSpPr>
        <p:spPr/>
      </p:sp>
      <p:sp>
        <p:nvSpPr>
          <p:cNvPr id="4" name="Marcador de texto 3"/>
          <p:cNvSpPr>
            <a:spLocks noGrp="1"/>
          </p:cNvSpPr>
          <p:nvPr>
            <p:ph type="body" sz="half" idx="2"/>
          </p:nvPr>
        </p:nvSpPr>
        <p:spPr/>
        <p:txBody>
          <a:bodyPr>
            <a:noAutofit/>
          </a:bodyPr>
          <a:lstStyle/>
          <a:p>
            <a:r>
              <a:rPr lang="es-GT" sz="2000" dirty="0"/>
              <a:t>La disciplina de la informática es anterior a la creación de las computadoras. Ya en la Antigüedad se conocían métodos para realizar cálculos matemáticos, por ejemplo el algoritmo de Euclides. En el siglo XVII comenzaron a inventarse máquinas calculadoras. En el siglo XIX se desarrollaron las primeras máquinas programables, es decir, que el usuario podría modificar la secuencia de acciones a realizar.</a:t>
            </a:r>
          </a:p>
        </p:txBody>
      </p:sp>
      <p:pic>
        <p:nvPicPr>
          <p:cNvPr id="3074" name="Picture 2" descr="Resultado de imagen para origenes de la informa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0"/>
            <a:ext cx="57199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804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p:cTn id="33" dur="500" fill="hold"/>
                                        <p:tgtEl>
                                          <p:spTgt spid="3074"/>
                                        </p:tgtEl>
                                        <p:attrNameLst>
                                          <p:attrName>ppt_w</p:attrName>
                                        </p:attrNameLst>
                                      </p:cBhvr>
                                      <p:tavLst>
                                        <p:tav tm="0">
                                          <p:val>
                                            <p:fltVal val="0"/>
                                          </p:val>
                                        </p:tav>
                                        <p:tav tm="100000">
                                          <p:val>
                                            <p:strVal val="#ppt_w"/>
                                          </p:val>
                                        </p:tav>
                                      </p:tavLst>
                                    </p:anim>
                                    <p:anim calcmode="lin" valueType="num">
                                      <p:cBhvr>
                                        <p:cTn id="34" dur="500" fill="hold"/>
                                        <p:tgtEl>
                                          <p:spTgt spid="3074"/>
                                        </p:tgtEl>
                                        <p:attrNameLst>
                                          <p:attrName>ppt_h</p:attrName>
                                        </p:attrNameLst>
                                      </p:cBhvr>
                                      <p:tavLst>
                                        <p:tav tm="0">
                                          <p:val>
                                            <p:fltVal val="0"/>
                                          </p:val>
                                        </p:tav>
                                        <p:tav tm="100000">
                                          <p:val>
                                            <p:strVal val="#ppt_h"/>
                                          </p:val>
                                        </p:tav>
                                      </p:tavLst>
                                    </p:anim>
                                    <p:animEffect transition="in" filter="fade">
                                      <p:cBhvr>
                                        <p:cTn id="3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7188"/>
            <a:ext cx="10924800" cy="970450"/>
          </a:xfrm>
        </p:spPr>
        <p:txBody>
          <a:bodyPr/>
          <a:lstStyle/>
          <a:p>
            <a:r>
              <a:rPr lang="es-GT" dirty="0" smtClean="0"/>
              <a:t>Sistemas  de Tratamiento de la </a:t>
            </a:r>
            <a:r>
              <a:rPr lang="es-GT" dirty="0" err="1" smtClean="0"/>
              <a:t>Informacion</a:t>
            </a:r>
            <a:endParaRPr lang="es-GT" dirty="0"/>
          </a:p>
        </p:txBody>
      </p:sp>
      <p:sp>
        <p:nvSpPr>
          <p:cNvPr id="3" name="Marcador de contenido 2"/>
          <p:cNvSpPr>
            <a:spLocks noGrp="1"/>
          </p:cNvSpPr>
          <p:nvPr>
            <p:ph sz="half" idx="1"/>
          </p:nvPr>
        </p:nvSpPr>
        <p:spPr>
          <a:xfrm>
            <a:off x="679012" y="2133601"/>
            <a:ext cx="5772588" cy="4292600"/>
          </a:xfrm>
        </p:spPr>
        <p:txBody>
          <a:bodyPr>
            <a:normAutofit/>
          </a:bodyPr>
          <a:lstStyle/>
          <a:p>
            <a:r>
              <a:rPr lang="es-GT" sz="1600" dirty="0"/>
              <a:t>Entrada: captación de la información. </a:t>
            </a:r>
            <a:endParaRPr lang="es-GT" sz="1600" dirty="0" smtClean="0"/>
          </a:p>
          <a:p>
            <a:r>
              <a:rPr lang="es-GT" sz="1600" dirty="0" smtClean="0"/>
              <a:t>Proceso</a:t>
            </a:r>
            <a:r>
              <a:rPr lang="es-GT" sz="1600" dirty="0"/>
              <a:t>: tratamiento de la información. </a:t>
            </a:r>
            <a:endParaRPr lang="es-GT" sz="1600" dirty="0" smtClean="0"/>
          </a:p>
          <a:p>
            <a:r>
              <a:rPr lang="es-GT" sz="1600" dirty="0" smtClean="0"/>
              <a:t>Salida</a:t>
            </a:r>
            <a:r>
              <a:rPr lang="es-GT" sz="1600" dirty="0"/>
              <a:t>: transmisión de resultados. </a:t>
            </a:r>
            <a:endParaRPr lang="es-GT" sz="1600" dirty="0" smtClean="0"/>
          </a:p>
          <a:p>
            <a:r>
              <a:rPr lang="es-GT" sz="1600" dirty="0" smtClean="0"/>
              <a:t>Sistema </a:t>
            </a:r>
            <a:r>
              <a:rPr lang="es-GT" sz="1600" dirty="0"/>
              <a:t>operativo es un conjunto de programas que permite interactuar al usuario con la computadora.</a:t>
            </a:r>
          </a:p>
          <a:p>
            <a:r>
              <a:rPr lang="es-GT" sz="1600" dirty="0"/>
              <a:t>Sistemas de mando y control, son sistemas basados en la mecánica y motricidad de dispositivos que permiten al usuario localizar, dentro de la </a:t>
            </a:r>
            <a:r>
              <a:rPr lang="es-GT" sz="1600" dirty="0" smtClean="0"/>
              <a:t>logística.</a:t>
            </a:r>
          </a:p>
          <a:p>
            <a:r>
              <a:rPr lang="es-GT" sz="1600" dirty="0" smtClean="0"/>
              <a:t>Sistemas </a:t>
            </a:r>
            <a:r>
              <a:rPr lang="es-GT" sz="1600" dirty="0"/>
              <a:t>de archivo, son sistemas que permiten el almacenamiento a largo plazo de información que no se demandará por un largo periodo de tiempo. </a:t>
            </a:r>
            <a:endParaRPr lang="es-GT" sz="1600" dirty="0" smtClean="0"/>
          </a:p>
          <a:p>
            <a:r>
              <a:rPr lang="es-GT" sz="1600" dirty="0" smtClean="0"/>
              <a:t>Código ASCII es un método para la correspondencia de cadenas de bits permitiendo de esta forma la comunicación.</a:t>
            </a:r>
            <a:endParaRPr lang="es-GT" sz="1200" dirty="0"/>
          </a:p>
        </p:txBody>
      </p:sp>
      <p:pic>
        <p:nvPicPr>
          <p:cNvPr id="4103" name="Picture 7" descr="Resultado de imagen para sistemas de tratamiento de la informaciÃ³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27825" y="2374900"/>
            <a:ext cx="4616414" cy="374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2496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Programación </a:t>
            </a:r>
            <a:endParaRPr lang="es-GT" dirty="0"/>
          </a:p>
        </p:txBody>
      </p:sp>
    </p:spTree>
    <p:extLst>
      <p:ext uri="{BB962C8B-B14F-4D97-AF65-F5344CB8AC3E}">
        <p14:creationId xmlns:p14="http://schemas.microsoft.com/office/powerpoint/2010/main" val="37861110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Introducción : ¿Qué es Programación?</a:t>
            </a:r>
            <a:endParaRPr lang="es-GT" dirty="0"/>
          </a:p>
        </p:txBody>
      </p:sp>
      <p:sp>
        <p:nvSpPr>
          <p:cNvPr id="3" name="CuadroTexto 2"/>
          <p:cNvSpPr txBox="1"/>
          <p:nvPr/>
        </p:nvSpPr>
        <p:spPr>
          <a:xfrm>
            <a:off x="596901" y="2254250"/>
            <a:ext cx="6057899" cy="2862322"/>
          </a:xfrm>
          <a:prstGeom prst="rect">
            <a:avLst/>
          </a:prstGeom>
          <a:noFill/>
        </p:spPr>
        <p:txBody>
          <a:bodyPr wrap="square" rtlCol="0">
            <a:spAutoFit/>
          </a:bodyPr>
          <a:lstStyle/>
          <a:p>
            <a:r>
              <a:rPr lang="es-GT" dirty="0"/>
              <a:t>La programación es un proceso que se utiliza para idear y ordenar las acciones que se realizarán en el marco de un proyecto; al anuncio de las partes que componen un acto o espectáculo; a la preparación de máquinas para que cumplan con una cierta tarea en un momento determinado; a la elaboración de programas para la resolución de problemas mediante ordenadores, y a la preparación de los datos necesarios para obtener una solución de un problema.</a:t>
            </a:r>
          </a:p>
        </p:txBody>
      </p:sp>
      <p:pic>
        <p:nvPicPr>
          <p:cNvPr id="6" name="Imagen 5"/>
          <p:cNvPicPr>
            <a:picLocks noChangeAspect="1"/>
          </p:cNvPicPr>
          <p:nvPr/>
        </p:nvPicPr>
        <p:blipFill>
          <a:blip r:embed="rId2"/>
          <a:stretch>
            <a:fillRect/>
          </a:stretch>
        </p:blipFill>
        <p:spPr>
          <a:xfrm>
            <a:off x="6861174" y="2254250"/>
            <a:ext cx="4735459" cy="2862322"/>
          </a:xfrm>
          <a:prstGeom prst="rect">
            <a:avLst/>
          </a:prstGeom>
        </p:spPr>
      </p:pic>
    </p:spTree>
    <p:extLst>
      <p:ext uri="{BB962C8B-B14F-4D97-AF65-F5344CB8AC3E}">
        <p14:creationId xmlns:p14="http://schemas.microsoft.com/office/powerpoint/2010/main" val="21516906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Definición:  Programación</a:t>
            </a:r>
            <a:endParaRPr lang="es-GT" dirty="0"/>
          </a:p>
        </p:txBody>
      </p:sp>
      <p:sp>
        <p:nvSpPr>
          <p:cNvPr id="3" name="Marcador de contenido 2"/>
          <p:cNvSpPr>
            <a:spLocks noGrp="1"/>
          </p:cNvSpPr>
          <p:nvPr>
            <p:ph idx="1"/>
          </p:nvPr>
        </p:nvSpPr>
        <p:spPr>
          <a:xfrm>
            <a:off x="4868333" y="446088"/>
            <a:ext cx="6252633" cy="5414963"/>
          </a:xfrm>
        </p:spPr>
        <p:txBody>
          <a:bodyPr>
            <a:noAutofit/>
          </a:bodyPr>
          <a:lstStyle/>
          <a:p>
            <a:r>
              <a:rPr lang="es-GT" sz="2000" dirty="0"/>
              <a:t>En la actualidad, la noción de programación se encuentra muy asociada a la creación de aplicaciones informática y videojuegos. Es el proceso por el cual una persona desarrolla un programa valiéndose de una herramienta que le permita escribir el código (el cual puede estar en uno o varios lenguajes, como C++, Java y Python, entre otros) y de otra que sea capaz de “traducirlo” a lo que se conoce como lenguaje de máquina, que puede comprender el microprocesador.</a:t>
            </a:r>
          </a:p>
        </p:txBody>
      </p:sp>
      <p:pic>
        <p:nvPicPr>
          <p:cNvPr id="6146" name="Picture 2" descr="Resultado de imagen para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1" y="2442611"/>
            <a:ext cx="3547533" cy="341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6384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wheel(1)">
                                      <p:cBhvr>
                                        <p:cTn id="13" dur="20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anim calcmode="lin" valueType="num">
                                      <p:cBhvr>
                                        <p:cTn id="19"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TM03457503[[fn=Citable]]</Template>
  <TotalTime>45</TotalTime>
  <Words>1206</Words>
  <Application>Microsoft Office PowerPoint</Application>
  <PresentationFormat>Panorámica</PresentationFormat>
  <Paragraphs>42</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Century Gothic</vt:lpstr>
      <vt:lpstr>Wingdings 2</vt:lpstr>
      <vt:lpstr>Citable</vt:lpstr>
      <vt:lpstr>Informática, Programación y Soporte Técnico</vt:lpstr>
      <vt:lpstr>Informática </vt:lpstr>
      <vt:lpstr>Introducción : ¿Qué es Informática?</vt:lpstr>
      <vt:lpstr>Definición:  Informática</vt:lpstr>
      <vt:lpstr>Orígenes </vt:lpstr>
      <vt:lpstr>Sistemas  de Tratamiento de la Informacion</vt:lpstr>
      <vt:lpstr>Programación </vt:lpstr>
      <vt:lpstr>Introducción : ¿Qué es Programación?</vt:lpstr>
      <vt:lpstr>Definición:  Programación</vt:lpstr>
      <vt:lpstr>Historia  </vt:lpstr>
      <vt:lpstr>Léxico y programación</vt:lpstr>
      <vt:lpstr>Soporte Técnico </vt:lpstr>
      <vt:lpstr>Introducción : ¿Qué es Soporte Tecnico?</vt:lpstr>
      <vt:lpstr>Tipos de asistencia</vt:lpstr>
      <vt:lpstr>Definición  </vt:lpstr>
      <vt:lpstr>Niveles de Asistencia</vt:lpstr>
      <vt:lpstr>Gracias</vt:lpstr>
    </vt:vector>
  </TitlesOfParts>
  <Company>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Programación y Soporte Técnico</dc:title>
  <dc:creator>CM</dc:creator>
  <cp:lastModifiedBy>CM</cp:lastModifiedBy>
  <cp:revision>10</cp:revision>
  <dcterms:created xsi:type="dcterms:W3CDTF">2019-05-29T13:43:25Z</dcterms:created>
  <dcterms:modified xsi:type="dcterms:W3CDTF">2019-05-29T14:28:41Z</dcterms:modified>
</cp:coreProperties>
</file>