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514" r:id="rId3"/>
    <p:sldId id="513" r:id="rId4"/>
    <p:sldId id="517" r:id="rId5"/>
    <p:sldId id="515" r:id="rId6"/>
    <p:sldId id="516" r:id="rId7"/>
    <p:sldId id="518" r:id="rId8"/>
    <p:sldId id="519" r:id="rId9"/>
    <p:sldId id="521" r:id="rId10"/>
    <p:sldId id="520" r:id="rId11"/>
    <p:sldId id="522" r:id="rId12"/>
    <p:sldId id="407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B5B"/>
    <a:srgbClr val="00FFFF"/>
    <a:srgbClr val="008E69"/>
    <a:srgbClr val="BFF6FD"/>
    <a:srgbClr val="BAFEEF"/>
    <a:srgbClr val="FF9999"/>
    <a:srgbClr val="FF0066"/>
    <a:srgbClr val="FF5050"/>
    <a:srgbClr val="FF99CC"/>
    <a:srgbClr val="ED6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5" autoAdjust="0"/>
    <p:restoredTop sz="81767" autoAdjust="0"/>
  </p:normalViewPr>
  <p:slideViewPr>
    <p:cSldViewPr>
      <p:cViewPr varScale="1">
        <p:scale>
          <a:sx n="98" d="100"/>
          <a:sy n="98" d="100"/>
        </p:scale>
        <p:origin x="17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1470" y="-11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Nunes Agra Belmonte" userId="39391879_tp_dropbox" providerId="OAuth2" clId="{2944BD4E-6FE0-D14A-A1A1-A534E59C73F8}"/>
    <pc:docChg chg="undo custSel modSld">
      <pc:chgData name="Pablo Nunes Agra Belmonte" userId="39391879_tp_dropbox" providerId="OAuth2" clId="{2944BD4E-6FE0-D14A-A1A1-A534E59C73F8}" dt="2019-12-11T21:28:41.481" v="54" actId="20577"/>
      <pc:docMkLst>
        <pc:docMk/>
      </pc:docMkLst>
      <pc:sldChg chg="addSp delSp addAnim delAnim">
        <pc:chgData name="Pablo Nunes Agra Belmonte" userId="39391879_tp_dropbox" providerId="OAuth2" clId="{2944BD4E-6FE0-D14A-A1A1-A534E59C73F8}" dt="2019-12-11T21:17:38.578" v="3" actId="139"/>
        <pc:sldMkLst>
          <pc:docMk/>
          <pc:sldMk cId="3080709739" sldId="486"/>
        </pc:sldMkLst>
        <pc:spChg chg="add del">
          <ac:chgData name="Pablo Nunes Agra Belmonte" userId="39391879_tp_dropbox" providerId="OAuth2" clId="{2944BD4E-6FE0-D14A-A1A1-A534E59C73F8}" dt="2019-12-11T21:17:38.578" v="3" actId="139"/>
          <ac:spMkLst>
            <pc:docMk/>
            <pc:sldMk cId="3080709739" sldId="486"/>
            <ac:spMk id="2" creationId="{FA59E119-4AA3-2C4F-8395-9779DB761C02}"/>
          </ac:spMkLst>
        </pc:spChg>
      </pc:sldChg>
      <pc:sldChg chg="addAnim">
        <pc:chgData name="Pablo Nunes Agra Belmonte" userId="39391879_tp_dropbox" providerId="OAuth2" clId="{2944BD4E-6FE0-D14A-A1A1-A534E59C73F8}" dt="2019-12-11T21:25:37.263" v="8" actId="27696"/>
        <pc:sldMkLst>
          <pc:docMk/>
          <pc:sldMk cId="4041941733" sldId="487"/>
        </pc:sldMkLst>
      </pc:sldChg>
      <pc:sldChg chg="modSp">
        <pc:chgData name="Pablo Nunes Agra Belmonte" userId="39391879_tp_dropbox" providerId="OAuth2" clId="{2944BD4E-6FE0-D14A-A1A1-A534E59C73F8}" dt="2019-12-11T21:28:41.481" v="54" actId="20577"/>
        <pc:sldMkLst>
          <pc:docMk/>
          <pc:sldMk cId="3728820415" sldId="489"/>
        </pc:sldMkLst>
        <pc:spChg chg="mod">
          <ac:chgData name="Pablo Nunes Agra Belmonte" userId="39391879_tp_dropbox" providerId="OAuth2" clId="{2944BD4E-6FE0-D14A-A1A1-A534E59C73F8}" dt="2019-12-11T21:28:41.481" v="54" actId="20577"/>
          <ac:spMkLst>
            <pc:docMk/>
            <pc:sldMk cId="3728820415" sldId="489"/>
            <ac:spMk id="8" creationId="{5ADC6AE9-7648-490D-A0C3-598EC0B0766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8D51978C-7CCF-4CE0-A84A-F019219AFF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57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9D8CE-EFED-4B9F-A08B-A75084EDE997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8CC4D-EB91-442F-AE55-CFA0B4E857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123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8CC4D-EB91-442F-AE55-CFA0B4E857C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91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8CC4D-EB91-442F-AE55-CFA0B4E857C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509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8CC4D-EB91-442F-AE55-CFA0B4E857C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869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..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8CC4D-EB91-442F-AE55-CFA0B4E857C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832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8CC4D-EB91-442F-AE55-CFA0B4E857C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482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8CC4D-EB91-442F-AE55-CFA0B4E857C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4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8CC4D-EB91-442F-AE55-CFA0B4E857C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998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8CC4D-EB91-442F-AE55-CFA0B4E857C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968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8CC4D-EB91-442F-AE55-CFA0B4E857C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09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8CC4D-EB91-442F-AE55-CFA0B4E857C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330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8CC4D-EB91-442F-AE55-CFA0B4E857C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624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8CC4D-EB91-442F-AE55-CFA0B4E857C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270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75806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9845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7630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7345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0203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5519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5643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38347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F771F3-2255-45F0-B4BD-FC2B4026F6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" y="531536"/>
            <a:ext cx="1979711" cy="5993809"/>
          </a:xfrm>
          <a:prstGeom prst="rect">
            <a:avLst/>
          </a:prstGeom>
          <a:solidFill>
            <a:srgbClr val="BFF6FD"/>
          </a:solidFill>
          <a:ln>
            <a:noFill/>
          </a:ln>
          <a:effectLst/>
        </p:spPr>
        <p:txBody>
          <a:bodyPr wrap="none" anchor="ctr"/>
          <a:lstStyle/>
          <a:p>
            <a:endParaRPr lang="pt-BR" sz="240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A483AD7-E1DE-4FA5-AAF8-0DF237A479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49270" y="531536"/>
            <a:ext cx="45719" cy="5993809"/>
          </a:xfrm>
          <a:prstGeom prst="rect">
            <a:avLst/>
          </a:prstGeom>
          <a:solidFill>
            <a:srgbClr val="0066C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273949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802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8776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ChangeArrowheads="1"/>
          </p:cNvSpPr>
          <p:nvPr userDrawn="1"/>
        </p:nvSpPr>
        <p:spPr bwMode="auto">
          <a:xfrm>
            <a:off x="0" y="6524627"/>
            <a:ext cx="9144000" cy="360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sz="2400"/>
          </a:p>
        </p:txBody>
      </p:sp>
      <p:sp>
        <p:nvSpPr>
          <p:cNvPr id="1027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sz="2400"/>
          </a:p>
        </p:txBody>
      </p:sp>
      <p:sp>
        <p:nvSpPr>
          <p:cNvPr id="1028" name="Text Box 13"/>
          <p:cNvSpPr txBox="1">
            <a:spLocks noChangeArrowheads="1"/>
          </p:cNvSpPr>
          <p:nvPr userDrawn="1"/>
        </p:nvSpPr>
        <p:spPr bwMode="auto">
          <a:xfrm>
            <a:off x="0" y="6521450"/>
            <a:ext cx="9144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pablonuneagb@gmail.com 						</a:t>
            </a:r>
            <a:r>
              <a:rPr lang="en-US" sz="1600" b="1" dirty="0">
                <a:solidFill>
                  <a:srgbClr val="FFFF99"/>
                </a:solidFill>
                <a:latin typeface="Arial" charset="0"/>
              </a:rPr>
              <a:t> 	      </a:t>
            </a:r>
            <a:fld id="{ACFA2399-DBA1-40F4-880C-28770C4A0C63}" type="slidenum">
              <a:rPr lang="en-US" sz="1600" b="1" smtClean="0">
                <a:solidFill>
                  <a:srgbClr val="FFFF99"/>
                </a:solidFill>
                <a:latin typeface="Arial" charset="0"/>
              </a:rPr>
              <a:pPr eaLnBrk="1" hangingPunct="1">
                <a:spcBef>
                  <a:spcPct val="50000"/>
                </a:spcBef>
                <a:defRPr/>
              </a:pPr>
              <a:t>‹nº›</a:t>
            </a:fld>
            <a:endParaRPr lang="pt-BR" sz="1600" b="1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107952" y="2516760"/>
            <a:ext cx="8964613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900" b="1" dirty="0" err="1">
                <a:solidFill>
                  <a:srgbClr val="0070C0"/>
                </a:solidFill>
                <a:latin typeface="Arial" charset="0"/>
              </a:rPr>
              <a:t>LiFi</a:t>
            </a:r>
            <a:r>
              <a:rPr lang="en-US" sz="2900" b="1" dirty="0">
                <a:solidFill>
                  <a:srgbClr val="0070C0"/>
                </a:solidFill>
                <a:latin typeface="Arial" charset="0"/>
              </a:rPr>
              <a:t> Simulator</a:t>
            </a:r>
            <a:endParaRPr lang="pt-BR" sz="2900" b="1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-110027" y="5455031"/>
            <a:ext cx="89646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>
                <a:latin typeface="Arial" charset="0"/>
              </a:rPr>
              <a:t>Pablo Nunes Agra Belmonte</a:t>
            </a:r>
          </a:p>
        </p:txBody>
      </p:sp>
      <p:sp>
        <p:nvSpPr>
          <p:cNvPr id="2053" name="Rectangle 10"/>
          <p:cNvSpPr>
            <a:spLocks noChangeArrowheads="1"/>
          </p:cNvSpPr>
          <p:nvPr/>
        </p:nvSpPr>
        <p:spPr bwMode="auto">
          <a:xfrm>
            <a:off x="0" y="476250"/>
            <a:ext cx="9144000" cy="533400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54" name="Text Box 11"/>
          <p:cNvSpPr txBox="1">
            <a:spLocks noChangeArrowheads="1"/>
          </p:cNvSpPr>
          <p:nvPr/>
        </p:nvSpPr>
        <p:spPr bwMode="auto">
          <a:xfrm>
            <a:off x="52388" y="541338"/>
            <a:ext cx="9067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nl-NL" sz="1800" b="1">
                <a:solidFill>
                  <a:srgbClr val="99CCFF"/>
                </a:solidFill>
                <a:latin typeface="Arial" charset="0"/>
              </a:rPr>
              <a:t>Universidade Federal de Minas Gerais - UFMG</a:t>
            </a:r>
            <a:endParaRPr lang="en-US" sz="1800" b="1">
              <a:solidFill>
                <a:srgbClr val="99CCFF"/>
              </a:solidFill>
              <a:latin typeface="Arial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-328004" y="44624"/>
            <a:ext cx="9400568" cy="42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Droid Sans Fallback" charset="0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Droid Sans Fallback" charset="0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Droid Sans Fallback" charset="0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Droid Sans Fallback" charset="0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Droid Sans Fallback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Droid Sans Fallback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Droid Sans Fallback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Droid Sans Fallback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Droid Sans Fallback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625"/>
              </a:spcBef>
            </a:pPr>
            <a:r>
              <a:rPr lang="en-US" altLang="pt-BR" sz="2000" b="1" dirty="0" err="1">
                <a:latin typeface="Arial" panose="020B0604020202020204" pitchFamily="34" charset="0"/>
              </a:rPr>
              <a:t>OptMA</a:t>
            </a:r>
            <a:r>
              <a:rPr lang="en-US" altLang="pt-BR" sz="2000" b="1" baseline="30000" dirty="0" err="1">
                <a:solidFill>
                  <a:srgbClr val="FF0000"/>
                </a:solidFill>
                <a:latin typeface="Arial" panose="020B0604020202020204" pitchFamily="34" charset="0"/>
              </a:rPr>
              <a:t>lab</a:t>
            </a:r>
            <a:r>
              <a:rPr lang="en-US" altLang="pt-BR" sz="2000" dirty="0">
                <a:latin typeface="Arial" panose="020B0604020202020204" pitchFamily="34" charset="0"/>
              </a:rPr>
              <a:t> – </a:t>
            </a:r>
            <a:r>
              <a:rPr lang="en-US" altLang="pt-BR" sz="2000" dirty="0" err="1">
                <a:latin typeface="Arial" panose="020B0604020202020204" pitchFamily="34" charset="0"/>
              </a:rPr>
              <a:t>Laboratório</a:t>
            </a:r>
            <a:r>
              <a:rPr lang="en-US" altLang="pt-BR" sz="2000" dirty="0">
                <a:latin typeface="Arial" panose="020B0604020202020204" pitchFamily="34" charset="0"/>
              </a:rPr>
              <a:t> para </a:t>
            </a:r>
            <a:r>
              <a:rPr lang="en-US" altLang="pt-BR" sz="2000" dirty="0" err="1">
                <a:latin typeface="Arial" panose="020B0604020202020204" pitchFamily="34" charset="0"/>
              </a:rPr>
              <a:t>Optrônica</a:t>
            </a:r>
            <a:r>
              <a:rPr lang="en-US" altLang="pt-BR" sz="2000" dirty="0">
                <a:latin typeface="Arial" panose="020B0604020202020204" pitchFamily="34" charset="0"/>
              </a:rPr>
              <a:t> e </a:t>
            </a:r>
            <a:r>
              <a:rPr lang="en-US" altLang="pt-BR" sz="2000" dirty="0" err="1">
                <a:latin typeface="Arial" panose="020B0604020202020204" pitchFamily="34" charset="0"/>
              </a:rPr>
              <a:t>Microtecnologias</a:t>
            </a:r>
            <a:r>
              <a:rPr lang="en-US" altLang="pt-BR" sz="2000" dirty="0">
                <a:latin typeface="Arial" panose="020B0604020202020204" pitchFamily="34" charset="0"/>
              </a:rPr>
              <a:t> </a:t>
            </a:r>
            <a:r>
              <a:rPr lang="en-US" altLang="pt-BR" sz="2000" dirty="0" err="1">
                <a:latin typeface="Arial" panose="020B0604020202020204" pitchFamily="34" charset="0"/>
              </a:rPr>
              <a:t>Aplicadas</a:t>
            </a:r>
            <a:endParaRPr lang="en-US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3380B8D-8242-449E-9138-4973696D9C55}"/>
              </a:ext>
            </a:extLst>
          </p:cNvPr>
          <p:cNvSpPr/>
          <p:nvPr/>
        </p:nvSpPr>
        <p:spPr>
          <a:xfrm>
            <a:off x="0" y="445534"/>
            <a:ext cx="9144000" cy="6079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6200" y="76202"/>
            <a:ext cx="8915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>
                <a:solidFill>
                  <a:schemeClr val="bg1"/>
                </a:solidFill>
                <a:latin typeface="Arial" charset="0"/>
              </a:rPr>
              <a:t>The Simulator</a:t>
            </a:r>
            <a:endParaRPr lang="en-US" sz="1600" b="1" dirty="0">
              <a:solidFill>
                <a:srgbClr val="FFCC66"/>
              </a:solidFill>
              <a:latin typeface="Arial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815089B-A4BE-4E7F-8364-1426B22660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83"/>
          <a:stretch/>
        </p:blipFill>
        <p:spPr>
          <a:xfrm>
            <a:off x="30333" y="1119462"/>
            <a:ext cx="9083335" cy="457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2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6200" y="76202"/>
            <a:ext cx="891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>
                <a:solidFill>
                  <a:schemeClr val="bg1"/>
                </a:solidFill>
                <a:latin typeface="Arial" charset="0"/>
              </a:rPr>
              <a:t>Project</a:t>
            </a:r>
            <a:endParaRPr lang="en-US" sz="1600" b="1" dirty="0">
              <a:solidFill>
                <a:srgbClr val="FFCC66"/>
              </a:solidFill>
              <a:latin typeface="Arial" charset="0"/>
            </a:endParaRPr>
          </a:p>
        </p:txBody>
      </p:sp>
      <p:sp>
        <p:nvSpPr>
          <p:cNvPr id="8" name="Retângulo 39">
            <a:extLst>
              <a:ext uri="{FF2B5EF4-FFF2-40B4-BE49-F238E27FC236}">
                <a16:creationId xmlns:a16="http://schemas.microsoft.com/office/drawing/2014/main" id="{7C62CF5A-E1BA-4E6A-BEB4-64E82D216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727246"/>
            <a:ext cx="3528392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sz="1600" b="1" dirty="0" err="1">
                <a:solidFill>
                  <a:srgbClr val="FF0000"/>
                </a:solidFill>
                <a:latin typeface="Arial" charset="0"/>
              </a:rPr>
              <a:t>Ambient</a:t>
            </a:r>
            <a:endParaRPr lang="pt-BR" sz="1600" b="1" dirty="0">
              <a:solidFill>
                <a:srgbClr val="FF0000"/>
              </a:solidFill>
              <a:latin typeface="Arial" charset="0"/>
            </a:endParaRPr>
          </a:p>
          <a:p>
            <a:pPr marL="742950" lvl="1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FF0000"/>
                </a:solidFill>
                <a:latin typeface="Arial" charset="0"/>
              </a:rPr>
              <a:t>Sensor </a:t>
            </a:r>
            <a:r>
              <a:rPr lang="pt-BR" sz="1600" b="1" dirty="0" err="1">
                <a:solidFill>
                  <a:srgbClr val="FF0000"/>
                </a:solidFill>
                <a:latin typeface="Arial" charset="0"/>
              </a:rPr>
              <a:t>and</a:t>
            </a:r>
            <a:r>
              <a:rPr lang="pt-BR" sz="16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pt-BR" sz="1600" b="1" dirty="0" err="1">
                <a:solidFill>
                  <a:srgbClr val="FF0000"/>
                </a:solidFill>
                <a:latin typeface="Arial" charset="0"/>
              </a:rPr>
              <a:t>transmitter</a:t>
            </a:r>
            <a:r>
              <a:rPr lang="pt-BR" sz="16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pt-BR" sz="1600" b="1" dirty="0" err="1">
                <a:solidFill>
                  <a:srgbClr val="FF0000"/>
                </a:solidFill>
                <a:latin typeface="Arial" charset="0"/>
              </a:rPr>
              <a:t>positions</a:t>
            </a:r>
            <a:endParaRPr lang="pt-BR" sz="1600" b="1" dirty="0">
              <a:solidFill>
                <a:srgbClr val="FF0000"/>
              </a:solidFill>
              <a:latin typeface="Arial" charset="0"/>
            </a:endParaRPr>
          </a:p>
          <a:p>
            <a:pPr marL="742950" lvl="1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FF0000"/>
                </a:solidFill>
                <a:latin typeface="Arial" charset="0"/>
              </a:rPr>
              <a:t>FOV</a:t>
            </a:r>
          </a:p>
          <a:p>
            <a:pPr marL="742950" lvl="1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LOS</a:t>
            </a:r>
          </a:p>
          <a:p>
            <a:pPr marL="742950" lvl="1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3D modelling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Transmitter</a:t>
            </a:r>
          </a:p>
          <a:p>
            <a:pPr marL="742950" lvl="1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LED / laser</a:t>
            </a:r>
          </a:p>
          <a:p>
            <a:pPr marL="742950" lvl="1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PSD</a:t>
            </a:r>
          </a:p>
          <a:p>
            <a:pPr marL="742950" lvl="1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Power / Intensity</a:t>
            </a:r>
          </a:p>
          <a:p>
            <a:pPr marL="742950" lvl="1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Flicker / ripple</a:t>
            </a:r>
          </a:p>
          <a:p>
            <a:pPr marL="742950" lvl="1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SNR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tângulo 39">
            <a:extLst>
              <a:ext uri="{FF2B5EF4-FFF2-40B4-BE49-F238E27FC236}">
                <a16:creationId xmlns:a16="http://schemas.microsoft.com/office/drawing/2014/main" id="{06666449-3B9A-4520-8F20-F98C4E525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096" y="727246"/>
            <a:ext cx="3528392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Channel Environment</a:t>
            </a:r>
          </a:p>
          <a:p>
            <a:pPr marL="742950" lvl="1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CIR calculation</a:t>
            </a:r>
          </a:p>
          <a:p>
            <a:pPr marL="742950" lvl="1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LOW</a:t>
            </a:r>
          </a:p>
          <a:p>
            <a:pPr marL="742950" lvl="1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Multiple paths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Receiver</a:t>
            </a:r>
          </a:p>
          <a:p>
            <a:pPr marL="742950" lvl="1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Input power / photocurrent</a:t>
            </a:r>
          </a:p>
          <a:p>
            <a:pPr marL="742950" lvl="1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Physical PD</a:t>
            </a:r>
          </a:p>
          <a:p>
            <a:pPr marL="742950" lvl="1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Integrated Circuit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Global</a:t>
            </a:r>
          </a:p>
          <a:p>
            <a:pPr marL="742950" lvl="1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Merit Functions</a:t>
            </a:r>
          </a:p>
        </p:txBody>
      </p:sp>
    </p:spTree>
    <p:extLst>
      <p:ext uri="{BB962C8B-B14F-4D97-AF65-F5344CB8AC3E}">
        <p14:creationId xmlns:p14="http://schemas.microsoft.com/office/powerpoint/2010/main" val="103133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Resultado de imagem para thank you image bulb">
            <a:extLst>
              <a:ext uri="{FF2B5EF4-FFF2-40B4-BE49-F238E27FC236}">
                <a16:creationId xmlns:a16="http://schemas.microsoft.com/office/drawing/2014/main" id="{0C29546C-14B7-4695-BEA1-5AFE20D41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939" y="-496054"/>
            <a:ext cx="9223878" cy="785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ABDE6A94-1120-4028-9D82-B0B976881C5A}"/>
              </a:ext>
            </a:extLst>
          </p:cNvPr>
          <p:cNvSpPr/>
          <p:nvPr/>
        </p:nvSpPr>
        <p:spPr>
          <a:xfrm>
            <a:off x="3635896" y="1268760"/>
            <a:ext cx="6696744" cy="76944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4400" b="1" dirty="0">
                <a:solidFill>
                  <a:srgbClr val="00FFFF"/>
                </a:solidFill>
                <a:latin typeface="Comic Sans MS" panose="030F0702030302020204" pitchFamily="66" charset="0"/>
              </a:rPr>
              <a:t>Thank You</a:t>
            </a:r>
            <a:endParaRPr lang="en-US" sz="1600" b="1" dirty="0">
              <a:solidFill>
                <a:srgbClr val="00FFFF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20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BD1A7D17-2194-49B4-9A14-0D8F236E9562}"/>
              </a:ext>
            </a:extLst>
          </p:cNvPr>
          <p:cNvSpPr/>
          <p:nvPr/>
        </p:nvSpPr>
        <p:spPr>
          <a:xfrm>
            <a:off x="-9843" y="518797"/>
            <a:ext cx="9158478" cy="6036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9A60695-6516-4E5C-8F75-A40505D5A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43" y="2114671"/>
            <a:ext cx="6526059" cy="4440557"/>
          </a:xfrm>
          <a:prstGeom prst="rect">
            <a:avLst/>
          </a:prstGeom>
        </p:spPr>
      </p:pic>
      <p:sp>
        <p:nvSpPr>
          <p:cNvPr id="7" name="Retângulo 39">
            <a:extLst>
              <a:ext uri="{FF2B5EF4-FFF2-40B4-BE49-F238E27FC236}">
                <a16:creationId xmlns:a16="http://schemas.microsoft.com/office/drawing/2014/main" id="{F2110FE1-F9B9-481B-8A78-F3D3045DC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012" y="764704"/>
            <a:ext cx="691276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The simulator is a </a:t>
            </a:r>
            <a:r>
              <a:rPr lang="en-US" sz="2000" b="1" dirty="0">
                <a:solidFill>
                  <a:srgbClr val="FF0000"/>
                </a:solidFill>
                <a:latin typeface="Arial" charset="0"/>
              </a:rPr>
              <a:t>software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!</a:t>
            </a:r>
          </a:p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Let’s develop like a </a:t>
            </a:r>
            <a:r>
              <a:rPr lang="en-US" sz="2000" b="1" dirty="0">
                <a:solidFill>
                  <a:srgbClr val="FF0000"/>
                </a:solidFill>
                <a:latin typeface="Arial" charset="0"/>
              </a:rPr>
              <a:t>real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 one</a:t>
            </a:r>
          </a:p>
        </p:txBody>
      </p:sp>
    </p:spTree>
    <p:extLst>
      <p:ext uri="{BB962C8B-B14F-4D97-AF65-F5344CB8AC3E}">
        <p14:creationId xmlns:p14="http://schemas.microsoft.com/office/powerpoint/2010/main" val="237518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6200" y="76202"/>
            <a:ext cx="8915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>
                <a:solidFill>
                  <a:schemeClr val="bg1"/>
                </a:solidFill>
                <a:latin typeface="Arial" charset="0"/>
              </a:rPr>
              <a:t>Pillars</a:t>
            </a:r>
          </a:p>
        </p:txBody>
      </p:sp>
      <p:pic>
        <p:nvPicPr>
          <p:cNvPr id="2" name="Picture 2" descr="Three Pillars of Observability: Do You Have All of Them? | Scalyr">
            <a:extLst>
              <a:ext uri="{FF2B5EF4-FFF2-40B4-BE49-F238E27FC236}">
                <a16:creationId xmlns:a16="http://schemas.microsoft.com/office/drawing/2014/main" id="{F5E68A0B-0510-43A2-A1D1-F8FB63D9A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" r="70740"/>
          <a:stretch/>
        </p:blipFill>
        <p:spPr bwMode="auto">
          <a:xfrm>
            <a:off x="2272701" y="1939651"/>
            <a:ext cx="1080120" cy="393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C8746E0-28D2-4ABC-A8F0-923CE7E53063}"/>
              </a:ext>
            </a:extLst>
          </p:cNvPr>
          <p:cNvSpPr/>
          <p:nvPr/>
        </p:nvSpPr>
        <p:spPr>
          <a:xfrm>
            <a:off x="2056677" y="1354876"/>
            <a:ext cx="1512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Development control</a:t>
            </a:r>
            <a:endParaRPr lang="pt-BR" sz="1600" dirty="0"/>
          </a:p>
        </p:txBody>
      </p:sp>
      <p:pic>
        <p:nvPicPr>
          <p:cNvPr id="13" name="Picture 2" descr="Three Pillars of Observability: Do You Have All of Them? | Scalyr">
            <a:extLst>
              <a:ext uri="{FF2B5EF4-FFF2-40B4-BE49-F238E27FC236}">
                <a16:creationId xmlns:a16="http://schemas.microsoft.com/office/drawing/2014/main" id="{B4F18D7C-B483-4814-8D59-27B7C13DF4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" r="70740"/>
          <a:stretch/>
        </p:blipFill>
        <p:spPr bwMode="auto">
          <a:xfrm>
            <a:off x="3702040" y="1939651"/>
            <a:ext cx="1080120" cy="393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98C43986-5B12-4C3F-B622-493DA208D53A}"/>
              </a:ext>
            </a:extLst>
          </p:cNvPr>
          <p:cNvSpPr/>
          <p:nvPr/>
        </p:nvSpPr>
        <p:spPr>
          <a:xfrm>
            <a:off x="3486016" y="1354876"/>
            <a:ext cx="1512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Track evolution</a:t>
            </a:r>
            <a:endParaRPr lang="pt-BR" sz="16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0937D98-B3CE-47ED-8309-F0DD6449AAD1}"/>
              </a:ext>
            </a:extLst>
          </p:cNvPr>
          <p:cNvSpPr/>
          <p:nvPr/>
        </p:nvSpPr>
        <p:spPr>
          <a:xfrm>
            <a:off x="4818586" y="1354875"/>
            <a:ext cx="1512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Assign task / bug</a:t>
            </a:r>
          </a:p>
        </p:txBody>
      </p:sp>
      <p:pic>
        <p:nvPicPr>
          <p:cNvPr id="18" name="Picture 2" descr="Three Pillars of Observability: Do You Have All of Them? | Scalyr">
            <a:extLst>
              <a:ext uri="{FF2B5EF4-FFF2-40B4-BE49-F238E27FC236}">
                <a16:creationId xmlns:a16="http://schemas.microsoft.com/office/drawing/2014/main" id="{6FAE52AC-38A6-40A1-B9CE-99A2B449EA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" r="70740"/>
          <a:stretch/>
        </p:blipFill>
        <p:spPr bwMode="auto">
          <a:xfrm>
            <a:off x="5028727" y="1939651"/>
            <a:ext cx="1080120" cy="393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Three Pillars of Observability: Do You Have All of Them? | Scalyr">
            <a:extLst>
              <a:ext uri="{FF2B5EF4-FFF2-40B4-BE49-F238E27FC236}">
                <a16:creationId xmlns:a16="http://schemas.microsoft.com/office/drawing/2014/main" id="{DA9F99A3-16CB-4527-AD74-60870B7C9B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" r="70740"/>
          <a:stretch/>
        </p:blipFill>
        <p:spPr bwMode="auto">
          <a:xfrm>
            <a:off x="6336234" y="1939650"/>
            <a:ext cx="1080120" cy="393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D089DB7F-D06D-4167-944F-00EBEF093E6B}"/>
              </a:ext>
            </a:extLst>
          </p:cNvPr>
          <p:cNvSpPr/>
          <p:nvPr/>
        </p:nvSpPr>
        <p:spPr>
          <a:xfrm>
            <a:off x="6120210" y="1354874"/>
            <a:ext cx="1512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Version Control</a:t>
            </a:r>
          </a:p>
        </p:txBody>
      </p:sp>
      <p:sp>
        <p:nvSpPr>
          <p:cNvPr id="24" name="Retângulo 39">
            <a:extLst>
              <a:ext uri="{FF2B5EF4-FFF2-40B4-BE49-F238E27FC236}">
                <a16:creationId xmlns:a16="http://schemas.microsoft.com/office/drawing/2014/main" id="{064E18A3-4670-42D3-B155-D7D413846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25" y="727246"/>
            <a:ext cx="18588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What is important?</a:t>
            </a:r>
            <a:endParaRPr lang="de-DE" sz="1600" b="1" dirty="0">
              <a:latin typeface="Arial" charset="0"/>
            </a:endParaRPr>
          </a:p>
        </p:txBody>
      </p:sp>
      <p:pic>
        <p:nvPicPr>
          <p:cNvPr id="25" name="Picture 2" descr="Three Pillars of Observability: Do You Have All of Them? | Scalyr">
            <a:extLst>
              <a:ext uri="{FF2B5EF4-FFF2-40B4-BE49-F238E27FC236}">
                <a16:creationId xmlns:a16="http://schemas.microsoft.com/office/drawing/2014/main" id="{86BCAB26-0F02-46D8-B923-12E253A4F5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" r="70740"/>
          <a:stretch/>
        </p:blipFill>
        <p:spPr bwMode="auto">
          <a:xfrm>
            <a:off x="7736903" y="1939652"/>
            <a:ext cx="1080120" cy="393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D482A5B5-AF9D-4E93-9AB9-6C38AA4DF594}"/>
              </a:ext>
            </a:extLst>
          </p:cNvPr>
          <p:cNvSpPr/>
          <p:nvPr/>
        </p:nvSpPr>
        <p:spPr>
          <a:xfrm>
            <a:off x="7409928" y="1354876"/>
            <a:ext cx="17340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422059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6200" y="76202"/>
            <a:ext cx="891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>
                <a:solidFill>
                  <a:schemeClr val="bg1"/>
                </a:solidFill>
                <a:latin typeface="Arial" charset="0"/>
              </a:rPr>
              <a:t>Tools</a:t>
            </a:r>
            <a:endParaRPr lang="en-US" sz="1600" b="1" dirty="0">
              <a:solidFill>
                <a:srgbClr val="FFCC66"/>
              </a:solidFill>
              <a:latin typeface="Arial" charset="0"/>
            </a:endParaRPr>
          </a:p>
        </p:txBody>
      </p:sp>
      <p:sp>
        <p:nvSpPr>
          <p:cNvPr id="9" name="Retângulo 39">
            <a:extLst>
              <a:ext uri="{FF2B5EF4-FFF2-40B4-BE49-F238E27FC236}">
                <a16:creationId xmlns:a16="http://schemas.microsoft.com/office/drawing/2014/main" id="{240D9EE0-3FCC-4C9A-9ECF-BE03E7385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25" y="727246"/>
            <a:ext cx="185888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JIRA</a:t>
            </a:r>
            <a:endParaRPr lang="de-DE" sz="1600" b="1" dirty="0">
              <a:latin typeface="Arial" charset="0"/>
            </a:endParaRPr>
          </a:p>
          <a:p>
            <a:pPr algn="r">
              <a:spcBef>
                <a:spcPct val="50000"/>
              </a:spcBef>
            </a:pPr>
            <a:endParaRPr lang="de-DE" sz="1600" b="1" dirty="0">
              <a:solidFill>
                <a:srgbClr val="FF0000"/>
              </a:solidFill>
              <a:latin typeface="Arial" charset="0"/>
            </a:endParaRPr>
          </a:p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Git</a:t>
            </a:r>
          </a:p>
          <a:p>
            <a:pPr algn="r">
              <a:spcBef>
                <a:spcPct val="50000"/>
              </a:spcBef>
            </a:pPr>
            <a:endParaRPr lang="de-DE" sz="1600" b="1" dirty="0">
              <a:solidFill>
                <a:srgbClr val="FF0000"/>
              </a:solidFill>
              <a:latin typeface="Arial" charset="0"/>
            </a:endParaRPr>
          </a:p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Teams</a:t>
            </a:r>
          </a:p>
        </p:txBody>
      </p:sp>
      <p:pic>
        <p:nvPicPr>
          <p:cNvPr id="2052" name="Picture 4" descr="Servidores JIRA mal configurados vazam informações sobre usuários ...">
            <a:extLst>
              <a:ext uri="{FF2B5EF4-FFF2-40B4-BE49-F238E27FC236}">
                <a16:creationId xmlns:a16="http://schemas.microsoft.com/office/drawing/2014/main" id="{68FFBCE6-7A93-4D33-82FD-304793915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760038"/>
            <a:ext cx="34194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 – Wikipédia, a enciclopédia livre">
            <a:extLst>
              <a:ext uri="{FF2B5EF4-FFF2-40B4-BE49-F238E27FC236}">
                <a16:creationId xmlns:a16="http://schemas.microsoft.com/office/drawing/2014/main" id="{52619E40-EC9E-47CB-AB4D-C9B4B3FBF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543128"/>
            <a:ext cx="3664339" cy="152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icrosoft Teams – Wikipédia, a enciclopédia livre">
            <a:extLst>
              <a:ext uri="{FF2B5EF4-FFF2-40B4-BE49-F238E27FC236}">
                <a16:creationId xmlns:a16="http://schemas.microsoft.com/office/drawing/2014/main" id="{E1AB147B-2F7A-4E81-9082-5B3BD6B66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911623"/>
            <a:ext cx="2472576" cy="229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77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6200" y="76202"/>
            <a:ext cx="891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>
                <a:solidFill>
                  <a:schemeClr val="bg1"/>
                </a:solidFill>
                <a:latin typeface="Arial" charset="0"/>
              </a:rPr>
              <a:t>Git</a:t>
            </a:r>
            <a:endParaRPr lang="en-US" sz="1600" b="1" dirty="0">
              <a:solidFill>
                <a:srgbClr val="FFCC66"/>
              </a:solidFill>
              <a:latin typeface="Arial" charset="0"/>
            </a:endParaRPr>
          </a:p>
        </p:txBody>
      </p:sp>
      <p:sp>
        <p:nvSpPr>
          <p:cNvPr id="9" name="Retângulo 39">
            <a:extLst>
              <a:ext uri="{FF2B5EF4-FFF2-40B4-BE49-F238E27FC236}">
                <a16:creationId xmlns:a16="http://schemas.microsoft.com/office/drawing/2014/main" id="{240D9EE0-3FCC-4C9A-9ECF-BE03E7385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25" y="727246"/>
            <a:ext cx="1858881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Version Control</a:t>
            </a:r>
          </a:p>
          <a:p>
            <a:pPr algn="r">
              <a:spcBef>
                <a:spcPct val="50000"/>
              </a:spcBef>
            </a:pPr>
            <a:endParaRPr lang="de-DE" sz="1600" b="1" dirty="0">
              <a:solidFill>
                <a:srgbClr val="FF0000"/>
              </a:solidFill>
              <a:latin typeface="Arial" charset="0"/>
            </a:endParaRPr>
          </a:p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Stable versions</a:t>
            </a:r>
          </a:p>
          <a:p>
            <a:pPr algn="r">
              <a:spcBef>
                <a:spcPct val="50000"/>
              </a:spcBef>
            </a:pPr>
            <a:endParaRPr lang="de-DE" sz="1600" b="1" dirty="0">
              <a:solidFill>
                <a:srgbClr val="FF0000"/>
              </a:solidFill>
              <a:latin typeface="Arial" charset="0"/>
            </a:endParaRPr>
          </a:p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Rollback</a:t>
            </a:r>
          </a:p>
          <a:p>
            <a:pPr algn="r">
              <a:spcBef>
                <a:spcPct val="50000"/>
              </a:spcBef>
            </a:pPr>
            <a:endParaRPr lang="de-DE" sz="1600" b="1" dirty="0">
              <a:solidFill>
                <a:srgbClr val="FF0000"/>
              </a:solidFill>
              <a:latin typeface="Arial" charset="0"/>
            </a:endParaRPr>
          </a:p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Branches</a:t>
            </a:r>
          </a:p>
          <a:p>
            <a:pPr algn="r">
              <a:spcBef>
                <a:spcPct val="50000"/>
              </a:spcBef>
            </a:pPr>
            <a:endParaRPr lang="de-DE" sz="1600" b="1" dirty="0">
              <a:solidFill>
                <a:srgbClr val="FF0000"/>
              </a:solidFill>
              <a:latin typeface="Arial" charset="0"/>
            </a:endParaRPr>
          </a:p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Check-in/out</a:t>
            </a:r>
            <a:endParaRPr lang="de-DE" sz="1600" b="1" dirty="0">
              <a:latin typeface="Arial" charset="0"/>
            </a:endParaRPr>
          </a:p>
        </p:txBody>
      </p:sp>
      <p:pic>
        <p:nvPicPr>
          <p:cNvPr id="4" name="Picture 6" descr="Git – Wikipédia, a enciclopédia livre">
            <a:extLst>
              <a:ext uri="{FF2B5EF4-FFF2-40B4-BE49-F238E27FC236}">
                <a16:creationId xmlns:a16="http://schemas.microsoft.com/office/drawing/2014/main" id="{6A99EF51-B14E-40D7-B622-785AFC60D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620688"/>
            <a:ext cx="1539280" cy="64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Git - About Version Control">
            <a:extLst>
              <a:ext uri="{FF2B5EF4-FFF2-40B4-BE49-F238E27FC236}">
                <a16:creationId xmlns:a16="http://schemas.microsoft.com/office/drawing/2014/main" id="{074160C7-5368-4700-A051-D3A21BFA6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888558"/>
            <a:ext cx="4671240" cy="559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75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6200" y="76202"/>
            <a:ext cx="891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>
                <a:solidFill>
                  <a:schemeClr val="bg1"/>
                </a:solidFill>
                <a:latin typeface="Arial" charset="0"/>
              </a:rPr>
              <a:t>Jira</a:t>
            </a:r>
            <a:endParaRPr lang="en-US" sz="1600" b="1" dirty="0">
              <a:solidFill>
                <a:srgbClr val="FFCC66"/>
              </a:solidFill>
              <a:latin typeface="Arial" charset="0"/>
            </a:endParaRPr>
          </a:p>
        </p:txBody>
      </p:sp>
      <p:sp>
        <p:nvSpPr>
          <p:cNvPr id="9" name="Retângulo 39">
            <a:extLst>
              <a:ext uri="{FF2B5EF4-FFF2-40B4-BE49-F238E27FC236}">
                <a16:creationId xmlns:a16="http://schemas.microsoft.com/office/drawing/2014/main" id="{240D9EE0-3FCC-4C9A-9ECF-BE03E7385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25" y="727246"/>
            <a:ext cx="1858881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Kanban board</a:t>
            </a:r>
          </a:p>
          <a:p>
            <a:pPr algn="r">
              <a:spcBef>
                <a:spcPct val="50000"/>
              </a:spcBef>
            </a:pPr>
            <a:endParaRPr lang="de-DE" sz="1600" b="1" dirty="0">
              <a:solidFill>
                <a:srgbClr val="FF0000"/>
              </a:solidFill>
              <a:latin typeface="Arial" charset="0"/>
            </a:endParaRPr>
          </a:p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Simple</a:t>
            </a:r>
          </a:p>
          <a:p>
            <a:pPr algn="r">
              <a:spcBef>
                <a:spcPct val="50000"/>
              </a:spcBef>
            </a:pPr>
            <a:endParaRPr lang="de-DE" sz="1600" b="1" dirty="0">
              <a:solidFill>
                <a:srgbClr val="FF0000"/>
              </a:solidFill>
              <a:latin typeface="Arial" charset="0"/>
            </a:endParaRPr>
          </a:p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Tasks</a:t>
            </a:r>
          </a:p>
          <a:p>
            <a:pPr algn="r">
              <a:spcBef>
                <a:spcPct val="50000"/>
              </a:spcBef>
            </a:pPr>
            <a:endParaRPr lang="de-DE" sz="1600" b="1" dirty="0">
              <a:solidFill>
                <a:srgbClr val="FF0000"/>
              </a:solidFill>
              <a:latin typeface="Arial" charset="0"/>
            </a:endParaRPr>
          </a:p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Epics</a:t>
            </a:r>
          </a:p>
          <a:p>
            <a:pPr algn="r">
              <a:spcBef>
                <a:spcPct val="50000"/>
              </a:spcBef>
            </a:pPr>
            <a:endParaRPr lang="de-DE" sz="1600" b="1" dirty="0">
              <a:solidFill>
                <a:srgbClr val="FF0000"/>
              </a:solidFill>
              <a:latin typeface="Arial" charset="0"/>
            </a:endParaRPr>
          </a:p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Bugs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1CE853F-E368-46BB-8734-3C581A991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687" y="3529033"/>
            <a:ext cx="7062628" cy="2858683"/>
          </a:xfrm>
          <a:prstGeom prst="rect">
            <a:avLst/>
          </a:prstGeom>
        </p:spPr>
      </p:pic>
      <p:pic>
        <p:nvPicPr>
          <p:cNvPr id="5" name="Picture 2" descr="5 open source alternatives to Trello | Opensource.com">
            <a:extLst>
              <a:ext uri="{FF2B5EF4-FFF2-40B4-BE49-F238E27FC236}">
                <a16:creationId xmlns:a16="http://schemas.microsoft.com/office/drawing/2014/main" id="{C5AFCDB6-375D-4980-A82E-DA68A03FF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620927"/>
            <a:ext cx="49530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ervidores JIRA mal configurados vazam informações sobre usuários ...">
            <a:extLst>
              <a:ext uri="{FF2B5EF4-FFF2-40B4-BE49-F238E27FC236}">
                <a16:creationId xmlns:a16="http://schemas.microsoft.com/office/drawing/2014/main" id="{E6F8CC74-6348-44FD-8170-9C77979FD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52893"/>
            <a:ext cx="1368963" cy="53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83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6200" y="76202"/>
            <a:ext cx="891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solidFill>
                  <a:schemeClr val="bg1"/>
                </a:solidFill>
                <a:latin typeface="Arial" charset="0"/>
              </a:rPr>
              <a:t>Teams</a:t>
            </a:r>
            <a:endParaRPr lang="en-US" sz="1600" b="1" dirty="0">
              <a:solidFill>
                <a:srgbClr val="FFCC66"/>
              </a:solidFill>
              <a:latin typeface="Arial" charset="0"/>
            </a:endParaRPr>
          </a:p>
        </p:txBody>
      </p:sp>
      <p:sp>
        <p:nvSpPr>
          <p:cNvPr id="9" name="Retângulo 39">
            <a:extLst>
              <a:ext uri="{FF2B5EF4-FFF2-40B4-BE49-F238E27FC236}">
                <a16:creationId xmlns:a16="http://schemas.microsoft.com/office/drawing/2014/main" id="{240D9EE0-3FCC-4C9A-9ECF-BE03E7385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25" y="727246"/>
            <a:ext cx="1858881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Chat</a:t>
            </a:r>
          </a:p>
          <a:p>
            <a:pPr algn="r">
              <a:spcBef>
                <a:spcPct val="50000"/>
              </a:spcBef>
            </a:pPr>
            <a:endParaRPr lang="de-DE" sz="1600" b="1" dirty="0">
              <a:solidFill>
                <a:srgbClr val="FF0000"/>
              </a:solidFill>
              <a:latin typeface="Arial" charset="0"/>
            </a:endParaRPr>
          </a:p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Video-conferences</a:t>
            </a:r>
          </a:p>
          <a:p>
            <a:pPr algn="r">
              <a:spcBef>
                <a:spcPct val="50000"/>
              </a:spcBef>
            </a:pPr>
            <a:endParaRPr lang="de-DE" sz="1600" b="1" dirty="0">
              <a:solidFill>
                <a:srgbClr val="FF0000"/>
              </a:solidFill>
              <a:latin typeface="Arial" charset="0"/>
            </a:endParaRPr>
          </a:p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Centralized info transactions</a:t>
            </a:r>
          </a:p>
          <a:p>
            <a:pPr algn="r">
              <a:spcBef>
                <a:spcPct val="50000"/>
              </a:spcBef>
            </a:pPr>
            <a:endParaRPr lang="de-DE" sz="1600" b="1" dirty="0">
              <a:solidFill>
                <a:srgbClr val="FF0000"/>
              </a:solidFill>
              <a:latin typeface="Arial" charset="0"/>
            </a:endParaRPr>
          </a:p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Access to Sharepoint / OneDrive</a:t>
            </a:r>
          </a:p>
        </p:txBody>
      </p:sp>
      <p:pic>
        <p:nvPicPr>
          <p:cNvPr id="6" name="Picture 8" descr="Microsoft Teams – Wikipédia, a enciclopédia livre">
            <a:extLst>
              <a:ext uri="{FF2B5EF4-FFF2-40B4-BE49-F238E27FC236}">
                <a16:creationId xmlns:a16="http://schemas.microsoft.com/office/drawing/2014/main" id="{793CB642-4B56-420F-A234-95A6EDFE3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530" y="620688"/>
            <a:ext cx="10065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oronavírus faz Microsoft liberar Teams gratuitamente | TechBreak ...">
            <a:extLst>
              <a:ext uri="{FF2B5EF4-FFF2-40B4-BE49-F238E27FC236}">
                <a16:creationId xmlns:a16="http://schemas.microsoft.com/office/drawing/2014/main" id="{D2449273-E160-49DB-9983-F6A000C5A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708" y="1844824"/>
            <a:ext cx="7044292" cy="451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29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6200" y="76202"/>
            <a:ext cx="8915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>
                <a:solidFill>
                  <a:schemeClr val="bg1"/>
                </a:solidFill>
                <a:latin typeface="Arial" charset="0"/>
              </a:rPr>
              <a:t>The Simulator</a:t>
            </a:r>
            <a:endParaRPr lang="en-US" sz="1600" b="1" dirty="0">
              <a:solidFill>
                <a:srgbClr val="FFCC66"/>
              </a:solidFill>
              <a:latin typeface="Arial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815089B-A4BE-4E7F-8364-1426B2266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67096"/>
            <a:ext cx="6107351" cy="5939643"/>
          </a:xfrm>
          <a:prstGeom prst="rect">
            <a:avLst/>
          </a:prstGeom>
        </p:spPr>
      </p:pic>
      <p:sp>
        <p:nvSpPr>
          <p:cNvPr id="8" name="Retângulo 39">
            <a:extLst>
              <a:ext uri="{FF2B5EF4-FFF2-40B4-BE49-F238E27FC236}">
                <a16:creationId xmlns:a16="http://schemas.microsoft.com/office/drawing/2014/main" id="{77319E11-2A3D-4A16-8E7F-5BB76E0CB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25" y="727246"/>
            <a:ext cx="1858881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Modular design</a:t>
            </a:r>
          </a:p>
          <a:p>
            <a:pPr algn="r">
              <a:spcBef>
                <a:spcPct val="50000"/>
              </a:spcBef>
            </a:pPr>
            <a:endParaRPr lang="de-DE" sz="1600" b="1" dirty="0">
              <a:solidFill>
                <a:srgbClr val="FF0000"/>
              </a:solidFill>
              <a:latin typeface="Arial" charset="0"/>
            </a:endParaRPr>
          </a:p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Highly integrated</a:t>
            </a:r>
          </a:p>
          <a:p>
            <a:pPr algn="r">
              <a:spcBef>
                <a:spcPct val="50000"/>
              </a:spcBef>
            </a:pPr>
            <a:endParaRPr lang="de-DE" sz="1600" b="1" dirty="0">
              <a:solidFill>
                <a:srgbClr val="FF0000"/>
              </a:solidFill>
              <a:latin typeface="Arial" charset="0"/>
            </a:endParaRPr>
          </a:p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Python vs. Matlab</a:t>
            </a:r>
          </a:p>
          <a:p>
            <a:pPr algn="r">
              <a:spcBef>
                <a:spcPct val="50000"/>
              </a:spcBef>
            </a:pPr>
            <a:endParaRPr lang="de-DE" sz="1600" b="1" dirty="0">
              <a:solidFill>
                <a:srgbClr val="FF0000"/>
              </a:solidFill>
              <a:latin typeface="Arial" charset="0"/>
            </a:endParaRPr>
          </a:p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Python vs. C++</a:t>
            </a:r>
          </a:p>
          <a:p>
            <a:pPr algn="r">
              <a:spcBef>
                <a:spcPct val="50000"/>
              </a:spcBef>
            </a:pPr>
            <a:endParaRPr lang="de-DE" sz="1600" b="1" dirty="0">
              <a:solidFill>
                <a:srgbClr val="FF0000"/>
              </a:solidFill>
              <a:latin typeface="Arial" charset="0"/>
            </a:endParaRPr>
          </a:p>
          <a:p>
            <a:pPr algn="r">
              <a:spcBef>
                <a:spcPct val="50000"/>
              </a:spcBef>
            </a:pPr>
            <a:r>
              <a:rPr lang="de-DE" sz="1600" b="1" dirty="0">
                <a:solidFill>
                  <a:srgbClr val="FF0000"/>
                </a:solidFill>
                <a:latin typeface="Arial" charset="0"/>
              </a:rPr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326579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3380B8D-8242-449E-9138-4973696D9C55}"/>
              </a:ext>
            </a:extLst>
          </p:cNvPr>
          <p:cNvSpPr/>
          <p:nvPr/>
        </p:nvSpPr>
        <p:spPr>
          <a:xfrm>
            <a:off x="0" y="445534"/>
            <a:ext cx="9144000" cy="6079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6200" y="76202"/>
            <a:ext cx="8915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>
                <a:solidFill>
                  <a:schemeClr val="bg1"/>
                </a:solidFill>
                <a:latin typeface="Arial" charset="0"/>
              </a:rPr>
              <a:t>The Simulator</a:t>
            </a:r>
            <a:endParaRPr lang="en-US" sz="1600" b="1" dirty="0">
              <a:solidFill>
                <a:srgbClr val="FFCC66"/>
              </a:solidFill>
              <a:latin typeface="Arial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815089B-A4BE-4E7F-8364-1426B22660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" t="-875" r="505" b="49058"/>
          <a:stretch/>
        </p:blipFill>
        <p:spPr>
          <a:xfrm>
            <a:off x="30333" y="1119462"/>
            <a:ext cx="9083335" cy="457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3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11901</TotalTime>
  <Pages>1</Pages>
  <Words>158</Words>
  <Characters>0</Characters>
  <Application>Microsoft Office PowerPoint</Application>
  <DocSecurity>0</DocSecurity>
  <PresentationFormat>Apresentação na tela (4:3)</PresentationFormat>
  <Lines>0</Lines>
  <Paragraphs>96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Comic Sans MS</vt:lpstr>
      <vt:lpstr>Times New Roman</vt:lpstr>
      <vt:lpstr>Default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Lawrence Erlbaum Associates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</dc:creator>
  <cp:lastModifiedBy>Pablo N. A. B.</cp:lastModifiedBy>
  <cp:revision>2756</cp:revision>
  <dcterms:created xsi:type="dcterms:W3CDTF">2001-04-12T20:12:27Z</dcterms:created>
  <dcterms:modified xsi:type="dcterms:W3CDTF">2020-06-20T04:18:38Z</dcterms:modified>
</cp:coreProperties>
</file>