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Proxima Nova"/>
      <p:regular r:id="rId45"/>
      <p:bold r:id="rId46"/>
      <p:italic r:id="rId47"/>
      <p:boldItalic r:id="rId48"/>
    </p:embeddedFont>
    <p:embeddedFont>
      <p:font typeface="Economica"/>
      <p:regular r:id="rId49"/>
      <p:bold r:id="rId50"/>
      <p:italic r:id="rId51"/>
      <p:boldItalic r:id="rId52"/>
    </p:embeddedFont>
    <p:embeddedFont>
      <p:font typeface="Roboto"/>
      <p:regular r:id="rId53"/>
      <p:bold r:id="rId54"/>
      <p:italic r:id="rId55"/>
      <p:boldItalic r:id="rId56"/>
    </p:embeddedFont>
    <p:embeddedFont>
      <p:font typeface="Oi"/>
      <p:regular r:id="rId57"/>
    </p:embeddedFont>
    <p:embeddedFont>
      <p:font typeface="Alfa Slab One"/>
      <p:regular r:id="rId58"/>
    </p:embeddedFont>
    <p:embeddedFont>
      <p:font typeface="Open Sans Light"/>
      <p:regular r:id="rId59"/>
      <p:bold r:id="rId60"/>
      <p:italic r:id="rId61"/>
      <p:boldItalic r:id="rId62"/>
    </p:embeddedFont>
    <p:embeddedFont>
      <p:font typeface="Open Sans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9AA0A6"/>
          </p15:clr>
        </p15:guide>
        <p15:guide id="2" orient="horz" pos="596">
          <p15:clr>
            <a:srgbClr val="9AA0A6"/>
          </p15:clr>
        </p15:guide>
        <p15:guide id="3" orient="horz" pos="1871">
          <p15:clr>
            <a:srgbClr val="9AA0A6"/>
          </p15:clr>
        </p15:guide>
      </p15:sldGuideLst>
    </p:ext>
    <p:ext uri="GoogleSlidesCustomDataVersion2">
      <go:slidesCustomData xmlns:go="http://customooxmlschemas.google.com/" r:id="rId67" roundtripDataSignature="AMtx7mgNuw3KGYM56Ai0fRr+X2192Djh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E4E660-C1CB-4624-95A7-EF720CDFBDF9}">
  <a:tblStyle styleId="{CFE4E660-C1CB-4624-95A7-EF720CDFBDF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596" orient="horz"/>
        <p:guide pos="187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Economic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penSansLight-boldItalic.fntdata"/><Relationship Id="rId61" Type="http://schemas.openxmlformats.org/officeDocument/2006/relationships/font" Target="fonts/OpenSansLight-italic.fntdata"/><Relationship Id="rId20" Type="http://schemas.openxmlformats.org/officeDocument/2006/relationships/slide" Target="slides/slide14.xml"/><Relationship Id="rId64" Type="http://schemas.openxmlformats.org/officeDocument/2006/relationships/font" Target="fonts/OpenSans-bold.fntdata"/><Relationship Id="rId63" Type="http://schemas.openxmlformats.org/officeDocument/2006/relationships/font" Target="fonts/OpenSans-regular.fntdata"/><Relationship Id="rId22" Type="http://schemas.openxmlformats.org/officeDocument/2006/relationships/slide" Target="slides/slide16.xml"/><Relationship Id="rId66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65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customschemas.google.com/relationships/presentationmetadata" Target="metadata"/><Relationship Id="rId60" Type="http://schemas.openxmlformats.org/officeDocument/2006/relationships/font" Target="fonts/OpenSansLight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Economica-italic.fntdata"/><Relationship Id="rId50" Type="http://schemas.openxmlformats.org/officeDocument/2006/relationships/font" Target="fonts/Economica-bold.fntdata"/><Relationship Id="rId53" Type="http://schemas.openxmlformats.org/officeDocument/2006/relationships/font" Target="fonts/Roboto-regular.fntdata"/><Relationship Id="rId52" Type="http://schemas.openxmlformats.org/officeDocument/2006/relationships/font" Target="fonts/Economica-boldItalic.fntdata"/><Relationship Id="rId11" Type="http://schemas.openxmlformats.org/officeDocument/2006/relationships/slide" Target="slides/slide5.xml"/><Relationship Id="rId55" Type="http://schemas.openxmlformats.org/officeDocument/2006/relationships/font" Target="fonts/Roboto-italic.fntdata"/><Relationship Id="rId10" Type="http://schemas.openxmlformats.org/officeDocument/2006/relationships/slide" Target="slides/slide4.xml"/><Relationship Id="rId54" Type="http://schemas.openxmlformats.org/officeDocument/2006/relationships/font" Target="fonts/Roboto-bold.fntdata"/><Relationship Id="rId13" Type="http://schemas.openxmlformats.org/officeDocument/2006/relationships/slide" Target="slides/slide7.xml"/><Relationship Id="rId57" Type="http://schemas.openxmlformats.org/officeDocument/2006/relationships/font" Target="fonts/Oi-regular.fntdata"/><Relationship Id="rId12" Type="http://schemas.openxmlformats.org/officeDocument/2006/relationships/slide" Target="slides/slide6.xml"/><Relationship Id="rId56" Type="http://schemas.openxmlformats.org/officeDocument/2006/relationships/font" Target="fonts/Roboto-boldItalic.fntdata"/><Relationship Id="rId15" Type="http://schemas.openxmlformats.org/officeDocument/2006/relationships/slide" Target="slides/slide9.xml"/><Relationship Id="rId59" Type="http://schemas.openxmlformats.org/officeDocument/2006/relationships/font" Target="fonts/OpenSansLight-regular.fntdata"/><Relationship Id="rId14" Type="http://schemas.openxmlformats.org/officeDocument/2006/relationships/slide" Target="slides/slide8.xml"/><Relationship Id="rId58" Type="http://schemas.openxmlformats.org/officeDocument/2006/relationships/font" Target="fonts/AlfaSlabOn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youtube.com/watch?v=82q3uYw6MuY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s.slideshare.net/VicValero/historia-de-la-estadistica-67559583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Toda la parte de visualizaciones de la materia está centrada alrededor de qué conceptos de estadística y probabilidad se benefician de visualizaciones y cómo comunicarlos adecuadamente.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Pallete http://paletton.com/#uid=71Z0u0kketqasL5fO-fowqrrFla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Notación: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anota a una variable aleatoria con letras mayúsculas X, Y, Z, W,..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952faf0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c952faf0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Para poder empezar a trabajar, tenemos que enteder cuál es el concepto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Notación: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anota a una variable aleatoria con letras mayúsculas X, Y, Z, W,..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Notación: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anota a una variable aleatoria con letras mayúsculas X, Y, Z, W,..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Notación: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anota a una variable aleatoria con letras mayúsculas X, Y, Z, W,..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Canasta básica total en diciembre de 2020: 17,542.89 (línea de pobreza). Fuente https://www.indec.gob.ar/indec/web/Nivel4-Tema-4-43-149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Existe una diferencia fundamental entre cómo aprendemos ciencia de datos y cómo lo aplicamos. Cuando hacemos un tutorial, o queremos practicar con un conjunto de datos, nos preguntamos ¿Qué podemos hacer con estos datos? En la práctica profesional usualmente ocurre lo contrario, surge una situación problemática o necesidad de negocios, y luego se busca un conjunto de datos apropiado para intentar dar una solución. (Apropiado muchas veces es sinónimo de “el único disponible”).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Canasta básica total en diciembre de 2020: 17,542.89 (línea de pobreza). Fuente https://www.indec.gob.ar/indec/web/Nivel4-Tema-4-43-149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Canasta básica total en diciembre de 2020: 17,542.89 (línea de pobreza). Fuente https://www.indec.gob.ar/indec/web/Nivel4-Tema-4-43-149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Estas son propiedades que podemos asumir cuando asumimos que P es una medida de probabilidad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https://plato.stanford.edu/entries/probability-interpret/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Notación: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anota a una variable aleatoria con letras mayúsculas X, Y, Z, W,..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Notación: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anota a una variable aleatoria con letras mayúsculas X, Y, Z, W,..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Notación: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anota a una variable aleatoria con letras mayúsculas X, Y, Z, W,..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Un video con aplicaciones de búsqueda usando el teorema de Bayes: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https://www.youtube.com/watch?v=82q3uYw6MuY</a:t>
            </a:r>
            <a:r>
              <a:rPr lang="es"/>
              <a:t> (vean una, son todas iguales).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NOTA: muestra no es lo mismo que sub-población. Una subpoblación es también un subconjunto de la población, pero no necesariamente se corresponde con los estados elegidos para un experimento. Por ejemplo, una sub-población del conjunto de programadores de la Argentina es el conjunto de programadores que trabajan en la provincia de Córdoba.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Canasta básica total en diciembre de 2020: 17,542.89 (línea de pobreza). Fuente https://www.indec.gob.ar/indec/web/Nivel4-Tema-4-43-149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Canasta básica total en diciembre de 2020: 17,542.89 (línea de pobreza). Fuente https://www.indec.gob.ar/indec/web/Nivel4-Tema-4-43-149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52e970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f52e970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Babilónicos (datos de cosechas), Egipcios (censos), Asirios, Chinos, Griegos, Incas,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Para curiosos, ver: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https://es.slideshare.net/VicValero/historia-de-la-estadistica-67559583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Utilidad de la estadística como herramienta hoy en día. Se utiliza en la industria, negocios</a:t>
            </a:r>
            <a:r>
              <a:rPr lang="es">
                <a:solidFill>
                  <a:schemeClr val="dk1"/>
                </a:solidFill>
              </a:rPr>
              <a:t>, en desarrollo tecnológico</a:t>
            </a:r>
            <a:r>
              <a:rPr lang="es"/>
              <a:t>, en investigaciones en diversas áreas del conocimiento (medicina, economía, desarrollo social, etc.), tanto en el ámbito público como en el privado.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Para poder empezar a trabajar, tenemos que entender cuál es el concepto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ts val="1100"/>
              <a:buNone/>
            </a:pPr>
            <a:r>
              <a:rPr b="1"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Notación:</a:t>
            </a:r>
            <a:r>
              <a:rPr lang="es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se anota a una variable aleatoria con letras mayúsculas X, Y, Z, W,..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1f514cfcd1a_0_136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1f514cfcd1a_0_136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g1f514cfcd1a_0_136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g1f514cfcd1a_0_1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f514cfcd1a_0_1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g1f514cfcd1a_0_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f514cfcd1a_0_163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g1f514cfcd1a_0_16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g1f514cfcd1a_0_163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51" name="Google Shape;51;g1f514cfcd1a_0_163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2" name="Google Shape;52;g1f514cfcd1a_0_16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g1f514cfcd1a_0_1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f514cfcd1a_0_17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1f514cfcd1a_0_17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g1f514cfcd1a_0_1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f514cfcd1a_0_16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g1f514cfcd1a_0_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f514cfcd1a_0_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g1f514cfcd1a_0_1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g1f514cfcd1a_0_1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f514cfcd1a_0_156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g1f514cfcd1a_0_156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1f514cfcd1a_0_1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f514cfcd1a_0_17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27" name="Google Shape;27;g1f514cfcd1a_0_1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subtitulo">
  <p:cSld name="SECTION_HEADER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f514cfcd1a_0_179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0" name="Google Shape;30;g1f514cfcd1a_0_179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1" name="Google Shape;31;g1f514cfcd1a_0_179"/>
          <p:cNvSpPr txBox="1"/>
          <p:nvPr>
            <p:ph type="title"/>
          </p:nvPr>
        </p:nvSpPr>
        <p:spPr>
          <a:xfrm>
            <a:off x="773700" y="1445625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g1f514cfcd1a_0_1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g1f514cfcd1a_0_179"/>
          <p:cNvSpPr txBox="1"/>
          <p:nvPr>
            <p:ph idx="2" type="title"/>
          </p:nvPr>
        </p:nvSpPr>
        <p:spPr>
          <a:xfrm>
            <a:off x="773700" y="2876900"/>
            <a:ext cx="75966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None/>
              <a:defRPr sz="26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f514cfcd1a_0_1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f514cfcd1a_0_141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g1f514cfcd1a_0_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f514cfcd1a_0_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g1f514cfcd1a_0_1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g1f514cfcd1a_0_1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g1f514cfcd1a_0_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514cfcd1a_0_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g1f514cfcd1a_0_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1f514cfcd1a_0_1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iplodatos.famaf.unc.edu.ar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lab.research.google.com/drive/1UouXzIvY1hoGmyZ9_8QcOd2Fd8s5hBDu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ysarmy.com/blog/posts/resultados-de-la-encuesta-de-sueldos-2025-1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1792200" y="1520450"/>
            <a:ext cx="59415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4200"/>
              <a:t>Análisis y Visualización de Datos</a:t>
            </a:r>
            <a:endParaRPr sz="4200"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2022750" y="3414600"/>
            <a:ext cx="49218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Diplomatura CDAAyA 2025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idx="1" type="body"/>
          </p:nvPr>
        </p:nvSpPr>
        <p:spPr>
          <a:xfrm>
            <a:off x="394075" y="349800"/>
            <a:ext cx="2818500" cy="4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800"/>
              <a:t>Una </a:t>
            </a:r>
            <a:r>
              <a:rPr b="1" lang="es" sz="1800"/>
              <a:t>variable aleatoria </a:t>
            </a:r>
            <a:r>
              <a:rPr b="1" lang="es" sz="1800">
                <a:solidFill>
                  <a:srgbClr val="1B786E"/>
                </a:solidFill>
              </a:rPr>
              <a:t>(v.a.)</a:t>
            </a:r>
            <a:r>
              <a:rPr b="1" lang="es" sz="1800"/>
              <a:t> </a:t>
            </a:r>
            <a:r>
              <a:rPr lang="es" sz="1800"/>
              <a:t> X es una función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800"/>
              <a:t>X: Ω ⇾ R</a:t>
            </a:r>
            <a:r>
              <a:rPr baseline="-25000" lang="es" sz="1800"/>
              <a:t>X</a:t>
            </a:r>
            <a:endParaRPr baseline="-25000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Ω es el universo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R</a:t>
            </a:r>
            <a:r>
              <a:rPr baseline="-25000" lang="es" sz="1800"/>
              <a:t>X</a:t>
            </a:r>
            <a:r>
              <a:rPr lang="es" sz="1800"/>
              <a:t> conjunto de valores que puede tomar la variable</a:t>
            </a:r>
            <a:r>
              <a:rPr b="1" lang="es" sz="1800"/>
              <a:t>.</a:t>
            </a:r>
            <a:endParaRPr sz="1800"/>
          </a:p>
        </p:txBody>
      </p:sp>
      <p:cxnSp>
        <p:nvCxnSpPr>
          <p:cNvPr id="133" name="Google Shape;133;p10"/>
          <p:cNvCxnSpPr/>
          <p:nvPr/>
        </p:nvCxnSpPr>
        <p:spPr>
          <a:xfrm>
            <a:off x="3537600" y="418775"/>
            <a:ext cx="0" cy="444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34" name="Google Shape;134;p10"/>
          <p:cNvSpPr txBox="1"/>
          <p:nvPr>
            <p:ph idx="1" type="body"/>
          </p:nvPr>
        </p:nvSpPr>
        <p:spPr>
          <a:xfrm>
            <a:off x="3955775" y="445475"/>
            <a:ext cx="4617000" cy="4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800"/>
              <a:t>Consideremos una v.a. X que modele la columna del sueldo,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800"/>
              <a:t>En este caso Ω puede ser la población total de programadores en Argentina en 2023 y R</a:t>
            </a:r>
            <a:r>
              <a:rPr baseline="-25000" lang="es" sz="1800"/>
              <a:t>X</a:t>
            </a:r>
            <a:r>
              <a:rPr lang="es" sz="1800"/>
              <a:t> el conjunto de salarios posibles.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</p:txBody>
      </p:sp>
      <p:grpSp>
        <p:nvGrpSpPr>
          <p:cNvPr id="135" name="Google Shape;135;p10"/>
          <p:cNvGrpSpPr/>
          <p:nvPr/>
        </p:nvGrpSpPr>
        <p:grpSpPr>
          <a:xfrm>
            <a:off x="4392344" y="4078010"/>
            <a:ext cx="1305216" cy="938543"/>
            <a:chOff x="4303283" y="1517425"/>
            <a:chExt cx="1854000" cy="2013609"/>
          </a:xfrm>
        </p:grpSpPr>
        <p:sp>
          <p:nvSpPr>
            <p:cNvPr id="136" name="Google Shape;136;p10"/>
            <p:cNvSpPr/>
            <p:nvPr/>
          </p:nvSpPr>
          <p:spPr>
            <a:xfrm>
              <a:off x="4303283" y="1517434"/>
              <a:ext cx="1854000" cy="2013600"/>
            </a:xfrm>
            <a:prstGeom prst="ellipse">
              <a:avLst/>
            </a:prstGeom>
            <a:solidFill>
              <a:srgbClr val="93C47D"/>
            </a:solidFill>
            <a:ln cap="flat" cmpd="sng" w="28575">
              <a:solidFill>
                <a:srgbClr val="65F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0"/>
            <p:cNvSpPr txBox="1"/>
            <p:nvPr/>
          </p:nvSpPr>
          <p:spPr>
            <a:xfrm>
              <a:off x="4944576" y="1517425"/>
              <a:ext cx="633000" cy="3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  Ω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8" name="Google Shape;138;p10"/>
          <p:cNvSpPr/>
          <p:nvPr/>
        </p:nvSpPr>
        <p:spPr>
          <a:xfrm>
            <a:off x="5520936" y="4300223"/>
            <a:ext cx="1518346" cy="156731"/>
          </a:xfrm>
          <a:custGeom>
            <a:rect b="b" l="l" r="r" t="t"/>
            <a:pathLst>
              <a:path extrusionOk="0" h="21844" w="102108">
                <a:moveTo>
                  <a:pt x="0" y="21844"/>
                </a:moveTo>
                <a:cubicBezTo>
                  <a:pt x="9313" y="18203"/>
                  <a:pt x="38862" y="0"/>
                  <a:pt x="55880" y="0"/>
                </a:cubicBezTo>
                <a:cubicBezTo>
                  <a:pt x="72898" y="0"/>
                  <a:pt x="94403" y="18203"/>
                  <a:pt x="102108" y="21844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p10"/>
          <p:cNvCxnSpPr/>
          <p:nvPr/>
        </p:nvCxnSpPr>
        <p:spPr>
          <a:xfrm flipH="1" rot="10800000">
            <a:off x="6834725" y="4088377"/>
            <a:ext cx="1242600" cy="705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10"/>
          <p:cNvSpPr txBox="1"/>
          <p:nvPr/>
        </p:nvSpPr>
        <p:spPr>
          <a:xfrm>
            <a:off x="5808916" y="4007225"/>
            <a:ext cx="114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0"/>
          <p:cNvCxnSpPr/>
          <p:nvPr/>
        </p:nvCxnSpPr>
        <p:spPr>
          <a:xfrm>
            <a:off x="6923328" y="4417008"/>
            <a:ext cx="259500" cy="79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p10"/>
          <p:cNvSpPr txBox="1"/>
          <p:nvPr/>
        </p:nvSpPr>
        <p:spPr>
          <a:xfrm>
            <a:off x="7309161" y="4396651"/>
            <a:ext cx="41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0" baseline="-2500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baseline="-2500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952faf0aa_0_0"/>
          <p:cNvSpPr txBox="1"/>
          <p:nvPr>
            <p:ph idx="1" type="body"/>
          </p:nvPr>
        </p:nvSpPr>
        <p:spPr>
          <a:xfrm>
            <a:off x="319500" y="4218925"/>
            <a:ext cx="72477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Variable salary_monthly_NETO</a:t>
            </a:r>
            <a:endParaRPr/>
          </a:p>
        </p:txBody>
      </p:sp>
      <p:pic>
        <p:nvPicPr>
          <p:cNvPr id="148" name="Google Shape;148;g2c952faf0a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35528"/>
            <a:ext cx="4993674" cy="2408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2c952faf0a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0275" y="212813"/>
            <a:ext cx="4731649" cy="21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2c952faf0aa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5250" y="66975"/>
            <a:ext cx="2461900" cy="24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/>
          <p:nvPr>
            <p:ph idx="1" type="body"/>
          </p:nvPr>
        </p:nvSpPr>
        <p:spPr>
          <a:xfrm>
            <a:off x="394075" y="1979425"/>
            <a:ext cx="28185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800"/>
              <a:t>X v.a.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800"/>
              <a:t>X: Ω ⇾ R</a:t>
            </a:r>
            <a:r>
              <a:rPr baseline="-25000" lang="es" sz="1800"/>
              <a:t>X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Ω es el universo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R</a:t>
            </a:r>
            <a:r>
              <a:rPr baseline="-25000" lang="es" sz="1800"/>
              <a:t>X</a:t>
            </a:r>
            <a:r>
              <a:rPr lang="es" sz="1800"/>
              <a:t> (Rango) conj. de valores que puede tomar la variable </a:t>
            </a:r>
            <a:r>
              <a:rPr b="1" lang="es" sz="1800"/>
              <a:t>.</a:t>
            </a:r>
            <a:endParaRPr sz="1800"/>
          </a:p>
        </p:txBody>
      </p:sp>
      <p:cxnSp>
        <p:nvCxnSpPr>
          <p:cNvPr id="156" name="Google Shape;156;p11"/>
          <p:cNvCxnSpPr/>
          <p:nvPr/>
        </p:nvCxnSpPr>
        <p:spPr>
          <a:xfrm>
            <a:off x="3537600" y="418775"/>
            <a:ext cx="0" cy="444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7" name="Google Shape;157;p11"/>
          <p:cNvSpPr txBox="1"/>
          <p:nvPr>
            <p:ph idx="1" type="body"/>
          </p:nvPr>
        </p:nvSpPr>
        <p:spPr>
          <a:xfrm>
            <a:off x="3955775" y="445475"/>
            <a:ext cx="5188200" cy="4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El Ω es el conjunto de estados posibles, concepto a veces ideal, universo (de posibilidades), puede pensarse como la población que vamos a estudiar.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Por ej.  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s" sz="1600"/>
              <a:t>Ω = {ω / ω  es una persona viva que trabaja en Argentina}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s" sz="1600"/>
              <a:t>Puede tener más de una definición: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/>
              <a:t>Ω = {ω / ω  es una persona viva que trabaja en Argentina como desarrollador/a}</a:t>
            </a:r>
            <a:endParaRPr sz="1600"/>
          </a:p>
        </p:txBody>
      </p:sp>
      <p:pic>
        <p:nvPicPr>
          <p:cNvPr id="158" name="Google Shape;15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290974" cy="150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idx="1" type="body"/>
          </p:nvPr>
        </p:nvSpPr>
        <p:spPr>
          <a:xfrm>
            <a:off x="385200" y="1204650"/>
            <a:ext cx="2818500" cy="27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800"/>
              <a:t>X v.a.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800"/>
              <a:t>X: Ω ⇾ R</a:t>
            </a:r>
            <a:r>
              <a:rPr baseline="-25000" lang="es" sz="1800"/>
              <a:t>X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Ω es el universo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R</a:t>
            </a:r>
            <a:r>
              <a:rPr baseline="-25000" lang="es" sz="1800"/>
              <a:t>X</a:t>
            </a:r>
            <a:r>
              <a:rPr lang="es" sz="1800"/>
              <a:t> (Rango) conj. de valores que puede tomar la variable </a:t>
            </a:r>
            <a:r>
              <a:rPr b="1" lang="es" sz="1800"/>
              <a:t>.</a:t>
            </a:r>
            <a:endParaRPr sz="1800"/>
          </a:p>
        </p:txBody>
      </p:sp>
      <p:cxnSp>
        <p:nvCxnSpPr>
          <p:cNvPr id="164" name="Google Shape;164;p12"/>
          <p:cNvCxnSpPr/>
          <p:nvPr/>
        </p:nvCxnSpPr>
        <p:spPr>
          <a:xfrm>
            <a:off x="3537600" y="418775"/>
            <a:ext cx="0" cy="444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3955775" y="445475"/>
            <a:ext cx="4981500" cy="4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600"/>
              <a:t>El rango R</a:t>
            </a:r>
            <a:r>
              <a:rPr baseline="-25000" lang="es" sz="1600"/>
              <a:t>x</a:t>
            </a:r>
            <a:r>
              <a:rPr lang="es" sz="1600"/>
              <a:t> es el conjunto de valores posibles del sueldo.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s" sz="1600"/>
              <a:t>R</a:t>
            </a:r>
            <a:r>
              <a:rPr baseline="-25000" lang="es" sz="1600"/>
              <a:t>x</a:t>
            </a:r>
            <a:r>
              <a:rPr lang="es" sz="1600"/>
              <a:t> = ℝ  ? (conjunto de números reales)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s" sz="1600"/>
              <a:t>R</a:t>
            </a:r>
            <a:r>
              <a:rPr baseline="-25000" lang="es" sz="1600"/>
              <a:t>x </a:t>
            </a:r>
            <a:r>
              <a:rPr lang="es" sz="1600"/>
              <a:t>= ℕ  ? (conjunto de números naturales)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</a:pPr>
            <a:r>
              <a:rPr lang="es" sz="1600"/>
              <a:t>¿Cómo podemos calcular el rango R</a:t>
            </a:r>
            <a:r>
              <a:rPr baseline="-25000" lang="es" sz="1600"/>
              <a:t>x</a:t>
            </a:r>
            <a:r>
              <a:rPr lang="es" sz="1600"/>
              <a:t> en la encuesta?</a:t>
            </a:r>
            <a:endParaRPr sz="1600"/>
          </a:p>
        </p:txBody>
      </p:sp>
      <p:pic>
        <p:nvPicPr>
          <p:cNvPr id="166" name="Google Shape;1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750" y="44350"/>
            <a:ext cx="4195476" cy="17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idx="1" type="body"/>
          </p:nvPr>
        </p:nvSpPr>
        <p:spPr>
          <a:xfrm>
            <a:off x="394075" y="349800"/>
            <a:ext cx="2818500" cy="4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800"/>
              <a:t>X v.a. salario mensual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" sz="1800"/>
              <a:t>X: Ω ⇾ R</a:t>
            </a:r>
            <a:r>
              <a:rPr baseline="-25000" lang="es" sz="1800"/>
              <a:t>X</a:t>
            </a:r>
            <a:endParaRPr baseline="-25000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Ω es el universo 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R</a:t>
            </a:r>
            <a:r>
              <a:rPr baseline="-25000" lang="es" sz="1800"/>
              <a:t>X</a:t>
            </a:r>
            <a:r>
              <a:rPr lang="es" sz="1800"/>
              <a:t> (Rango) conj. de valores que puede tomar la variable </a:t>
            </a:r>
            <a:r>
              <a:rPr b="1" lang="es" sz="1800"/>
              <a:t>.</a:t>
            </a:r>
            <a:endParaRPr sz="1800"/>
          </a:p>
        </p:txBody>
      </p:sp>
      <p:cxnSp>
        <p:nvCxnSpPr>
          <p:cNvPr id="172" name="Google Shape;172;p13"/>
          <p:cNvCxnSpPr/>
          <p:nvPr/>
        </p:nvCxnSpPr>
        <p:spPr>
          <a:xfrm>
            <a:off x="3537600" y="418775"/>
            <a:ext cx="0" cy="4443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3" name="Google Shape;173;p13"/>
          <p:cNvSpPr txBox="1"/>
          <p:nvPr>
            <p:ph idx="1" type="body"/>
          </p:nvPr>
        </p:nvSpPr>
        <p:spPr>
          <a:xfrm>
            <a:off x="3955775" y="445475"/>
            <a:ext cx="4981500" cy="18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800"/>
              <a:t>ω = desarrollador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s" sz="1800"/>
              <a:t>X(ω) = 430000.0	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200"/>
              <a:buNone/>
            </a:pPr>
            <a:r>
              <a:rPr lang="es" sz="1800"/>
              <a:t>X(ω) se denomina </a:t>
            </a:r>
            <a:r>
              <a:rPr b="1" lang="es" sz="1800"/>
              <a:t>realización</a:t>
            </a:r>
            <a:r>
              <a:rPr lang="es" sz="1800"/>
              <a:t> de la v.a. X</a:t>
            </a:r>
            <a:endParaRPr sz="1800"/>
          </a:p>
        </p:txBody>
      </p:sp>
      <p:grpSp>
        <p:nvGrpSpPr>
          <p:cNvPr id="174" name="Google Shape;174;p13"/>
          <p:cNvGrpSpPr/>
          <p:nvPr/>
        </p:nvGrpSpPr>
        <p:grpSpPr>
          <a:xfrm>
            <a:off x="3955775" y="2666915"/>
            <a:ext cx="1854000" cy="2349760"/>
            <a:chOff x="4303290" y="1676962"/>
            <a:chExt cx="1854000" cy="1854000"/>
          </a:xfrm>
        </p:grpSpPr>
        <p:sp>
          <p:nvSpPr>
            <p:cNvPr id="175" name="Google Shape;175;p13"/>
            <p:cNvSpPr/>
            <p:nvPr/>
          </p:nvSpPr>
          <p:spPr>
            <a:xfrm>
              <a:off x="4303290" y="1676962"/>
              <a:ext cx="1854000" cy="1854000"/>
            </a:xfrm>
            <a:prstGeom prst="ellipse">
              <a:avLst/>
            </a:prstGeom>
            <a:solidFill>
              <a:srgbClr val="93C47D"/>
            </a:solidFill>
            <a:ln cap="flat" cmpd="sng" w="28575">
              <a:solidFill>
                <a:srgbClr val="65F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3"/>
            <p:cNvSpPr txBox="1"/>
            <p:nvPr/>
          </p:nvSpPr>
          <p:spPr>
            <a:xfrm>
              <a:off x="5086545" y="2395489"/>
              <a:ext cx="633000" cy="3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ω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7" name="Google Shape;177;p13"/>
          <p:cNvSpPr txBox="1"/>
          <p:nvPr/>
        </p:nvSpPr>
        <p:spPr>
          <a:xfrm>
            <a:off x="4953000" y="2514600"/>
            <a:ext cx="39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Ω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3"/>
          <p:cNvSpPr/>
          <p:nvPr/>
        </p:nvSpPr>
        <p:spPr>
          <a:xfrm>
            <a:off x="5054600" y="3068700"/>
            <a:ext cx="2743131" cy="614253"/>
          </a:xfrm>
          <a:custGeom>
            <a:rect b="b" l="l" r="r" t="t"/>
            <a:pathLst>
              <a:path extrusionOk="0" h="21844" w="102108">
                <a:moveTo>
                  <a:pt x="0" y="21844"/>
                </a:moveTo>
                <a:cubicBezTo>
                  <a:pt x="9313" y="18203"/>
                  <a:pt x="38862" y="0"/>
                  <a:pt x="55880" y="0"/>
                </a:cubicBezTo>
                <a:cubicBezTo>
                  <a:pt x="72898" y="0"/>
                  <a:pt x="94403" y="18203"/>
                  <a:pt x="102108" y="21844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3"/>
          <p:cNvCxnSpPr/>
          <p:nvPr/>
        </p:nvCxnSpPr>
        <p:spPr>
          <a:xfrm>
            <a:off x="7556500" y="3530600"/>
            <a:ext cx="368400" cy="21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0" name="Google Shape;180;p13"/>
          <p:cNvCxnSpPr/>
          <p:nvPr/>
        </p:nvCxnSpPr>
        <p:spPr>
          <a:xfrm flipH="1" rot="10800000">
            <a:off x="6745025" y="3792625"/>
            <a:ext cx="2324100" cy="12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" name="Google Shape;181;p13"/>
          <p:cNvCxnSpPr/>
          <p:nvPr/>
        </p:nvCxnSpPr>
        <p:spPr>
          <a:xfrm flipH="1">
            <a:off x="7912200" y="3822700"/>
            <a:ext cx="12600" cy="2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2" name="Google Shape;182;p13"/>
          <p:cNvSpPr/>
          <p:nvPr/>
        </p:nvSpPr>
        <p:spPr>
          <a:xfrm>
            <a:off x="7175500" y="3822700"/>
            <a:ext cx="1536600" cy="554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 txBox="1"/>
          <p:nvPr/>
        </p:nvSpPr>
        <p:spPr>
          <a:xfrm>
            <a:off x="7416725" y="3870400"/>
            <a:ext cx="134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X(ω) = 430000.0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5054600" y="25608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5346600" y="3421174"/>
            <a:ext cx="1714393" cy="353982"/>
          </a:xfrm>
          <a:custGeom>
            <a:rect b="b" l="l" r="r" t="t"/>
            <a:pathLst>
              <a:path extrusionOk="0" h="21844" w="102108">
                <a:moveTo>
                  <a:pt x="0" y="21844"/>
                </a:moveTo>
                <a:cubicBezTo>
                  <a:pt x="9313" y="18203"/>
                  <a:pt x="38862" y="0"/>
                  <a:pt x="55880" y="0"/>
                </a:cubicBezTo>
                <a:cubicBezTo>
                  <a:pt x="72898" y="0"/>
                  <a:pt x="94403" y="18203"/>
                  <a:pt x="102108" y="21844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6" name="Google Shape;186;p13"/>
          <p:cNvCxnSpPr/>
          <p:nvPr/>
        </p:nvCxnSpPr>
        <p:spPr>
          <a:xfrm>
            <a:off x="6794500" y="3606800"/>
            <a:ext cx="368400" cy="216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7" name="Google Shape;187;p13"/>
          <p:cNvSpPr txBox="1"/>
          <p:nvPr/>
        </p:nvSpPr>
        <p:spPr>
          <a:xfrm>
            <a:off x="8648700" y="3350500"/>
            <a:ext cx="593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0" baseline="-2500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baseline="-2500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Variable Aleatoria - Otros ejemplos simples</a:t>
            </a:r>
            <a:endParaRPr/>
          </a:p>
        </p:txBody>
      </p:sp>
      <p:graphicFrame>
        <p:nvGraphicFramePr>
          <p:cNvPr id="193" name="Google Shape;193;p14"/>
          <p:cNvGraphicFramePr/>
          <p:nvPr/>
        </p:nvGraphicFramePr>
        <p:xfrm>
          <a:off x="436263" y="128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{CFE4E660-C1CB-4624-95A7-EF720CDFBDF9}</a:tableStyleId>
              </a:tblPr>
              <a:tblGrid>
                <a:gridCol w="3920450"/>
                <a:gridCol w="2232300"/>
                <a:gridCol w="2243275"/>
              </a:tblGrid>
              <a:tr h="85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 u="none" cap="none" strike="noStrike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Ω </a:t>
                      </a:r>
                      <a:r>
                        <a:rPr lang="es" sz="1500" u="none" cap="none" strike="noStrike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(espacio de estados, universo (de posibilidades), población que vamos a estudiar)</a:t>
                      </a:r>
                      <a:endParaRPr sz="11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1800" u="none" cap="none" strike="noStrike"/>
                        <a:t>X</a:t>
                      </a:r>
                      <a:endParaRPr sz="1900" u="none" cap="none" strike="noStrike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 u="none" cap="none" strike="noStrike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</a:t>
                      </a:r>
                      <a:r>
                        <a:rPr baseline="-25000" lang="es" sz="1800" u="none" cap="none" strike="noStrike">
                          <a:solidFill>
                            <a:schemeClr val="accent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X</a:t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4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personas QUE VIVEN EN ARGENTINA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horas diarias que trabaja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000" u="none" cap="none" strike="noStrike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[0, 24)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>
                          <a:solidFill>
                            <a:schemeClr val="accent4"/>
                          </a:solidFill>
                        </a:rPr>
                        <a:t>personas QUE VIVEN EN ARGENTINA </a:t>
                      </a:r>
                      <a:endParaRPr sz="14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edades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0… 130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superficie del globo terráqueo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altura al nivel del mar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[-4000, 4000] o 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0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personas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provincia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" sz="1400" u="none" cap="none" strike="noStrike"/>
                        <a:t> Córdoba, ….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Tipos de variables aleatorias</a:t>
            </a:r>
            <a:endParaRPr/>
          </a:p>
        </p:txBody>
      </p:sp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311700" y="946150"/>
            <a:ext cx="8520600" cy="28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Las variables aleatorias pueden ser de distinto tipo, de acuerdo a los valores presentes en el Rango y su interpretación.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Numéricas</a:t>
            </a:r>
            <a:endParaRPr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Continuas</a:t>
            </a:r>
            <a:endParaRPr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/>
              <a:t>Discretas (un conjunto finito o infinito numerable de valores posibles)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Categóricas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Ordinales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 txBox="1"/>
          <p:nvPr>
            <p:ph type="title"/>
          </p:nvPr>
        </p:nvSpPr>
        <p:spPr>
          <a:xfrm>
            <a:off x="490250" y="450150"/>
            <a:ext cx="8122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2800"/>
              <a:t>La determinación de los tipos de datos/variable que estamos usando nos permite seleccionar las herramientas adecuadas para obtener información a partir de ellos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490250" y="450150"/>
            <a:ext cx="798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Demo con Notebook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3400" u="sng">
                <a:solidFill>
                  <a:schemeClr val="hlink"/>
                </a:solidFill>
                <a:hlinkClick r:id="rId3"/>
              </a:rPr>
              <a:t>01 Probabilidad.ipynb</a:t>
            </a:r>
            <a:endParaRPr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3100"/>
              <a:t>Sección A </a:t>
            </a:r>
            <a:endParaRPr sz="31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es" sz="3100"/>
              <a:t>Datos </a:t>
            </a:r>
            <a:endParaRPr sz="3100"/>
          </a:p>
          <a:p>
            <a:pPr indent="-425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Char char="-"/>
            </a:pPr>
            <a:r>
              <a:rPr lang="es" sz="3100"/>
              <a:t>Distribución de los datos</a:t>
            </a:r>
            <a:endParaRPr sz="3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490250" y="373950"/>
            <a:ext cx="73959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3600"/>
              <a:t>Hagamos una pregunta interesante:</a:t>
            </a:r>
            <a:endParaRPr sz="3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3600"/>
              <a:t>¿Tener más años de experiencia significa que se cobra más?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490250" y="450150"/>
            <a:ext cx="81393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4400"/>
              <a:t>Primero: ¿cuál es el </a:t>
            </a:r>
            <a:r>
              <a:rPr b="1" lang="es" sz="4400">
                <a:solidFill>
                  <a:schemeClr val="dk2"/>
                </a:solidFill>
              </a:rPr>
              <a:t>problema</a:t>
            </a:r>
            <a:r>
              <a:rPr lang="es" sz="4400"/>
              <a:t>?</a:t>
            </a:r>
            <a:endParaRPr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¿Cómo hacer este análisis?</a:t>
            </a:r>
            <a:endParaRPr/>
          </a:p>
        </p:txBody>
      </p:sp>
      <p:sp>
        <p:nvSpPr>
          <p:cNvPr id="220" name="Google Shape;220;p19"/>
          <p:cNvSpPr/>
          <p:nvPr/>
        </p:nvSpPr>
        <p:spPr>
          <a:xfrm>
            <a:off x="5680936" y="1593275"/>
            <a:ext cx="3151500" cy="951300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Diseñar el experimento</a:t>
            </a:r>
            <a:endParaRPr b="0"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6190704" y="2742925"/>
            <a:ext cx="2131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 vez que está definido qué medir, se seleccionan las herramientas para medirlo.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311700" y="1593600"/>
            <a:ext cx="3316800" cy="9513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Plantear una hipótesis</a:t>
            </a:r>
            <a:endParaRPr b="0"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821472" y="2742925"/>
            <a:ext cx="2131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 no planteamos una hipótesis o “problema” primero, es difícil determinar qué pasos hay que seguir para poder hacer el análisis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3118379" y="1593275"/>
            <a:ext cx="3072300" cy="9513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Identificar las variables</a:t>
            </a:r>
            <a:endParaRPr b="0"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3588620" y="2742925"/>
            <a:ext cx="2131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 vez que la hipótesis está definida, hay que determinar QUÉ hay que medir para poder comprobarla.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¿Cómo hacer este análisis?</a:t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5680936" y="1593275"/>
            <a:ext cx="3151500" cy="951300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Diseñar el experimento</a:t>
            </a:r>
            <a:endParaRPr b="0"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6190704" y="2742925"/>
            <a:ext cx="2131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????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3" name="Google Shape;233;p20"/>
          <p:cNvSpPr/>
          <p:nvPr/>
        </p:nvSpPr>
        <p:spPr>
          <a:xfrm>
            <a:off x="311700" y="1593600"/>
            <a:ext cx="3316800" cy="9513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Plantear una hipótesis</a:t>
            </a:r>
            <a:endParaRPr b="0"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821472" y="2742925"/>
            <a:ext cx="2131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Tener más años de experiencia significa que se cobra más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20"/>
          <p:cNvSpPr/>
          <p:nvPr/>
        </p:nvSpPr>
        <p:spPr>
          <a:xfrm>
            <a:off x="3118379" y="1593275"/>
            <a:ext cx="3072300" cy="9513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Identificar las variables</a:t>
            </a:r>
            <a:endParaRPr b="0"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3118375" y="2742925"/>
            <a:ext cx="30723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i"/>
              <a:ea typeface="Oi"/>
              <a:cs typeface="Oi"/>
              <a:sym typeface="O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 txBox="1"/>
          <p:nvPr>
            <p:ph type="title"/>
          </p:nvPr>
        </p:nvSpPr>
        <p:spPr>
          <a:xfrm>
            <a:off x="773700" y="1439625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Teoría de probabilidad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¿Probabilidad? - Interpretación axiomática</a:t>
            </a:r>
            <a:endParaRPr/>
          </a:p>
        </p:txBody>
      </p:sp>
      <p:sp>
        <p:nvSpPr>
          <p:cNvPr id="247" name="Google Shape;24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/>
              <a:t>P </a:t>
            </a:r>
            <a:r>
              <a:rPr lang="es"/>
              <a:t>es una </a:t>
            </a:r>
            <a:r>
              <a:rPr b="1" lang="es"/>
              <a:t>medida de</a:t>
            </a:r>
            <a:r>
              <a:rPr lang="es"/>
              <a:t> </a:t>
            </a:r>
            <a:r>
              <a:rPr b="1" lang="es"/>
              <a:t>Probabilidad</a:t>
            </a:r>
            <a:r>
              <a:rPr lang="es"/>
              <a:t> en el </a:t>
            </a:r>
            <a:r>
              <a:rPr b="1" lang="es"/>
              <a:t>espacio Ω </a:t>
            </a:r>
            <a:r>
              <a:rPr lang="es"/>
              <a:t>si para cada subconjunto A de </a:t>
            </a:r>
            <a:r>
              <a:rPr b="1" lang="es"/>
              <a:t>Ω</a:t>
            </a:r>
            <a:r>
              <a:rPr lang="es"/>
              <a:t> , </a:t>
            </a:r>
            <a:r>
              <a:rPr b="1" lang="es"/>
              <a:t>P</a:t>
            </a:r>
            <a:r>
              <a:rPr lang="es"/>
              <a:t>(A) es un número tal que: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"/>
              <a:t>0 </a:t>
            </a:r>
            <a:r>
              <a:rPr lang="es"/>
              <a:t>≤ </a:t>
            </a:r>
            <a:r>
              <a:rPr b="1" lang="es"/>
              <a:t>P</a:t>
            </a:r>
            <a:r>
              <a:rPr lang="es"/>
              <a:t>(A) ≤ 1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"/>
              <a:t>P</a:t>
            </a:r>
            <a:r>
              <a:rPr lang="es"/>
              <a:t>(</a:t>
            </a:r>
            <a:r>
              <a:rPr b="1" lang="es"/>
              <a:t>Ω</a:t>
            </a:r>
            <a:r>
              <a:rPr lang="es"/>
              <a:t>) = 1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s"/>
              <a:t>P</a:t>
            </a:r>
            <a:r>
              <a:rPr lang="es"/>
              <a:t>(A U B) = </a:t>
            </a:r>
            <a:r>
              <a:rPr b="1" lang="es"/>
              <a:t>P</a:t>
            </a:r>
            <a:r>
              <a:rPr lang="es"/>
              <a:t>(A) + </a:t>
            </a:r>
            <a:r>
              <a:rPr b="1" lang="es"/>
              <a:t>P</a:t>
            </a:r>
            <a:r>
              <a:rPr lang="es"/>
              <a:t>(B), para A y B disjuntos (o excluyente)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b="1" lang="es"/>
              <a:t>P</a:t>
            </a:r>
            <a:r>
              <a:rPr lang="es"/>
              <a:t>(U</a:t>
            </a:r>
            <a:r>
              <a:rPr baseline="-25000" lang="es"/>
              <a:t>i </a:t>
            </a:r>
            <a:r>
              <a:rPr lang="es"/>
              <a:t>A</a:t>
            </a:r>
            <a:r>
              <a:rPr baseline="-25000" lang="es"/>
              <a:t>i</a:t>
            </a:r>
            <a:r>
              <a:rPr lang="es"/>
              <a:t>) = ∑</a:t>
            </a:r>
            <a:r>
              <a:rPr baseline="-25000" lang="es"/>
              <a:t>i</a:t>
            </a:r>
            <a:r>
              <a:rPr lang="es"/>
              <a:t> </a:t>
            </a:r>
            <a:r>
              <a:rPr b="1" lang="es"/>
              <a:t>P</a:t>
            </a:r>
            <a:r>
              <a:rPr lang="es"/>
              <a:t>(A</a:t>
            </a:r>
            <a:r>
              <a:rPr baseline="-25000" lang="es"/>
              <a:t>i</a:t>
            </a:r>
            <a:r>
              <a:rPr lang="es"/>
              <a:t>) para A</a:t>
            </a:r>
            <a:r>
              <a:rPr baseline="-25000" lang="es"/>
              <a:t>1</a:t>
            </a:r>
            <a:r>
              <a:rPr lang="es"/>
              <a:t>, A</a:t>
            </a:r>
            <a:r>
              <a:rPr baseline="-25000" lang="es"/>
              <a:t>2</a:t>
            </a:r>
            <a:r>
              <a:rPr lang="es"/>
              <a:t>,... disjuntos</a:t>
            </a:r>
            <a:endParaRPr sz="1400"/>
          </a:p>
        </p:txBody>
      </p:sp>
      <p:grpSp>
        <p:nvGrpSpPr>
          <p:cNvPr id="248" name="Google Shape;248;p22"/>
          <p:cNvGrpSpPr/>
          <p:nvPr/>
        </p:nvGrpSpPr>
        <p:grpSpPr>
          <a:xfrm>
            <a:off x="6851375" y="2209715"/>
            <a:ext cx="1854000" cy="2349760"/>
            <a:chOff x="4303290" y="1676962"/>
            <a:chExt cx="1854000" cy="1854000"/>
          </a:xfrm>
        </p:grpSpPr>
        <p:sp>
          <p:nvSpPr>
            <p:cNvPr id="249" name="Google Shape;249;p22"/>
            <p:cNvSpPr/>
            <p:nvPr/>
          </p:nvSpPr>
          <p:spPr>
            <a:xfrm>
              <a:off x="4303290" y="1676962"/>
              <a:ext cx="1854000" cy="1854000"/>
            </a:xfrm>
            <a:prstGeom prst="ellipse">
              <a:avLst/>
            </a:prstGeom>
            <a:solidFill>
              <a:srgbClr val="93C47D"/>
            </a:solidFill>
            <a:ln cap="flat" cmpd="sng" w="28575">
              <a:solidFill>
                <a:srgbClr val="65F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2"/>
            <p:cNvSpPr txBox="1"/>
            <p:nvPr/>
          </p:nvSpPr>
          <p:spPr>
            <a:xfrm>
              <a:off x="5086545" y="2395489"/>
              <a:ext cx="633000" cy="3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100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A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1" name="Google Shape;251;p22"/>
          <p:cNvSpPr txBox="1"/>
          <p:nvPr/>
        </p:nvSpPr>
        <p:spPr>
          <a:xfrm>
            <a:off x="7772400" y="2057400"/>
            <a:ext cx="39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Ω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7270375" y="2671475"/>
            <a:ext cx="663300" cy="851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2"/>
          <p:cNvSpPr/>
          <p:nvPr/>
        </p:nvSpPr>
        <p:spPr>
          <a:xfrm>
            <a:off x="7651375" y="3433475"/>
            <a:ext cx="663300" cy="8517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7485600" y="2866475"/>
            <a:ext cx="28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7790400" y="3552275"/>
            <a:ext cx="28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¿Cómo se calcula?</a:t>
            </a:r>
            <a:endParaRPr/>
          </a:p>
        </p:txBody>
      </p:sp>
      <p:sp>
        <p:nvSpPr>
          <p:cNvPr id="261" name="Google Shape;261;p23"/>
          <p:cNvSpPr txBox="1"/>
          <p:nvPr>
            <p:ph idx="1" type="body"/>
          </p:nvPr>
        </p:nvSpPr>
        <p:spPr>
          <a:xfrm>
            <a:off x="311700" y="1225225"/>
            <a:ext cx="88323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Si </a:t>
            </a:r>
            <a:r>
              <a:rPr b="1" lang="es"/>
              <a:t>Ω</a:t>
            </a:r>
            <a:r>
              <a:rPr lang="es"/>
              <a:t> tiene </a:t>
            </a:r>
            <a:r>
              <a:rPr b="1" i="1" lang="es"/>
              <a:t>k </a:t>
            </a:r>
            <a:r>
              <a:rPr lang="es"/>
              <a:t>elementos equiprobables (i.e. si ω</a:t>
            </a:r>
            <a:r>
              <a:rPr baseline="-25000" lang="es"/>
              <a:t>i</a:t>
            </a:r>
            <a:r>
              <a:rPr lang="es"/>
              <a:t> es un elemento de </a:t>
            </a:r>
            <a:r>
              <a:rPr b="1" lang="es"/>
              <a:t>Ω</a:t>
            </a:r>
            <a:r>
              <a:rPr lang="es"/>
              <a:t>, P({ω</a:t>
            </a:r>
            <a:r>
              <a:rPr baseline="-25000" lang="es"/>
              <a:t>i</a:t>
            </a:r>
            <a:r>
              <a:rPr lang="es"/>
              <a:t>}) = 1/k)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rPr lang="es"/>
              <a:t>Si el conjunto A son los elementos en los que el fenómeno ocurre.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</a:pPr>
            <a:r>
              <a:rPr lang="es"/>
              <a:t>Entonces la probabilidad de un conjunto A </a:t>
            </a:r>
            <a:r>
              <a:rPr b="1" lang="es"/>
              <a:t>⊂</a:t>
            </a:r>
            <a:r>
              <a:rPr lang="es"/>
              <a:t> Ω es la proporción A en </a:t>
            </a:r>
            <a:r>
              <a:rPr b="1" lang="es"/>
              <a:t>Ω</a:t>
            </a:r>
            <a:r>
              <a:rPr lang="es"/>
              <a:t>.</a:t>
            </a:r>
            <a:endParaRPr/>
          </a:p>
        </p:txBody>
      </p:sp>
      <p:pic>
        <p:nvPicPr>
          <p:cNvPr id="262" name="Google Shape;2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7913" y="4071375"/>
            <a:ext cx="44481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Situaciones más complejas</a:t>
            </a:r>
            <a:endParaRPr/>
          </a:p>
        </p:txBody>
      </p:sp>
      <p:sp>
        <p:nvSpPr>
          <p:cNvPr id="268" name="Google Shape;268;p24"/>
          <p:cNvSpPr txBox="1"/>
          <p:nvPr>
            <p:ph idx="1" type="body"/>
          </p:nvPr>
        </p:nvSpPr>
        <p:spPr>
          <a:xfrm>
            <a:off x="311700" y="1225225"/>
            <a:ext cx="85674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Si hay dos características a estudiar, entonces se modela el problema usando dos v.a. (columnas) por ej </a:t>
            </a:r>
            <a:r>
              <a:rPr lang="es">
                <a:latin typeface="Open Sans Light"/>
                <a:ea typeface="Open Sans Light"/>
                <a:cs typeface="Open Sans Light"/>
                <a:sym typeface="Open Sans Light"/>
              </a:rPr>
              <a:t>salary_monthly_NETO y profile_years_experience</a:t>
            </a:r>
            <a:r>
              <a:rPr lang="es"/>
              <a:t> para crear conjuntos de eventos y comprobar si existe una relación entre ellos.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rPr lang="es"/>
              <a:t>Los conjuntos que se eligen son los que determinan el </a:t>
            </a:r>
            <a:r>
              <a:rPr b="1" lang="es"/>
              <a:t>experimento</a:t>
            </a:r>
            <a:endParaRPr b="1"/>
          </a:p>
          <a:p>
            <a:pPr indent="-292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A = { ω</a:t>
            </a:r>
            <a:r>
              <a:rPr baseline="-25000" lang="es"/>
              <a:t>i</a:t>
            </a:r>
            <a:r>
              <a:rPr lang="es"/>
              <a:t> :</a:t>
            </a:r>
            <a:r>
              <a:rPr lang="es">
                <a:latin typeface="Open Sans Light"/>
                <a:ea typeface="Open Sans Light"/>
                <a:cs typeface="Open Sans Light"/>
                <a:sym typeface="Open Sans Light"/>
              </a:rPr>
              <a:t> salary_monthly_NETO &gt;</a:t>
            </a:r>
            <a:r>
              <a:rPr lang="es">
                <a:latin typeface="Oi"/>
                <a:ea typeface="Oi"/>
                <a:cs typeface="Oi"/>
                <a:sym typeface="Oi"/>
              </a:rPr>
              <a:t> </a:t>
            </a:r>
            <a:r>
              <a:rPr lang="es"/>
              <a:t>promedio</a:t>
            </a:r>
            <a:r>
              <a:rPr lang="es"/>
              <a:t>(</a:t>
            </a:r>
            <a:r>
              <a:rPr lang="es">
                <a:latin typeface="Open Sans Light"/>
                <a:ea typeface="Open Sans Light"/>
                <a:cs typeface="Open Sans Light"/>
                <a:sym typeface="Open Sans Light"/>
              </a:rPr>
              <a:t>salary_monthly_NETO</a:t>
            </a:r>
            <a:r>
              <a:rPr lang="es"/>
              <a:t>) }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B = { ω</a:t>
            </a:r>
            <a:r>
              <a:rPr baseline="-25000" lang="es"/>
              <a:t>i</a:t>
            </a:r>
            <a:r>
              <a:rPr lang="es"/>
              <a:t> : </a:t>
            </a:r>
            <a:r>
              <a:rPr lang="es">
                <a:latin typeface="Open Sans Light"/>
                <a:ea typeface="Open Sans Light"/>
                <a:cs typeface="Open Sans Light"/>
                <a:sym typeface="Open Sans Light"/>
              </a:rPr>
              <a:t>profile_years_experience</a:t>
            </a:r>
            <a:r>
              <a:rPr lang="es"/>
              <a:t> &gt; 5 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idx="1" type="body"/>
          </p:nvPr>
        </p:nvSpPr>
        <p:spPr>
          <a:xfrm>
            <a:off x="206575" y="1487625"/>
            <a:ext cx="4260600" cy="3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800"/>
              <a:t>A = { ω</a:t>
            </a:r>
            <a:r>
              <a:rPr baseline="-25000" lang="es" sz="1800"/>
              <a:t>i</a:t>
            </a:r>
            <a:r>
              <a:rPr lang="es" sz="1800"/>
              <a:t> : </a:t>
            </a:r>
            <a:r>
              <a:rPr lang="es" sz="1800">
                <a:latin typeface="Open Sans Light"/>
                <a:ea typeface="Open Sans Light"/>
                <a:cs typeface="Open Sans Light"/>
                <a:sym typeface="Open Sans Light"/>
              </a:rPr>
              <a:t>salary_monthly_NETO &gt;</a:t>
            </a:r>
            <a:r>
              <a:rPr lang="es" sz="1800">
                <a:latin typeface="Oi"/>
                <a:ea typeface="Oi"/>
                <a:cs typeface="Oi"/>
                <a:sym typeface="Oi"/>
              </a:rPr>
              <a:t> </a:t>
            </a:r>
            <a:r>
              <a:rPr lang="es" sz="1800"/>
              <a:t>avg }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s" sz="1800"/>
              <a:t>B = { ω</a:t>
            </a:r>
            <a:r>
              <a:rPr baseline="-25000" lang="es" sz="1800"/>
              <a:t>i</a:t>
            </a:r>
            <a:r>
              <a:rPr lang="es" sz="1800"/>
              <a:t> : </a:t>
            </a:r>
            <a:r>
              <a:rPr lang="es" sz="1800">
                <a:latin typeface="Open Sans Light"/>
                <a:ea typeface="Open Sans Light"/>
                <a:cs typeface="Open Sans Light"/>
                <a:sym typeface="Open Sans Light"/>
              </a:rPr>
              <a:t>profile_years_experience</a:t>
            </a:r>
            <a:r>
              <a:rPr lang="es" sz="1800"/>
              <a:t> &gt; 5 }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s" sz="1800"/>
              <a:t>intersección: A &amp; B,  A y B </a:t>
            </a:r>
            <a:endParaRPr sz="1800"/>
          </a:p>
        </p:txBody>
      </p:sp>
      <p:cxnSp>
        <p:nvCxnSpPr>
          <p:cNvPr id="274" name="Google Shape;274;p25"/>
          <p:cNvCxnSpPr/>
          <p:nvPr/>
        </p:nvCxnSpPr>
        <p:spPr>
          <a:xfrm>
            <a:off x="4572000" y="1305225"/>
            <a:ext cx="0" cy="361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75" name="Google Shape;275;p25"/>
          <p:cNvSpPr txBox="1"/>
          <p:nvPr>
            <p:ph idx="1" type="body"/>
          </p:nvPr>
        </p:nvSpPr>
        <p:spPr>
          <a:xfrm>
            <a:off x="4676725" y="445475"/>
            <a:ext cx="4260600" cy="4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800"/>
              <a:t>La </a:t>
            </a:r>
            <a:r>
              <a:rPr b="1" lang="es" sz="1800"/>
              <a:t>probabilidad conjunta</a:t>
            </a:r>
            <a:r>
              <a:rPr lang="es" sz="1800"/>
              <a:t> de que ocurran ambos eventos al mismo tiempo se modela usando la intersección de los conjuntos:</a:t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sz="1800"/>
          </a:p>
        </p:txBody>
      </p:sp>
      <p:sp>
        <p:nvSpPr>
          <p:cNvPr id="276" name="Google Shape;276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Situaciones más complejas</a:t>
            </a:r>
            <a:endParaRPr/>
          </a:p>
        </p:txBody>
      </p:sp>
      <p:pic>
        <p:nvPicPr>
          <p:cNvPr id="277" name="Google Shape;27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4525" y="3049813"/>
            <a:ext cx="152400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Google Shape;282;p26"/>
          <p:cNvCxnSpPr/>
          <p:nvPr/>
        </p:nvCxnSpPr>
        <p:spPr>
          <a:xfrm>
            <a:off x="4669275" y="1245325"/>
            <a:ext cx="0" cy="361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3" name="Google Shape;283;p26"/>
          <p:cNvSpPr txBox="1"/>
          <p:nvPr>
            <p:ph idx="1" type="body"/>
          </p:nvPr>
        </p:nvSpPr>
        <p:spPr>
          <a:xfrm>
            <a:off x="4800250" y="445475"/>
            <a:ext cx="4137000" cy="4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800"/>
              <a:t>La </a:t>
            </a:r>
            <a:r>
              <a:rPr b="1" lang="es" sz="1800"/>
              <a:t>probabilidad condicional</a:t>
            </a:r>
            <a:r>
              <a:rPr lang="es" sz="1800"/>
              <a:t> </a:t>
            </a:r>
            <a:r>
              <a:rPr lang="es" sz="1800">
                <a:solidFill>
                  <a:schemeClr val="dk2"/>
                </a:solidFill>
              </a:rPr>
              <a:t>de que el salario esté por encima del promedio, suponiendo que ocurre el evento de tener más de 5 años de experiencia,</a:t>
            </a:r>
            <a:r>
              <a:rPr lang="es" sz="1800"/>
              <a:t> se calcula como: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sz="1800"/>
          </a:p>
        </p:txBody>
      </p:sp>
      <p:sp>
        <p:nvSpPr>
          <p:cNvPr id="284" name="Google Shape;284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Situaciones más complejas</a:t>
            </a:r>
            <a:endParaRPr/>
          </a:p>
        </p:txBody>
      </p:sp>
      <p:pic>
        <p:nvPicPr>
          <p:cNvPr id="285" name="Google Shape;2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8150" y="3751374"/>
            <a:ext cx="3852926" cy="61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6"/>
          <p:cNvSpPr txBox="1"/>
          <p:nvPr>
            <p:ph idx="1" type="body"/>
          </p:nvPr>
        </p:nvSpPr>
        <p:spPr>
          <a:xfrm>
            <a:off x="150800" y="1427725"/>
            <a:ext cx="4313100" cy="3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800"/>
              <a:t>A = { ω</a:t>
            </a:r>
            <a:r>
              <a:rPr baseline="-25000" lang="es" sz="1800"/>
              <a:t>i</a:t>
            </a:r>
            <a:r>
              <a:rPr lang="es" sz="1800"/>
              <a:t> : </a:t>
            </a:r>
            <a:r>
              <a:rPr lang="es" sz="1800">
                <a:latin typeface="Open Sans Light"/>
                <a:ea typeface="Open Sans Light"/>
                <a:cs typeface="Open Sans Light"/>
                <a:sym typeface="Open Sans Light"/>
              </a:rPr>
              <a:t>salary_monthly_NETO &gt;</a:t>
            </a:r>
            <a:r>
              <a:rPr lang="es" sz="1800">
                <a:latin typeface="Oi"/>
                <a:ea typeface="Oi"/>
                <a:cs typeface="Oi"/>
                <a:sym typeface="Oi"/>
              </a:rPr>
              <a:t> </a:t>
            </a:r>
            <a:r>
              <a:rPr lang="es" sz="1800"/>
              <a:t>avg }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s" sz="1800"/>
              <a:t>B = { ω</a:t>
            </a:r>
            <a:r>
              <a:rPr baseline="-25000" lang="es" sz="1800"/>
              <a:t>i</a:t>
            </a:r>
            <a:r>
              <a:rPr lang="es" sz="1800"/>
              <a:t> : </a:t>
            </a:r>
            <a:r>
              <a:rPr lang="es" sz="1800">
                <a:latin typeface="Open Sans Light"/>
                <a:ea typeface="Open Sans Light"/>
                <a:cs typeface="Open Sans Light"/>
                <a:sym typeface="Open Sans Light"/>
              </a:rPr>
              <a:t>profile_years_experience</a:t>
            </a:r>
            <a:r>
              <a:rPr lang="es" sz="1800"/>
              <a:t> &gt; 5 }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Google Shape;291;p27"/>
          <p:cNvCxnSpPr/>
          <p:nvPr/>
        </p:nvCxnSpPr>
        <p:spPr>
          <a:xfrm>
            <a:off x="4572000" y="1245325"/>
            <a:ext cx="0" cy="361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92" name="Google Shape;292;p27"/>
          <p:cNvSpPr txBox="1"/>
          <p:nvPr>
            <p:ph idx="1" type="body"/>
          </p:nvPr>
        </p:nvSpPr>
        <p:spPr>
          <a:xfrm>
            <a:off x="4572000" y="445475"/>
            <a:ext cx="4365300" cy="43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800"/>
              <a:t>A y B se dicen conjuntos </a:t>
            </a:r>
            <a:r>
              <a:rPr b="1" lang="es" sz="1800"/>
              <a:t>independientes</a:t>
            </a:r>
            <a:r>
              <a:rPr lang="es" sz="1800"/>
              <a:t> si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 sz="1800"/>
          </a:p>
        </p:txBody>
      </p:sp>
      <p:sp>
        <p:nvSpPr>
          <p:cNvPr id="293" name="Google Shape;293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Situaciones más complejas</a:t>
            </a:r>
            <a:endParaRPr/>
          </a:p>
        </p:txBody>
      </p:sp>
      <p:pic>
        <p:nvPicPr>
          <p:cNvPr id="294" name="Google Shape;2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4652" y="2507400"/>
            <a:ext cx="3030675" cy="3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7313" y="3608775"/>
            <a:ext cx="4219962" cy="33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7"/>
          <p:cNvSpPr txBox="1"/>
          <p:nvPr>
            <p:ph idx="1" type="body"/>
          </p:nvPr>
        </p:nvSpPr>
        <p:spPr>
          <a:xfrm>
            <a:off x="67625" y="1427725"/>
            <a:ext cx="4282800" cy="3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800"/>
              <a:t>A = { ω</a:t>
            </a:r>
            <a:r>
              <a:rPr baseline="-25000" lang="es" sz="1800"/>
              <a:t>i</a:t>
            </a:r>
            <a:r>
              <a:rPr lang="es" sz="1800"/>
              <a:t> : </a:t>
            </a:r>
            <a:r>
              <a:rPr lang="es" sz="1800">
                <a:latin typeface="Open Sans Light"/>
                <a:ea typeface="Open Sans Light"/>
                <a:cs typeface="Open Sans Light"/>
                <a:sym typeface="Open Sans Light"/>
              </a:rPr>
              <a:t>salary_monthly_NETO &gt;</a:t>
            </a:r>
            <a:r>
              <a:rPr lang="es" sz="1800">
                <a:latin typeface="Oi"/>
                <a:ea typeface="Oi"/>
                <a:cs typeface="Oi"/>
                <a:sym typeface="Oi"/>
              </a:rPr>
              <a:t> </a:t>
            </a:r>
            <a:r>
              <a:rPr lang="es" sz="1800"/>
              <a:t>avg }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rPr lang="es" sz="1800"/>
              <a:t>B = { ω</a:t>
            </a:r>
            <a:r>
              <a:rPr baseline="-25000" lang="es" sz="1800"/>
              <a:t>i</a:t>
            </a:r>
            <a:r>
              <a:rPr lang="es" sz="1800"/>
              <a:t> : </a:t>
            </a:r>
            <a:r>
              <a:rPr lang="es" sz="1800">
                <a:latin typeface="Open Sans Light"/>
                <a:ea typeface="Open Sans Light"/>
                <a:cs typeface="Open Sans Light"/>
                <a:sym typeface="Open Sans Light"/>
              </a:rPr>
              <a:t>profile_years_experience</a:t>
            </a:r>
            <a:r>
              <a:rPr lang="es" sz="1800"/>
              <a:t> &gt; 5 }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3100"/>
              <a:t>¿Si uno tiene más de 5 años de experiencia, la probabilidad de cobrar más que el promedio aumenta? ¿Estos eventos, son independientes?</a:t>
            </a:r>
            <a:endParaRPr sz="3100"/>
          </a:p>
        </p:txBody>
      </p:sp>
      <p:sp>
        <p:nvSpPr>
          <p:cNvPr id="302" name="Google Shape;302;p28"/>
          <p:cNvSpPr txBox="1"/>
          <p:nvPr>
            <p:ph idx="4294967295" type="body"/>
          </p:nvPr>
        </p:nvSpPr>
        <p:spPr>
          <a:xfrm>
            <a:off x="6680925" y="869250"/>
            <a:ext cx="2260800" cy="3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">
                <a:highlight>
                  <a:schemeClr val="lt1"/>
                </a:highlight>
              </a:rPr>
              <a:t>Ejercicio en la Ntb. 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490250" y="450150"/>
            <a:ext cx="81222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/>
              <a:t>Si me dedico a la programación…</a:t>
            </a:r>
            <a:endParaRPr sz="36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666666"/>
                </a:solidFill>
              </a:rPr>
              <a:t>¿Cuánto puedo cobrar?</a:t>
            </a:r>
            <a:endParaRPr sz="3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¿Son independientes o no?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 sz="3600"/>
              <a:t>¿Si uno … (completar), la probabilidad de cobrar más que el promedio aumenta? ¿Estos eventos, son independientes?</a:t>
            </a:r>
            <a:endParaRPr sz="3600"/>
          </a:p>
        </p:txBody>
      </p:sp>
      <p:sp>
        <p:nvSpPr>
          <p:cNvPr id="313" name="Google Shape;313;p30"/>
          <p:cNvSpPr txBox="1"/>
          <p:nvPr>
            <p:ph idx="4294967295" type="body"/>
          </p:nvPr>
        </p:nvSpPr>
        <p:spPr>
          <a:xfrm>
            <a:off x="6680925" y="869250"/>
            <a:ext cx="2260800" cy="32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">
                <a:highlight>
                  <a:schemeClr val="lt1"/>
                </a:highlight>
              </a:rPr>
              <a:t>Ejercicio en la Ntb. 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Teorema de Bayes</a:t>
            </a:r>
            <a:endParaRPr/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311700" y="3040600"/>
            <a:ext cx="8520600" cy="15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000"/>
              <a:buNone/>
            </a:pPr>
            <a:r>
              <a:rPr lang="es"/>
              <a:t>Tiene muchas aplicaciones en la ciencia de datos, incluyendo el aprendizaje bayesiano, pero no profundizamos en este tema porque lo van a ver con mucho más detalle en materias siguientes, cuando vean el clasificador Naive Bayes.</a:t>
            </a:r>
            <a:endParaRPr/>
          </a:p>
        </p:txBody>
      </p:sp>
      <p:pic>
        <p:nvPicPr>
          <p:cNvPr id="320" name="Google Shape;3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7950" y="1667425"/>
            <a:ext cx="38481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2"/>
          <p:cNvSpPr txBox="1"/>
          <p:nvPr>
            <p:ph type="title"/>
          </p:nvPr>
        </p:nvSpPr>
        <p:spPr>
          <a:xfrm>
            <a:off x="751000" y="663725"/>
            <a:ext cx="8693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Población y muestra</a:t>
            </a:r>
            <a:endParaRPr/>
          </a:p>
        </p:txBody>
      </p:sp>
      <p:pic>
        <p:nvPicPr>
          <p:cNvPr id="326" name="Google Shape;32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3438" y="2582675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2"/>
          <p:cNvSpPr txBox="1"/>
          <p:nvPr/>
        </p:nvSpPr>
        <p:spPr>
          <a:xfrm>
            <a:off x="696325" y="1632425"/>
            <a:ext cx="66948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" sz="2000" u="none" cap="none" strike="noStrike">
                <a:solidFill>
                  <a:srgbClr val="1B786E"/>
                </a:solidFill>
                <a:latin typeface="Open Sans"/>
                <a:ea typeface="Open Sans"/>
                <a:cs typeface="Open Sans"/>
                <a:sym typeface="Open Sans"/>
              </a:rPr>
              <a:t>Cuando recogemos los datos muchas veces es imposible relevar la característica de interés de todo el grupo entero (población) o universo, se examina una pequeña parte del grupo, llamada muestra.</a:t>
            </a:r>
            <a:endParaRPr b="1" i="0" sz="2000" u="none" cap="none" strike="noStrike">
              <a:solidFill>
                <a:srgbClr val="1B786E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Se denotan los n datos de una muestra: x</a:t>
            </a:r>
            <a:r>
              <a:rPr b="0" baseline="-25000" i="0" lang="es" sz="20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i="0" lang="es" sz="20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,...x</a:t>
            </a:r>
            <a:r>
              <a:rPr b="0" baseline="-25000" i="0" lang="es" sz="20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b="0" i="0" lang="es" sz="20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 (observaciones/realizaciones de la v.a. X)</a:t>
            </a:r>
            <a:endParaRPr b="0" i="0" sz="2000" u="none" cap="none" strike="noStrike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Muestras sesgadas?</a:t>
            </a:r>
            <a:endParaRPr/>
          </a:p>
        </p:txBody>
      </p:sp>
      <p:sp>
        <p:nvSpPr>
          <p:cNvPr id="333" name="Google Shape;33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Al estimar la medida de probabilidad como una proporción, estamos asumiendo una muestra representativa del campo de aplicación.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</a:pPr>
            <a:r>
              <a:rPr lang="es"/>
              <a:t>El proceso de selección de los eventos para un experimento determina las características de la muestra obtenida. 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Muestras convenientes (los que “estaban a mano”)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Muestras de respuestas voluntarias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/>
          <p:nvPr/>
        </p:nvSpPr>
        <p:spPr>
          <a:xfrm>
            <a:off x="629700" y="536450"/>
            <a:ext cx="3862500" cy="4138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4"/>
          <p:cNvSpPr/>
          <p:nvPr/>
        </p:nvSpPr>
        <p:spPr>
          <a:xfrm>
            <a:off x="4651800" y="536450"/>
            <a:ext cx="3862500" cy="4138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4"/>
          <p:cNvSpPr txBox="1"/>
          <p:nvPr/>
        </p:nvSpPr>
        <p:spPr>
          <a:xfrm>
            <a:off x="844233" y="705100"/>
            <a:ext cx="33342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Población</a:t>
            </a:r>
            <a:endParaRPr b="1" i="0" sz="17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34"/>
          <p:cNvSpPr txBox="1"/>
          <p:nvPr/>
        </p:nvSpPr>
        <p:spPr>
          <a:xfrm>
            <a:off x="938200" y="1438225"/>
            <a:ext cx="32016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El grupo completo de estados Ω que se busca estudiar</a:t>
            </a:r>
            <a:endParaRPr b="0" i="0" sz="1500" u="none" cap="none" strike="noStrike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42" name="Google Shape;342;p34"/>
          <p:cNvCxnSpPr/>
          <p:nvPr/>
        </p:nvCxnSpPr>
        <p:spPr>
          <a:xfrm>
            <a:off x="382625" y="2241900"/>
            <a:ext cx="8474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diamond"/>
            <a:tailEnd len="med" w="med" type="diamond"/>
          </a:ln>
        </p:spPr>
      </p:cxnSp>
      <p:sp>
        <p:nvSpPr>
          <p:cNvPr id="343" name="Google Shape;343;p34"/>
          <p:cNvSpPr txBox="1"/>
          <p:nvPr/>
        </p:nvSpPr>
        <p:spPr>
          <a:xfrm>
            <a:off x="4866333" y="705100"/>
            <a:ext cx="33342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" sz="17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Muestra</a:t>
            </a:r>
            <a:endParaRPr b="1" i="0" sz="1700" u="none" cap="none" strike="noStrike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34"/>
          <p:cNvSpPr txBox="1"/>
          <p:nvPr/>
        </p:nvSpPr>
        <p:spPr>
          <a:xfrm>
            <a:off x="4932625" y="1438225"/>
            <a:ext cx="3201600" cy="6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Un subconjunto de Ω elegido para un experimento particular</a:t>
            </a:r>
            <a:endParaRPr b="0" i="0" sz="1500" u="none" cap="none" strike="noStrike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Google Shape;345;p34"/>
          <p:cNvSpPr txBox="1"/>
          <p:nvPr/>
        </p:nvSpPr>
        <p:spPr>
          <a:xfrm>
            <a:off x="960150" y="2429675"/>
            <a:ext cx="32016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¿Cuál es nuestra población?</a:t>
            </a:r>
            <a:endParaRPr b="0" i="0" sz="1500" u="none" cap="none" strike="noStrike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6" name="Google Shape;346;p34"/>
          <p:cNvSpPr txBox="1"/>
          <p:nvPr/>
        </p:nvSpPr>
        <p:spPr>
          <a:xfrm>
            <a:off x="4932625" y="2429675"/>
            <a:ext cx="32016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" sz="15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¿Cuál es nuestra muestra?</a:t>
            </a:r>
            <a:endParaRPr b="0" i="0" sz="1500" u="none" cap="none" strike="noStrike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Muestras sesgadas</a:t>
            </a:r>
            <a:endParaRPr/>
          </a:p>
        </p:txBody>
      </p:sp>
      <p:sp>
        <p:nvSpPr>
          <p:cNvPr id="352" name="Google Shape;35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s"/>
              <a:t>¿Qué sesgos tenemos en esta muestra?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s"/>
              <a:t>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</a:pPr>
            <a:r>
              <a:rPr b="1" lang="es"/>
              <a:t>¿Influyen en nuestra característica de estudio (el salario)?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¿Cómo hacer un análisis?</a:t>
            </a:r>
            <a:endParaRPr/>
          </a:p>
        </p:txBody>
      </p:sp>
      <p:sp>
        <p:nvSpPr>
          <p:cNvPr id="358" name="Google Shape;358;p36"/>
          <p:cNvSpPr/>
          <p:nvPr/>
        </p:nvSpPr>
        <p:spPr>
          <a:xfrm>
            <a:off x="5680936" y="1593275"/>
            <a:ext cx="3151500" cy="951300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Diseñar el experimento</a:t>
            </a:r>
            <a:endParaRPr b="0"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36"/>
          <p:cNvSpPr txBox="1"/>
          <p:nvPr/>
        </p:nvSpPr>
        <p:spPr>
          <a:xfrm>
            <a:off x="6190704" y="2742925"/>
            <a:ext cx="2131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 vez que está definido qué medir, se seleccionan las herramientas para medirlo.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36"/>
          <p:cNvSpPr/>
          <p:nvPr/>
        </p:nvSpPr>
        <p:spPr>
          <a:xfrm>
            <a:off x="311700" y="1593600"/>
            <a:ext cx="3316800" cy="9513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Plantear una hipótesis</a:t>
            </a:r>
            <a:endParaRPr b="0"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36"/>
          <p:cNvSpPr txBox="1"/>
          <p:nvPr/>
        </p:nvSpPr>
        <p:spPr>
          <a:xfrm>
            <a:off x="821472" y="2742925"/>
            <a:ext cx="2131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 no planteamos una hipótesis o “problema” primero, es difícil determinar qué pasos hay que seguir para poder hacer el análisis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36"/>
          <p:cNvSpPr/>
          <p:nvPr/>
        </p:nvSpPr>
        <p:spPr>
          <a:xfrm>
            <a:off x="3118379" y="1593275"/>
            <a:ext cx="3072300" cy="9513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Identificar las variables</a:t>
            </a:r>
            <a:endParaRPr b="0"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36"/>
          <p:cNvSpPr txBox="1"/>
          <p:nvPr/>
        </p:nvSpPr>
        <p:spPr>
          <a:xfrm>
            <a:off x="3588620" y="2742925"/>
            <a:ext cx="2131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 vez que la hipótesis está definida, hay que determinar QUÉ hay que medir para poder comprobarla.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¿Cómo hacer un análisis?</a:t>
            </a: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5680936" y="1593275"/>
            <a:ext cx="3151500" cy="951300"/>
          </a:xfrm>
          <a:prstGeom prst="chevron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Diseñar el experimento</a:t>
            </a:r>
            <a:endParaRPr b="0"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0" name="Google Shape;370;p37"/>
          <p:cNvSpPr txBox="1"/>
          <p:nvPr/>
        </p:nvSpPr>
        <p:spPr>
          <a:xfrm>
            <a:off x="6190704" y="2742925"/>
            <a:ext cx="2131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????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1" name="Google Shape;371;p37"/>
          <p:cNvSpPr/>
          <p:nvPr/>
        </p:nvSpPr>
        <p:spPr>
          <a:xfrm>
            <a:off x="311700" y="1593600"/>
            <a:ext cx="3316800" cy="951300"/>
          </a:xfrm>
          <a:prstGeom prst="homePlat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Plantear una hipótesis</a:t>
            </a:r>
            <a:endParaRPr b="0"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37"/>
          <p:cNvSpPr txBox="1"/>
          <p:nvPr/>
        </p:nvSpPr>
        <p:spPr>
          <a:xfrm>
            <a:off x="821472" y="2742925"/>
            <a:ext cx="2131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Tener más años de experiencia significa que se cobra más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37"/>
          <p:cNvSpPr/>
          <p:nvPr/>
        </p:nvSpPr>
        <p:spPr>
          <a:xfrm>
            <a:off x="3118379" y="1593275"/>
            <a:ext cx="3072300" cy="951300"/>
          </a:xfrm>
          <a:prstGeom prst="chevron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" sz="2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Identificar las variables</a:t>
            </a:r>
            <a:endParaRPr b="0" i="0" sz="2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37"/>
          <p:cNvSpPr txBox="1"/>
          <p:nvPr/>
        </p:nvSpPr>
        <p:spPr>
          <a:xfrm>
            <a:off x="3118375" y="2742925"/>
            <a:ext cx="30723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i"/>
              <a:ea typeface="Oi"/>
              <a:cs typeface="Oi"/>
              <a:sym typeface="O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52e970ee5_0_0"/>
          <p:cNvSpPr txBox="1"/>
          <p:nvPr>
            <p:ph type="title"/>
          </p:nvPr>
        </p:nvSpPr>
        <p:spPr>
          <a:xfrm>
            <a:off x="490250" y="450150"/>
            <a:ext cx="81222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/>
              <a:t>¿ Se podrá implementar un sistema que, dadas las características de una persona, devuelva el sueldo más probable?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Encuesta Sysarmy</a:t>
            </a:r>
            <a:endParaRPr/>
          </a:p>
        </p:txBody>
      </p:sp>
      <p:sp>
        <p:nvSpPr>
          <p:cNvPr id="84" name="Google Shape;8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2000"/>
              <a:t>Encuesta personal y voluntaria que busca relevar información sobre salarios y condiciones de trabajo de programadores, que se realiza anualmente.</a:t>
            </a:r>
            <a:endParaRPr sz="20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s" sz="2000"/>
              <a:t>Usaremos sólo los datos provenientes de Argentina 2025</a:t>
            </a:r>
            <a:endParaRPr sz="2000"/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s" sz="2000" u="sng">
                <a:solidFill>
                  <a:schemeClr val="hlink"/>
                </a:solidFill>
                <a:hlinkClick r:id="rId3"/>
              </a:rPr>
              <a:t>Link</a:t>
            </a:r>
            <a:r>
              <a:rPr lang="es" sz="2000"/>
              <a:t> a la página de los datos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/>
        </p:nvSpPr>
        <p:spPr>
          <a:xfrm>
            <a:off x="7027500" y="1781784"/>
            <a:ext cx="2037600" cy="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" sz="11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 Lucas Aimaretto</a:t>
            </a:r>
            <a:endParaRPr b="0" i="0" sz="11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0" name="Google Shape;90;p6"/>
          <p:cNvGrpSpPr/>
          <p:nvPr/>
        </p:nvGrpSpPr>
        <p:grpSpPr>
          <a:xfrm>
            <a:off x="1873596" y="55635"/>
            <a:ext cx="5398495" cy="5087968"/>
            <a:chOff x="2902488" y="902232"/>
            <a:chExt cx="3339000" cy="3339000"/>
          </a:xfrm>
        </p:grpSpPr>
        <p:sp>
          <p:nvSpPr>
            <p:cNvPr id="91" name="Google Shape;91;p6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28575">
              <a:solidFill>
                <a:schemeClr val="lt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3123875" y="1123625"/>
              <a:ext cx="2896500" cy="2896200"/>
            </a:xfrm>
            <a:prstGeom prst="pie">
              <a:avLst>
                <a:gd fmla="val 2689583" name="adj1"/>
                <a:gd fmla="val 13510993" name="adj2"/>
              </a:avLst>
            </a:pr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6"/>
          <p:cNvSpPr/>
          <p:nvPr/>
        </p:nvSpPr>
        <p:spPr>
          <a:xfrm>
            <a:off x="3104875" y="1092954"/>
            <a:ext cx="2935800" cy="29358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228600" rotWithShape="0" algn="tl" dir="5400000" dist="50800">
              <a:srgbClr val="000000">
                <a:alpha val="5372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3053101" y="1892775"/>
            <a:ext cx="3039600" cy="13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rgbClr val="F9CB9C"/>
                </a:solidFill>
                <a:latin typeface="Open Sans"/>
                <a:ea typeface="Open Sans"/>
                <a:cs typeface="Open Sans"/>
                <a:sym typeface="Open Sans"/>
              </a:rPr>
              <a:t>Estadística</a:t>
            </a:r>
            <a:endParaRPr b="1" i="0" sz="2600" u="none" cap="none" strike="noStrike">
              <a:solidFill>
                <a:srgbClr val="F9CB9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6"/>
          <p:cNvSpPr/>
          <p:nvPr/>
        </p:nvSpPr>
        <p:spPr>
          <a:xfrm>
            <a:off x="1873601" y="82290"/>
            <a:ext cx="1727700" cy="1727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1873600" y="354100"/>
            <a:ext cx="15057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" sz="16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Teoría de probabilidad</a:t>
            </a:r>
            <a:endParaRPr b="1" i="0" sz="8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6"/>
          <p:cNvSpPr/>
          <p:nvPr/>
        </p:nvSpPr>
        <p:spPr>
          <a:xfrm>
            <a:off x="5611453" y="3415882"/>
            <a:ext cx="1727700" cy="17277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5858816" y="3687732"/>
            <a:ext cx="12330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“Ciencia del estado”</a:t>
            </a:r>
            <a:endParaRPr b="0" i="0" sz="800" u="none" cap="none" strike="noStrike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416298" y="3904063"/>
            <a:ext cx="17277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202124"/>
                </a:solidFill>
                <a:latin typeface="Open Sans"/>
                <a:ea typeface="Open Sans"/>
                <a:cs typeface="Open Sans"/>
                <a:sym typeface="Open Sans"/>
              </a:rPr>
              <a:t>Recolección y uso de datos en el gobierno de un estado</a:t>
            </a:r>
            <a:endParaRPr b="1" i="0" sz="1400" u="none" cap="none" strike="noStrike">
              <a:solidFill>
                <a:srgbClr val="20212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" sz="1900"/>
              <a:t>Descripción de datos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s" sz="1900"/>
              <a:t>Análisis de muestras</a:t>
            </a:r>
            <a:endParaRPr b="1"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Medición de relaciones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Toma de decisiones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Test de Hipótesis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Inferencia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s" sz="1900"/>
              <a:t>Predicción</a:t>
            </a:r>
            <a:endParaRPr sz="19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600"/>
          </a:p>
        </p:txBody>
      </p:sp>
      <p:sp>
        <p:nvSpPr>
          <p:cNvPr id="105" name="Google Shape;10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3600"/>
              <a:t>Utilidad de la Estadística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319500" y="4218925"/>
            <a:ext cx="72477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¿Cuál es el concepto matemático que usamos para modelar la columna del sueldo?</a:t>
            </a:r>
            <a:endParaRPr/>
          </a:p>
        </p:txBody>
      </p:sp>
      <p:pic>
        <p:nvPicPr>
          <p:cNvPr id="111" name="Google Shape;11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35528"/>
            <a:ext cx="4993674" cy="2408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0275" y="212813"/>
            <a:ext cx="4731649" cy="21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85250" y="66975"/>
            <a:ext cx="2461900" cy="24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311700" y="316800"/>
            <a:ext cx="3390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/>
              <a:t>Variable Aleatoria</a:t>
            </a:r>
            <a:endParaRPr/>
          </a:p>
        </p:txBody>
      </p:sp>
      <p:sp>
        <p:nvSpPr>
          <p:cNvPr id="119" name="Google Shape;119;p9"/>
          <p:cNvSpPr txBox="1"/>
          <p:nvPr>
            <p:ph idx="1" type="body"/>
          </p:nvPr>
        </p:nvSpPr>
        <p:spPr>
          <a:xfrm>
            <a:off x="374375" y="1281875"/>
            <a:ext cx="8556900" cy="3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800"/>
              <a:t>Una </a:t>
            </a:r>
            <a:r>
              <a:rPr b="1" lang="es" sz="1800"/>
              <a:t>variable aleatoria </a:t>
            </a:r>
            <a:r>
              <a:rPr b="1" lang="es" sz="1800">
                <a:solidFill>
                  <a:srgbClr val="1B786E"/>
                </a:solidFill>
              </a:rPr>
              <a:t>(v.a.)</a:t>
            </a:r>
            <a:r>
              <a:rPr b="1" lang="es" sz="1800"/>
              <a:t> </a:t>
            </a:r>
            <a:r>
              <a:rPr lang="es" sz="1800"/>
              <a:t> X es una función</a:t>
            </a:r>
            <a:endParaRPr sz="1800"/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 sz="1800"/>
              <a:t>X: Ω ⇾ R</a:t>
            </a:r>
            <a:r>
              <a:rPr baseline="-25000" lang="es" sz="1800"/>
              <a:t>X</a:t>
            </a:r>
            <a:endParaRPr baseline="-25000" sz="18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SzPts val="1200"/>
              <a:buNone/>
            </a:pPr>
            <a:r>
              <a:rPr lang="es" sz="1800"/>
              <a:t>donde Ω es el universo (de posibilidades) y R</a:t>
            </a:r>
            <a:r>
              <a:rPr baseline="-25000" lang="es" sz="1800"/>
              <a:t>X</a:t>
            </a:r>
            <a:r>
              <a:rPr lang="es" sz="1800"/>
              <a:t> es un conjunto de valores que toma la variable</a:t>
            </a:r>
            <a:r>
              <a:rPr b="1" lang="es" sz="1800"/>
              <a:t>.</a:t>
            </a:r>
            <a:endParaRPr sz="1800"/>
          </a:p>
        </p:txBody>
      </p:sp>
      <p:grpSp>
        <p:nvGrpSpPr>
          <p:cNvPr id="120" name="Google Shape;120;p9"/>
          <p:cNvGrpSpPr/>
          <p:nvPr/>
        </p:nvGrpSpPr>
        <p:grpSpPr>
          <a:xfrm>
            <a:off x="1012875" y="3669644"/>
            <a:ext cx="2458404" cy="1347105"/>
            <a:chOff x="4303283" y="1517425"/>
            <a:chExt cx="1854000" cy="2013609"/>
          </a:xfrm>
        </p:grpSpPr>
        <p:sp>
          <p:nvSpPr>
            <p:cNvPr id="121" name="Google Shape;121;p9"/>
            <p:cNvSpPr/>
            <p:nvPr/>
          </p:nvSpPr>
          <p:spPr>
            <a:xfrm>
              <a:off x="4303283" y="1517434"/>
              <a:ext cx="1854000" cy="2013600"/>
            </a:xfrm>
            <a:prstGeom prst="ellipse">
              <a:avLst/>
            </a:prstGeom>
            <a:solidFill>
              <a:srgbClr val="B6D7A8"/>
            </a:solidFill>
            <a:ln cap="flat" cmpd="sng" w="28575">
              <a:solidFill>
                <a:srgbClr val="65F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9"/>
            <p:cNvSpPr txBox="1"/>
            <p:nvPr/>
          </p:nvSpPr>
          <p:spPr>
            <a:xfrm>
              <a:off x="4944576" y="1517425"/>
              <a:ext cx="633000" cy="30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" sz="18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   Ω</a:t>
              </a:r>
              <a:endParaRPr b="0" i="0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3" name="Google Shape;123;p9"/>
          <p:cNvSpPr/>
          <p:nvPr/>
        </p:nvSpPr>
        <p:spPr>
          <a:xfrm>
            <a:off x="3137650" y="3988450"/>
            <a:ext cx="2859790" cy="224939"/>
          </a:xfrm>
          <a:custGeom>
            <a:rect b="b" l="l" r="r" t="t"/>
            <a:pathLst>
              <a:path extrusionOk="0" h="21844" w="102108">
                <a:moveTo>
                  <a:pt x="0" y="21844"/>
                </a:moveTo>
                <a:cubicBezTo>
                  <a:pt x="9313" y="18203"/>
                  <a:pt x="38862" y="0"/>
                  <a:pt x="55880" y="0"/>
                </a:cubicBezTo>
                <a:cubicBezTo>
                  <a:pt x="72898" y="0"/>
                  <a:pt x="94403" y="18203"/>
                  <a:pt x="102108" y="21844"/>
                </a:cubicBezTo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9"/>
          <p:cNvCxnSpPr/>
          <p:nvPr/>
        </p:nvCxnSpPr>
        <p:spPr>
          <a:xfrm flipH="1" rot="10800000">
            <a:off x="5611900" y="3684400"/>
            <a:ext cx="2340000" cy="1013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9"/>
          <p:cNvSpPr txBox="1"/>
          <p:nvPr/>
        </p:nvSpPr>
        <p:spPr>
          <a:xfrm>
            <a:off x="3680000" y="3567950"/>
            <a:ext cx="216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9"/>
          <p:cNvCxnSpPr/>
          <p:nvPr/>
        </p:nvCxnSpPr>
        <p:spPr>
          <a:xfrm>
            <a:off x="5778765" y="4156055"/>
            <a:ext cx="488400" cy="114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7" name="Google Shape;127;p9"/>
          <p:cNvSpPr txBox="1"/>
          <p:nvPr/>
        </p:nvSpPr>
        <p:spPr>
          <a:xfrm>
            <a:off x="6505401" y="4126840"/>
            <a:ext cx="78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b="0" baseline="-25000" i="0" lang="e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b="0" baseline="-2500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