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Proxima Nova"/>
      <p:regular r:id="rId29"/>
      <p:bold r:id="rId30"/>
      <p:italic r:id="rId31"/>
      <p:boldItalic r:id="rId32"/>
    </p:embeddedFont>
    <p:embeddedFont>
      <p:font typeface="Roboto"/>
      <p:regular r:id="rId33"/>
      <p:bold r:id="rId34"/>
      <p:italic r:id="rId35"/>
      <p:boldItalic r:id="rId36"/>
    </p:embeddedFont>
    <p:embeddedFont>
      <p:font typeface="Alfa Slab One"/>
      <p:regular r:id="rId37"/>
    </p:embeddedFont>
    <p:embeddedFont>
      <p:font typeface="Open Sans"/>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880">
          <p15:clr>
            <a:srgbClr val="9AA0A6"/>
          </p15:clr>
        </p15:guide>
        <p15:guide id="2" orient="horz" pos="594">
          <p15:clr>
            <a:srgbClr val="9AA0A6"/>
          </p15:clr>
        </p15:guide>
        <p15:guide id="3" orient="horz" pos="1864">
          <p15:clr>
            <a:srgbClr val="9AA0A6"/>
          </p15:clr>
        </p15:guide>
      </p15:sldGuideLst>
    </p:ext>
    <p:ext uri="GoogleSlidesCustomDataVersion2">
      <go:slidesCustomData xmlns:go="http://customooxmlschemas.google.com/" r:id="rId42" roundtripDataSignature="AMtx7miebOCzTb7dSPkILG3z03Vw8eEsw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p:guide pos="594" orient="horz"/>
        <p:guide pos="1864"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italic.fntdata"/><Relationship Id="rId20" Type="http://schemas.openxmlformats.org/officeDocument/2006/relationships/slide" Target="slides/slide15.xml"/><Relationship Id="rId42" Type="http://customschemas.google.com/relationships/presentationmetadata" Target="metadata"/><Relationship Id="rId41" Type="http://schemas.openxmlformats.org/officeDocument/2006/relationships/font" Target="fonts/OpenSans-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italic.fntdata"/><Relationship Id="rId30" Type="http://schemas.openxmlformats.org/officeDocument/2006/relationships/font" Target="fonts/ProximaNova-bold.fntdata"/><Relationship Id="rId11" Type="http://schemas.openxmlformats.org/officeDocument/2006/relationships/slide" Target="slides/slide6.xml"/><Relationship Id="rId33" Type="http://schemas.openxmlformats.org/officeDocument/2006/relationships/font" Target="fonts/Roboto-regular.fntdata"/><Relationship Id="rId10" Type="http://schemas.openxmlformats.org/officeDocument/2006/relationships/slide" Target="slides/slide5.xml"/><Relationship Id="rId32" Type="http://schemas.openxmlformats.org/officeDocument/2006/relationships/font" Target="fonts/ProximaNova-boldItalic.fntdata"/><Relationship Id="rId13" Type="http://schemas.openxmlformats.org/officeDocument/2006/relationships/slide" Target="slides/slide8.xml"/><Relationship Id="rId35" Type="http://schemas.openxmlformats.org/officeDocument/2006/relationships/font" Target="fonts/Roboto-italic.fntdata"/><Relationship Id="rId12" Type="http://schemas.openxmlformats.org/officeDocument/2006/relationships/slide" Target="slides/slide7.xml"/><Relationship Id="rId34" Type="http://schemas.openxmlformats.org/officeDocument/2006/relationships/font" Target="fonts/Roboto-bold.fntdata"/><Relationship Id="rId15" Type="http://schemas.openxmlformats.org/officeDocument/2006/relationships/slide" Target="slides/slide10.xml"/><Relationship Id="rId37" Type="http://schemas.openxmlformats.org/officeDocument/2006/relationships/font" Target="fonts/AlfaSlabOne-regular.fntdata"/><Relationship Id="rId14" Type="http://schemas.openxmlformats.org/officeDocument/2006/relationships/slide" Target="slides/slide9.xml"/><Relationship Id="rId36" Type="http://schemas.openxmlformats.org/officeDocument/2006/relationships/font" Target="fonts/Roboto-boldItalic.fntdata"/><Relationship Id="rId17" Type="http://schemas.openxmlformats.org/officeDocument/2006/relationships/slide" Target="slides/slide12.xml"/><Relationship Id="rId39" Type="http://schemas.openxmlformats.org/officeDocument/2006/relationships/font" Target="fonts/OpenSans-bold.fntdata"/><Relationship Id="rId16" Type="http://schemas.openxmlformats.org/officeDocument/2006/relationships/slide" Target="slides/slide11.xml"/><Relationship Id="rId38" Type="http://schemas.openxmlformats.org/officeDocument/2006/relationships/font" Target="fonts/OpenSans-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 name="Google Shape;5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Toda la parte de visualizaciones de la materia está centrada alrededor de qué conceptos de estadística y probabilidad se benefician de visualizaciones y cómo comunicarlos adecuadamente.</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s"/>
              <a:t>Pallete http://paletton.com/#uid=71Z0u0kketqasL5fO-fowqrrFla</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En un mismo experimento o análisis podemos tomar en cuenta varios aspectos o medidas relevantes, cuando estos aspectos están relacionados o son independientes entre si.</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s"/>
              <a:t>Diremos que do o más variables son independientes si su porbabilidad o densidad conjunta es el producto de las marginales. o bien, para variables discretas principalmente, cuando la probabilidad de la intersección es el producto de las probabilidades.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En un mismo experimento o análisis podemos tomar en cuenta varios aspectos o medidas relevantes, cómo consideramos esa situación en la teoría?</a:t>
            </a:r>
            <a:endParaRPr/>
          </a:p>
          <a:p>
            <a:pPr indent="0" lvl="0" marL="0" rtl="0" algn="l">
              <a:lnSpc>
                <a:spcPct val="100000"/>
              </a:lnSpc>
              <a:spcBef>
                <a:spcPts val="0"/>
              </a:spcBef>
              <a:spcAft>
                <a:spcPts val="0"/>
              </a:spcAft>
              <a:buSzPts val="1100"/>
              <a:buNone/>
            </a:pPr>
            <a:r>
              <a:rPr lang="es"/>
              <a:t>Esta definición es extensible a más variables y pueden considerarse, en conjunto, tipos diferentes a la vez.</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s"/>
              <a:t>Notación: la coma significa intersección P(X=x,Y=y)=P((X=x)∩(Y=y)).</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f7bfbaaa2c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g1f7bfbaaa2c_2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f7bfbaaa2c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g1f7bfbaaa2c_3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En un mismo experimento o análisis podemos tomar en cuenta varios aspectos o medidas relevantes, cómo consideramos esa situación en la teoría?</a:t>
            </a:r>
            <a:endParaRPr/>
          </a:p>
          <a:p>
            <a:pPr indent="0" lvl="0" marL="0" rtl="0" algn="l">
              <a:lnSpc>
                <a:spcPct val="100000"/>
              </a:lnSpc>
              <a:spcBef>
                <a:spcPts val="0"/>
              </a:spcBef>
              <a:spcAft>
                <a:spcPts val="0"/>
              </a:spcAft>
              <a:buSzPts val="1100"/>
              <a:buNone/>
            </a:pPr>
            <a:r>
              <a:rPr lang="es"/>
              <a:t>Esta definición es extendible a diferentes tipos de variables y pueden considerarse, en conjunto, tipos diferentes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s"/>
              <a:t>Notación: la coma significa intersección P(X=x,Y=y)=P((X=x)∩(Y=y)).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En un mismo experimento o análisis podemos tomar en cuenta varios aspectos o medidas relevantes, cómo consideramos esa situación en la teoría?</a:t>
            </a:r>
            <a:endParaRPr/>
          </a:p>
          <a:p>
            <a:pPr indent="0" lvl="0" marL="0" rtl="0" algn="l">
              <a:lnSpc>
                <a:spcPct val="100000"/>
              </a:lnSpc>
              <a:spcBef>
                <a:spcPts val="0"/>
              </a:spcBef>
              <a:spcAft>
                <a:spcPts val="0"/>
              </a:spcAft>
              <a:buSzPts val="1100"/>
              <a:buNone/>
            </a:pPr>
            <a:r>
              <a:rPr lang="es"/>
              <a:t>Esta definición es extensible a más variables y pueden considerarse, en conjunto, tipos diferentes a la vez.</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s"/>
              <a:t>Notación: la coma significa intersección P(X=x,Y=y)=P((X=x)∩(Y=y)).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Esta definición es extensible a más variables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En un mismo experimento o análisis podemos tomar en cuenta varios aspectos o medidas relevantes, cómo consideramos esa situación en la teoría?</a:t>
            </a:r>
            <a:endParaRPr/>
          </a:p>
          <a:p>
            <a:pPr indent="0" lvl="0" marL="0" rtl="0" algn="l">
              <a:lnSpc>
                <a:spcPct val="100000"/>
              </a:lnSpc>
              <a:spcBef>
                <a:spcPts val="0"/>
              </a:spcBef>
              <a:spcAft>
                <a:spcPts val="0"/>
              </a:spcAft>
              <a:buSzPts val="1100"/>
              <a:buNone/>
            </a:pPr>
            <a:r>
              <a:rPr lang="es"/>
              <a:t>Esta definición es extensible a más variables y pueden considerarse, en conjunto, tipos diferentes a la vez.</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s"/>
              <a:t>Notación: la coma significa intersección P(X=x,Y=y)=P((X=x)∩(Y=y)).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g1f515165e86_0_4"/>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g1f515165e86_0_4"/>
          <p:cNvSpPr txBox="1"/>
          <p:nvPr>
            <p:ph type="ctrTitle"/>
          </p:nvPr>
        </p:nvSpPr>
        <p:spPr>
          <a:xfrm>
            <a:off x="311700" y="595975"/>
            <a:ext cx="8520600" cy="19578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2" name="Google Shape;12;g1f515165e86_0_4"/>
          <p:cNvSpPr txBox="1"/>
          <p:nvPr>
            <p:ph idx="1" type="subTitle"/>
          </p:nvPr>
        </p:nvSpPr>
        <p:spPr>
          <a:xfrm>
            <a:off x="311700" y="3165823"/>
            <a:ext cx="8520600" cy="733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g1f515165e86_0_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g1f515165e86_0_41"/>
          <p:cNvSpPr txBox="1"/>
          <p:nvPr>
            <p:ph hasCustomPrompt="1" type="title"/>
          </p:nvPr>
        </p:nvSpPr>
        <p:spPr>
          <a:xfrm>
            <a:off x="311700" y="1167925"/>
            <a:ext cx="8520600" cy="19800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dk1"/>
              </a:buClr>
              <a:buSzPts val="11000"/>
              <a:buNone/>
              <a:defRPr sz="11000">
                <a:solidFill>
                  <a:schemeClr val="dk1"/>
                </a:solidFill>
              </a:defRPr>
            </a:lvl1pPr>
            <a:lvl2pPr lvl="1" algn="ctr">
              <a:lnSpc>
                <a:spcPct val="100000"/>
              </a:lnSpc>
              <a:spcBef>
                <a:spcPts val="0"/>
              </a:spcBef>
              <a:spcAft>
                <a:spcPts val="0"/>
              </a:spcAft>
              <a:buClr>
                <a:schemeClr val="dk1"/>
              </a:buClr>
              <a:buSzPts val="11000"/>
              <a:buNone/>
              <a:defRPr sz="11000">
                <a:solidFill>
                  <a:schemeClr val="dk1"/>
                </a:solidFill>
              </a:defRPr>
            </a:lvl2pPr>
            <a:lvl3pPr lvl="2" algn="ctr">
              <a:lnSpc>
                <a:spcPct val="100000"/>
              </a:lnSpc>
              <a:spcBef>
                <a:spcPts val="0"/>
              </a:spcBef>
              <a:spcAft>
                <a:spcPts val="0"/>
              </a:spcAft>
              <a:buClr>
                <a:schemeClr val="dk1"/>
              </a:buClr>
              <a:buSzPts val="11000"/>
              <a:buNone/>
              <a:defRPr sz="11000">
                <a:solidFill>
                  <a:schemeClr val="dk1"/>
                </a:solidFill>
              </a:defRPr>
            </a:lvl3pPr>
            <a:lvl4pPr lvl="3" algn="ctr">
              <a:lnSpc>
                <a:spcPct val="100000"/>
              </a:lnSpc>
              <a:spcBef>
                <a:spcPts val="0"/>
              </a:spcBef>
              <a:spcAft>
                <a:spcPts val="0"/>
              </a:spcAft>
              <a:buClr>
                <a:schemeClr val="dk1"/>
              </a:buClr>
              <a:buSzPts val="11000"/>
              <a:buNone/>
              <a:defRPr sz="11000">
                <a:solidFill>
                  <a:schemeClr val="dk1"/>
                </a:solidFill>
              </a:defRPr>
            </a:lvl4pPr>
            <a:lvl5pPr lvl="4" algn="ctr">
              <a:lnSpc>
                <a:spcPct val="100000"/>
              </a:lnSpc>
              <a:spcBef>
                <a:spcPts val="0"/>
              </a:spcBef>
              <a:spcAft>
                <a:spcPts val="0"/>
              </a:spcAft>
              <a:buClr>
                <a:schemeClr val="dk1"/>
              </a:buClr>
              <a:buSzPts val="11000"/>
              <a:buNone/>
              <a:defRPr sz="11000">
                <a:solidFill>
                  <a:schemeClr val="dk1"/>
                </a:solidFill>
              </a:defRPr>
            </a:lvl5pPr>
            <a:lvl6pPr lvl="5" algn="ctr">
              <a:lnSpc>
                <a:spcPct val="100000"/>
              </a:lnSpc>
              <a:spcBef>
                <a:spcPts val="0"/>
              </a:spcBef>
              <a:spcAft>
                <a:spcPts val="0"/>
              </a:spcAft>
              <a:buClr>
                <a:schemeClr val="dk1"/>
              </a:buClr>
              <a:buSzPts val="11000"/>
              <a:buNone/>
              <a:defRPr sz="11000">
                <a:solidFill>
                  <a:schemeClr val="dk1"/>
                </a:solidFill>
              </a:defRPr>
            </a:lvl6pPr>
            <a:lvl7pPr lvl="6" algn="ctr">
              <a:lnSpc>
                <a:spcPct val="100000"/>
              </a:lnSpc>
              <a:spcBef>
                <a:spcPts val="0"/>
              </a:spcBef>
              <a:spcAft>
                <a:spcPts val="0"/>
              </a:spcAft>
              <a:buClr>
                <a:schemeClr val="dk1"/>
              </a:buClr>
              <a:buSzPts val="11000"/>
              <a:buNone/>
              <a:defRPr sz="11000">
                <a:solidFill>
                  <a:schemeClr val="dk1"/>
                </a:solidFill>
              </a:defRPr>
            </a:lvl7pPr>
            <a:lvl8pPr lvl="7" algn="ctr">
              <a:lnSpc>
                <a:spcPct val="100000"/>
              </a:lnSpc>
              <a:spcBef>
                <a:spcPts val="0"/>
              </a:spcBef>
              <a:spcAft>
                <a:spcPts val="0"/>
              </a:spcAft>
              <a:buClr>
                <a:schemeClr val="dk1"/>
              </a:buClr>
              <a:buSzPts val="11000"/>
              <a:buNone/>
              <a:defRPr sz="11000">
                <a:solidFill>
                  <a:schemeClr val="dk1"/>
                </a:solidFill>
              </a:defRPr>
            </a:lvl8pPr>
            <a:lvl9pPr lvl="8" algn="ctr">
              <a:lnSpc>
                <a:spcPct val="100000"/>
              </a:lnSpc>
              <a:spcBef>
                <a:spcPts val="0"/>
              </a:spcBef>
              <a:spcAft>
                <a:spcPts val="0"/>
              </a:spcAft>
              <a:buClr>
                <a:schemeClr val="dk1"/>
              </a:buClr>
              <a:buSzPts val="11000"/>
              <a:buNone/>
              <a:defRPr sz="11000">
                <a:solidFill>
                  <a:schemeClr val="dk1"/>
                </a:solidFill>
              </a:defRPr>
            </a:lvl9pPr>
          </a:lstStyle>
          <a:p>
            <a:r>
              <a:t>xx%</a:t>
            </a:r>
          </a:p>
        </p:txBody>
      </p:sp>
      <p:sp>
        <p:nvSpPr>
          <p:cNvPr id="48" name="Google Shape;48;g1f515165e86_0_41"/>
          <p:cNvSpPr txBox="1"/>
          <p:nvPr>
            <p:ph idx="1" type="body"/>
          </p:nvPr>
        </p:nvSpPr>
        <p:spPr>
          <a:xfrm>
            <a:off x="311700" y="3224250"/>
            <a:ext cx="85206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9" name="Google Shape;49;g1f515165e86_0_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g1f515165e86_0_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g1f515165e86_0_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6" name="Google Shape;16;g1f515165e86_0_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7" name="Google Shape;17;g1f515165e86_0_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8" name="Shape 18"/>
        <p:cNvGrpSpPr/>
        <p:nvPr/>
      </p:nvGrpSpPr>
      <p:grpSpPr>
        <a:xfrm>
          <a:off x="0" y="0"/>
          <a:ext cx="0" cy="0"/>
          <a:chOff x="0" y="0"/>
          <a:chExt cx="0" cy="0"/>
        </a:xfrm>
      </p:grpSpPr>
      <p:sp>
        <p:nvSpPr>
          <p:cNvPr id="19" name="Google Shape;19;g1f515165e86_0_24"/>
          <p:cNvSpPr txBox="1"/>
          <p:nvPr>
            <p:ph type="title"/>
          </p:nvPr>
        </p:nvSpPr>
        <p:spPr>
          <a:xfrm>
            <a:off x="311700" y="6318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0" name="Google Shape;20;g1f515165e86_0_24"/>
          <p:cNvSpPr txBox="1"/>
          <p:nvPr>
            <p:ph idx="1" type="body"/>
          </p:nvPr>
        </p:nvSpPr>
        <p:spPr>
          <a:xfrm>
            <a:off x="311700" y="1490875"/>
            <a:ext cx="2808000" cy="30780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1" name="Google Shape;21;g1f515165e86_0_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22" name="Shape 22"/>
        <p:cNvGrpSpPr/>
        <p:nvPr/>
      </p:nvGrpSpPr>
      <p:grpSpPr>
        <a:xfrm>
          <a:off x="0" y="0"/>
          <a:ext cx="0" cy="0"/>
          <a:chOff x="0" y="0"/>
          <a:chExt cx="0" cy="0"/>
        </a:xfrm>
      </p:grpSpPr>
      <p:sp>
        <p:nvSpPr>
          <p:cNvPr id="23" name="Google Shape;23;g1f515165e86_0_28"/>
          <p:cNvSpPr txBox="1"/>
          <p:nvPr>
            <p:ph type="title"/>
          </p:nvPr>
        </p:nvSpPr>
        <p:spPr>
          <a:xfrm>
            <a:off x="490250" y="526350"/>
            <a:ext cx="5683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24" name="Google Shape;24;g1f515165e86_0_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5" name="Shape 25"/>
        <p:cNvGrpSpPr/>
        <p:nvPr/>
      </p:nvGrpSpPr>
      <p:grpSpPr>
        <a:xfrm>
          <a:off x="0" y="0"/>
          <a:ext cx="0" cy="0"/>
          <a:chOff x="0" y="0"/>
          <a:chExt cx="0" cy="0"/>
        </a:xfrm>
      </p:grpSpPr>
      <p:sp>
        <p:nvSpPr>
          <p:cNvPr id="26" name="Google Shape;26;g1f515165e86_0_9"/>
          <p:cNvSpPr txBox="1"/>
          <p:nvPr>
            <p:ph type="title"/>
          </p:nvPr>
        </p:nvSpPr>
        <p:spPr>
          <a:xfrm>
            <a:off x="311700" y="2480550"/>
            <a:ext cx="8114400" cy="24459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6800"/>
              <a:buNone/>
              <a:defRPr sz="6800">
                <a:solidFill>
                  <a:schemeClr val="lt1"/>
                </a:solidFill>
              </a:defRPr>
            </a:lvl1pPr>
            <a:lvl2pPr lvl="1" algn="l">
              <a:lnSpc>
                <a:spcPct val="100000"/>
              </a:lnSpc>
              <a:spcBef>
                <a:spcPts val="0"/>
              </a:spcBef>
              <a:spcAft>
                <a:spcPts val="0"/>
              </a:spcAft>
              <a:buClr>
                <a:schemeClr val="lt1"/>
              </a:buClr>
              <a:buSzPts val="6800"/>
              <a:buNone/>
              <a:defRPr sz="6800">
                <a:solidFill>
                  <a:schemeClr val="lt1"/>
                </a:solidFill>
              </a:defRPr>
            </a:lvl2pPr>
            <a:lvl3pPr lvl="2" algn="l">
              <a:lnSpc>
                <a:spcPct val="100000"/>
              </a:lnSpc>
              <a:spcBef>
                <a:spcPts val="0"/>
              </a:spcBef>
              <a:spcAft>
                <a:spcPts val="0"/>
              </a:spcAft>
              <a:buClr>
                <a:schemeClr val="lt1"/>
              </a:buClr>
              <a:buSzPts val="6800"/>
              <a:buNone/>
              <a:defRPr sz="6800">
                <a:solidFill>
                  <a:schemeClr val="lt1"/>
                </a:solidFill>
              </a:defRPr>
            </a:lvl3pPr>
            <a:lvl4pPr lvl="3" algn="l">
              <a:lnSpc>
                <a:spcPct val="100000"/>
              </a:lnSpc>
              <a:spcBef>
                <a:spcPts val="0"/>
              </a:spcBef>
              <a:spcAft>
                <a:spcPts val="0"/>
              </a:spcAft>
              <a:buClr>
                <a:schemeClr val="lt1"/>
              </a:buClr>
              <a:buSzPts val="6800"/>
              <a:buNone/>
              <a:defRPr sz="6800">
                <a:solidFill>
                  <a:schemeClr val="lt1"/>
                </a:solidFill>
              </a:defRPr>
            </a:lvl4pPr>
            <a:lvl5pPr lvl="4" algn="l">
              <a:lnSpc>
                <a:spcPct val="100000"/>
              </a:lnSpc>
              <a:spcBef>
                <a:spcPts val="0"/>
              </a:spcBef>
              <a:spcAft>
                <a:spcPts val="0"/>
              </a:spcAft>
              <a:buClr>
                <a:schemeClr val="lt1"/>
              </a:buClr>
              <a:buSzPts val="6800"/>
              <a:buNone/>
              <a:defRPr sz="6800">
                <a:solidFill>
                  <a:schemeClr val="lt1"/>
                </a:solidFill>
              </a:defRPr>
            </a:lvl5pPr>
            <a:lvl6pPr lvl="5" algn="l">
              <a:lnSpc>
                <a:spcPct val="100000"/>
              </a:lnSpc>
              <a:spcBef>
                <a:spcPts val="0"/>
              </a:spcBef>
              <a:spcAft>
                <a:spcPts val="0"/>
              </a:spcAft>
              <a:buClr>
                <a:schemeClr val="lt1"/>
              </a:buClr>
              <a:buSzPts val="6800"/>
              <a:buNone/>
              <a:defRPr sz="6800">
                <a:solidFill>
                  <a:schemeClr val="lt1"/>
                </a:solidFill>
              </a:defRPr>
            </a:lvl6pPr>
            <a:lvl7pPr lvl="6" algn="l">
              <a:lnSpc>
                <a:spcPct val="100000"/>
              </a:lnSpc>
              <a:spcBef>
                <a:spcPts val="0"/>
              </a:spcBef>
              <a:spcAft>
                <a:spcPts val="0"/>
              </a:spcAft>
              <a:buClr>
                <a:schemeClr val="lt1"/>
              </a:buClr>
              <a:buSzPts val="6800"/>
              <a:buNone/>
              <a:defRPr sz="6800">
                <a:solidFill>
                  <a:schemeClr val="lt1"/>
                </a:solidFill>
              </a:defRPr>
            </a:lvl7pPr>
            <a:lvl8pPr lvl="7" algn="l">
              <a:lnSpc>
                <a:spcPct val="100000"/>
              </a:lnSpc>
              <a:spcBef>
                <a:spcPts val="0"/>
              </a:spcBef>
              <a:spcAft>
                <a:spcPts val="0"/>
              </a:spcAft>
              <a:buClr>
                <a:schemeClr val="lt1"/>
              </a:buClr>
              <a:buSzPts val="6800"/>
              <a:buNone/>
              <a:defRPr sz="6800">
                <a:solidFill>
                  <a:schemeClr val="lt1"/>
                </a:solidFill>
              </a:defRPr>
            </a:lvl8pPr>
            <a:lvl9pPr lvl="8" algn="l">
              <a:lnSpc>
                <a:spcPct val="100000"/>
              </a:lnSpc>
              <a:spcBef>
                <a:spcPts val="0"/>
              </a:spcBef>
              <a:spcAft>
                <a:spcPts val="0"/>
              </a:spcAft>
              <a:buClr>
                <a:schemeClr val="lt1"/>
              </a:buClr>
              <a:buSzPts val="6800"/>
              <a:buNone/>
              <a:defRPr sz="6800">
                <a:solidFill>
                  <a:schemeClr val="lt1"/>
                </a:solidFill>
              </a:defRPr>
            </a:lvl9pPr>
          </a:lstStyle>
          <a:p/>
        </p:txBody>
      </p:sp>
      <p:sp>
        <p:nvSpPr>
          <p:cNvPr id="27" name="Google Shape;27;g1f515165e86_0_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sp>
        <p:nvSpPr>
          <p:cNvPr id="29" name="Google Shape;29;g1f515165e86_0_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0" name="Google Shape;30;g1f515165e86_0_1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g1f515165e86_0_1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2" name="Google Shape;32;g1f515165e86_0_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g1f515165e86_0_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5" name="Google Shape;35;g1f515165e86_0_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g1f515165e86_0_31"/>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8" name="Google Shape;38;g1f515165e86_0_3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g1f515165e86_0_31"/>
          <p:cNvSpPr txBox="1"/>
          <p:nvPr>
            <p:ph type="title"/>
          </p:nvPr>
        </p:nvSpPr>
        <p:spPr>
          <a:xfrm>
            <a:off x="265500" y="1375599"/>
            <a:ext cx="4045200" cy="15519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40" name="Google Shape;40;g1f515165e86_0_31"/>
          <p:cNvSpPr txBox="1"/>
          <p:nvPr>
            <p:ph idx="1" type="subTitle"/>
          </p:nvPr>
        </p:nvSpPr>
        <p:spPr>
          <a:xfrm>
            <a:off x="265500" y="2981125"/>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g1f515165e86_0_31"/>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42" name="Google Shape;42;g1f515165e86_0_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g1f515165e86_0_38"/>
          <p:cNvSpPr txBox="1"/>
          <p:nvPr>
            <p:ph idx="1" type="body"/>
          </p:nvPr>
        </p:nvSpPr>
        <p:spPr>
          <a:xfrm>
            <a:off x="319500" y="42337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g1f515165e86_0_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g1f515165e86_0_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1pPr>
            <a:lvl2pPr lvl="1"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2pPr>
            <a:lvl3pPr lvl="2"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3pPr>
            <a:lvl4pPr lvl="3"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4pPr>
            <a:lvl5pPr lvl="4"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5pPr>
            <a:lvl6pPr lvl="5"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6pPr>
            <a:lvl7pPr lvl="6"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7pPr>
            <a:lvl8pPr lvl="7"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8pPr>
            <a:lvl9pPr lvl="8"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9pPr>
          </a:lstStyle>
          <a:p/>
        </p:txBody>
      </p:sp>
      <p:sp>
        <p:nvSpPr>
          <p:cNvPr id="7" name="Google Shape;7;g1f515165e86_0_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Proxima Nova"/>
              <a:buChar char="●"/>
              <a:defRPr b="0" i="0" sz="1800" u="none" cap="none" strike="noStrike">
                <a:solidFill>
                  <a:schemeClr val="dk2"/>
                </a:solidFill>
                <a:latin typeface="Proxima Nova"/>
                <a:ea typeface="Proxima Nova"/>
                <a:cs typeface="Proxima Nova"/>
                <a:sym typeface="Proxima Nova"/>
              </a:defRPr>
            </a:lvl1pPr>
            <a:lvl2pPr indent="-317500" lvl="1" marL="9144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2pPr>
            <a:lvl3pPr indent="-317500" lvl="2" marL="13716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3pPr>
            <a:lvl4pPr indent="-317500" lvl="3" marL="18288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4pPr>
            <a:lvl5pPr indent="-317500" lvl="4" marL="22860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5pPr>
            <a:lvl6pPr indent="-317500" lvl="5" marL="27432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6pPr>
            <a:lvl7pPr indent="-317500" lvl="6" marL="32004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7pPr>
            <a:lvl8pPr indent="-317500" lvl="7" marL="36576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8pPr>
            <a:lvl9pPr indent="-317500" lvl="8" marL="41148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9pPr>
          </a:lstStyle>
          <a:p/>
        </p:txBody>
      </p:sp>
      <p:sp>
        <p:nvSpPr>
          <p:cNvPr id="8" name="Google Shape;8;g1f515165e86_0_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diplodatos.famaf.unc.edu.ar/"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0.png"/><Relationship Id="rId4" Type="http://schemas.openxmlformats.org/officeDocument/2006/relationships/image" Target="../media/image7.png"/><Relationship Id="rId5" Type="http://schemas.openxmlformats.org/officeDocument/2006/relationships/image" Target="../media/image3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29.png"/><Relationship Id="rId5" Type="http://schemas.openxmlformats.org/officeDocument/2006/relationships/image" Target="../media/image13.png"/><Relationship Id="rId6"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9.png"/><Relationship Id="rId4" Type="http://schemas.openxmlformats.org/officeDocument/2006/relationships/image" Target="../media/image13.png"/><Relationship Id="rId5" Type="http://schemas.openxmlformats.org/officeDocument/2006/relationships/image" Target="../media/image11.png"/><Relationship Id="rId6"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s://tylervigen.com/spurious-correlations" TargetMode="Externa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hyperlink" Target="https://colab.research.google.com/drive/1TwbgJU9f0FPrbikhP9QFb6Lm5lqY4sx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9.png"/><Relationship Id="rId4" Type="http://schemas.openxmlformats.org/officeDocument/2006/relationships/image" Target="../media/image22.gif"/><Relationship Id="rId5" Type="http://schemas.openxmlformats.org/officeDocument/2006/relationships/image" Target="../media/image2.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8.png"/><Relationship Id="rId5"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sap.org.ar/docs/publicaciones/libro_verde_sap_2013.pdf" TargetMode="External"/><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6.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
          <p:cNvSpPr txBox="1"/>
          <p:nvPr>
            <p:ph type="ctrTitle"/>
          </p:nvPr>
        </p:nvSpPr>
        <p:spPr>
          <a:xfrm>
            <a:off x="311700" y="595975"/>
            <a:ext cx="8520600" cy="195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200"/>
              <a:buNone/>
            </a:pPr>
            <a:r>
              <a:rPr lang="es"/>
              <a:t>Análisis y Visualización de Datos</a:t>
            </a:r>
            <a:endParaRPr/>
          </a:p>
        </p:txBody>
      </p:sp>
      <p:sp>
        <p:nvSpPr>
          <p:cNvPr id="57" name="Google Shape;57;p1"/>
          <p:cNvSpPr txBox="1"/>
          <p:nvPr>
            <p:ph idx="1" type="subTitle"/>
          </p:nvPr>
        </p:nvSpPr>
        <p:spPr>
          <a:xfrm>
            <a:off x="3044700" y="3338400"/>
            <a:ext cx="3948600" cy="701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100"/>
              <a:buNone/>
            </a:pPr>
            <a:r>
              <a:rPr lang="es" u="sng">
                <a:solidFill>
                  <a:srgbClr val="249C90"/>
                </a:solidFill>
                <a:hlinkClick r:id="rId3">
                  <a:extLst>
                    <a:ext uri="{A12FA001-AC4F-418D-AE19-62706E023703}">
                      <ahyp:hlinkClr val="tx"/>
                    </a:ext>
                  </a:extLst>
                </a:hlinkClick>
              </a:rPr>
              <a:t>Diplomatura CDAAyA 2025</a:t>
            </a:r>
            <a:endParaRPr>
              <a:solidFill>
                <a:srgbClr val="249C9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12"/>
          <p:cNvPicPr preferRelativeResize="0"/>
          <p:nvPr/>
        </p:nvPicPr>
        <p:blipFill rotWithShape="1">
          <a:blip r:embed="rId3">
            <a:alphaModFix/>
          </a:blip>
          <a:srcRect b="0" l="0" r="0" t="0"/>
          <a:stretch/>
        </p:blipFill>
        <p:spPr>
          <a:xfrm>
            <a:off x="7046838" y="2963675"/>
            <a:ext cx="2143125" cy="2143125"/>
          </a:xfrm>
          <a:prstGeom prst="rect">
            <a:avLst/>
          </a:prstGeom>
          <a:noFill/>
          <a:ln>
            <a:noFill/>
          </a:ln>
        </p:spPr>
      </p:pic>
      <p:sp>
        <p:nvSpPr>
          <p:cNvPr id="125" name="Google Shape;125;p12"/>
          <p:cNvSpPr txBox="1"/>
          <p:nvPr>
            <p:ph type="title"/>
          </p:nvPr>
        </p:nvSpPr>
        <p:spPr>
          <a:xfrm>
            <a:off x="370000" y="663725"/>
            <a:ext cx="8693100" cy="7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s"/>
              <a:t>Independencia entre Variables</a:t>
            </a:r>
            <a:endParaRPr/>
          </a:p>
        </p:txBody>
      </p:sp>
      <p:sp>
        <p:nvSpPr>
          <p:cNvPr id="126" name="Google Shape;126;p12"/>
          <p:cNvSpPr txBox="1"/>
          <p:nvPr/>
        </p:nvSpPr>
        <p:spPr>
          <a:xfrm>
            <a:off x="467725" y="1784825"/>
            <a:ext cx="8494200" cy="192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 sz="2000" u="none" cap="none" strike="noStrike">
                <a:solidFill>
                  <a:srgbClr val="1B786E"/>
                </a:solidFill>
                <a:latin typeface="Open Sans"/>
                <a:ea typeface="Open Sans"/>
                <a:cs typeface="Open Sans"/>
                <a:sym typeface="Open Sans"/>
              </a:rPr>
              <a:t>X e Y</a:t>
            </a:r>
            <a:r>
              <a:rPr b="1" i="0" lang="es" sz="1800" u="none" cap="none" strike="noStrike">
                <a:solidFill>
                  <a:srgbClr val="1B786E"/>
                </a:solidFill>
                <a:latin typeface="Open Sans"/>
                <a:ea typeface="Open Sans"/>
                <a:cs typeface="Open Sans"/>
                <a:sym typeface="Open Sans"/>
              </a:rPr>
              <a:t> </a:t>
            </a:r>
            <a:r>
              <a:rPr b="1" i="0" lang="es" sz="2000" u="none" cap="none" strike="noStrike">
                <a:solidFill>
                  <a:srgbClr val="1B786E"/>
                </a:solidFill>
                <a:latin typeface="Open Sans"/>
                <a:ea typeface="Open Sans"/>
                <a:cs typeface="Open Sans"/>
                <a:sym typeface="Open Sans"/>
              </a:rPr>
              <a:t> v.a. </a:t>
            </a:r>
            <a:r>
              <a:rPr b="0" i="0" lang="es" sz="2000" u="none" cap="none" strike="noStrike">
                <a:solidFill>
                  <a:srgbClr val="000000"/>
                </a:solidFill>
                <a:latin typeface="Open Sans"/>
                <a:ea typeface="Open Sans"/>
                <a:cs typeface="Open Sans"/>
                <a:sym typeface="Open Sans"/>
              </a:rPr>
              <a:t> se dicen </a:t>
            </a:r>
            <a:r>
              <a:rPr b="1" i="0" lang="es" sz="2000" u="none" cap="none" strike="noStrike">
                <a:solidFill>
                  <a:srgbClr val="1B786E"/>
                </a:solidFill>
                <a:latin typeface="Open Sans"/>
                <a:ea typeface="Open Sans"/>
                <a:cs typeface="Open Sans"/>
                <a:sym typeface="Open Sans"/>
              </a:rPr>
              <a:t>independientes</a:t>
            </a:r>
            <a:r>
              <a:rPr b="0" i="0" lang="es" sz="2000" u="none" cap="none" strike="noStrike">
                <a:solidFill>
                  <a:srgbClr val="000000"/>
                </a:solidFill>
                <a:latin typeface="Open Sans"/>
                <a:ea typeface="Open Sans"/>
                <a:cs typeface="Open Sans"/>
                <a:sym typeface="Open Sans"/>
              </a:rPr>
              <a:t> si </a:t>
            </a:r>
            <a:endParaRPr b="0" i="0" sz="20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000"/>
              <a:buFont typeface="Arial"/>
              <a:buNone/>
            </a:pPr>
            <a:r>
              <a:rPr b="0" i="0" lang="es" sz="1800" u="none" cap="none" strike="noStrike">
                <a:solidFill>
                  <a:schemeClr val="dk1"/>
                </a:solidFill>
                <a:latin typeface="Open Sans"/>
                <a:ea typeface="Open Sans"/>
                <a:cs typeface="Open Sans"/>
                <a:sym typeface="Open Sans"/>
              </a:rPr>
              <a:t>( </a:t>
            </a:r>
            <a:r>
              <a:rPr b="1" i="0" lang="es" sz="1800" u="none" cap="none" strike="noStrike">
                <a:solidFill>
                  <a:srgbClr val="1B786E"/>
                </a:solidFill>
                <a:latin typeface="Open Sans"/>
                <a:ea typeface="Open Sans"/>
                <a:cs typeface="Open Sans"/>
                <a:sym typeface="Open Sans"/>
              </a:rPr>
              <a:t>X</a:t>
            </a:r>
            <a:r>
              <a:rPr b="1" baseline="-25000" i="0" lang="es" sz="1800" u="none" cap="none" strike="noStrike">
                <a:solidFill>
                  <a:srgbClr val="1B786E"/>
                </a:solidFill>
                <a:latin typeface="Open Sans"/>
                <a:ea typeface="Open Sans"/>
                <a:cs typeface="Open Sans"/>
                <a:sym typeface="Open Sans"/>
              </a:rPr>
              <a:t>1</a:t>
            </a:r>
            <a:r>
              <a:rPr b="1" i="0" lang="es" sz="1800" u="none" cap="none" strike="noStrike">
                <a:solidFill>
                  <a:srgbClr val="1B786E"/>
                </a:solidFill>
                <a:latin typeface="Open Sans"/>
                <a:ea typeface="Open Sans"/>
                <a:cs typeface="Open Sans"/>
                <a:sym typeface="Open Sans"/>
              </a:rPr>
              <a:t>,X</a:t>
            </a:r>
            <a:r>
              <a:rPr b="1" baseline="-25000" i="0" lang="es" sz="1800" u="none" cap="none" strike="noStrike">
                <a:solidFill>
                  <a:srgbClr val="1B786E"/>
                </a:solidFill>
                <a:latin typeface="Open Sans"/>
                <a:ea typeface="Open Sans"/>
                <a:cs typeface="Open Sans"/>
                <a:sym typeface="Open Sans"/>
              </a:rPr>
              <a:t>2</a:t>
            </a:r>
            <a:r>
              <a:rPr b="1" i="0" lang="es" sz="1800" u="none" cap="none" strike="noStrike">
                <a:solidFill>
                  <a:srgbClr val="1B786E"/>
                </a:solidFill>
                <a:latin typeface="Open Sans"/>
                <a:ea typeface="Open Sans"/>
                <a:cs typeface="Open Sans"/>
                <a:sym typeface="Open Sans"/>
              </a:rPr>
              <a:t>, …,X</a:t>
            </a:r>
            <a:r>
              <a:rPr b="1" baseline="-25000" i="0" lang="es" sz="1800" u="none" cap="none" strike="noStrike">
                <a:solidFill>
                  <a:srgbClr val="1B786E"/>
                </a:solidFill>
                <a:latin typeface="Open Sans"/>
                <a:ea typeface="Open Sans"/>
                <a:cs typeface="Open Sans"/>
                <a:sym typeface="Open Sans"/>
              </a:rPr>
              <a:t>n</a:t>
            </a:r>
            <a:r>
              <a:rPr b="0" i="0" lang="es" sz="1800" u="none" cap="none" strike="noStrike">
                <a:solidFill>
                  <a:srgbClr val="000000"/>
                </a:solidFill>
                <a:latin typeface="Open Sans"/>
                <a:ea typeface="Open Sans"/>
                <a:cs typeface="Open Sans"/>
                <a:sym typeface="Open Sans"/>
              </a:rPr>
              <a:t> </a:t>
            </a:r>
            <a:r>
              <a:rPr b="0" i="0" lang="es" sz="1800" u="sng" cap="none" strike="noStrike">
                <a:solidFill>
                  <a:srgbClr val="000000"/>
                </a:solidFill>
                <a:latin typeface="Open Sans"/>
                <a:ea typeface="Open Sans"/>
                <a:cs typeface="Open Sans"/>
                <a:sym typeface="Open Sans"/>
              </a:rPr>
              <a:t>muestra aleatoria</a:t>
            </a:r>
            <a:r>
              <a:rPr b="0" i="0" lang="es" sz="1800" u="none" cap="none" strike="noStrike">
                <a:solidFill>
                  <a:srgbClr val="000000"/>
                </a:solidFill>
                <a:latin typeface="Open Sans"/>
                <a:ea typeface="Open Sans"/>
                <a:cs typeface="Open Sans"/>
                <a:sym typeface="Open Sans"/>
              </a:rPr>
              <a:t> si son v.a. independientes: </a:t>
            </a:r>
            <a:endParaRPr b="0" i="0" sz="18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000"/>
              <a:buFont typeface="Arial"/>
              <a:buNone/>
            </a:pPr>
            <a:r>
              <a:t/>
            </a:r>
            <a:endParaRPr b="0" i="0" sz="18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000"/>
              <a:buFont typeface="Arial"/>
              <a:buNone/>
            </a:pPr>
            <a:r>
              <a:t/>
            </a:r>
            <a:endParaRPr b="0" i="0" sz="18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000"/>
              <a:buFont typeface="Arial"/>
              <a:buNone/>
            </a:pPr>
            <a:r>
              <a:t/>
            </a:r>
            <a:endParaRPr b="0" i="0" sz="18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000"/>
              <a:buFont typeface="Arial"/>
              <a:buNone/>
            </a:pPr>
            <a:r>
              <a:t/>
            </a:r>
            <a:endParaRPr b="0" i="0" sz="18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2000"/>
              <a:buFont typeface="Arial"/>
              <a:buNone/>
            </a:pPr>
            <a:r>
              <a:rPr b="0" i="0" lang="es" sz="1800" u="none" cap="none" strike="noStrike">
                <a:solidFill>
                  <a:schemeClr val="dk1"/>
                </a:solidFill>
                <a:latin typeface="Open Sans"/>
                <a:ea typeface="Open Sans"/>
                <a:cs typeface="Open Sans"/>
                <a:sym typeface="Open Sans"/>
              </a:rPr>
              <a:t>e idénticamente distribuidas (clones))</a:t>
            </a:r>
            <a:endParaRPr b="0" i="0" sz="18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000"/>
              <a:buFont typeface="Arial"/>
              <a:buNone/>
            </a:pPr>
            <a:r>
              <a:t/>
            </a:r>
            <a:endParaRPr b="0" i="0" sz="18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Open Sans"/>
              <a:ea typeface="Open Sans"/>
              <a:cs typeface="Open Sans"/>
              <a:sym typeface="Open Sans"/>
            </a:endParaRPr>
          </a:p>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1B786E"/>
              </a:solidFill>
              <a:latin typeface="Open Sans"/>
              <a:ea typeface="Open Sans"/>
              <a:cs typeface="Open Sans"/>
              <a:sym typeface="Open Sans"/>
            </a:endParaRPr>
          </a:p>
        </p:txBody>
      </p:sp>
      <p:pic>
        <p:nvPicPr>
          <p:cNvPr id="127" name="Google Shape;127;p12"/>
          <p:cNvPicPr preferRelativeResize="0"/>
          <p:nvPr/>
        </p:nvPicPr>
        <p:blipFill rotWithShape="1">
          <a:blip r:embed="rId4">
            <a:alphaModFix/>
          </a:blip>
          <a:srcRect b="0" l="0" r="0" t="0"/>
          <a:stretch/>
        </p:blipFill>
        <p:spPr>
          <a:xfrm>
            <a:off x="5324375" y="1867000"/>
            <a:ext cx="2314475" cy="367200"/>
          </a:xfrm>
          <a:prstGeom prst="rect">
            <a:avLst/>
          </a:prstGeom>
          <a:noFill/>
          <a:ln>
            <a:noFill/>
          </a:ln>
        </p:spPr>
      </p:pic>
      <p:pic>
        <p:nvPicPr>
          <p:cNvPr id="128" name="Google Shape;128;p12"/>
          <p:cNvPicPr preferRelativeResize="0"/>
          <p:nvPr/>
        </p:nvPicPr>
        <p:blipFill rotWithShape="1">
          <a:blip r:embed="rId5">
            <a:alphaModFix/>
          </a:blip>
          <a:srcRect b="0" l="0" r="0" t="0"/>
          <a:stretch/>
        </p:blipFill>
        <p:spPr>
          <a:xfrm>
            <a:off x="914400" y="3437950"/>
            <a:ext cx="6664149" cy="946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3"/>
          <p:cNvSpPr txBox="1"/>
          <p:nvPr>
            <p:ph type="title"/>
          </p:nvPr>
        </p:nvSpPr>
        <p:spPr>
          <a:xfrm>
            <a:off x="370000" y="663725"/>
            <a:ext cx="8693100" cy="7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s"/>
              <a:t>Varias Variables: independencia</a:t>
            </a:r>
            <a:endParaRPr/>
          </a:p>
        </p:txBody>
      </p:sp>
      <p:sp>
        <p:nvSpPr>
          <p:cNvPr id="134" name="Google Shape;134;p13"/>
          <p:cNvSpPr txBox="1"/>
          <p:nvPr/>
        </p:nvSpPr>
        <p:spPr>
          <a:xfrm>
            <a:off x="467725" y="1480025"/>
            <a:ext cx="5136000" cy="192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 sz="2000" u="none" cap="none" strike="noStrike">
                <a:solidFill>
                  <a:srgbClr val="1B786E"/>
                </a:solidFill>
                <a:latin typeface="Open Sans"/>
                <a:ea typeface="Open Sans"/>
                <a:cs typeface="Open Sans"/>
                <a:sym typeface="Open Sans"/>
              </a:rPr>
              <a:t>X</a:t>
            </a:r>
            <a:r>
              <a:rPr b="0" i="0" lang="es" sz="1800" u="none" cap="none" strike="noStrike">
                <a:solidFill>
                  <a:srgbClr val="000000"/>
                </a:solidFill>
                <a:latin typeface="Open Sans"/>
                <a:ea typeface="Open Sans"/>
                <a:cs typeface="Open Sans"/>
                <a:sym typeface="Open Sans"/>
              </a:rPr>
              <a:t>:</a:t>
            </a:r>
            <a:r>
              <a:rPr b="1" i="0" lang="es" sz="1800" u="none" cap="none" strike="noStrike">
                <a:solidFill>
                  <a:srgbClr val="1B786E"/>
                </a:solidFill>
                <a:latin typeface="Open Sans"/>
                <a:ea typeface="Open Sans"/>
                <a:cs typeface="Open Sans"/>
                <a:sym typeface="Open Sans"/>
              </a:rPr>
              <a:t> </a:t>
            </a:r>
            <a:r>
              <a:rPr b="0" i="0" lang="es" sz="1800" u="none" cap="none" strike="noStrike">
                <a:solidFill>
                  <a:srgbClr val="000000"/>
                </a:solidFill>
                <a:latin typeface="Open Sans"/>
                <a:ea typeface="Open Sans"/>
                <a:cs typeface="Open Sans"/>
                <a:sym typeface="Open Sans"/>
              </a:rPr>
              <a:t>Ω⇾R</a:t>
            </a:r>
            <a:r>
              <a:rPr b="1" i="0" lang="es" sz="2000" u="none" cap="none" strike="noStrike">
                <a:solidFill>
                  <a:srgbClr val="1B786E"/>
                </a:solidFill>
                <a:latin typeface="Open Sans"/>
                <a:ea typeface="Open Sans"/>
                <a:cs typeface="Open Sans"/>
                <a:sym typeface="Open Sans"/>
              </a:rPr>
              <a:t> e Y</a:t>
            </a:r>
            <a:r>
              <a:rPr b="0" i="0" lang="es" sz="1800" u="none" cap="none" strike="noStrike">
                <a:solidFill>
                  <a:srgbClr val="000000"/>
                </a:solidFill>
                <a:latin typeface="Open Sans"/>
                <a:ea typeface="Open Sans"/>
                <a:cs typeface="Open Sans"/>
                <a:sym typeface="Open Sans"/>
              </a:rPr>
              <a:t>: Ω⇾R</a:t>
            </a:r>
            <a:r>
              <a:rPr b="1" i="0" lang="es" sz="1800" u="none" cap="none" strike="noStrike">
                <a:solidFill>
                  <a:srgbClr val="1B786E"/>
                </a:solidFill>
                <a:latin typeface="Open Sans"/>
                <a:ea typeface="Open Sans"/>
                <a:cs typeface="Open Sans"/>
                <a:sym typeface="Open Sans"/>
              </a:rPr>
              <a:t> </a:t>
            </a:r>
            <a:r>
              <a:rPr b="1" i="0" lang="es" sz="2000" u="none" cap="none" strike="noStrike">
                <a:solidFill>
                  <a:srgbClr val="1B786E"/>
                </a:solidFill>
                <a:latin typeface="Open Sans"/>
                <a:ea typeface="Open Sans"/>
                <a:cs typeface="Open Sans"/>
                <a:sym typeface="Open Sans"/>
              </a:rPr>
              <a:t> variables aleatorias</a:t>
            </a:r>
            <a:r>
              <a:rPr b="0" i="0" lang="es" sz="2000" u="none" cap="none" strike="noStrike">
                <a:solidFill>
                  <a:srgbClr val="000000"/>
                </a:solidFill>
                <a:latin typeface="Open Sans"/>
                <a:ea typeface="Open Sans"/>
                <a:cs typeface="Open Sans"/>
                <a:sym typeface="Open Sans"/>
              </a:rPr>
              <a:t> </a:t>
            </a:r>
            <a:endParaRPr b="0" i="0" sz="20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800"/>
              <a:buFont typeface="Arial"/>
              <a:buNone/>
            </a:pPr>
            <a:r>
              <a:rPr b="1" i="0" lang="es" sz="1800" u="none" cap="none" strike="noStrike">
                <a:solidFill>
                  <a:srgbClr val="1B786E"/>
                </a:solidFill>
                <a:latin typeface="Open Sans"/>
                <a:ea typeface="Open Sans"/>
                <a:cs typeface="Open Sans"/>
                <a:sym typeface="Open Sans"/>
              </a:rPr>
              <a:t>Si X e Y son independientes</a:t>
            </a:r>
            <a:r>
              <a:rPr b="0" i="0" lang="es" sz="1800" u="none" cap="none" strike="noStrike">
                <a:solidFill>
                  <a:srgbClr val="666666"/>
                </a:solidFill>
                <a:latin typeface="Open Sans"/>
                <a:ea typeface="Open Sans"/>
                <a:cs typeface="Open Sans"/>
                <a:sym typeface="Open Sans"/>
              </a:rPr>
              <a:t> ENTONCES  se cumple:</a:t>
            </a:r>
            <a:endParaRPr b="0" i="0" sz="1800" u="none" cap="none" strike="noStrike">
              <a:solidFill>
                <a:srgbClr val="666666"/>
              </a:solidFill>
              <a:latin typeface="Open Sans"/>
              <a:ea typeface="Open Sans"/>
              <a:cs typeface="Open Sans"/>
              <a:sym typeface="Open Sans"/>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a:p>
            <a:pPr indent="-342900" lvl="0" marL="457200" marR="0" rtl="0" algn="just">
              <a:lnSpc>
                <a:spcPct val="100000"/>
              </a:lnSpc>
              <a:spcBef>
                <a:spcPts val="0"/>
              </a:spcBef>
              <a:spcAft>
                <a:spcPts val="0"/>
              </a:spcAft>
              <a:buClr>
                <a:schemeClr val="dk1"/>
              </a:buClr>
              <a:buSzPts val="1800"/>
              <a:buFont typeface="Open Sans"/>
              <a:buChar char="●"/>
            </a:pPr>
            <a:r>
              <a:rPr b="0" i="0" lang="es" sz="1800" u="none" cap="none" strike="noStrike">
                <a:solidFill>
                  <a:schemeClr val="dk1"/>
                </a:solidFill>
                <a:latin typeface="Open Sans"/>
                <a:ea typeface="Open Sans"/>
                <a:cs typeface="Open Sans"/>
                <a:sym typeface="Open Sans"/>
              </a:rPr>
              <a:t>E(X.Y)=E(X).E(Y),</a:t>
            </a:r>
            <a:endParaRPr b="0" i="0" sz="1800" u="none" cap="none" strike="noStrike">
              <a:solidFill>
                <a:schemeClr val="dk1"/>
              </a:solidFill>
              <a:latin typeface="Open Sans"/>
              <a:ea typeface="Open Sans"/>
              <a:cs typeface="Open Sans"/>
              <a:sym typeface="Open Sans"/>
            </a:endParaRPr>
          </a:p>
          <a:p>
            <a:pPr indent="0" lvl="0" marL="45720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a:p>
            <a:pPr indent="-342900" lvl="0" marL="457200" marR="0" rtl="0" algn="just">
              <a:lnSpc>
                <a:spcPct val="100000"/>
              </a:lnSpc>
              <a:spcBef>
                <a:spcPts val="0"/>
              </a:spcBef>
              <a:spcAft>
                <a:spcPts val="0"/>
              </a:spcAft>
              <a:buClr>
                <a:schemeClr val="dk1"/>
              </a:buClr>
              <a:buSzPts val="1800"/>
              <a:buFont typeface="Open Sans"/>
              <a:buChar char="●"/>
            </a:pPr>
            <a:r>
              <a:rPr b="0" i="0" lang="es" sz="1800" u="none" cap="none" strike="noStrike">
                <a:solidFill>
                  <a:schemeClr val="dk1"/>
                </a:solidFill>
                <a:latin typeface="Open Sans"/>
                <a:ea typeface="Open Sans"/>
                <a:cs typeface="Open Sans"/>
                <a:sym typeface="Open Sans"/>
              </a:rPr>
              <a:t>Cov(X,Y)=0</a:t>
            </a:r>
            <a:endParaRPr b="0" i="0" sz="1800" u="none" cap="none" strike="noStrike">
              <a:solidFill>
                <a:schemeClr val="dk1"/>
              </a:solidFill>
              <a:latin typeface="Open Sans"/>
              <a:ea typeface="Open Sans"/>
              <a:cs typeface="Open Sans"/>
              <a:sym typeface="Open Sans"/>
            </a:endParaRPr>
          </a:p>
          <a:p>
            <a:pPr indent="0" lvl="0" marL="45720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a:p>
            <a:pPr indent="-342900" lvl="0" marL="457200" marR="0" rtl="0" algn="just">
              <a:lnSpc>
                <a:spcPct val="100000"/>
              </a:lnSpc>
              <a:spcBef>
                <a:spcPts val="0"/>
              </a:spcBef>
              <a:spcAft>
                <a:spcPts val="0"/>
              </a:spcAft>
              <a:buClr>
                <a:schemeClr val="dk1"/>
              </a:buClr>
              <a:buSzPts val="1800"/>
              <a:buFont typeface="Open Sans"/>
              <a:buChar char="●"/>
            </a:pPr>
            <a:r>
              <a:rPr b="0" i="0" lang="es" sz="1800" u="none" cap="none" strike="noStrike">
                <a:solidFill>
                  <a:schemeClr val="dk1"/>
                </a:solidFill>
                <a:latin typeface="Open Sans"/>
                <a:ea typeface="Open Sans"/>
                <a:cs typeface="Open Sans"/>
                <a:sym typeface="Open Sans"/>
              </a:rPr>
              <a:t>⍴=Corr(X,Y)=0</a:t>
            </a:r>
            <a:endParaRPr b="0" i="0" sz="1800" u="none" cap="none" strike="noStrike">
              <a:solidFill>
                <a:schemeClr val="dk1"/>
              </a:solidFill>
              <a:latin typeface="Open Sans"/>
              <a:ea typeface="Open Sans"/>
              <a:cs typeface="Open Sans"/>
              <a:sym typeface="Open Sans"/>
            </a:endParaRPr>
          </a:p>
          <a:p>
            <a:pPr indent="0" lvl="0" marL="45720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a:p>
            <a:pPr indent="-342900" lvl="0" marL="457200" marR="0" rtl="0" algn="just">
              <a:lnSpc>
                <a:spcPct val="100000"/>
              </a:lnSpc>
              <a:spcBef>
                <a:spcPts val="0"/>
              </a:spcBef>
              <a:spcAft>
                <a:spcPts val="0"/>
              </a:spcAft>
              <a:buClr>
                <a:schemeClr val="dk1"/>
              </a:buClr>
              <a:buSzPts val="1800"/>
              <a:buFont typeface="Open Sans"/>
              <a:buChar char="●"/>
            </a:pPr>
            <a:r>
              <a:rPr b="0" i="0" lang="es" sz="1800" u="none" cap="none" strike="noStrike">
                <a:solidFill>
                  <a:schemeClr val="dk1"/>
                </a:solidFill>
                <a:latin typeface="Open Sans"/>
                <a:ea typeface="Open Sans"/>
                <a:cs typeface="Open Sans"/>
                <a:sym typeface="Open Sans"/>
              </a:rPr>
              <a:t>Var(X+Y)=Var(X)+Var(Y)</a:t>
            </a:r>
            <a:r>
              <a:rPr b="0" i="0" lang="es" sz="1800" u="none" cap="none" strike="noStrike">
                <a:solidFill>
                  <a:srgbClr val="000000"/>
                </a:solidFill>
                <a:latin typeface="Open Sans"/>
                <a:ea typeface="Open Sans"/>
                <a:cs typeface="Open Sans"/>
                <a:sym typeface="Open Sans"/>
              </a:rPr>
              <a:t>.  </a:t>
            </a:r>
            <a:endParaRPr b="0" i="0" sz="1800" u="none" cap="none" strike="noStrike">
              <a:solidFill>
                <a:srgbClr val="000000"/>
              </a:solidFill>
              <a:latin typeface="Open Sans"/>
              <a:ea typeface="Open Sans"/>
              <a:cs typeface="Open Sans"/>
              <a:sym typeface="Open Sans"/>
            </a:endParaRPr>
          </a:p>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1B786E"/>
              </a:solidFill>
              <a:latin typeface="Open Sans"/>
              <a:ea typeface="Open Sans"/>
              <a:cs typeface="Open Sans"/>
              <a:sym typeface="Open Sans"/>
            </a:endParaRPr>
          </a:p>
        </p:txBody>
      </p:sp>
      <p:sp>
        <p:nvSpPr>
          <p:cNvPr id="135" name="Google Shape;135;p13"/>
          <p:cNvSpPr txBox="1"/>
          <p:nvPr/>
        </p:nvSpPr>
        <p:spPr>
          <a:xfrm>
            <a:off x="4405675" y="2675125"/>
            <a:ext cx="3467400" cy="2054100"/>
          </a:xfrm>
          <a:prstGeom prst="rect">
            <a:avLst/>
          </a:prstGeom>
          <a:noFill/>
          <a:ln>
            <a:noFill/>
          </a:ln>
        </p:spPr>
        <p:txBody>
          <a:bodyPr anchorCtr="0" anchor="t" bIns="91425" lIns="91425" spcFirstLastPara="1" rIns="91425" wrap="square" tIns="91425">
            <a:noAutofit/>
          </a:bodyPr>
          <a:lstStyle/>
          <a:p>
            <a:pPr indent="-342900" lvl="0" marL="457200" marR="0" rtl="0" algn="just">
              <a:lnSpc>
                <a:spcPct val="100000"/>
              </a:lnSpc>
              <a:spcBef>
                <a:spcPts val="0"/>
              </a:spcBef>
              <a:spcAft>
                <a:spcPts val="0"/>
              </a:spcAft>
              <a:buClr>
                <a:schemeClr val="dk1"/>
              </a:buClr>
              <a:buSzPts val="1800"/>
              <a:buFont typeface="Open Sans"/>
              <a:buChar char="●"/>
            </a:pPr>
            <a:r>
              <a:rPr b="0" i="0" lang="es" sz="1800" u="none" cap="none" strike="noStrike">
                <a:solidFill>
                  <a:schemeClr val="dk1"/>
                </a:solidFill>
                <a:latin typeface="Open Sans"/>
                <a:ea typeface="Open Sans"/>
                <a:cs typeface="Open Sans"/>
                <a:sym typeface="Open Sans"/>
              </a:rPr>
              <a:t>P(X=x, Y=y)=P(X=x). P(Y=y) ,</a:t>
            </a:r>
            <a:endParaRPr b="0" i="0" sz="1800" u="none" cap="none" strike="noStrike">
              <a:solidFill>
                <a:schemeClr val="dk1"/>
              </a:solidFill>
              <a:latin typeface="Open Sans"/>
              <a:ea typeface="Open Sans"/>
              <a:cs typeface="Open Sans"/>
              <a:sym typeface="Open Sans"/>
            </a:endParaRPr>
          </a:p>
          <a:p>
            <a:pPr indent="0" lvl="0" marL="45720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a:p>
            <a:pPr indent="-342900" lvl="0" marL="457200" marR="0" rtl="0" algn="just">
              <a:lnSpc>
                <a:spcPct val="100000"/>
              </a:lnSpc>
              <a:spcBef>
                <a:spcPts val="0"/>
              </a:spcBef>
              <a:spcAft>
                <a:spcPts val="0"/>
              </a:spcAft>
              <a:buClr>
                <a:schemeClr val="dk1"/>
              </a:buClr>
              <a:buSzPts val="1800"/>
              <a:buFont typeface="Open Sans"/>
              <a:buChar char="●"/>
            </a:pPr>
            <a:r>
              <a:rPr b="0" i="0" lang="es" sz="1800" u="none" cap="none" strike="noStrike">
                <a:solidFill>
                  <a:schemeClr val="dk1"/>
                </a:solidFill>
                <a:latin typeface="Open Sans"/>
                <a:ea typeface="Open Sans"/>
                <a:cs typeface="Open Sans"/>
                <a:sym typeface="Open Sans"/>
              </a:rPr>
              <a:t>P(X=x|Y=y)=P(X=x) ,</a:t>
            </a:r>
            <a:endParaRPr b="0" i="0" sz="1800" u="none" cap="none" strike="noStrike">
              <a:solidFill>
                <a:schemeClr val="dk1"/>
              </a:solidFill>
              <a:latin typeface="Open Sans"/>
              <a:ea typeface="Open Sans"/>
              <a:cs typeface="Open Sans"/>
              <a:sym typeface="Open Sans"/>
            </a:endParaRPr>
          </a:p>
          <a:p>
            <a:pPr indent="0" lvl="0" marL="457200" marR="0" rtl="0" algn="just">
              <a:lnSpc>
                <a:spcPct val="100000"/>
              </a:lnSpc>
              <a:spcBef>
                <a:spcPts val="0"/>
              </a:spcBef>
              <a:spcAft>
                <a:spcPts val="0"/>
              </a:spcAft>
              <a:buClr>
                <a:schemeClr val="dk1"/>
              </a:buClr>
              <a:buSzPts val="1100"/>
              <a:buFont typeface="Arial"/>
              <a:buNone/>
            </a:pPr>
            <a:r>
              <a:t/>
            </a:r>
            <a:endParaRPr b="0" i="0" sz="1800" u="none" cap="none" strike="noStrike">
              <a:solidFill>
                <a:schemeClr val="dk1"/>
              </a:solidFill>
              <a:latin typeface="Open Sans"/>
              <a:ea typeface="Open Sans"/>
              <a:cs typeface="Open Sans"/>
              <a:sym typeface="Open Sans"/>
            </a:endParaRPr>
          </a:p>
          <a:p>
            <a:pPr indent="-342900" lvl="0" marL="457200" marR="0" rtl="0" algn="just">
              <a:lnSpc>
                <a:spcPct val="100000"/>
              </a:lnSpc>
              <a:spcBef>
                <a:spcPts val="0"/>
              </a:spcBef>
              <a:spcAft>
                <a:spcPts val="0"/>
              </a:spcAft>
              <a:buClr>
                <a:schemeClr val="dk1"/>
              </a:buClr>
              <a:buSzPts val="1800"/>
              <a:buFont typeface="Open Sans"/>
              <a:buChar char="●"/>
            </a:pPr>
            <a:r>
              <a:t/>
            </a:r>
            <a:endParaRPr b="0" i="0" sz="1400" u="none" cap="none" strike="noStrike">
              <a:solidFill>
                <a:srgbClr val="000000"/>
              </a:solidFill>
              <a:latin typeface="Open Sans"/>
              <a:ea typeface="Open Sans"/>
              <a:cs typeface="Open Sans"/>
              <a:sym typeface="Open Sans"/>
            </a:endParaRPr>
          </a:p>
          <a:p>
            <a:pPr indent="0" lvl="0" marL="45720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a:p>
            <a:pPr indent="-342900" lvl="0" marL="457200" marR="0" rtl="0" algn="just">
              <a:lnSpc>
                <a:spcPct val="100000"/>
              </a:lnSpc>
              <a:spcBef>
                <a:spcPts val="0"/>
              </a:spcBef>
              <a:spcAft>
                <a:spcPts val="0"/>
              </a:spcAft>
              <a:buClr>
                <a:schemeClr val="dk1"/>
              </a:buClr>
              <a:buSzPts val="1800"/>
              <a:buFont typeface="Open Sans"/>
              <a:buChar char="●"/>
            </a:pPr>
            <a:r>
              <a:t/>
            </a:r>
            <a:endParaRPr b="0" i="0" sz="1400" u="none" cap="none" strike="noStrike">
              <a:solidFill>
                <a:srgbClr val="000000"/>
              </a:solidFill>
              <a:latin typeface="Open Sans"/>
              <a:ea typeface="Open Sans"/>
              <a:cs typeface="Open Sans"/>
              <a:sym typeface="Open Sans"/>
            </a:endParaRPr>
          </a:p>
        </p:txBody>
      </p:sp>
      <p:pic>
        <p:nvPicPr>
          <p:cNvPr id="136" name="Google Shape;136;p13"/>
          <p:cNvPicPr preferRelativeResize="0"/>
          <p:nvPr/>
        </p:nvPicPr>
        <p:blipFill rotWithShape="1">
          <a:blip r:embed="rId3">
            <a:alphaModFix/>
          </a:blip>
          <a:srcRect b="0" l="0" r="0" t="0"/>
          <a:stretch/>
        </p:blipFill>
        <p:spPr>
          <a:xfrm>
            <a:off x="4917925" y="3847200"/>
            <a:ext cx="2756425" cy="302525"/>
          </a:xfrm>
          <a:prstGeom prst="rect">
            <a:avLst/>
          </a:prstGeom>
          <a:noFill/>
          <a:ln>
            <a:noFill/>
          </a:ln>
        </p:spPr>
      </p:pic>
      <p:pic>
        <p:nvPicPr>
          <p:cNvPr id="137" name="Google Shape;137;p13"/>
          <p:cNvPicPr preferRelativeResize="0"/>
          <p:nvPr/>
        </p:nvPicPr>
        <p:blipFill rotWithShape="1">
          <a:blip r:embed="rId4">
            <a:alphaModFix/>
          </a:blip>
          <a:srcRect b="0" l="0" r="0" t="0"/>
          <a:stretch/>
        </p:blipFill>
        <p:spPr>
          <a:xfrm>
            <a:off x="4946325" y="4320050"/>
            <a:ext cx="3964375" cy="59291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14"/>
          <p:cNvPicPr preferRelativeResize="0"/>
          <p:nvPr/>
        </p:nvPicPr>
        <p:blipFill rotWithShape="1">
          <a:blip r:embed="rId3">
            <a:alphaModFix/>
          </a:blip>
          <a:srcRect b="0" l="0" r="0" t="0"/>
          <a:stretch/>
        </p:blipFill>
        <p:spPr>
          <a:xfrm>
            <a:off x="5900100" y="1202125"/>
            <a:ext cx="2253300" cy="2684075"/>
          </a:xfrm>
          <a:prstGeom prst="rect">
            <a:avLst/>
          </a:prstGeom>
          <a:noFill/>
          <a:ln>
            <a:noFill/>
          </a:ln>
        </p:spPr>
      </p:pic>
      <p:sp>
        <p:nvSpPr>
          <p:cNvPr id="143" name="Google Shape;143;p14"/>
          <p:cNvSpPr txBox="1"/>
          <p:nvPr>
            <p:ph type="title"/>
          </p:nvPr>
        </p:nvSpPr>
        <p:spPr>
          <a:xfrm>
            <a:off x="311700" y="316800"/>
            <a:ext cx="8250000" cy="7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s"/>
              <a:t>Ejemplo: distribución Normal bivariada</a:t>
            </a:r>
            <a:endParaRPr/>
          </a:p>
        </p:txBody>
      </p:sp>
      <p:pic>
        <p:nvPicPr>
          <p:cNvPr id="144" name="Google Shape;144;p14"/>
          <p:cNvPicPr preferRelativeResize="0"/>
          <p:nvPr/>
        </p:nvPicPr>
        <p:blipFill rotWithShape="1">
          <a:blip r:embed="rId4">
            <a:alphaModFix/>
          </a:blip>
          <a:srcRect b="0" l="0" r="0" t="0"/>
          <a:stretch/>
        </p:blipFill>
        <p:spPr>
          <a:xfrm>
            <a:off x="1138500" y="1682100"/>
            <a:ext cx="3048000" cy="2286000"/>
          </a:xfrm>
          <a:prstGeom prst="rect">
            <a:avLst/>
          </a:prstGeom>
          <a:noFill/>
          <a:ln>
            <a:noFill/>
          </a:ln>
        </p:spPr>
      </p:pic>
      <p:pic>
        <p:nvPicPr>
          <p:cNvPr id="145" name="Google Shape;145;p14"/>
          <p:cNvPicPr preferRelativeResize="0"/>
          <p:nvPr/>
        </p:nvPicPr>
        <p:blipFill rotWithShape="1">
          <a:blip r:embed="rId5">
            <a:alphaModFix/>
          </a:blip>
          <a:srcRect b="0" l="0" r="0" t="0"/>
          <a:stretch/>
        </p:blipFill>
        <p:spPr>
          <a:xfrm>
            <a:off x="1161684" y="3735900"/>
            <a:ext cx="7850316" cy="755700"/>
          </a:xfrm>
          <a:prstGeom prst="rect">
            <a:avLst/>
          </a:prstGeom>
          <a:noFill/>
          <a:ln>
            <a:noFill/>
          </a:ln>
        </p:spPr>
      </p:pic>
      <p:sp>
        <p:nvSpPr>
          <p:cNvPr id="146" name="Google Shape;146;p14"/>
          <p:cNvSpPr txBox="1"/>
          <p:nvPr/>
        </p:nvSpPr>
        <p:spPr>
          <a:xfrm>
            <a:off x="467725" y="1022825"/>
            <a:ext cx="8494200" cy="192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 sz="2000" u="none" cap="none" strike="noStrike">
                <a:solidFill>
                  <a:srgbClr val="1B786E"/>
                </a:solidFill>
                <a:latin typeface="Open Sans"/>
                <a:ea typeface="Open Sans"/>
                <a:cs typeface="Open Sans"/>
                <a:sym typeface="Open Sans"/>
              </a:rPr>
              <a:t>Diremos que el par (X, Y) de</a:t>
            </a:r>
            <a:r>
              <a:rPr b="1" i="0" lang="es" sz="1800" u="none" cap="none" strike="noStrike">
                <a:solidFill>
                  <a:srgbClr val="1B786E"/>
                </a:solidFill>
                <a:latin typeface="Open Sans"/>
                <a:ea typeface="Open Sans"/>
                <a:cs typeface="Open Sans"/>
                <a:sym typeface="Open Sans"/>
              </a:rPr>
              <a:t> </a:t>
            </a:r>
            <a:r>
              <a:rPr b="1" i="0" lang="es" sz="2000" u="none" cap="none" strike="noStrike">
                <a:solidFill>
                  <a:srgbClr val="1B786E"/>
                </a:solidFill>
                <a:latin typeface="Open Sans"/>
                <a:ea typeface="Open Sans"/>
                <a:cs typeface="Open Sans"/>
                <a:sym typeface="Open Sans"/>
              </a:rPr>
              <a:t> v.a. </a:t>
            </a:r>
            <a:r>
              <a:rPr b="0" i="0" lang="es" sz="2000" u="none" cap="none" strike="noStrike">
                <a:solidFill>
                  <a:srgbClr val="000000"/>
                </a:solidFill>
                <a:latin typeface="Open Sans"/>
                <a:ea typeface="Open Sans"/>
                <a:cs typeface="Open Sans"/>
                <a:sym typeface="Open Sans"/>
              </a:rPr>
              <a:t> tiene distribución normal bivariada si función de densidad conjunta es:</a:t>
            </a:r>
            <a:endParaRPr b="0" i="0" sz="20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Open Sans"/>
              <a:ea typeface="Open Sans"/>
              <a:cs typeface="Open Sans"/>
              <a:sym typeface="Open Sans"/>
            </a:endParaRPr>
          </a:p>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1B786E"/>
              </a:solidFill>
              <a:latin typeface="Open Sans"/>
              <a:ea typeface="Open Sans"/>
              <a:cs typeface="Open Sans"/>
              <a:sym typeface="Open Sans"/>
            </a:endParaRPr>
          </a:p>
        </p:txBody>
      </p:sp>
      <p:sp>
        <p:nvSpPr>
          <p:cNvPr id="147" name="Google Shape;147;p14"/>
          <p:cNvSpPr txBox="1"/>
          <p:nvPr/>
        </p:nvSpPr>
        <p:spPr>
          <a:xfrm>
            <a:off x="455800" y="3858300"/>
            <a:ext cx="951600" cy="480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1" lang="es" sz="1800" u="none" cap="none" strike="noStrike">
                <a:solidFill>
                  <a:schemeClr val="dk1"/>
                </a:solidFill>
                <a:latin typeface="Open Sans"/>
                <a:ea typeface="Open Sans"/>
                <a:cs typeface="Open Sans"/>
                <a:sym typeface="Open Sans"/>
              </a:rPr>
              <a:t>f(x,y)=</a:t>
            </a:r>
            <a:endParaRPr b="0" i="0" sz="1800" u="none" cap="none" strike="noStrike">
              <a:solidFill>
                <a:srgbClr val="000000"/>
              </a:solidFill>
              <a:latin typeface="Open Sans"/>
              <a:ea typeface="Open Sans"/>
              <a:cs typeface="Open Sans"/>
              <a:sym typeface="Open Sans"/>
            </a:endParaRPr>
          </a:p>
        </p:txBody>
      </p:sp>
      <p:sp>
        <p:nvSpPr>
          <p:cNvPr id="148" name="Google Shape;148;p14"/>
          <p:cNvSpPr txBox="1"/>
          <p:nvPr/>
        </p:nvSpPr>
        <p:spPr>
          <a:xfrm>
            <a:off x="164700" y="4421525"/>
            <a:ext cx="5028300" cy="307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s" sz="1800" u="none" cap="none" strike="noStrike">
                <a:solidFill>
                  <a:schemeClr val="dk1"/>
                </a:solidFill>
                <a:latin typeface="Open Sans"/>
                <a:ea typeface="Open Sans"/>
                <a:cs typeface="Open Sans"/>
                <a:sym typeface="Open Sans"/>
              </a:rPr>
              <a:t>μ</a:t>
            </a:r>
            <a:r>
              <a:rPr b="0" baseline="-25000" i="0" lang="es" sz="1800" u="none" cap="none" strike="noStrike">
                <a:solidFill>
                  <a:schemeClr val="dk1"/>
                </a:solidFill>
                <a:latin typeface="Open Sans"/>
                <a:ea typeface="Open Sans"/>
                <a:cs typeface="Open Sans"/>
                <a:sym typeface="Open Sans"/>
              </a:rPr>
              <a:t>1</a:t>
            </a:r>
            <a:r>
              <a:rPr b="0" i="0" lang="es" sz="1800" u="none" cap="none" strike="noStrike">
                <a:solidFill>
                  <a:srgbClr val="000000"/>
                </a:solidFill>
                <a:latin typeface="Open Sans"/>
                <a:ea typeface="Open Sans"/>
                <a:cs typeface="Open Sans"/>
                <a:sym typeface="Open Sans"/>
              </a:rPr>
              <a:t>= E(X),   </a:t>
            </a:r>
            <a:r>
              <a:rPr b="0" i="0" lang="es" sz="1800" u="none" cap="none" strike="noStrike">
                <a:solidFill>
                  <a:schemeClr val="dk1"/>
                </a:solidFill>
                <a:latin typeface="Open Sans"/>
                <a:ea typeface="Open Sans"/>
                <a:cs typeface="Open Sans"/>
                <a:sym typeface="Open Sans"/>
              </a:rPr>
              <a:t>μ</a:t>
            </a:r>
            <a:r>
              <a:rPr b="0" baseline="-25000" i="0" lang="es" sz="1800" u="none" cap="none" strike="noStrike">
                <a:solidFill>
                  <a:schemeClr val="dk1"/>
                </a:solidFill>
                <a:latin typeface="Open Sans"/>
                <a:ea typeface="Open Sans"/>
                <a:cs typeface="Open Sans"/>
                <a:sym typeface="Open Sans"/>
              </a:rPr>
              <a:t>2</a:t>
            </a:r>
            <a:r>
              <a:rPr b="0" i="0" lang="es" sz="1800" u="none" cap="none" strike="noStrike">
                <a:solidFill>
                  <a:srgbClr val="000000"/>
                </a:solidFill>
                <a:latin typeface="Open Sans"/>
                <a:ea typeface="Open Sans"/>
                <a:cs typeface="Open Sans"/>
                <a:sym typeface="Open Sans"/>
              </a:rPr>
              <a:t>= E(Y) ,  σ</a:t>
            </a:r>
            <a:r>
              <a:rPr b="0" baseline="-25000" i="0" lang="es" sz="1800" u="none" cap="none" strike="noStrike">
                <a:solidFill>
                  <a:schemeClr val="dk1"/>
                </a:solidFill>
                <a:latin typeface="Open Sans"/>
                <a:ea typeface="Open Sans"/>
                <a:cs typeface="Open Sans"/>
                <a:sym typeface="Open Sans"/>
              </a:rPr>
              <a:t>1</a:t>
            </a:r>
            <a:r>
              <a:rPr b="0" baseline="30000" i="0" lang="es" sz="1800" u="none" cap="none" strike="noStrike">
                <a:solidFill>
                  <a:schemeClr val="dk1"/>
                </a:solidFill>
                <a:latin typeface="Open Sans"/>
                <a:ea typeface="Open Sans"/>
                <a:cs typeface="Open Sans"/>
                <a:sym typeface="Open Sans"/>
              </a:rPr>
              <a:t>2</a:t>
            </a:r>
            <a:r>
              <a:rPr b="0" i="0" lang="es" sz="1800" u="none" cap="none" strike="noStrike">
                <a:solidFill>
                  <a:srgbClr val="000000"/>
                </a:solidFill>
                <a:latin typeface="Open Sans"/>
                <a:ea typeface="Open Sans"/>
                <a:cs typeface="Open Sans"/>
                <a:sym typeface="Open Sans"/>
              </a:rPr>
              <a:t>= Var(X),  </a:t>
            </a:r>
            <a:r>
              <a:rPr b="0" i="0" lang="es" sz="1800" u="none" cap="none" strike="noStrike">
                <a:solidFill>
                  <a:schemeClr val="dk1"/>
                </a:solidFill>
                <a:latin typeface="Open Sans"/>
                <a:ea typeface="Open Sans"/>
                <a:cs typeface="Open Sans"/>
                <a:sym typeface="Open Sans"/>
              </a:rPr>
              <a:t>σ</a:t>
            </a:r>
            <a:r>
              <a:rPr b="0" baseline="-25000" i="0" lang="es" sz="1800" u="none" cap="none" strike="noStrike">
                <a:solidFill>
                  <a:schemeClr val="dk1"/>
                </a:solidFill>
                <a:latin typeface="Open Sans"/>
                <a:ea typeface="Open Sans"/>
                <a:cs typeface="Open Sans"/>
                <a:sym typeface="Open Sans"/>
              </a:rPr>
              <a:t>2</a:t>
            </a:r>
            <a:r>
              <a:rPr b="0" baseline="30000" i="0" lang="es" sz="1800" u="none" cap="none" strike="noStrike">
                <a:solidFill>
                  <a:schemeClr val="dk1"/>
                </a:solidFill>
                <a:latin typeface="Open Sans"/>
                <a:ea typeface="Open Sans"/>
                <a:cs typeface="Open Sans"/>
                <a:sym typeface="Open Sans"/>
              </a:rPr>
              <a:t>2</a:t>
            </a:r>
            <a:r>
              <a:rPr b="0" i="0" lang="es" sz="1800" u="none" cap="none" strike="noStrike">
                <a:solidFill>
                  <a:srgbClr val="000000"/>
                </a:solidFill>
                <a:latin typeface="Open Sans"/>
                <a:ea typeface="Open Sans"/>
                <a:cs typeface="Open Sans"/>
                <a:sym typeface="Open Sans"/>
              </a:rPr>
              <a:t>= Var(Y), </a:t>
            </a:r>
            <a:endParaRPr b="0" i="0" sz="1800" u="none" cap="none" strike="noStrike">
              <a:solidFill>
                <a:srgbClr val="000000"/>
              </a:solidFill>
              <a:latin typeface="Open Sans"/>
              <a:ea typeface="Open Sans"/>
              <a:cs typeface="Open Sans"/>
              <a:sym typeface="Open Sans"/>
            </a:endParaRPr>
          </a:p>
        </p:txBody>
      </p:sp>
      <p:pic>
        <p:nvPicPr>
          <p:cNvPr id="149" name="Google Shape;149;p14"/>
          <p:cNvPicPr preferRelativeResize="0"/>
          <p:nvPr/>
        </p:nvPicPr>
        <p:blipFill rotWithShape="1">
          <a:blip r:embed="rId6">
            <a:alphaModFix/>
          </a:blip>
          <a:srcRect b="0" l="0" r="0" t="0"/>
          <a:stretch/>
        </p:blipFill>
        <p:spPr>
          <a:xfrm>
            <a:off x="5075049" y="4421524"/>
            <a:ext cx="3233025" cy="591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5"/>
          <p:cNvSpPr txBox="1"/>
          <p:nvPr>
            <p:ph type="title"/>
          </p:nvPr>
        </p:nvSpPr>
        <p:spPr>
          <a:xfrm>
            <a:off x="311700" y="316800"/>
            <a:ext cx="8250000" cy="7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s"/>
              <a:t>Ejemplo: distribución Normal bivariada</a:t>
            </a:r>
            <a:endParaRPr/>
          </a:p>
        </p:txBody>
      </p:sp>
      <p:pic>
        <p:nvPicPr>
          <p:cNvPr id="155" name="Google Shape;155;p15"/>
          <p:cNvPicPr preferRelativeResize="0"/>
          <p:nvPr/>
        </p:nvPicPr>
        <p:blipFill rotWithShape="1">
          <a:blip r:embed="rId3">
            <a:alphaModFix/>
          </a:blip>
          <a:srcRect b="0" l="0" r="0" t="0"/>
          <a:stretch/>
        </p:blipFill>
        <p:spPr>
          <a:xfrm>
            <a:off x="6098700" y="1611375"/>
            <a:ext cx="2015925" cy="1511950"/>
          </a:xfrm>
          <a:prstGeom prst="rect">
            <a:avLst/>
          </a:prstGeom>
          <a:noFill/>
          <a:ln>
            <a:noFill/>
          </a:ln>
        </p:spPr>
      </p:pic>
      <p:pic>
        <p:nvPicPr>
          <p:cNvPr id="156" name="Google Shape;156;p15"/>
          <p:cNvPicPr preferRelativeResize="0"/>
          <p:nvPr/>
        </p:nvPicPr>
        <p:blipFill rotWithShape="1">
          <a:blip r:embed="rId4">
            <a:alphaModFix/>
          </a:blip>
          <a:srcRect b="0" l="0" r="0" t="0"/>
          <a:stretch/>
        </p:blipFill>
        <p:spPr>
          <a:xfrm>
            <a:off x="762000" y="3240226"/>
            <a:ext cx="8249999" cy="794174"/>
          </a:xfrm>
          <a:prstGeom prst="rect">
            <a:avLst/>
          </a:prstGeom>
          <a:noFill/>
          <a:ln>
            <a:noFill/>
          </a:ln>
        </p:spPr>
      </p:pic>
      <p:sp>
        <p:nvSpPr>
          <p:cNvPr id="157" name="Google Shape;157;p15"/>
          <p:cNvSpPr txBox="1"/>
          <p:nvPr/>
        </p:nvSpPr>
        <p:spPr>
          <a:xfrm>
            <a:off x="467725" y="1022825"/>
            <a:ext cx="8494200" cy="192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 sz="2000" u="none" cap="none" strike="noStrike">
                <a:solidFill>
                  <a:srgbClr val="1B786E"/>
                </a:solidFill>
                <a:latin typeface="Open Sans"/>
                <a:ea typeface="Open Sans"/>
                <a:cs typeface="Open Sans"/>
                <a:sym typeface="Open Sans"/>
              </a:rPr>
              <a:t>X e Y  v.a.  </a:t>
            </a:r>
            <a:r>
              <a:rPr b="0" i="0" lang="es" sz="2000" u="sng" cap="none" strike="noStrike">
                <a:solidFill>
                  <a:srgbClr val="000000"/>
                </a:solidFill>
                <a:latin typeface="Open Sans"/>
                <a:ea typeface="Open Sans"/>
                <a:cs typeface="Open Sans"/>
                <a:sym typeface="Open Sans"/>
              </a:rPr>
              <a:t>con distribución normal bivariada</a:t>
            </a:r>
            <a:endParaRPr b="0" i="0" sz="20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000"/>
              <a:buFont typeface="Arial"/>
              <a:buNone/>
            </a:pPr>
            <a:r>
              <a:rPr b="0" i="0" lang="es" sz="2000" u="none" cap="none" strike="noStrike">
                <a:solidFill>
                  <a:srgbClr val="000000"/>
                </a:solidFill>
                <a:latin typeface="Open Sans"/>
                <a:ea typeface="Open Sans"/>
                <a:cs typeface="Open Sans"/>
                <a:sym typeface="Open Sans"/>
              </a:rPr>
              <a:t> </a:t>
            </a:r>
            <a:endParaRPr b="0" i="0" sz="20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000"/>
              <a:buFont typeface="Arial"/>
              <a:buNone/>
            </a:pPr>
            <a:r>
              <a:rPr b="0" i="0" lang="es" sz="2000" u="sng" cap="none" strike="noStrike">
                <a:solidFill>
                  <a:srgbClr val="000000"/>
                </a:solidFill>
                <a:latin typeface="Open Sans"/>
                <a:ea typeface="Open Sans"/>
                <a:cs typeface="Open Sans"/>
                <a:sym typeface="Open Sans"/>
              </a:rPr>
              <a:t>independientes</a:t>
            </a:r>
            <a:r>
              <a:rPr b="0" i="0" lang="es" sz="2000" u="none" cap="none" strike="noStrike">
                <a:solidFill>
                  <a:srgbClr val="000000"/>
                </a:solidFill>
                <a:latin typeface="Open Sans"/>
                <a:ea typeface="Open Sans"/>
                <a:cs typeface="Open Sans"/>
                <a:sym typeface="Open Sans"/>
              </a:rPr>
              <a:t> </a:t>
            </a:r>
            <a:r>
              <a:rPr b="0" i="0" lang="es" sz="2100" u="none" cap="none" strike="noStrike">
                <a:solidFill>
                  <a:srgbClr val="000000"/>
                </a:solidFill>
                <a:latin typeface="Open Sans"/>
                <a:ea typeface="Open Sans"/>
                <a:cs typeface="Open Sans"/>
                <a:sym typeface="Open Sans"/>
              </a:rPr>
              <a:t>⇔</a:t>
            </a:r>
            <a:r>
              <a:rPr b="0" i="0" lang="es" sz="2000" u="none" cap="none" strike="noStrike">
                <a:solidFill>
                  <a:srgbClr val="000000"/>
                </a:solidFill>
                <a:latin typeface="Open Sans"/>
                <a:ea typeface="Open Sans"/>
                <a:cs typeface="Open Sans"/>
                <a:sym typeface="Open Sans"/>
              </a:rPr>
              <a:t> </a:t>
            </a:r>
            <a:endParaRPr b="0" i="0" sz="2000" u="sng" cap="none" strike="noStrike">
              <a:solidFill>
                <a:srgbClr val="000000"/>
              </a:solidFill>
              <a:latin typeface="Open Sans"/>
              <a:ea typeface="Open Sans"/>
              <a:cs typeface="Open Sans"/>
              <a:sym typeface="Open Sans"/>
            </a:endParaRPr>
          </a:p>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1B786E"/>
              </a:solidFill>
              <a:latin typeface="Open Sans"/>
              <a:ea typeface="Open Sans"/>
              <a:cs typeface="Open Sans"/>
              <a:sym typeface="Open Sans"/>
            </a:endParaRPr>
          </a:p>
        </p:txBody>
      </p:sp>
      <p:sp>
        <p:nvSpPr>
          <p:cNvPr id="158" name="Google Shape;158;p15"/>
          <p:cNvSpPr txBox="1"/>
          <p:nvPr/>
        </p:nvSpPr>
        <p:spPr>
          <a:xfrm>
            <a:off x="74800" y="3366625"/>
            <a:ext cx="915900" cy="59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1" lang="es" sz="1800" u="none" cap="none" strike="noStrike">
                <a:solidFill>
                  <a:schemeClr val="dk1"/>
                </a:solidFill>
                <a:latin typeface="Open Sans"/>
                <a:ea typeface="Open Sans"/>
                <a:cs typeface="Open Sans"/>
                <a:sym typeface="Open Sans"/>
              </a:rPr>
              <a:t>f(x,y)=</a:t>
            </a:r>
            <a:endParaRPr b="0" i="0" sz="1800" u="none" cap="none" strike="noStrike">
              <a:solidFill>
                <a:srgbClr val="000000"/>
              </a:solidFill>
              <a:latin typeface="Open Sans"/>
              <a:ea typeface="Open Sans"/>
              <a:cs typeface="Open Sans"/>
              <a:sym typeface="Open Sans"/>
            </a:endParaRPr>
          </a:p>
        </p:txBody>
      </p:sp>
      <p:pic>
        <p:nvPicPr>
          <p:cNvPr id="159" name="Google Shape;159;p15"/>
          <p:cNvPicPr preferRelativeResize="0"/>
          <p:nvPr/>
        </p:nvPicPr>
        <p:blipFill rotWithShape="1">
          <a:blip r:embed="rId5">
            <a:alphaModFix/>
          </a:blip>
          <a:srcRect b="0" l="0" r="0" t="0"/>
          <a:stretch/>
        </p:blipFill>
        <p:spPr>
          <a:xfrm>
            <a:off x="605299" y="2250924"/>
            <a:ext cx="3233025" cy="591575"/>
          </a:xfrm>
          <a:prstGeom prst="rect">
            <a:avLst/>
          </a:prstGeom>
          <a:noFill/>
          <a:ln>
            <a:noFill/>
          </a:ln>
        </p:spPr>
      </p:pic>
      <p:pic>
        <p:nvPicPr>
          <p:cNvPr id="160" name="Google Shape;160;p15"/>
          <p:cNvPicPr preferRelativeResize="0"/>
          <p:nvPr/>
        </p:nvPicPr>
        <p:blipFill rotWithShape="1">
          <a:blip r:embed="rId6">
            <a:alphaModFix/>
          </a:blip>
          <a:srcRect b="0" l="0" r="0" t="0"/>
          <a:stretch/>
        </p:blipFill>
        <p:spPr>
          <a:xfrm>
            <a:off x="685800" y="4170925"/>
            <a:ext cx="7510458" cy="591575"/>
          </a:xfrm>
          <a:prstGeom prst="rect">
            <a:avLst/>
          </a:prstGeom>
          <a:noFill/>
          <a:ln>
            <a:noFill/>
          </a:ln>
        </p:spPr>
      </p:pic>
      <p:sp>
        <p:nvSpPr>
          <p:cNvPr id="161" name="Google Shape;161;p15"/>
          <p:cNvSpPr txBox="1"/>
          <p:nvPr/>
        </p:nvSpPr>
        <p:spPr>
          <a:xfrm>
            <a:off x="74800" y="4204825"/>
            <a:ext cx="915900" cy="59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1" lang="es" sz="1800" u="none" cap="none" strike="noStrike">
                <a:solidFill>
                  <a:schemeClr val="dk1"/>
                </a:solidFill>
                <a:latin typeface="Open Sans"/>
                <a:ea typeface="Open Sans"/>
                <a:cs typeface="Open Sans"/>
                <a:sym typeface="Open Sans"/>
              </a:rPr>
              <a:t>f(x,y)</a:t>
            </a:r>
            <a:endParaRPr b="0" i="0" sz="1800" u="none" cap="none" strike="noStrike">
              <a:solidFill>
                <a:srgbClr val="000000"/>
              </a:solidFill>
              <a:latin typeface="Open Sans"/>
              <a:ea typeface="Open Sans"/>
              <a:cs typeface="Open Sans"/>
              <a:sym typeface="Open Sans"/>
            </a:endParaRPr>
          </a:p>
        </p:txBody>
      </p:sp>
      <p:sp>
        <p:nvSpPr>
          <p:cNvPr id="162" name="Google Shape;162;p15"/>
          <p:cNvSpPr txBox="1"/>
          <p:nvPr/>
        </p:nvSpPr>
        <p:spPr>
          <a:xfrm>
            <a:off x="3962400" y="2286000"/>
            <a:ext cx="838200" cy="59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s" sz="2000" u="none" cap="none" strike="noStrike">
                <a:solidFill>
                  <a:schemeClr val="dk1"/>
                </a:solidFill>
                <a:latin typeface="Open Sans"/>
                <a:ea typeface="Open Sans"/>
                <a:cs typeface="Open Sans"/>
                <a:sym typeface="Open Sans"/>
              </a:rPr>
              <a:t>=0</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6"/>
          <p:cNvSpPr txBox="1"/>
          <p:nvPr>
            <p:ph type="title"/>
          </p:nvPr>
        </p:nvSpPr>
        <p:spPr>
          <a:xfrm>
            <a:off x="311700" y="316800"/>
            <a:ext cx="8546700" cy="7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s"/>
              <a:t>Datos simulados con distribución Normal bivariada</a:t>
            </a:r>
            <a:endParaRPr/>
          </a:p>
        </p:txBody>
      </p:sp>
      <p:pic>
        <p:nvPicPr>
          <p:cNvPr id="168" name="Google Shape;168;p16"/>
          <p:cNvPicPr preferRelativeResize="0"/>
          <p:nvPr/>
        </p:nvPicPr>
        <p:blipFill rotWithShape="1">
          <a:blip r:embed="rId3">
            <a:alphaModFix/>
          </a:blip>
          <a:srcRect b="0" l="0" r="0" t="0"/>
          <a:stretch/>
        </p:blipFill>
        <p:spPr>
          <a:xfrm>
            <a:off x="838200" y="1072500"/>
            <a:ext cx="6527497" cy="3766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7"/>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s"/>
              <a:t>Asociación de Variables</a:t>
            </a:r>
            <a:endParaRPr/>
          </a:p>
        </p:txBody>
      </p:sp>
      <p:sp>
        <p:nvSpPr>
          <p:cNvPr id="174" name="Google Shape;174;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s"/>
              <a:t>Para variables Categóricas: </a:t>
            </a:r>
            <a:r>
              <a:rPr b="1" lang="es">
                <a:latin typeface="Roboto"/>
                <a:ea typeface="Roboto"/>
                <a:cs typeface="Roboto"/>
                <a:sym typeface="Roboto"/>
              </a:rPr>
              <a:t>tablas de contingencia</a:t>
            </a:r>
            <a:endParaRPr b="1">
              <a:latin typeface="Roboto"/>
              <a:ea typeface="Roboto"/>
              <a:cs typeface="Roboto"/>
              <a:sym typeface="Roboto"/>
            </a:endParaRPr>
          </a:p>
          <a:p>
            <a:pPr indent="0" lvl="0" marL="457200" rtl="0" algn="l">
              <a:lnSpc>
                <a:spcPct val="115000"/>
              </a:lnSpc>
              <a:spcBef>
                <a:spcPts val="1600"/>
              </a:spcBef>
              <a:spcAft>
                <a:spcPts val="0"/>
              </a:spcAft>
              <a:buSzPts val="1800"/>
              <a:buNone/>
            </a:pPr>
            <a:r>
              <a:t/>
            </a:r>
            <a:endParaRPr b="1">
              <a:latin typeface="Roboto"/>
              <a:ea typeface="Roboto"/>
              <a:cs typeface="Roboto"/>
              <a:sym typeface="Roboto"/>
            </a:endParaRPr>
          </a:p>
          <a:p>
            <a:pPr indent="0" lvl="0" marL="0" rtl="0" algn="just">
              <a:lnSpc>
                <a:spcPct val="115000"/>
              </a:lnSpc>
              <a:spcBef>
                <a:spcPts val="1600"/>
              </a:spcBef>
              <a:spcAft>
                <a:spcPts val="0"/>
              </a:spcAft>
              <a:buSzPts val="1800"/>
              <a:buNone/>
            </a:pPr>
            <a:r>
              <a:t/>
            </a:r>
            <a:endParaRPr>
              <a:latin typeface="Roboto"/>
              <a:ea typeface="Roboto"/>
              <a:cs typeface="Roboto"/>
              <a:sym typeface="Roboto"/>
            </a:endParaRPr>
          </a:p>
          <a:p>
            <a:pPr indent="0" lvl="0" marL="0" rtl="0" algn="just">
              <a:lnSpc>
                <a:spcPct val="115000"/>
              </a:lnSpc>
              <a:spcBef>
                <a:spcPts val="0"/>
              </a:spcBef>
              <a:spcAft>
                <a:spcPts val="0"/>
              </a:spcAft>
              <a:buSzPts val="1800"/>
              <a:buNone/>
            </a:pPr>
            <a:r>
              <a:t/>
            </a:r>
            <a:endParaRPr>
              <a:latin typeface="Roboto"/>
              <a:ea typeface="Roboto"/>
              <a:cs typeface="Roboto"/>
              <a:sym typeface="Roboto"/>
            </a:endParaRPr>
          </a:p>
          <a:p>
            <a:pPr indent="0" lvl="0" marL="0" rtl="0" algn="just">
              <a:lnSpc>
                <a:spcPct val="115000"/>
              </a:lnSpc>
              <a:spcBef>
                <a:spcPts val="0"/>
              </a:spcBef>
              <a:spcAft>
                <a:spcPts val="0"/>
              </a:spcAft>
              <a:buSzPts val="1800"/>
              <a:buNone/>
            </a:pPr>
            <a:r>
              <a:t/>
            </a:r>
            <a:endParaRPr>
              <a:latin typeface="Roboto"/>
              <a:ea typeface="Roboto"/>
              <a:cs typeface="Roboto"/>
              <a:sym typeface="Roboto"/>
            </a:endParaRPr>
          </a:p>
          <a:p>
            <a:pPr indent="0" lvl="0" marL="457200" rtl="0" algn="l">
              <a:lnSpc>
                <a:spcPct val="115000"/>
              </a:lnSpc>
              <a:spcBef>
                <a:spcPts val="0"/>
              </a:spcBef>
              <a:spcAft>
                <a:spcPts val="0"/>
              </a:spcAft>
              <a:buSzPts val="1800"/>
              <a:buNone/>
            </a:pPr>
            <a:r>
              <a:t/>
            </a:r>
            <a:endParaRPr b="1">
              <a:latin typeface="Roboto"/>
              <a:ea typeface="Roboto"/>
              <a:cs typeface="Roboto"/>
              <a:sym typeface="Roboto"/>
            </a:endParaRPr>
          </a:p>
          <a:p>
            <a:pPr indent="-342900" lvl="0" marL="457200" rtl="0" algn="l">
              <a:lnSpc>
                <a:spcPct val="115000"/>
              </a:lnSpc>
              <a:spcBef>
                <a:spcPts val="1600"/>
              </a:spcBef>
              <a:spcAft>
                <a:spcPts val="0"/>
              </a:spcAft>
              <a:buSzPts val="1800"/>
              <a:buChar char="●"/>
            </a:pPr>
            <a:r>
              <a:rPr lang="es"/>
              <a:t>Para variables Numéricas: Covarianza y Correlación, p/asociación lineal</a:t>
            </a:r>
            <a:endParaRPr/>
          </a:p>
        </p:txBody>
      </p:sp>
      <p:pic>
        <p:nvPicPr>
          <p:cNvPr id="175" name="Google Shape;175;p17"/>
          <p:cNvPicPr preferRelativeResize="0"/>
          <p:nvPr/>
        </p:nvPicPr>
        <p:blipFill rotWithShape="1">
          <a:blip r:embed="rId3">
            <a:alphaModFix/>
          </a:blip>
          <a:srcRect b="0" l="0" r="0" t="0"/>
          <a:stretch/>
        </p:blipFill>
        <p:spPr>
          <a:xfrm>
            <a:off x="3132369" y="1816250"/>
            <a:ext cx="3698226" cy="1596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8"/>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s"/>
              <a:t>Covarianza y Correlación</a:t>
            </a:r>
            <a:endParaRPr/>
          </a:p>
        </p:txBody>
      </p:sp>
      <p:sp>
        <p:nvSpPr>
          <p:cNvPr id="181" name="Google Shape;181;p18"/>
          <p:cNvSpPr txBox="1"/>
          <p:nvPr>
            <p:ph idx="1" type="body"/>
          </p:nvPr>
        </p:nvSpPr>
        <p:spPr>
          <a:xfrm>
            <a:off x="311700" y="1863050"/>
            <a:ext cx="8520600" cy="1725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2000">
                <a:latin typeface="Roboto"/>
                <a:ea typeface="Roboto"/>
                <a:cs typeface="Roboto"/>
                <a:sym typeface="Roboto"/>
              </a:rPr>
              <a:t>Si Cov</a:t>
            </a:r>
            <a:r>
              <a:rPr baseline="-25000" lang="es" sz="2000">
                <a:latin typeface="Roboto"/>
                <a:ea typeface="Roboto"/>
                <a:cs typeface="Roboto"/>
                <a:sym typeface="Roboto"/>
              </a:rPr>
              <a:t>xy</a:t>
            </a:r>
            <a:r>
              <a:rPr lang="es" sz="2000">
                <a:latin typeface="Roboto"/>
                <a:ea typeface="Roboto"/>
                <a:cs typeface="Roboto"/>
                <a:sym typeface="Roboto"/>
              </a:rPr>
              <a:t>&gt; 0, la correlación (“alineación”) es directa.</a:t>
            </a:r>
            <a:endParaRPr sz="2000">
              <a:latin typeface="Roboto"/>
              <a:ea typeface="Roboto"/>
              <a:cs typeface="Roboto"/>
              <a:sym typeface="Roboto"/>
            </a:endParaRPr>
          </a:p>
          <a:p>
            <a:pPr indent="0" lvl="0" marL="0" rtl="0" algn="l">
              <a:lnSpc>
                <a:spcPct val="115000"/>
              </a:lnSpc>
              <a:spcBef>
                <a:spcPts val="0"/>
              </a:spcBef>
              <a:spcAft>
                <a:spcPts val="0"/>
              </a:spcAft>
              <a:buSzPts val="1800"/>
              <a:buNone/>
            </a:pPr>
            <a:r>
              <a:rPr lang="es" sz="2000">
                <a:latin typeface="Roboto"/>
                <a:ea typeface="Roboto"/>
                <a:cs typeface="Roboto"/>
                <a:sym typeface="Roboto"/>
              </a:rPr>
              <a:t>•Si Cov</a:t>
            </a:r>
            <a:r>
              <a:rPr baseline="-25000" lang="es" sz="2000">
                <a:latin typeface="Roboto"/>
                <a:ea typeface="Roboto"/>
                <a:cs typeface="Roboto"/>
                <a:sym typeface="Roboto"/>
              </a:rPr>
              <a:t>xy</a:t>
            </a:r>
            <a:r>
              <a:rPr lang="es" sz="2000">
                <a:latin typeface="Roboto"/>
                <a:ea typeface="Roboto"/>
                <a:cs typeface="Roboto"/>
                <a:sym typeface="Roboto"/>
              </a:rPr>
              <a:t>&lt; 0, la correlación (“alineación”) es inversa</a:t>
            </a:r>
            <a:endParaRPr sz="2000">
              <a:latin typeface="Roboto"/>
              <a:ea typeface="Roboto"/>
              <a:cs typeface="Roboto"/>
              <a:sym typeface="Roboto"/>
            </a:endParaRPr>
          </a:p>
          <a:p>
            <a:pPr indent="0" lvl="0" marL="0" rtl="0" algn="l">
              <a:lnSpc>
                <a:spcPct val="115000"/>
              </a:lnSpc>
              <a:spcBef>
                <a:spcPts val="1600"/>
              </a:spcBef>
              <a:spcAft>
                <a:spcPts val="0"/>
              </a:spcAft>
              <a:buSzPts val="1800"/>
              <a:buNone/>
            </a:pPr>
            <a:r>
              <a:t/>
            </a:r>
            <a:endParaRPr sz="2000">
              <a:latin typeface="Roboto"/>
              <a:ea typeface="Roboto"/>
              <a:cs typeface="Roboto"/>
              <a:sym typeface="Roboto"/>
            </a:endParaRPr>
          </a:p>
          <a:p>
            <a:pPr indent="0" lvl="0" marL="0" rtl="0" algn="l">
              <a:lnSpc>
                <a:spcPct val="115000"/>
              </a:lnSpc>
              <a:spcBef>
                <a:spcPts val="1600"/>
              </a:spcBef>
              <a:spcAft>
                <a:spcPts val="0"/>
              </a:spcAft>
              <a:buSzPts val="1800"/>
              <a:buNone/>
            </a:pPr>
            <a:r>
              <a:t/>
            </a:r>
            <a:endParaRPr sz="2000">
              <a:latin typeface="Roboto"/>
              <a:ea typeface="Roboto"/>
              <a:cs typeface="Roboto"/>
              <a:sym typeface="Roboto"/>
            </a:endParaRPr>
          </a:p>
          <a:p>
            <a:pPr indent="0" lvl="0" marL="0" rtl="0" algn="l">
              <a:lnSpc>
                <a:spcPct val="115000"/>
              </a:lnSpc>
              <a:spcBef>
                <a:spcPts val="1600"/>
              </a:spcBef>
              <a:spcAft>
                <a:spcPts val="0"/>
              </a:spcAft>
              <a:buClr>
                <a:schemeClr val="dk1"/>
              </a:buClr>
              <a:buSzPts val="1100"/>
              <a:buFont typeface="Arial"/>
              <a:buNone/>
            </a:pPr>
            <a:r>
              <a:rPr lang="es">
                <a:latin typeface="Roboto"/>
                <a:ea typeface="Roboto"/>
                <a:cs typeface="Roboto"/>
                <a:sym typeface="Roboto"/>
              </a:rPr>
              <a:t>El valor del índice de correlación r= ρ varía en el intervalo [-1,1], </a:t>
            </a:r>
            <a:endParaRPr sz="2000">
              <a:latin typeface="Roboto"/>
              <a:ea typeface="Roboto"/>
              <a:cs typeface="Roboto"/>
              <a:sym typeface="Roboto"/>
            </a:endParaRPr>
          </a:p>
        </p:txBody>
      </p:sp>
      <p:pic>
        <p:nvPicPr>
          <p:cNvPr id="182" name="Google Shape;182;p18"/>
          <p:cNvPicPr preferRelativeResize="0"/>
          <p:nvPr/>
        </p:nvPicPr>
        <p:blipFill rotWithShape="1">
          <a:blip r:embed="rId3">
            <a:alphaModFix/>
          </a:blip>
          <a:srcRect b="0" l="0" r="0" t="0"/>
          <a:stretch/>
        </p:blipFill>
        <p:spPr>
          <a:xfrm>
            <a:off x="304800" y="1223425"/>
            <a:ext cx="3933825" cy="752475"/>
          </a:xfrm>
          <a:prstGeom prst="rect">
            <a:avLst/>
          </a:prstGeom>
          <a:noFill/>
          <a:ln>
            <a:noFill/>
          </a:ln>
        </p:spPr>
      </p:pic>
      <p:pic>
        <p:nvPicPr>
          <p:cNvPr id="183" name="Google Shape;183;p18"/>
          <p:cNvPicPr preferRelativeResize="0"/>
          <p:nvPr/>
        </p:nvPicPr>
        <p:blipFill rotWithShape="1">
          <a:blip r:embed="rId4">
            <a:alphaModFix/>
          </a:blip>
          <a:srcRect b="0" l="0" r="0" t="0"/>
          <a:stretch/>
        </p:blipFill>
        <p:spPr>
          <a:xfrm>
            <a:off x="595900" y="2950850"/>
            <a:ext cx="4129995" cy="755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9"/>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s"/>
              <a:t>Correlación en gráficos</a:t>
            </a:r>
            <a:endParaRPr/>
          </a:p>
        </p:txBody>
      </p:sp>
      <p:pic>
        <p:nvPicPr>
          <p:cNvPr id="189" name="Google Shape;189;p19"/>
          <p:cNvPicPr preferRelativeResize="0"/>
          <p:nvPr/>
        </p:nvPicPr>
        <p:blipFill rotWithShape="1">
          <a:blip r:embed="rId3">
            <a:alphaModFix/>
          </a:blip>
          <a:srcRect b="0" l="0" r="0" t="0"/>
          <a:stretch/>
        </p:blipFill>
        <p:spPr>
          <a:xfrm>
            <a:off x="484213" y="1363925"/>
            <a:ext cx="7800975" cy="30765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0"/>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s"/>
              <a:t>Interpretación</a:t>
            </a:r>
            <a:endParaRPr/>
          </a:p>
        </p:txBody>
      </p:sp>
      <p:sp>
        <p:nvSpPr>
          <p:cNvPr id="195" name="Google Shape;195;p20"/>
          <p:cNvSpPr txBox="1"/>
          <p:nvPr>
            <p:ph idx="1" type="body"/>
          </p:nvPr>
        </p:nvSpPr>
        <p:spPr>
          <a:xfrm>
            <a:off x="311700" y="1149025"/>
            <a:ext cx="8520600" cy="335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s">
                <a:latin typeface="Roboto"/>
                <a:ea typeface="Roboto"/>
                <a:cs typeface="Roboto"/>
                <a:sym typeface="Roboto"/>
              </a:rPr>
              <a:t>●Si </a:t>
            </a:r>
            <a:r>
              <a:rPr i="1" lang="es">
                <a:latin typeface="Roboto"/>
                <a:ea typeface="Roboto"/>
                <a:cs typeface="Roboto"/>
                <a:sym typeface="Roboto"/>
              </a:rPr>
              <a:t>r</a:t>
            </a:r>
            <a:r>
              <a:rPr lang="es">
                <a:latin typeface="Roboto"/>
                <a:ea typeface="Roboto"/>
                <a:cs typeface="Roboto"/>
                <a:sym typeface="Roboto"/>
              </a:rPr>
              <a:t> = 1, existe una correlación positiva perfecta. El índice indica una dependencia total entre las dos variables denominada </a:t>
            </a:r>
            <a:r>
              <a:rPr i="1" lang="es">
                <a:latin typeface="Roboto"/>
                <a:ea typeface="Roboto"/>
                <a:cs typeface="Roboto"/>
                <a:sym typeface="Roboto"/>
              </a:rPr>
              <a:t>relación directa</a:t>
            </a:r>
            <a:r>
              <a:rPr lang="es">
                <a:latin typeface="Roboto"/>
                <a:ea typeface="Roboto"/>
                <a:cs typeface="Roboto"/>
                <a:sym typeface="Roboto"/>
              </a:rPr>
              <a:t>: cuando una de ellas aumenta, la otra también lo hace en proporción constante.</a:t>
            </a:r>
            <a:endParaRPr>
              <a:latin typeface="Roboto"/>
              <a:ea typeface="Roboto"/>
              <a:cs typeface="Roboto"/>
              <a:sym typeface="Roboto"/>
            </a:endParaRPr>
          </a:p>
          <a:p>
            <a:pPr indent="0" lvl="0" marL="0" rtl="0" algn="l">
              <a:lnSpc>
                <a:spcPct val="115000"/>
              </a:lnSpc>
              <a:spcBef>
                <a:spcPts val="0"/>
              </a:spcBef>
              <a:spcAft>
                <a:spcPts val="0"/>
              </a:spcAft>
              <a:buSzPts val="1800"/>
              <a:buNone/>
            </a:pPr>
            <a:r>
              <a:rPr lang="es">
                <a:latin typeface="Roboto"/>
                <a:ea typeface="Roboto"/>
                <a:cs typeface="Roboto"/>
                <a:sym typeface="Roboto"/>
              </a:rPr>
              <a:t>●Si 0 &lt; </a:t>
            </a:r>
            <a:r>
              <a:rPr i="1" lang="es">
                <a:latin typeface="Roboto"/>
                <a:ea typeface="Roboto"/>
                <a:cs typeface="Roboto"/>
                <a:sym typeface="Roboto"/>
              </a:rPr>
              <a:t>r</a:t>
            </a:r>
            <a:r>
              <a:rPr lang="es">
                <a:latin typeface="Roboto"/>
                <a:ea typeface="Roboto"/>
                <a:cs typeface="Roboto"/>
                <a:sym typeface="Roboto"/>
              </a:rPr>
              <a:t> &lt; 1, existe una correlación positiva.</a:t>
            </a:r>
            <a:endParaRPr>
              <a:latin typeface="Roboto"/>
              <a:ea typeface="Roboto"/>
              <a:cs typeface="Roboto"/>
              <a:sym typeface="Roboto"/>
            </a:endParaRPr>
          </a:p>
          <a:p>
            <a:pPr indent="0" lvl="0" marL="0" rtl="0" algn="just">
              <a:lnSpc>
                <a:spcPct val="115000"/>
              </a:lnSpc>
              <a:spcBef>
                <a:spcPts val="0"/>
              </a:spcBef>
              <a:spcAft>
                <a:spcPts val="0"/>
              </a:spcAft>
              <a:buClr>
                <a:schemeClr val="dk1"/>
              </a:buClr>
              <a:buSzPts val="1100"/>
              <a:buFont typeface="Arial"/>
              <a:buNone/>
            </a:pPr>
            <a:r>
              <a:rPr lang="es">
                <a:latin typeface="Roboto"/>
                <a:ea typeface="Roboto"/>
                <a:cs typeface="Roboto"/>
                <a:sym typeface="Roboto"/>
              </a:rPr>
              <a:t>●Si </a:t>
            </a:r>
            <a:r>
              <a:rPr i="1" lang="es">
                <a:latin typeface="Roboto"/>
                <a:ea typeface="Roboto"/>
                <a:cs typeface="Roboto"/>
                <a:sym typeface="Roboto"/>
              </a:rPr>
              <a:t>r</a:t>
            </a:r>
            <a:r>
              <a:rPr lang="es">
                <a:latin typeface="Roboto"/>
                <a:ea typeface="Roboto"/>
                <a:cs typeface="Roboto"/>
                <a:sym typeface="Roboto"/>
              </a:rPr>
              <a:t> = 0, no existe relación lineal. Pero esto no necesariamente implica que las variables son independientes: pueden existir todavía relaciones no lineales entre las dos variables.</a:t>
            </a:r>
            <a:endParaRPr>
              <a:latin typeface="Roboto"/>
              <a:ea typeface="Roboto"/>
              <a:cs typeface="Roboto"/>
              <a:sym typeface="Roboto"/>
            </a:endParaRPr>
          </a:p>
          <a:p>
            <a:pPr indent="0" lvl="0" marL="0" rtl="0" algn="just">
              <a:lnSpc>
                <a:spcPct val="115000"/>
              </a:lnSpc>
              <a:spcBef>
                <a:spcPts val="0"/>
              </a:spcBef>
              <a:spcAft>
                <a:spcPts val="0"/>
              </a:spcAft>
              <a:buClr>
                <a:schemeClr val="dk1"/>
              </a:buClr>
              <a:buSzPts val="1100"/>
              <a:buFont typeface="Arial"/>
              <a:buNone/>
            </a:pPr>
            <a:r>
              <a:rPr lang="es">
                <a:latin typeface="Roboto"/>
                <a:ea typeface="Roboto"/>
                <a:cs typeface="Roboto"/>
                <a:sym typeface="Roboto"/>
              </a:rPr>
              <a:t>●Si -1 &lt; </a:t>
            </a:r>
            <a:r>
              <a:rPr i="1" lang="es">
                <a:latin typeface="Roboto"/>
                <a:ea typeface="Roboto"/>
                <a:cs typeface="Roboto"/>
                <a:sym typeface="Roboto"/>
              </a:rPr>
              <a:t>r</a:t>
            </a:r>
            <a:r>
              <a:rPr lang="es">
                <a:latin typeface="Roboto"/>
                <a:ea typeface="Roboto"/>
                <a:cs typeface="Roboto"/>
                <a:sym typeface="Roboto"/>
              </a:rPr>
              <a:t> &lt; 0, existe una correlación negativa.</a:t>
            </a:r>
            <a:endParaRPr>
              <a:latin typeface="Roboto"/>
              <a:ea typeface="Roboto"/>
              <a:cs typeface="Roboto"/>
              <a:sym typeface="Roboto"/>
            </a:endParaRPr>
          </a:p>
          <a:p>
            <a:pPr indent="0" lvl="0" marL="0" rtl="0" algn="just">
              <a:lnSpc>
                <a:spcPct val="115000"/>
              </a:lnSpc>
              <a:spcBef>
                <a:spcPts val="0"/>
              </a:spcBef>
              <a:spcAft>
                <a:spcPts val="0"/>
              </a:spcAft>
              <a:buClr>
                <a:schemeClr val="dk1"/>
              </a:buClr>
              <a:buSzPts val="1100"/>
              <a:buFont typeface="Arial"/>
              <a:buNone/>
            </a:pPr>
            <a:r>
              <a:rPr lang="es">
                <a:latin typeface="Roboto"/>
                <a:ea typeface="Roboto"/>
                <a:cs typeface="Roboto"/>
                <a:sym typeface="Roboto"/>
              </a:rPr>
              <a:t>●Si </a:t>
            </a:r>
            <a:r>
              <a:rPr i="1" lang="es">
                <a:latin typeface="Roboto"/>
                <a:ea typeface="Roboto"/>
                <a:cs typeface="Roboto"/>
                <a:sym typeface="Roboto"/>
              </a:rPr>
              <a:t>r</a:t>
            </a:r>
            <a:r>
              <a:rPr lang="es">
                <a:latin typeface="Roboto"/>
                <a:ea typeface="Roboto"/>
                <a:cs typeface="Roboto"/>
                <a:sym typeface="Roboto"/>
              </a:rPr>
              <a:t> = -1, existe una correlación negativa perfecta. El índice indica una dependencia total entre las dos variables llamada </a:t>
            </a:r>
            <a:r>
              <a:rPr i="1" lang="es">
                <a:latin typeface="Roboto"/>
                <a:ea typeface="Roboto"/>
                <a:cs typeface="Roboto"/>
                <a:sym typeface="Roboto"/>
              </a:rPr>
              <a:t>relación inversa</a:t>
            </a:r>
            <a:r>
              <a:rPr lang="es">
                <a:latin typeface="Roboto"/>
                <a:ea typeface="Roboto"/>
                <a:cs typeface="Roboto"/>
                <a:sym typeface="Roboto"/>
              </a:rPr>
              <a:t>: cuando una de ellas aumenta, la otra disminuye en proporción constante.</a:t>
            </a:r>
            <a:endParaRPr>
              <a:latin typeface="Roboto"/>
              <a:ea typeface="Roboto"/>
              <a:cs typeface="Roboto"/>
              <a:sym typeface="Roboto"/>
            </a:endParaRPr>
          </a:p>
          <a:p>
            <a:pPr indent="0" lvl="0" marL="0" rtl="0" algn="l">
              <a:lnSpc>
                <a:spcPct val="115000"/>
              </a:lnSpc>
              <a:spcBef>
                <a:spcPts val="0"/>
              </a:spcBef>
              <a:spcAft>
                <a:spcPts val="1600"/>
              </a:spcAft>
              <a:buSzPts val="18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1"/>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s"/>
              <a:t>Coeficiente de correlación lineal. Spearman</a:t>
            </a:r>
            <a:endParaRPr/>
          </a:p>
        </p:txBody>
      </p:sp>
      <p:sp>
        <p:nvSpPr>
          <p:cNvPr id="201" name="Google Shape;201;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s" sz="2000">
                <a:solidFill>
                  <a:srgbClr val="990000"/>
                </a:solidFill>
                <a:latin typeface="Roboto"/>
                <a:ea typeface="Roboto"/>
                <a:cs typeface="Roboto"/>
                <a:sym typeface="Roboto"/>
              </a:rPr>
              <a:t>O Coeficiente de Spearman</a:t>
            </a:r>
            <a:endParaRPr sz="2000">
              <a:latin typeface="Roboto"/>
              <a:ea typeface="Roboto"/>
              <a:cs typeface="Roboto"/>
              <a:sym typeface="Roboto"/>
            </a:endParaRPr>
          </a:p>
          <a:p>
            <a:pPr indent="0" lvl="0" marL="0" rtl="0" algn="l">
              <a:lnSpc>
                <a:spcPct val="115000"/>
              </a:lnSpc>
              <a:spcBef>
                <a:spcPts val="0"/>
              </a:spcBef>
              <a:spcAft>
                <a:spcPts val="0"/>
              </a:spcAft>
              <a:buSzPts val="1800"/>
              <a:buNone/>
            </a:pPr>
            <a:r>
              <a:t/>
            </a:r>
            <a:endParaRPr sz="2000">
              <a:latin typeface="Roboto"/>
              <a:ea typeface="Roboto"/>
              <a:cs typeface="Roboto"/>
              <a:sym typeface="Roboto"/>
            </a:endParaRPr>
          </a:p>
          <a:p>
            <a:pPr indent="0" lvl="0" marL="0" rtl="0" algn="l">
              <a:lnSpc>
                <a:spcPct val="115000"/>
              </a:lnSpc>
              <a:spcBef>
                <a:spcPts val="0"/>
              </a:spcBef>
              <a:spcAft>
                <a:spcPts val="0"/>
              </a:spcAft>
              <a:buSzPts val="1800"/>
              <a:buNone/>
            </a:pPr>
            <a:r>
              <a:rPr lang="es" sz="2000">
                <a:latin typeface="Roboto"/>
                <a:ea typeface="Roboto"/>
                <a:cs typeface="Roboto"/>
                <a:sym typeface="Roboto"/>
              </a:rPr>
              <a:t>Para ( X , Y )  par de v.a. Si no sabemos si su distribución conj. es Normal o tenemos pocos datos. O si la/s variable/s son del tipo ordinal.</a:t>
            </a:r>
            <a:endParaRPr sz="2000">
              <a:latin typeface="Roboto"/>
              <a:ea typeface="Roboto"/>
              <a:cs typeface="Roboto"/>
              <a:sym typeface="Roboto"/>
            </a:endParaRPr>
          </a:p>
          <a:p>
            <a:pPr indent="0" lvl="0" marL="0" rtl="0" algn="ctr">
              <a:lnSpc>
                <a:spcPct val="115000"/>
              </a:lnSpc>
              <a:spcBef>
                <a:spcPts val="0"/>
              </a:spcBef>
              <a:spcAft>
                <a:spcPts val="0"/>
              </a:spcAft>
              <a:buClr>
                <a:schemeClr val="dk1"/>
              </a:buClr>
              <a:buSzPts val="1100"/>
              <a:buFont typeface="Arial"/>
              <a:buNone/>
            </a:pPr>
            <a:r>
              <a:t/>
            </a:r>
            <a:endParaRPr sz="2000">
              <a:solidFill>
                <a:srgbClr val="990000"/>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2000">
              <a:solidFill>
                <a:srgbClr val="6AA84F"/>
              </a:solidFill>
              <a:latin typeface="Roboto"/>
              <a:ea typeface="Roboto"/>
              <a:cs typeface="Roboto"/>
              <a:sym typeface="Roboto"/>
            </a:endParaRPr>
          </a:p>
          <a:p>
            <a:pPr indent="-355600" lvl="0" marL="457200" rtl="0" algn="l">
              <a:lnSpc>
                <a:spcPct val="115000"/>
              </a:lnSpc>
              <a:spcBef>
                <a:spcPts val="0"/>
              </a:spcBef>
              <a:spcAft>
                <a:spcPts val="0"/>
              </a:spcAft>
              <a:buClr>
                <a:srgbClr val="6AA84F"/>
              </a:buClr>
              <a:buSzPts val="2000"/>
              <a:buFont typeface="Roboto"/>
              <a:buChar char="-"/>
            </a:pPr>
            <a:r>
              <a:rPr lang="es" sz="2000">
                <a:solidFill>
                  <a:srgbClr val="6AA84F"/>
                </a:solidFill>
                <a:latin typeface="Roboto"/>
                <a:ea typeface="Roboto"/>
                <a:cs typeface="Roboto"/>
                <a:sym typeface="Roboto"/>
              </a:rPr>
              <a:t>analíticamente tiene un cálculo tedioso</a:t>
            </a:r>
            <a:endParaRPr sz="2000">
              <a:solidFill>
                <a:srgbClr val="6AA84F"/>
              </a:solidFill>
              <a:latin typeface="Roboto"/>
              <a:ea typeface="Roboto"/>
              <a:cs typeface="Roboto"/>
              <a:sym typeface="Roboto"/>
            </a:endParaRPr>
          </a:p>
          <a:p>
            <a:pPr indent="0" lvl="0" marL="0" rtl="0" algn="l">
              <a:lnSpc>
                <a:spcPct val="115000"/>
              </a:lnSpc>
              <a:spcBef>
                <a:spcPts val="0"/>
              </a:spcBef>
              <a:spcAft>
                <a:spcPts val="1600"/>
              </a:spcAft>
              <a:buSzPts val="1800"/>
              <a:buNone/>
            </a:pPr>
            <a:r>
              <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2"/>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s"/>
              <a:t>Para pensar… </a:t>
            </a:r>
            <a:endParaRPr/>
          </a:p>
        </p:txBody>
      </p:sp>
      <p:pic>
        <p:nvPicPr>
          <p:cNvPr id="63" name="Google Shape;63;p2"/>
          <p:cNvPicPr preferRelativeResize="0"/>
          <p:nvPr/>
        </p:nvPicPr>
        <p:blipFill rotWithShape="1">
          <a:blip r:embed="rId3">
            <a:alphaModFix/>
          </a:blip>
          <a:srcRect b="15447" l="0" r="0" t="0"/>
          <a:stretch/>
        </p:blipFill>
        <p:spPr>
          <a:xfrm>
            <a:off x="2227775" y="1388725"/>
            <a:ext cx="3779700" cy="31958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2"/>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t>Coeficiente de correlación lineal. Tau de Kendall</a:t>
            </a:r>
            <a:endParaRPr/>
          </a:p>
        </p:txBody>
      </p:sp>
      <p:sp>
        <p:nvSpPr>
          <p:cNvPr id="207" name="Google Shape;207;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800"/>
              <a:buNone/>
            </a:pPr>
            <a:r>
              <a:rPr b="1" lang="es">
                <a:solidFill>
                  <a:srgbClr val="990000"/>
                </a:solidFill>
                <a:latin typeface="Roboto"/>
                <a:ea typeface="Roboto"/>
                <a:cs typeface="Roboto"/>
                <a:sym typeface="Roboto"/>
              </a:rPr>
              <a:t>O Coeficiente de Correlación por Rangos de Kendall</a:t>
            </a:r>
            <a:r>
              <a:rPr lang="es">
                <a:latin typeface="Roboto"/>
                <a:ea typeface="Roboto"/>
                <a:cs typeface="Roboto"/>
                <a:sym typeface="Roboto"/>
              </a:rPr>
              <a:t> </a:t>
            </a:r>
            <a:endParaRPr>
              <a:latin typeface="Roboto"/>
              <a:ea typeface="Roboto"/>
              <a:cs typeface="Roboto"/>
              <a:sym typeface="Roboto"/>
            </a:endParaRPr>
          </a:p>
          <a:p>
            <a:pPr indent="0" lvl="0" marL="0" rtl="0" algn="just">
              <a:lnSpc>
                <a:spcPct val="115000"/>
              </a:lnSpc>
              <a:spcBef>
                <a:spcPts val="0"/>
              </a:spcBef>
              <a:spcAft>
                <a:spcPts val="0"/>
              </a:spcAft>
              <a:buSzPts val="1800"/>
              <a:buNone/>
            </a:pPr>
            <a:r>
              <a:rPr lang="es">
                <a:latin typeface="Roboto"/>
                <a:ea typeface="Roboto"/>
                <a:cs typeface="Roboto"/>
                <a:sym typeface="Roboto"/>
              </a:rPr>
              <a:t>Medida de asociación no paramétrica utilizada para variables cualitativas ordinales o de razón (numéricas). </a:t>
            </a:r>
            <a:r>
              <a:rPr lang="es">
                <a:solidFill>
                  <a:srgbClr val="999999"/>
                </a:solidFill>
                <a:latin typeface="Roboto"/>
                <a:ea typeface="Roboto"/>
                <a:cs typeface="Roboto"/>
                <a:sym typeface="Roboto"/>
              </a:rPr>
              <a:t>Estas variables son distribuidas en categorías con varios niveles que cumplen un orden, por ejemplo, muy bajo, bajo, medio, alto y muy alto.</a:t>
            </a:r>
            <a:endParaRPr>
              <a:solidFill>
                <a:srgbClr val="999999"/>
              </a:solidFill>
              <a:latin typeface="Roboto"/>
              <a:ea typeface="Roboto"/>
              <a:cs typeface="Roboto"/>
              <a:sym typeface="Roboto"/>
            </a:endParaRPr>
          </a:p>
          <a:p>
            <a:pPr indent="-342900" lvl="0" marL="457200" rtl="0" algn="just">
              <a:lnSpc>
                <a:spcPct val="115000"/>
              </a:lnSpc>
              <a:spcBef>
                <a:spcPts val="3000"/>
              </a:spcBef>
              <a:spcAft>
                <a:spcPts val="0"/>
              </a:spcAft>
              <a:buClr>
                <a:srgbClr val="6AA84F"/>
              </a:buClr>
              <a:buSzPts val="1800"/>
              <a:buFont typeface="Roboto"/>
              <a:buChar char="●"/>
            </a:pPr>
            <a:r>
              <a:rPr lang="es">
                <a:solidFill>
                  <a:srgbClr val="6AA84F"/>
                </a:solidFill>
                <a:latin typeface="Roboto"/>
                <a:ea typeface="Roboto"/>
                <a:cs typeface="Roboto"/>
                <a:sym typeface="Roboto"/>
              </a:rPr>
              <a:t>Sólo se puede aplicar a partir de tablas cuadradas.</a:t>
            </a:r>
            <a:endParaRPr>
              <a:solidFill>
                <a:srgbClr val="6AA84F"/>
              </a:solidFill>
              <a:latin typeface="Roboto"/>
              <a:ea typeface="Roboto"/>
              <a:cs typeface="Roboto"/>
              <a:sym typeface="Roboto"/>
            </a:endParaRPr>
          </a:p>
          <a:p>
            <a:pPr indent="-342900" lvl="0" marL="457200" rtl="0" algn="just">
              <a:lnSpc>
                <a:spcPct val="115000"/>
              </a:lnSpc>
              <a:spcBef>
                <a:spcPts val="0"/>
              </a:spcBef>
              <a:spcAft>
                <a:spcPts val="0"/>
              </a:spcAft>
              <a:buClr>
                <a:srgbClr val="6AA84F"/>
              </a:buClr>
              <a:buSzPts val="1800"/>
              <a:buFont typeface="Roboto"/>
              <a:buChar char="●"/>
            </a:pPr>
            <a:r>
              <a:rPr lang="es">
                <a:solidFill>
                  <a:srgbClr val="6AA84F"/>
                </a:solidFill>
                <a:latin typeface="Roboto"/>
                <a:ea typeface="Roboto"/>
                <a:cs typeface="Roboto"/>
                <a:sym typeface="Roboto"/>
              </a:rPr>
              <a:t>Las variables utilizadas deben ser de nivel ordinal, intervalo o razón </a:t>
            </a:r>
            <a:endParaRPr>
              <a:solidFill>
                <a:srgbClr val="6AA84F"/>
              </a:solidFill>
              <a:latin typeface="Roboto"/>
              <a:ea typeface="Roboto"/>
              <a:cs typeface="Roboto"/>
              <a:sym typeface="Roboto"/>
            </a:endParaRPr>
          </a:p>
          <a:p>
            <a:pPr indent="-342900" lvl="0" marL="457200" rtl="0" algn="just">
              <a:lnSpc>
                <a:spcPct val="115000"/>
              </a:lnSpc>
              <a:spcBef>
                <a:spcPts val="0"/>
              </a:spcBef>
              <a:spcAft>
                <a:spcPts val="0"/>
              </a:spcAft>
              <a:buClr>
                <a:srgbClr val="6AA84F"/>
              </a:buClr>
              <a:buSzPts val="1800"/>
              <a:buFont typeface="Roboto"/>
              <a:buChar char="●"/>
            </a:pPr>
            <a:r>
              <a:rPr lang="es">
                <a:solidFill>
                  <a:srgbClr val="6AA84F"/>
                </a:solidFill>
                <a:latin typeface="Roboto"/>
                <a:ea typeface="Roboto"/>
                <a:cs typeface="Roboto"/>
                <a:sym typeface="Roboto"/>
              </a:rPr>
              <a:t>Su resultado debe encontrarse en el rango de -1 a 1.</a:t>
            </a:r>
            <a:endParaRPr>
              <a:solidFill>
                <a:srgbClr val="6AA84F"/>
              </a:solidFill>
              <a:latin typeface="Roboto"/>
              <a:ea typeface="Roboto"/>
              <a:cs typeface="Roboto"/>
              <a:sym typeface="Roboto"/>
            </a:endParaRPr>
          </a:p>
          <a:p>
            <a:pPr indent="-342900" lvl="0" marL="457200" rtl="0" algn="just">
              <a:lnSpc>
                <a:spcPct val="115000"/>
              </a:lnSpc>
              <a:spcBef>
                <a:spcPts val="0"/>
              </a:spcBef>
              <a:spcAft>
                <a:spcPts val="0"/>
              </a:spcAft>
              <a:buClr>
                <a:srgbClr val="6AA84F"/>
              </a:buClr>
              <a:buSzPts val="1800"/>
              <a:buFont typeface="Roboto"/>
              <a:buChar char="●"/>
            </a:pPr>
            <a:r>
              <a:rPr lang="es">
                <a:solidFill>
                  <a:srgbClr val="6AA84F"/>
                </a:solidFill>
                <a:latin typeface="Roboto"/>
                <a:ea typeface="Roboto"/>
                <a:cs typeface="Roboto"/>
                <a:sym typeface="Roboto"/>
              </a:rPr>
              <a:t>Tiene sentido su aplicación, si las variables objeto de estudio no poseen una distribución poblacional conjunta normal</a:t>
            </a:r>
            <a:endParaRPr>
              <a:solidFill>
                <a:srgbClr val="6AA84F"/>
              </a:solidFill>
              <a:latin typeface="Roboto"/>
              <a:ea typeface="Roboto"/>
              <a:cs typeface="Roboto"/>
              <a:sym typeface="Roboto"/>
            </a:endParaRPr>
          </a:p>
          <a:p>
            <a:pPr indent="0" lvl="0" marL="0" rtl="0" algn="just">
              <a:lnSpc>
                <a:spcPct val="115000"/>
              </a:lnSpc>
              <a:spcBef>
                <a:spcPts val="0"/>
              </a:spcBef>
              <a:spcAft>
                <a:spcPts val="0"/>
              </a:spcAft>
              <a:buClr>
                <a:schemeClr val="dk1"/>
              </a:buClr>
              <a:buSzPts val="1100"/>
              <a:buFont typeface="Arial"/>
              <a:buNone/>
            </a:pPr>
            <a:r>
              <a:t/>
            </a:r>
            <a:endParaRPr>
              <a:latin typeface="Roboto"/>
              <a:ea typeface="Roboto"/>
              <a:cs typeface="Roboto"/>
              <a:sym typeface="Roboto"/>
            </a:endParaRPr>
          </a:p>
          <a:p>
            <a:pPr indent="0" lvl="0" marL="0" rtl="0" algn="l">
              <a:lnSpc>
                <a:spcPct val="115000"/>
              </a:lnSpc>
              <a:spcBef>
                <a:spcPts val="0"/>
              </a:spcBef>
              <a:spcAft>
                <a:spcPts val="1600"/>
              </a:spcAft>
              <a:buSzPts val="18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3"/>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s"/>
              <a:t>Cuidado!</a:t>
            </a:r>
            <a:endParaRPr/>
          </a:p>
        </p:txBody>
      </p:sp>
      <p:sp>
        <p:nvSpPr>
          <p:cNvPr id="213" name="Google Shape;213;p23"/>
          <p:cNvSpPr txBox="1"/>
          <p:nvPr>
            <p:ph idx="1" type="body"/>
          </p:nvPr>
        </p:nvSpPr>
        <p:spPr>
          <a:xfrm>
            <a:off x="311700" y="1149025"/>
            <a:ext cx="8520600" cy="3354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s">
                <a:latin typeface="Roboto"/>
                <a:ea typeface="Roboto"/>
                <a:cs typeface="Roboto"/>
                <a:sym typeface="Roboto"/>
              </a:rPr>
              <a:t>Recuerden que </a:t>
            </a:r>
            <a:r>
              <a:rPr b="1" lang="es">
                <a:solidFill>
                  <a:srgbClr val="1B786E"/>
                </a:solidFill>
                <a:latin typeface="Roboto"/>
                <a:ea typeface="Roboto"/>
                <a:cs typeface="Roboto"/>
                <a:sym typeface="Roboto"/>
              </a:rPr>
              <a:t>la correlación no implica causalidad</a:t>
            </a:r>
            <a:r>
              <a:rPr lang="es">
                <a:latin typeface="Roboto"/>
                <a:ea typeface="Roboto"/>
                <a:cs typeface="Roboto"/>
                <a:sym typeface="Roboto"/>
              </a:rPr>
              <a:t>. Por ejemplo, si las ventas de helados están correlacionadas positivamente con los ataques de los tiburones a los nadadores, eso no significa que el consumo de helados de alguna manera hace que los tiburones ataquen. Otra variable, como el clima cálido, puede provocar un aumento tanto en las ventas de helados como en las visitas a las playas.</a:t>
            </a:r>
            <a:endParaRPr>
              <a:latin typeface="Roboto"/>
              <a:ea typeface="Roboto"/>
              <a:cs typeface="Roboto"/>
              <a:sym typeface="Roboto"/>
            </a:endParaRPr>
          </a:p>
          <a:p>
            <a:pPr indent="0" lvl="0" marL="0" rtl="0" algn="l">
              <a:lnSpc>
                <a:spcPct val="115000"/>
              </a:lnSpc>
              <a:spcBef>
                <a:spcPts val="0"/>
              </a:spcBef>
              <a:spcAft>
                <a:spcPts val="1600"/>
              </a:spcAft>
              <a:buSzPts val="1800"/>
              <a:buNone/>
            </a:pPr>
            <a:r>
              <a:t/>
            </a:r>
            <a:endParaRPr/>
          </a:p>
        </p:txBody>
      </p:sp>
      <p:pic>
        <p:nvPicPr>
          <p:cNvPr id="214" name="Google Shape;214;p23"/>
          <p:cNvPicPr preferRelativeResize="0"/>
          <p:nvPr/>
        </p:nvPicPr>
        <p:blipFill rotWithShape="1">
          <a:blip r:embed="rId3">
            <a:alphaModFix/>
          </a:blip>
          <a:srcRect b="0" l="0" r="0" t="0"/>
          <a:stretch/>
        </p:blipFill>
        <p:spPr>
          <a:xfrm>
            <a:off x="2396263" y="3035638"/>
            <a:ext cx="4524375" cy="18954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1f7bfbaaa2c_2_5"/>
          <p:cNvSpPr txBox="1"/>
          <p:nvPr>
            <p:ph type="title"/>
          </p:nvPr>
        </p:nvSpPr>
        <p:spPr>
          <a:xfrm>
            <a:off x="311700" y="285050"/>
            <a:ext cx="8520600" cy="572700"/>
          </a:xfrm>
          <a:prstGeom prst="rect">
            <a:avLst/>
          </a:prstGeom>
          <a:noFill/>
          <a:ln>
            <a:noFill/>
          </a:ln>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Clr>
                <a:srgbClr val="000000"/>
              </a:buClr>
              <a:buSzPct val="140000"/>
              <a:buFont typeface="Arial"/>
              <a:buNone/>
            </a:pPr>
            <a:r>
              <a:rPr lang="es"/>
              <a:t>Correlación versus causalidad</a:t>
            </a:r>
            <a:endParaRPr/>
          </a:p>
        </p:txBody>
      </p:sp>
      <p:sp>
        <p:nvSpPr>
          <p:cNvPr id="220" name="Google Shape;220;g1f7bfbaaa2c_2_5"/>
          <p:cNvSpPr txBox="1"/>
          <p:nvPr>
            <p:ph idx="1" type="body"/>
          </p:nvPr>
        </p:nvSpPr>
        <p:spPr>
          <a:xfrm>
            <a:off x="311700" y="1225225"/>
            <a:ext cx="36537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000"/>
              </a:spcBef>
              <a:spcAft>
                <a:spcPts val="0"/>
              </a:spcAft>
              <a:buSzPts val="1800"/>
              <a:buNone/>
            </a:pPr>
            <a:r>
              <a:rPr lang="es">
                <a:latin typeface="Roboto"/>
                <a:ea typeface="Roboto"/>
                <a:cs typeface="Roboto"/>
                <a:sym typeface="Roboto"/>
              </a:rPr>
              <a:t>La correlación no es causal y otra variable inadvertida puede estar influyendo en los resultados</a:t>
            </a:r>
            <a:r>
              <a:rPr lang="es" sz="2200">
                <a:solidFill>
                  <a:srgbClr val="404040"/>
                </a:solidFill>
                <a:latin typeface="Arial"/>
                <a:ea typeface="Arial"/>
                <a:cs typeface="Arial"/>
                <a:sym typeface="Arial"/>
              </a:rPr>
              <a:t>.</a:t>
            </a:r>
            <a:endParaRPr sz="2200">
              <a:solidFill>
                <a:srgbClr val="404040"/>
              </a:solidFill>
              <a:latin typeface="Arial"/>
              <a:ea typeface="Arial"/>
              <a:cs typeface="Arial"/>
              <a:sym typeface="Arial"/>
            </a:endParaRPr>
          </a:p>
          <a:p>
            <a:pPr indent="0" lvl="0" marL="0" rtl="0" algn="l">
              <a:lnSpc>
                <a:spcPct val="115000"/>
              </a:lnSpc>
              <a:spcBef>
                <a:spcPts val="1200"/>
              </a:spcBef>
              <a:spcAft>
                <a:spcPts val="0"/>
              </a:spcAft>
              <a:buSzPts val="1800"/>
              <a:buNone/>
            </a:pPr>
            <a:r>
              <a:t/>
            </a:r>
            <a:endParaRPr sz="2200">
              <a:solidFill>
                <a:srgbClr val="404040"/>
              </a:solidFill>
              <a:latin typeface="Arial"/>
              <a:ea typeface="Arial"/>
              <a:cs typeface="Arial"/>
              <a:sym typeface="Arial"/>
            </a:endParaRPr>
          </a:p>
          <a:p>
            <a:pPr indent="0" lvl="0" marL="0" rtl="0" algn="l">
              <a:lnSpc>
                <a:spcPct val="115000"/>
              </a:lnSpc>
              <a:spcBef>
                <a:spcPts val="1200"/>
              </a:spcBef>
              <a:spcAft>
                <a:spcPts val="0"/>
              </a:spcAft>
              <a:buSzPts val="1800"/>
              <a:buNone/>
            </a:pPr>
            <a:r>
              <a:rPr lang="es" u="sng">
                <a:solidFill>
                  <a:schemeClr val="hlink"/>
                </a:solidFill>
                <a:latin typeface="Arial"/>
                <a:ea typeface="Arial"/>
                <a:cs typeface="Arial"/>
                <a:sym typeface="Arial"/>
                <a:hlinkClick r:id="rId3"/>
              </a:rPr>
              <a:t>https://tylervigen.com/spurious-correlations</a:t>
            </a:r>
            <a:endParaRPr u="sng">
              <a:solidFill>
                <a:schemeClr val="hlink"/>
              </a:solidFill>
              <a:latin typeface="Arial"/>
              <a:ea typeface="Arial"/>
              <a:cs typeface="Arial"/>
              <a:sym typeface="Arial"/>
            </a:endParaRPr>
          </a:p>
          <a:p>
            <a:pPr indent="0" lvl="0" marL="0" rtl="0" algn="l">
              <a:lnSpc>
                <a:spcPct val="115000"/>
              </a:lnSpc>
              <a:spcBef>
                <a:spcPts val="1200"/>
              </a:spcBef>
              <a:spcAft>
                <a:spcPts val="1200"/>
              </a:spcAft>
              <a:buSzPts val="1800"/>
              <a:buNone/>
            </a:pPr>
            <a:r>
              <a:t/>
            </a:r>
            <a:endParaRPr/>
          </a:p>
        </p:txBody>
      </p:sp>
      <p:pic>
        <p:nvPicPr>
          <p:cNvPr id="221" name="Google Shape;221;g1f7bfbaaa2c_2_5"/>
          <p:cNvPicPr preferRelativeResize="0"/>
          <p:nvPr/>
        </p:nvPicPr>
        <p:blipFill rotWithShape="1">
          <a:blip r:embed="rId4">
            <a:alphaModFix/>
          </a:blip>
          <a:srcRect b="0" l="0" r="0" t="0"/>
          <a:stretch/>
        </p:blipFill>
        <p:spPr>
          <a:xfrm>
            <a:off x="4380375" y="1048613"/>
            <a:ext cx="4451922" cy="382097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1f7bfbaaa2c_3_0"/>
          <p:cNvSpPr txBox="1"/>
          <p:nvPr>
            <p:ph type="title"/>
          </p:nvPr>
        </p:nvSpPr>
        <p:spPr>
          <a:xfrm>
            <a:off x="490250" y="450150"/>
            <a:ext cx="7988700" cy="4090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s"/>
              <a:t>Notebook </a:t>
            </a:r>
            <a:r>
              <a:rPr lang="es" sz="3400" u="sng">
                <a:solidFill>
                  <a:schemeClr val="hlink"/>
                </a:solidFill>
                <a:hlinkClick r:id="rId3"/>
              </a:rPr>
              <a:t>03 Varias Variables.ipynb</a:t>
            </a:r>
            <a:endParaRPr sz="3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pic>
        <p:nvPicPr>
          <p:cNvPr id="68" name="Google Shape;68;p4"/>
          <p:cNvPicPr preferRelativeResize="0"/>
          <p:nvPr/>
        </p:nvPicPr>
        <p:blipFill rotWithShape="1">
          <a:blip r:embed="rId3">
            <a:alphaModFix/>
          </a:blip>
          <a:srcRect b="0" l="0" r="0" t="0"/>
          <a:stretch/>
        </p:blipFill>
        <p:spPr>
          <a:xfrm>
            <a:off x="6096450" y="2040475"/>
            <a:ext cx="3048000" cy="2286000"/>
          </a:xfrm>
          <a:prstGeom prst="rect">
            <a:avLst/>
          </a:prstGeom>
          <a:noFill/>
          <a:ln>
            <a:noFill/>
          </a:ln>
        </p:spPr>
      </p:pic>
      <p:sp>
        <p:nvSpPr>
          <p:cNvPr id="69" name="Google Shape;69;p4"/>
          <p:cNvSpPr txBox="1"/>
          <p:nvPr>
            <p:ph type="title"/>
          </p:nvPr>
        </p:nvSpPr>
        <p:spPr>
          <a:xfrm>
            <a:off x="751000" y="511325"/>
            <a:ext cx="8693100" cy="7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s"/>
              <a:t>Varias Variables</a:t>
            </a:r>
            <a:endParaRPr/>
          </a:p>
        </p:txBody>
      </p:sp>
      <p:sp>
        <p:nvSpPr>
          <p:cNvPr id="70" name="Google Shape;70;p4"/>
          <p:cNvSpPr txBox="1"/>
          <p:nvPr/>
        </p:nvSpPr>
        <p:spPr>
          <a:xfrm>
            <a:off x="239125" y="1403825"/>
            <a:ext cx="8494200" cy="192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s" sz="2000" u="none" cap="none" strike="noStrike">
                <a:solidFill>
                  <a:srgbClr val="000000"/>
                </a:solidFill>
                <a:latin typeface="Open Sans"/>
                <a:ea typeface="Open Sans"/>
                <a:cs typeface="Open Sans"/>
                <a:sym typeface="Open Sans"/>
              </a:rPr>
              <a:t>En un mismo experimento o análisis podemos tomar en cuenta varios aspectos o medidas relevantes a la vez, así como combinación de situaciones, etc. </a:t>
            </a:r>
            <a:endParaRPr b="0" i="0" sz="20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000"/>
              <a:buFont typeface="Arial"/>
              <a:buNone/>
            </a:pPr>
            <a:r>
              <a:rPr b="0" i="0" lang="es" sz="2000" u="none" cap="none" strike="noStrike">
                <a:solidFill>
                  <a:srgbClr val="000000"/>
                </a:solidFill>
                <a:latin typeface="Open Sans"/>
                <a:ea typeface="Open Sans"/>
                <a:cs typeface="Open Sans"/>
                <a:sym typeface="Open Sans"/>
              </a:rPr>
              <a:t>Sean </a:t>
            </a:r>
            <a:r>
              <a:rPr b="1" i="0" lang="es" sz="2000" u="none" cap="none" strike="noStrike">
                <a:solidFill>
                  <a:srgbClr val="1B786E"/>
                </a:solidFill>
                <a:latin typeface="Open Sans"/>
                <a:ea typeface="Open Sans"/>
                <a:cs typeface="Open Sans"/>
                <a:sym typeface="Open Sans"/>
              </a:rPr>
              <a:t>X</a:t>
            </a:r>
            <a:r>
              <a:rPr b="0" i="0" lang="es" sz="1800" u="none" cap="none" strike="noStrike">
                <a:solidFill>
                  <a:srgbClr val="000000"/>
                </a:solidFill>
                <a:latin typeface="Open Sans"/>
                <a:ea typeface="Open Sans"/>
                <a:cs typeface="Open Sans"/>
                <a:sym typeface="Open Sans"/>
              </a:rPr>
              <a:t>:</a:t>
            </a:r>
            <a:r>
              <a:rPr b="1" i="0" lang="es" sz="1800" u="none" cap="none" strike="noStrike">
                <a:solidFill>
                  <a:srgbClr val="1B786E"/>
                </a:solidFill>
                <a:latin typeface="Open Sans"/>
                <a:ea typeface="Open Sans"/>
                <a:cs typeface="Open Sans"/>
                <a:sym typeface="Open Sans"/>
              </a:rPr>
              <a:t> </a:t>
            </a:r>
            <a:r>
              <a:rPr b="0" i="0" lang="es" sz="1800" u="none" cap="none" strike="noStrike">
                <a:solidFill>
                  <a:srgbClr val="000000"/>
                </a:solidFill>
                <a:latin typeface="Open Sans"/>
                <a:ea typeface="Open Sans"/>
                <a:cs typeface="Open Sans"/>
                <a:sym typeface="Open Sans"/>
              </a:rPr>
              <a:t>Ω⇾R</a:t>
            </a:r>
            <a:r>
              <a:rPr b="1" i="0" lang="es" sz="2000" u="none" cap="none" strike="noStrike">
                <a:solidFill>
                  <a:srgbClr val="1B786E"/>
                </a:solidFill>
                <a:latin typeface="Open Sans"/>
                <a:ea typeface="Open Sans"/>
                <a:cs typeface="Open Sans"/>
                <a:sym typeface="Open Sans"/>
              </a:rPr>
              <a:t> e Y</a:t>
            </a:r>
            <a:r>
              <a:rPr b="0" i="0" lang="es" sz="1800" u="none" cap="none" strike="noStrike">
                <a:solidFill>
                  <a:srgbClr val="000000"/>
                </a:solidFill>
                <a:latin typeface="Open Sans"/>
                <a:ea typeface="Open Sans"/>
                <a:cs typeface="Open Sans"/>
                <a:sym typeface="Open Sans"/>
              </a:rPr>
              <a:t>: Ω⇾R</a:t>
            </a:r>
            <a:r>
              <a:rPr b="1" i="0" lang="es" sz="1800" u="none" cap="none" strike="noStrike">
                <a:solidFill>
                  <a:srgbClr val="1B786E"/>
                </a:solidFill>
                <a:latin typeface="Open Sans"/>
                <a:ea typeface="Open Sans"/>
                <a:cs typeface="Open Sans"/>
                <a:sym typeface="Open Sans"/>
              </a:rPr>
              <a:t> </a:t>
            </a:r>
            <a:r>
              <a:rPr b="1" i="0" lang="es" sz="2000" u="none" cap="none" strike="noStrike">
                <a:solidFill>
                  <a:srgbClr val="1B786E"/>
                </a:solidFill>
                <a:latin typeface="Open Sans"/>
                <a:ea typeface="Open Sans"/>
                <a:cs typeface="Open Sans"/>
                <a:sym typeface="Open Sans"/>
              </a:rPr>
              <a:t> variables aleatorias</a:t>
            </a:r>
            <a:r>
              <a:rPr b="0" i="0" lang="es" sz="2000" u="none" cap="none" strike="noStrike">
                <a:solidFill>
                  <a:srgbClr val="000000"/>
                </a:solidFill>
                <a:latin typeface="Open Sans"/>
                <a:ea typeface="Open Sans"/>
                <a:cs typeface="Open Sans"/>
                <a:sym typeface="Open Sans"/>
              </a:rPr>
              <a:t>.</a:t>
            </a:r>
            <a:endParaRPr b="0" i="0" sz="20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000"/>
              <a:buFont typeface="Arial"/>
              <a:buNone/>
            </a:pPr>
            <a:r>
              <a:rPr b="0" i="0" lang="es" sz="2000" u="none" cap="none" strike="noStrike">
                <a:solidFill>
                  <a:srgbClr val="000000"/>
                </a:solidFill>
                <a:latin typeface="Open Sans"/>
                <a:ea typeface="Open Sans"/>
                <a:cs typeface="Open Sans"/>
                <a:sym typeface="Open Sans"/>
              </a:rPr>
              <a:t>función de </a:t>
            </a:r>
            <a:r>
              <a:rPr b="1" i="0" lang="es" sz="2000" u="none" cap="none" strike="noStrike">
                <a:solidFill>
                  <a:schemeClr val="accent5"/>
                </a:solidFill>
                <a:latin typeface="Open Sans"/>
                <a:ea typeface="Open Sans"/>
                <a:cs typeface="Open Sans"/>
                <a:sym typeface="Open Sans"/>
              </a:rPr>
              <a:t>densidad/probabilidad conjunta</a:t>
            </a:r>
            <a:r>
              <a:rPr b="0" i="0" lang="es" sz="2000" u="none" cap="none" strike="noStrike">
                <a:solidFill>
                  <a:srgbClr val="000000"/>
                </a:solidFill>
                <a:latin typeface="Open Sans"/>
                <a:ea typeface="Open Sans"/>
                <a:cs typeface="Open Sans"/>
                <a:sym typeface="Open Sans"/>
              </a:rPr>
              <a:t>:</a:t>
            </a:r>
            <a:endParaRPr b="0" i="0" sz="20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Open Sans"/>
              <a:ea typeface="Open Sans"/>
              <a:cs typeface="Open Sans"/>
              <a:sym typeface="Open Sans"/>
            </a:endParaRPr>
          </a:p>
          <a:p>
            <a:pPr indent="-355600" lvl="0" marL="457200" marR="0" rtl="0" algn="l">
              <a:lnSpc>
                <a:spcPct val="100000"/>
              </a:lnSpc>
              <a:spcBef>
                <a:spcPts val="0"/>
              </a:spcBef>
              <a:spcAft>
                <a:spcPts val="0"/>
              </a:spcAft>
              <a:buClr>
                <a:schemeClr val="dk1"/>
              </a:buClr>
              <a:buSzPts val="2000"/>
              <a:buFont typeface="Open Sans"/>
              <a:buChar char="●"/>
            </a:pPr>
            <a:r>
              <a:rPr b="0" i="0" lang="es" sz="2000" u="none" cap="none" strike="noStrike">
                <a:solidFill>
                  <a:schemeClr val="dk1"/>
                </a:solidFill>
                <a:latin typeface="Open Sans"/>
                <a:ea typeface="Open Sans"/>
                <a:cs typeface="Open Sans"/>
                <a:sym typeface="Open Sans"/>
              </a:rPr>
              <a:t>              	p/ X e Y v.a. continuas, densidad, y </a:t>
            </a:r>
            <a:endParaRPr b="0" i="0" sz="20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Open Sans"/>
              <a:ea typeface="Open Sans"/>
              <a:cs typeface="Open Sans"/>
              <a:sym typeface="Open Sans"/>
            </a:endParaRPr>
          </a:p>
          <a:p>
            <a:pPr indent="-355600" lvl="0" marL="457200" marR="0" rtl="0" algn="l">
              <a:lnSpc>
                <a:spcPct val="100000"/>
              </a:lnSpc>
              <a:spcBef>
                <a:spcPts val="0"/>
              </a:spcBef>
              <a:spcAft>
                <a:spcPts val="0"/>
              </a:spcAft>
              <a:buClr>
                <a:srgbClr val="000000"/>
              </a:buClr>
              <a:buSzPts val="2000"/>
              <a:buFont typeface="Open Sans"/>
              <a:buChar char="●"/>
            </a:pPr>
            <a:r>
              <a:rPr b="0" i="0" lang="es" sz="2000" u="none" cap="none" strike="noStrike">
                <a:solidFill>
                  <a:srgbClr val="000000"/>
                </a:solidFill>
                <a:latin typeface="Open Sans"/>
                <a:ea typeface="Open Sans"/>
                <a:cs typeface="Open Sans"/>
                <a:sym typeface="Open Sans"/>
              </a:rPr>
              <a:t>                                          	p/discretas, prob. o densidad puntual </a:t>
            </a:r>
            <a:endParaRPr b="0" i="0" sz="20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a:p>
            <a:pPr indent="0" lvl="0" marL="0" marR="0" rtl="0" algn="r">
              <a:lnSpc>
                <a:spcPct val="100000"/>
              </a:lnSpc>
              <a:spcBef>
                <a:spcPts val="0"/>
              </a:spcBef>
              <a:spcAft>
                <a:spcPts val="0"/>
              </a:spcAft>
              <a:buClr>
                <a:schemeClr val="dk1"/>
              </a:buClr>
              <a:buSzPts val="1100"/>
              <a:buFont typeface="Arial"/>
              <a:buNone/>
            </a:pPr>
            <a:r>
              <a:rPr b="0" i="0" lang="es" sz="1400" u="none" cap="none" strike="noStrike">
                <a:solidFill>
                  <a:srgbClr val="1B786E"/>
                </a:solidFill>
                <a:latin typeface="Arial"/>
                <a:ea typeface="Arial"/>
                <a:cs typeface="Arial"/>
                <a:sym typeface="Arial"/>
              </a:rPr>
              <a:t>Notación: P(X=x,Y=y)=P((X=x)∩(Y=y)). la coma significa intersección </a:t>
            </a:r>
            <a:endParaRPr b="0" i="0" sz="1400" u="none" cap="none" strike="noStrike">
              <a:solidFill>
                <a:srgbClr val="1B786E"/>
              </a:solidFill>
              <a:latin typeface="Open Sans"/>
              <a:ea typeface="Open Sans"/>
              <a:cs typeface="Open Sans"/>
              <a:sym typeface="Open Sans"/>
            </a:endParaRPr>
          </a:p>
        </p:txBody>
      </p:sp>
      <p:pic>
        <p:nvPicPr>
          <p:cNvPr descr="f(x,y)" id="71" name="Google Shape;71;p4"/>
          <p:cNvPicPr preferRelativeResize="0"/>
          <p:nvPr/>
        </p:nvPicPr>
        <p:blipFill rotWithShape="1">
          <a:blip r:embed="rId4">
            <a:alphaModFix/>
          </a:blip>
          <a:srcRect b="0" l="0" r="0" t="0"/>
          <a:stretch/>
        </p:blipFill>
        <p:spPr>
          <a:xfrm>
            <a:off x="830494" y="3600588"/>
            <a:ext cx="960206" cy="361813"/>
          </a:xfrm>
          <a:prstGeom prst="rect">
            <a:avLst/>
          </a:prstGeom>
          <a:noFill/>
          <a:ln>
            <a:noFill/>
          </a:ln>
        </p:spPr>
      </p:pic>
      <p:pic>
        <p:nvPicPr>
          <p:cNvPr descr="f(x,y)=P(X=x,Y=y)" id="72" name="Google Shape;72;p4"/>
          <p:cNvPicPr preferRelativeResize="0"/>
          <p:nvPr/>
        </p:nvPicPr>
        <p:blipFill rotWithShape="1">
          <a:blip r:embed="rId5">
            <a:alphaModFix/>
          </a:blip>
          <a:srcRect b="0" l="0" r="0" t="0"/>
          <a:stretch/>
        </p:blipFill>
        <p:spPr>
          <a:xfrm>
            <a:off x="686150" y="4225925"/>
            <a:ext cx="3190475" cy="287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5"/>
          <p:cNvSpPr txBox="1"/>
          <p:nvPr>
            <p:ph type="title"/>
          </p:nvPr>
        </p:nvSpPr>
        <p:spPr>
          <a:xfrm>
            <a:off x="370000" y="511325"/>
            <a:ext cx="8693100" cy="7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s"/>
              <a:t>Varias Variables -&gt; una variable</a:t>
            </a:r>
            <a:endParaRPr/>
          </a:p>
        </p:txBody>
      </p:sp>
      <p:sp>
        <p:nvSpPr>
          <p:cNvPr id="78" name="Google Shape;78;p5"/>
          <p:cNvSpPr txBox="1"/>
          <p:nvPr/>
        </p:nvSpPr>
        <p:spPr>
          <a:xfrm>
            <a:off x="467725" y="1403825"/>
            <a:ext cx="8494200" cy="192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 sz="2000" u="none" cap="none" strike="noStrike">
                <a:solidFill>
                  <a:srgbClr val="1B786E"/>
                </a:solidFill>
                <a:latin typeface="Open Sans"/>
                <a:ea typeface="Open Sans"/>
                <a:cs typeface="Open Sans"/>
                <a:sym typeface="Open Sans"/>
              </a:rPr>
              <a:t>X</a:t>
            </a:r>
            <a:r>
              <a:rPr b="0" i="0" lang="es" sz="1800" u="none" cap="none" strike="noStrike">
                <a:solidFill>
                  <a:srgbClr val="000000"/>
                </a:solidFill>
                <a:latin typeface="Open Sans"/>
                <a:ea typeface="Open Sans"/>
                <a:cs typeface="Open Sans"/>
                <a:sym typeface="Open Sans"/>
              </a:rPr>
              <a:t>:</a:t>
            </a:r>
            <a:r>
              <a:rPr b="1" i="0" lang="es" sz="1800" u="none" cap="none" strike="noStrike">
                <a:solidFill>
                  <a:srgbClr val="1B786E"/>
                </a:solidFill>
                <a:latin typeface="Open Sans"/>
                <a:ea typeface="Open Sans"/>
                <a:cs typeface="Open Sans"/>
                <a:sym typeface="Open Sans"/>
              </a:rPr>
              <a:t> </a:t>
            </a:r>
            <a:r>
              <a:rPr b="0" i="0" lang="es" sz="1800" u="none" cap="none" strike="noStrike">
                <a:solidFill>
                  <a:srgbClr val="000000"/>
                </a:solidFill>
                <a:latin typeface="Open Sans"/>
                <a:ea typeface="Open Sans"/>
                <a:cs typeface="Open Sans"/>
                <a:sym typeface="Open Sans"/>
              </a:rPr>
              <a:t>Ω⇾R</a:t>
            </a:r>
            <a:r>
              <a:rPr b="1" i="0" lang="es" sz="2000" u="none" cap="none" strike="noStrike">
                <a:solidFill>
                  <a:srgbClr val="1B786E"/>
                </a:solidFill>
                <a:latin typeface="Open Sans"/>
                <a:ea typeface="Open Sans"/>
                <a:cs typeface="Open Sans"/>
                <a:sym typeface="Open Sans"/>
              </a:rPr>
              <a:t> e Y</a:t>
            </a:r>
            <a:r>
              <a:rPr b="0" i="0" lang="es" sz="1800" u="none" cap="none" strike="noStrike">
                <a:solidFill>
                  <a:srgbClr val="000000"/>
                </a:solidFill>
                <a:latin typeface="Open Sans"/>
                <a:ea typeface="Open Sans"/>
                <a:cs typeface="Open Sans"/>
                <a:sym typeface="Open Sans"/>
              </a:rPr>
              <a:t>: Ω⇾R</a:t>
            </a:r>
            <a:r>
              <a:rPr b="1" i="0" lang="es" sz="1800" u="none" cap="none" strike="noStrike">
                <a:solidFill>
                  <a:srgbClr val="1B786E"/>
                </a:solidFill>
                <a:latin typeface="Open Sans"/>
                <a:ea typeface="Open Sans"/>
                <a:cs typeface="Open Sans"/>
                <a:sym typeface="Open Sans"/>
              </a:rPr>
              <a:t> </a:t>
            </a:r>
            <a:r>
              <a:rPr b="1" i="0" lang="es" sz="2000" u="none" cap="none" strike="noStrike">
                <a:solidFill>
                  <a:srgbClr val="1B786E"/>
                </a:solidFill>
                <a:latin typeface="Open Sans"/>
                <a:ea typeface="Open Sans"/>
                <a:cs typeface="Open Sans"/>
                <a:sym typeface="Open Sans"/>
              </a:rPr>
              <a:t> variables aleatorias</a:t>
            </a:r>
            <a:r>
              <a:rPr b="0" i="0" lang="es" sz="2000" u="none" cap="none" strike="noStrike">
                <a:solidFill>
                  <a:srgbClr val="000000"/>
                </a:solidFill>
                <a:latin typeface="Open Sans"/>
                <a:ea typeface="Open Sans"/>
                <a:cs typeface="Open Sans"/>
                <a:sym typeface="Open Sans"/>
              </a:rPr>
              <a:t> con función de densidad o probabilidad conjunta </a:t>
            </a:r>
            <a:r>
              <a:rPr b="1" i="1" lang="es" sz="2000" u="none" cap="none" strike="noStrike">
                <a:solidFill>
                  <a:srgbClr val="1B786E"/>
                </a:solidFill>
                <a:latin typeface="Open Sans"/>
                <a:ea typeface="Open Sans"/>
                <a:cs typeface="Open Sans"/>
                <a:sym typeface="Open Sans"/>
              </a:rPr>
              <a:t>f(x,y)</a:t>
            </a:r>
            <a:r>
              <a:rPr b="0" i="0" lang="es" sz="2000" u="none" cap="none" strike="noStrike">
                <a:solidFill>
                  <a:srgbClr val="000000"/>
                </a:solidFill>
                <a:latin typeface="Open Sans"/>
                <a:ea typeface="Open Sans"/>
                <a:cs typeface="Open Sans"/>
                <a:sym typeface="Open Sans"/>
              </a:rPr>
              <a:t>. </a:t>
            </a:r>
            <a:endParaRPr b="0" i="0" sz="20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000"/>
              <a:buFont typeface="Arial"/>
              <a:buNone/>
            </a:pPr>
            <a:r>
              <a:rPr b="0" i="0" lang="es" sz="2000" u="none" cap="none" strike="noStrike">
                <a:solidFill>
                  <a:srgbClr val="000000"/>
                </a:solidFill>
                <a:latin typeface="Open Sans"/>
                <a:ea typeface="Open Sans"/>
                <a:cs typeface="Open Sans"/>
                <a:sym typeface="Open Sans"/>
              </a:rPr>
              <a:t>Las </a:t>
            </a:r>
            <a:r>
              <a:rPr b="1" i="0" lang="es" sz="2000" u="none" cap="none" strike="noStrike">
                <a:solidFill>
                  <a:srgbClr val="1B786E"/>
                </a:solidFill>
                <a:latin typeface="Open Sans"/>
                <a:ea typeface="Open Sans"/>
                <a:cs typeface="Open Sans"/>
                <a:sym typeface="Open Sans"/>
              </a:rPr>
              <a:t>densidades marginales</a:t>
            </a:r>
            <a:r>
              <a:rPr b="0" i="0" lang="es" sz="2000" u="none" cap="none" strike="noStrike">
                <a:solidFill>
                  <a:srgbClr val="000000"/>
                </a:solidFill>
                <a:latin typeface="Open Sans"/>
                <a:ea typeface="Open Sans"/>
                <a:cs typeface="Open Sans"/>
                <a:sym typeface="Open Sans"/>
              </a:rPr>
              <a:t>  son:</a:t>
            </a:r>
            <a:endParaRPr b="0" i="0" sz="20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000"/>
              <a:buFont typeface="Arial"/>
              <a:buNone/>
            </a:pPr>
            <a:r>
              <a:rPr b="0" i="0" lang="es" sz="2000" u="none" cap="none" strike="noStrike">
                <a:solidFill>
                  <a:srgbClr val="000000"/>
                </a:solidFill>
                <a:latin typeface="Open Sans"/>
                <a:ea typeface="Open Sans"/>
                <a:cs typeface="Open Sans"/>
                <a:sym typeface="Open Sans"/>
              </a:rPr>
              <a:t>						p/ X discreta</a:t>
            </a:r>
            <a:r>
              <a:rPr b="0" i="0" lang="es" sz="2000" u="none" cap="none" strike="noStrike">
                <a:solidFill>
                  <a:schemeClr val="dk1"/>
                </a:solidFill>
                <a:latin typeface="Open Sans"/>
                <a:ea typeface="Open Sans"/>
                <a:cs typeface="Open Sans"/>
                <a:sym typeface="Open Sans"/>
              </a:rPr>
              <a:t> </a:t>
            </a:r>
            <a:endParaRPr b="0" i="0" sz="2000" u="none" cap="none" strike="noStrike">
              <a:solidFill>
                <a:srgbClr val="666666"/>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000"/>
              <a:buFont typeface="Arial"/>
              <a:buNone/>
            </a:pPr>
            <a:r>
              <a:rPr b="0" i="0" lang="es" sz="2000" u="none" cap="none" strike="noStrike">
                <a:solidFill>
                  <a:srgbClr val="000000"/>
                </a:solidFill>
                <a:latin typeface="Open Sans"/>
                <a:ea typeface="Open Sans"/>
                <a:cs typeface="Open Sans"/>
                <a:sym typeface="Open Sans"/>
              </a:rPr>
              <a:t>						</a:t>
            </a:r>
            <a:r>
              <a:rPr b="0" i="0" lang="es" sz="2000" u="none" cap="none" strike="noStrike">
                <a:solidFill>
                  <a:schemeClr val="dk1"/>
                </a:solidFill>
                <a:latin typeface="Open Sans"/>
                <a:ea typeface="Open Sans"/>
                <a:cs typeface="Open Sans"/>
                <a:sym typeface="Open Sans"/>
              </a:rPr>
              <a:t>p/ Y discreta </a:t>
            </a:r>
            <a:endParaRPr b="0" i="0" sz="2000" u="none" cap="none" strike="noStrike">
              <a:solidFill>
                <a:srgbClr val="666666"/>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000"/>
              <a:buFont typeface="Arial"/>
              <a:buNone/>
            </a:pPr>
            <a:r>
              <a:rPr b="0" i="0" lang="es" sz="2000" u="none" cap="none" strike="noStrike">
                <a:solidFill>
                  <a:srgbClr val="000000"/>
                </a:solidFill>
                <a:latin typeface="Open Sans"/>
                <a:ea typeface="Open Sans"/>
                <a:cs typeface="Open Sans"/>
                <a:sym typeface="Open Sans"/>
              </a:rPr>
              <a:t>p/ modelos continuos se usa integral</a:t>
            </a:r>
            <a:endParaRPr b="0" i="0" sz="20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000"/>
              <a:buFont typeface="Arial"/>
              <a:buNone/>
            </a:pPr>
            <a:r>
              <a:rPr b="0" i="0" lang="es" sz="2000" u="none" cap="none" strike="noStrike">
                <a:solidFill>
                  <a:srgbClr val="000000"/>
                </a:solidFill>
                <a:latin typeface="Open Sans"/>
                <a:ea typeface="Open Sans"/>
                <a:cs typeface="Open Sans"/>
                <a:sym typeface="Open Sans"/>
              </a:rPr>
              <a:t>  	</a:t>
            </a:r>
            <a:endParaRPr b="0" i="0" sz="2000" u="none" cap="none" strike="noStrike">
              <a:solidFill>
                <a:srgbClr val="000000"/>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1B786E"/>
              </a:solidFill>
              <a:latin typeface="Open Sans"/>
              <a:ea typeface="Open Sans"/>
              <a:cs typeface="Open Sans"/>
              <a:sym typeface="Open Sans"/>
            </a:endParaRPr>
          </a:p>
        </p:txBody>
      </p:sp>
      <p:pic>
        <p:nvPicPr>
          <p:cNvPr id="79" name="Google Shape;79;p5"/>
          <p:cNvPicPr preferRelativeResize="0"/>
          <p:nvPr/>
        </p:nvPicPr>
        <p:blipFill rotWithShape="1">
          <a:blip r:embed="rId3">
            <a:alphaModFix/>
          </a:blip>
          <a:srcRect b="0" l="0" r="0" t="0"/>
          <a:stretch/>
        </p:blipFill>
        <p:spPr>
          <a:xfrm>
            <a:off x="762000" y="2580350"/>
            <a:ext cx="2234925" cy="700400"/>
          </a:xfrm>
          <a:prstGeom prst="rect">
            <a:avLst/>
          </a:prstGeom>
          <a:noFill/>
          <a:ln>
            <a:noFill/>
          </a:ln>
        </p:spPr>
      </p:pic>
      <p:pic>
        <p:nvPicPr>
          <p:cNvPr id="80" name="Google Shape;80;p5"/>
          <p:cNvPicPr preferRelativeResize="0"/>
          <p:nvPr/>
        </p:nvPicPr>
        <p:blipFill rotWithShape="1">
          <a:blip r:embed="rId4">
            <a:alphaModFix/>
          </a:blip>
          <a:srcRect b="0" l="0" r="0" t="0"/>
          <a:stretch/>
        </p:blipFill>
        <p:spPr>
          <a:xfrm>
            <a:off x="745050" y="3494750"/>
            <a:ext cx="2234925" cy="755700"/>
          </a:xfrm>
          <a:prstGeom prst="rect">
            <a:avLst/>
          </a:prstGeom>
          <a:noFill/>
          <a:ln>
            <a:noFill/>
          </a:ln>
        </p:spPr>
      </p:pic>
      <p:pic>
        <p:nvPicPr>
          <p:cNvPr id="81" name="Google Shape;81;p5"/>
          <p:cNvPicPr preferRelativeResize="0"/>
          <p:nvPr/>
        </p:nvPicPr>
        <p:blipFill rotWithShape="1">
          <a:blip r:embed="rId5">
            <a:alphaModFix/>
          </a:blip>
          <a:srcRect b="0" l="0" r="0" t="0"/>
          <a:stretch/>
        </p:blipFill>
        <p:spPr>
          <a:xfrm>
            <a:off x="5537300" y="1890475"/>
            <a:ext cx="3177950" cy="3217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6"/>
          <p:cNvSpPr txBox="1"/>
          <p:nvPr>
            <p:ph type="title"/>
          </p:nvPr>
        </p:nvSpPr>
        <p:spPr>
          <a:xfrm>
            <a:off x="370000" y="663725"/>
            <a:ext cx="8693100" cy="7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s"/>
              <a:t>Varias Variables</a:t>
            </a:r>
            <a:endParaRPr/>
          </a:p>
        </p:txBody>
      </p:sp>
      <p:sp>
        <p:nvSpPr>
          <p:cNvPr id="87" name="Google Shape;87;p6"/>
          <p:cNvSpPr txBox="1"/>
          <p:nvPr/>
        </p:nvSpPr>
        <p:spPr>
          <a:xfrm>
            <a:off x="467725" y="1480025"/>
            <a:ext cx="8494200" cy="192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 sz="2000" u="none" cap="none" strike="noStrike">
                <a:solidFill>
                  <a:srgbClr val="1B786E"/>
                </a:solidFill>
                <a:latin typeface="Open Sans"/>
                <a:ea typeface="Open Sans"/>
                <a:cs typeface="Open Sans"/>
                <a:sym typeface="Open Sans"/>
              </a:rPr>
              <a:t>X</a:t>
            </a:r>
            <a:r>
              <a:rPr b="0" i="0" lang="es" sz="1800" u="none" cap="none" strike="noStrike">
                <a:solidFill>
                  <a:srgbClr val="000000"/>
                </a:solidFill>
                <a:latin typeface="Open Sans"/>
                <a:ea typeface="Open Sans"/>
                <a:cs typeface="Open Sans"/>
                <a:sym typeface="Open Sans"/>
              </a:rPr>
              <a:t>:</a:t>
            </a:r>
            <a:r>
              <a:rPr b="1" i="0" lang="es" sz="1800" u="none" cap="none" strike="noStrike">
                <a:solidFill>
                  <a:srgbClr val="1B786E"/>
                </a:solidFill>
                <a:latin typeface="Open Sans"/>
                <a:ea typeface="Open Sans"/>
                <a:cs typeface="Open Sans"/>
                <a:sym typeface="Open Sans"/>
              </a:rPr>
              <a:t> </a:t>
            </a:r>
            <a:r>
              <a:rPr b="0" i="0" lang="es" sz="1800" u="none" cap="none" strike="noStrike">
                <a:solidFill>
                  <a:srgbClr val="000000"/>
                </a:solidFill>
                <a:latin typeface="Open Sans"/>
                <a:ea typeface="Open Sans"/>
                <a:cs typeface="Open Sans"/>
                <a:sym typeface="Open Sans"/>
              </a:rPr>
              <a:t>Ω⇾R</a:t>
            </a:r>
            <a:r>
              <a:rPr b="1" i="0" lang="es" sz="2000" u="none" cap="none" strike="noStrike">
                <a:solidFill>
                  <a:srgbClr val="1B786E"/>
                </a:solidFill>
                <a:latin typeface="Open Sans"/>
                <a:ea typeface="Open Sans"/>
                <a:cs typeface="Open Sans"/>
                <a:sym typeface="Open Sans"/>
              </a:rPr>
              <a:t> e Y</a:t>
            </a:r>
            <a:r>
              <a:rPr b="0" i="0" lang="es" sz="1800" u="none" cap="none" strike="noStrike">
                <a:solidFill>
                  <a:srgbClr val="000000"/>
                </a:solidFill>
                <a:latin typeface="Open Sans"/>
                <a:ea typeface="Open Sans"/>
                <a:cs typeface="Open Sans"/>
                <a:sym typeface="Open Sans"/>
              </a:rPr>
              <a:t>: Ω⇾R</a:t>
            </a:r>
            <a:r>
              <a:rPr b="1" i="0" lang="es" sz="1800" u="none" cap="none" strike="noStrike">
                <a:solidFill>
                  <a:srgbClr val="1B786E"/>
                </a:solidFill>
                <a:latin typeface="Open Sans"/>
                <a:ea typeface="Open Sans"/>
                <a:cs typeface="Open Sans"/>
                <a:sym typeface="Open Sans"/>
              </a:rPr>
              <a:t> </a:t>
            </a:r>
            <a:r>
              <a:rPr b="1" i="0" lang="es" sz="2000" u="none" cap="none" strike="noStrike">
                <a:solidFill>
                  <a:srgbClr val="1B786E"/>
                </a:solidFill>
                <a:latin typeface="Open Sans"/>
                <a:ea typeface="Open Sans"/>
                <a:cs typeface="Open Sans"/>
                <a:sym typeface="Open Sans"/>
              </a:rPr>
              <a:t> variables aleatorias</a:t>
            </a:r>
            <a:r>
              <a:rPr b="0" i="0" lang="es" sz="2000" u="none" cap="none" strike="noStrike">
                <a:solidFill>
                  <a:srgbClr val="000000"/>
                </a:solidFill>
                <a:latin typeface="Open Sans"/>
                <a:ea typeface="Open Sans"/>
                <a:cs typeface="Open Sans"/>
                <a:sym typeface="Open Sans"/>
              </a:rPr>
              <a:t> con función de densidad o probabilidad conjunta </a:t>
            </a:r>
            <a:r>
              <a:rPr b="1" i="1" lang="es" sz="2000" u="none" cap="none" strike="noStrike">
                <a:solidFill>
                  <a:srgbClr val="1B786E"/>
                </a:solidFill>
                <a:latin typeface="Open Sans"/>
                <a:ea typeface="Open Sans"/>
                <a:cs typeface="Open Sans"/>
                <a:sym typeface="Open Sans"/>
              </a:rPr>
              <a:t>f(x,y)</a:t>
            </a:r>
            <a:r>
              <a:rPr b="0" i="0" lang="es" sz="2000" u="none" cap="none" strike="noStrike">
                <a:solidFill>
                  <a:srgbClr val="000000"/>
                </a:solidFill>
                <a:latin typeface="Open Sans"/>
                <a:ea typeface="Open Sans"/>
                <a:cs typeface="Open Sans"/>
                <a:sym typeface="Open Sans"/>
              </a:rPr>
              <a:t>. </a:t>
            </a:r>
            <a:endParaRPr b="0" i="0" sz="20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000"/>
              <a:buFont typeface="Arial"/>
              <a:buNone/>
            </a:pPr>
            <a:r>
              <a:rPr b="0" i="0" lang="es" sz="2000" u="none" cap="none" strike="noStrike">
                <a:solidFill>
                  <a:srgbClr val="000000"/>
                </a:solidFill>
                <a:latin typeface="Open Sans"/>
                <a:ea typeface="Open Sans"/>
                <a:cs typeface="Open Sans"/>
                <a:sym typeface="Open Sans"/>
              </a:rPr>
              <a:t>Las </a:t>
            </a:r>
            <a:r>
              <a:rPr b="1" i="0" lang="es" sz="2000" u="none" cap="none" strike="noStrike">
                <a:solidFill>
                  <a:srgbClr val="1B786E"/>
                </a:solidFill>
                <a:latin typeface="Open Sans"/>
                <a:ea typeface="Open Sans"/>
                <a:cs typeface="Open Sans"/>
                <a:sym typeface="Open Sans"/>
              </a:rPr>
              <a:t>densidades condicionales</a:t>
            </a:r>
            <a:r>
              <a:rPr b="0" i="0" lang="es" sz="2000" u="none" cap="none" strike="noStrike">
                <a:solidFill>
                  <a:srgbClr val="000000"/>
                </a:solidFill>
                <a:latin typeface="Open Sans"/>
                <a:ea typeface="Open Sans"/>
                <a:cs typeface="Open Sans"/>
                <a:sym typeface="Open Sans"/>
              </a:rPr>
              <a:t>:</a:t>
            </a:r>
            <a:endParaRPr b="0" i="0" sz="20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000"/>
              <a:buFont typeface="Arial"/>
              <a:buNone/>
            </a:pPr>
            <a:r>
              <a:rPr b="0" i="0" lang="es" sz="2000" u="none" cap="none" strike="noStrike">
                <a:solidFill>
                  <a:srgbClr val="000000"/>
                </a:solidFill>
                <a:latin typeface="Open Sans"/>
                <a:ea typeface="Open Sans"/>
                <a:cs typeface="Open Sans"/>
                <a:sym typeface="Open Sans"/>
              </a:rPr>
              <a:t>						</a:t>
            </a:r>
            <a:endParaRPr b="0" i="0" sz="20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000"/>
              <a:buFont typeface="Arial"/>
              <a:buNone/>
            </a:pPr>
            <a:r>
              <a:rPr b="0" i="0" lang="es" sz="2000" u="none" cap="none" strike="noStrike">
                <a:solidFill>
                  <a:srgbClr val="000000"/>
                </a:solidFill>
                <a:latin typeface="Open Sans"/>
                <a:ea typeface="Open Sans"/>
                <a:cs typeface="Open Sans"/>
                <a:sym typeface="Open Sans"/>
              </a:rPr>
              <a:t>						</a:t>
            </a:r>
            <a:endParaRPr b="0" i="0" sz="1400" u="none" cap="none" strike="noStrike">
              <a:solidFill>
                <a:srgbClr val="1B786E"/>
              </a:solidFill>
              <a:latin typeface="Open Sans"/>
              <a:ea typeface="Open Sans"/>
              <a:cs typeface="Open Sans"/>
              <a:sym typeface="Open Sans"/>
            </a:endParaRPr>
          </a:p>
        </p:txBody>
      </p:sp>
      <p:pic>
        <p:nvPicPr>
          <p:cNvPr id="88" name="Google Shape;88;p6"/>
          <p:cNvPicPr preferRelativeResize="0"/>
          <p:nvPr/>
        </p:nvPicPr>
        <p:blipFill rotWithShape="1">
          <a:blip r:embed="rId3">
            <a:alphaModFix/>
          </a:blip>
          <a:srcRect b="0" l="0" r="0" t="0"/>
          <a:stretch/>
        </p:blipFill>
        <p:spPr>
          <a:xfrm>
            <a:off x="795700" y="2879900"/>
            <a:ext cx="3820650" cy="687175"/>
          </a:xfrm>
          <a:prstGeom prst="rect">
            <a:avLst/>
          </a:prstGeom>
          <a:noFill/>
          <a:ln>
            <a:noFill/>
          </a:ln>
        </p:spPr>
      </p:pic>
      <p:pic>
        <p:nvPicPr>
          <p:cNvPr id="89" name="Google Shape;89;p6"/>
          <p:cNvPicPr preferRelativeResize="0"/>
          <p:nvPr/>
        </p:nvPicPr>
        <p:blipFill rotWithShape="1">
          <a:blip r:embed="rId4">
            <a:alphaModFix/>
          </a:blip>
          <a:srcRect b="0" l="0" r="0" t="0"/>
          <a:stretch/>
        </p:blipFill>
        <p:spPr>
          <a:xfrm>
            <a:off x="782300" y="4013700"/>
            <a:ext cx="3820650" cy="687175"/>
          </a:xfrm>
          <a:prstGeom prst="rect">
            <a:avLst/>
          </a:prstGeom>
          <a:noFill/>
          <a:ln>
            <a:noFill/>
          </a:ln>
        </p:spPr>
      </p:pic>
      <p:pic>
        <p:nvPicPr>
          <p:cNvPr id="90" name="Google Shape;90;p6"/>
          <p:cNvPicPr preferRelativeResize="0"/>
          <p:nvPr/>
        </p:nvPicPr>
        <p:blipFill rotWithShape="1">
          <a:blip r:embed="rId5">
            <a:alphaModFix/>
          </a:blip>
          <a:srcRect b="0" l="11609" r="33184" t="-1173"/>
          <a:stretch/>
        </p:blipFill>
        <p:spPr>
          <a:xfrm>
            <a:off x="5047475" y="2105275"/>
            <a:ext cx="3867925" cy="304706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7"/>
          <p:cNvSpPr txBox="1"/>
          <p:nvPr>
            <p:ph type="title"/>
          </p:nvPr>
        </p:nvSpPr>
        <p:spPr>
          <a:xfrm>
            <a:off x="311700" y="316800"/>
            <a:ext cx="3390600" cy="7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s"/>
              <a:t>Percentiles</a:t>
            </a:r>
            <a:endParaRPr/>
          </a:p>
        </p:txBody>
      </p:sp>
      <p:sp>
        <p:nvSpPr>
          <p:cNvPr id="96" name="Google Shape;96;p7"/>
          <p:cNvSpPr txBox="1"/>
          <p:nvPr>
            <p:ph idx="1" type="body"/>
          </p:nvPr>
        </p:nvSpPr>
        <p:spPr>
          <a:xfrm>
            <a:off x="155175" y="1072500"/>
            <a:ext cx="8520600" cy="211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400"/>
              </a:spcAft>
              <a:buSzPts val="1200"/>
              <a:buNone/>
            </a:pPr>
            <a:r>
              <a:rPr lang="es" sz="1800"/>
              <a:t>Los percentiles de crecimiento son percentiles de distribuciones condicionadas por edad. Ver: el siguiente  </a:t>
            </a:r>
            <a:r>
              <a:rPr lang="es" sz="1800" u="sng">
                <a:solidFill>
                  <a:schemeClr val="hlink"/>
                </a:solidFill>
                <a:hlinkClick r:id="rId3"/>
              </a:rPr>
              <a:t>link curvas de crecimiento</a:t>
            </a:r>
            <a:r>
              <a:rPr lang="es" sz="1800"/>
              <a:t> </a:t>
            </a:r>
            <a:endParaRPr sz="1800"/>
          </a:p>
        </p:txBody>
      </p:sp>
      <p:pic>
        <p:nvPicPr>
          <p:cNvPr id="97" name="Google Shape;97;p7"/>
          <p:cNvPicPr preferRelativeResize="0"/>
          <p:nvPr/>
        </p:nvPicPr>
        <p:blipFill rotWithShape="1">
          <a:blip r:embed="rId4">
            <a:alphaModFix/>
          </a:blip>
          <a:srcRect b="0" l="0" r="0" t="0"/>
          <a:stretch/>
        </p:blipFill>
        <p:spPr>
          <a:xfrm>
            <a:off x="5563676" y="1605325"/>
            <a:ext cx="3231325" cy="3183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8"/>
          <p:cNvSpPr txBox="1"/>
          <p:nvPr>
            <p:ph type="title"/>
          </p:nvPr>
        </p:nvSpPr>
        <p:spPr>
          <a:xfrm>
            <a:off x="370000" y="663725"/>
            <a:ext cx="8693100" cy="7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s"/>
              <a:t>Varias Variables: propiedades</a:t>
            </a:r>
            <a:endParaRPr/>
          </a:p>
        </p:txBody>
      </p:sp>
      <p:sp>
        <p:nvSpPr>
          <p:cNvPr id="103" name="Google Shape;103;p8"/>
          <p:cNvSpPr txBox="1"/>
          <p:nvPr/>
        </p:nvSpPr>
        <p:spPr>
          <a:xfrm>
            <a:off x="467725" y="1480025"/>
            <a:ext cx="8494200" cy="192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 sz="2000" u="none" cap="none" strike="noStrike">
                <a:solidFill>
                  <a:srgbClr val="1B786E"/>
                </a:solidFill>
                <a:latin typeface="Open Sans"/>
                <a:ea typeface="Open Sans"/>
                <a:cs typeface="Open Sans"/>
                <a:sym typeface="Open Sans"/>
              </a:rPr>
              <a:t>X</a:t>
            </a:r>
            <a:r>
              <a:rPr b="0" i="0" lang="es" sz="1800" u="none" cap="none" strike="noStrike">
                <a:solidFill>
                  <a:srgbClr val="000000"/>
                </a:solidFill>
                <a:latin typeface="Open Sans"/>
                <a:ea typeface="Open Sans"/>
                <a:cs typeface="Open Sans"/>
                <a:sym typeface="Open Sans"/>
              </a:rPr>
              <a:t>:</a:t>
            </a:r>
            <a:r>
              <a:rPr b="1" i="0" lang="es" sz="1800" u="none" cap="none" strike="noStrike">
                <a:solidFill>
                  <a:srgbClr val="1B786E"/>
                </a:solidFill>
                <a:latin typeface="Open Sans"/>
                <a:ea typeface="Open Sans"/>
                <a:cs typeface="Open Sans"/>
                <a:sym typeface="Open Sans"/>
              </a:rPr>
              <a:t> </a:t>
            </a:r>
            <a:r>
              <a:rPr b="0" i="0" lang="es" sz="1800" u="none" cap="none" strike="noStrike">
                <a:solidFill>
                  <a:srgbClr val="000000"/>
                </a:solidFill>
                <a:latin typeface="Open Sans"/>
                <a:ea typeface="Open Sans"/>
                <a:cs typeface="Open Sans"/>
                <a:sym typeface="Open Sans"/>
              </a:rPr>
              <a:t>Ω⇾R</a:t>
            </a:r>
            <a:r>
              <a:rPr b="1" i="0" lang="es" sz="2000" u="none" cap="none" strike="noStrike">
                <a:solidFill>
                  <a:srgbClr val="1B786E"/>
                </a:solidFill>
                <a:latin typeface="Open Sans"/>
                <a:ea typeface="Open Sans"/>
                <a:cs typeface="Open Sans"/>
                <a:sym typeface="Open Sans"/>
              </a:rPr>
              <a:t> e Y</a:t>
            </a:r>
            <a:r>
              <a:rPr b="0" i="0" lang="es" sz="1800" u="none" cap="none" strike="noStrike">
                <a:solidFill>
                  <a:srgbClr val="000000"/>
                </a:solidFill>
                <a:latin typeface="Open Sans"/>
                <a:ea typeface="Open Sans"/>
                <a:cs typeface="Open Sans"/>
                <a:sym typeface="Open Sans"/>
              </a:rPr>
              <a:t>: Ω⇾R</a:t>
            </a:r>
            <a:r>
              <a:rPr b="1" i="0" lang="es" sz="1800" u="none" cap="none" strike="noStrike">
                <a:solidFill>
                  <a:srgbClr val="1B786E"/>
                </a:solidFill>
                <a:latin typeface="Open Sans"/>
                <a:ea typeface="Open Sans"/>
                <a:cs typeface="Open Sans"/>
                <a:sym typeface="Open Sans"/>
              </a:rPr>
              <a:t> </a:t>
            </a:r>
            <a:r>
              <a:rPr b="1" i="0" lang="es" sz="2000" u="none" cap="none" strike="noStrike">
                <a:solidFill>
                  <a:srgbClr val="1B786E"/>
                </a:solidFill>
                <a:latin typeface="Open Sans"/>
                <a:ea typeface="Open Sans"/>
                <a:cs typeface="Open Sans"/>
                <a:sym typeface="Open Sans"/>
              </a:rPr>
              <a:t> variables aleatorias</a:t>
            </a:r>
            <a:r>
              <a:rPr b="0" i="0" lang="es" sz="2000" u="none" cap="none" strike="noStrike">
                <a:solidFill>
                  <a:srgbClr val="000000"/>
                </a:solidFill>
                <a:latin typeface="Open Sans"/>
                <a:ea typeface="Open Sans"/>
                <a:cs typeface="Open Sans"/>
                <a:sym typeface="Open Sans"/>
              </a:rPr>
              <a:t> </a:t>
            </a:r>
            <a:endParaRPr b="0" i="0" sz="20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800"/>
              <a:buFont typeface="Arial"/>
              <a:buNone/>
            </a:pPr>
            <a:r>
              <a:rPr b="0" i="0" lang="es" sz="1800" u="none" cap="none" strike="noStrike">
                <a:solidFill>
                  <a:srgbClr val="666666"/>
                </a:solidFill>
                <a:latin typeface="Open Sans"/>
                <a:ea typeface="Open Sans"/>
                <a:cs typeface="Open Sans"/>
                <a:sym typeface="Open Sans"/>
              </a:rPr>
              <a:t>Se pueden combinar v.a. numéricas.</a:t>
            </a:r>
            <a:endParaRPr b="0" i="0" sz="1800" u="none" cap="none" strike="noStrike">
              <a:solidFill>
                <a:srgbClr val="666666"/>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800"/>
              <a:buFont typeface="Arial"/>
              <a:buNone/>
            </a:pPr>
            <a:r>
              <a:rPr b="0" i="0" lang="es" sz="1800" u="none" cap="none" strike="noStrike">
                <a:solidFill>
                  <a:srgbClr val="666666"/>
                </a:solidFill>
                <a:latin typeface="Open Sans"/>
                <a:ea typeface="Open Sans"/>
                <a:cs typeface="Open Sans"/>
                <a:sym typeface="Open Sans"/>
              </a:rPr>
              <a:t>Por ejemplo, se puede definir la v.a. suma:</a:t>
            </a:r>
            <a:endParaRPr b="0" i="0" sz="1800" u="none" cap="none" strike="noStrike">
              <a:solidFill>
                <a:srgbClr val="666666"/>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000"/>
              <a:buFont typeface="Arial"/>
              <a:buNone/>
            </a:pPr>
            <a:r>
              <a:rPr b="0" i="0" lang="es" sz="2000" u="none" cap="none" strike="noStrike">
                <a:solidFill>
                  <a:srgbClr val="000000"/>
                </a:solidFill>
                <a:latin typeface="Open Sans"/>
                <a:ea typeface="Open Sans"/>
                <a:cs typeface="Open Sans"/>
                <a:sym typeface="Open Sans"/>
              </a:rPr>
              <a:t> X+Y: </a:t>
            </a:r>
            <a:r>
              <a:rPr b="0" i="0" lang="es" sz="1800" u="none" cap="none" strike="noStrike">
                <a:solidFill>
                  <a:schemeClr val="dk1"/>
                </a:solidFill>
                <a:latin typeface="Open Sans"/>
                <a:ea typeface="Open Sans"/>
                <a:cs typeface="Open Sans"/>
                <a:sym typeface="Open Sans"/>
              </a:rPr>
              <a:t>Ω⇾R </a:t>
            </a:r>
            <a:r>
              <a:rPr b="0" i="0" lang="es" sz="2000" u="none" cap="none" strike="noStrike">
                <a:solidFill>
                  <a:srgbClr val="000000"/>
                </a:solidFill>
                <a:latin typeface="Open Sans"/>
                <a:ea typeface="Open Sans"/>
                <a:cs typeface="Open Sans"/>
                <a:sym typeface="Open Sans"/>
              </a:rPr>
              <a:t>es una nueva v.a.  (X+Y)(ω)=</a:t>
            </a:r>
            <a:r>
              <a:rPr b="0" i="0" lang="es" sz="2000" u="none" cap="none" strike="noStrike">
                <a:solidFill>
                  <a:schemeClr val="dk1"/>
                </a:solidFill>
                <a:latin typeface="Open Sans"/>
                <a:ea typeface="Open Sans"/>
                <a:cs typeface="Open Sans"/>
                <a:sym typeface="Open Sans"/>
              </a:rPr>
              <a:t>X(ω)+Y(ω) p/c/ ω∊</a:t>
            </a:r>
            <a:r>
              <a:rPr b="0" i="0" lang="es" sz="1800" u="none" cap="none" strike="noStrike">
                <a:solidFill>
                  <a:schemeClr val="dk1"/>
                </a:solidFill>
                <a:latin typeface="Open Sans"/>
                <a:ea typeface="Open Sans"/>
                <a:cs typeface="Open Sans"/>
                <a:sym typeface="Open Sans"/>
              </a:rPr>
              <a:t>Ω. </a:t>
            </a:r>
            <a:endParaRPr b="0" i="0" sz="1800" u="none" cap="none" strike="noStrike">
              <a:solidFill>
                <a:schemeClr val="dk1"/>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800"/>
              <a:buFont typeface="Arial"/>
              <a:buNone/>
            </a:pPr>
            <a:r>
              <a:rPr b="0" i="0" lang="es" sz="1800" u="none" cap="none" strike="noStrike">
                <a:solidFill>
                  <a:srgbClr val="666666"/>
                </a:solidFill>
                <a:latin typeface="Open Sans"/>
                <a:ea typeface="Open Sans"/>
                <a:cs typeface="Open Sans"/>
                <a:sym typeface="Open Sans"/>
              </a:rPr>
              <a:t>Y así con cualquier combinación de dos o más variables. </a:t>
            </a:r>
            <a:endParaRPr b="0" i="0" sz="1800" u="none" cap="none" strike="noStrike">
              <a:solidFill>
                <a:srgbClr val="666666"/>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100"/>
              <a:buFont typeface="Arial"/>
              <a:buNone/>
            </a:pPr>
            <a:r>
              <a:rPr b="0" i="0" lang="es" sz="2000" u="none" cap="none" strike="noStrike">
                <a:solidFill>
                  <a:schemeClr val="dk1"/>
                </a:solidFill>
                <a:latin typeface="Open Sans"/>
                <a:ea typeface="Open Sans"/>
                <a:cs typeface="Open Sans"/>
                <a:sym typeface="Open Sans"/>
              </a:rPr>
              <a:t>X-Y, X/Y</a:t>
            </a:r>
            <a:r>
              <a:rPr b="0" baseline="30000" i="0" lang="es" sz="2000" u="none" cap="none" strike="noStrike">
                <a:solidFill>
                  <a:schemeClr val="dk1"/>
                </a:solidFill>
                <a:latin typeface="Open Sans"/>
                <a:ea typeface="Open Sans"/>
                <a:cs typeface="Open Sans"/>
                <a:sym typeface="Open Sans"/>
              </a:rPr>
              <a:t>2</a:t>
            </a:r>
            <a:r>
              <a:rPr b="0" i="0" lang="es" sz="2000" u="none" cap="none" strike="noStrike">
                <a:solidFill>
                  <a:schemeClr val="dk1"/>
                </a:solidFill>
                <a:latin typeface="Open Sans"/>
                <a:ea typeface="Open Sans"/>
                <a:cs typeface="Open Sans"/>
                <a:sym typeface="Open Sans"/>
              </a:rPr>
              <a:t>, log(X.Y), etc.</a:t>
            </a:r>
            <a:endParaRPr b="0" i="0" sz="1800" u="none" cap="none" strike="noStrike">
              <a:solidFill>
                <a:srgbClr val="666666"/>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800"/>
              <a:buFont typeface="Arial"/>
              <a:buNone/>
            </a:pPr>
            <a:r>
              <a:rPr b="0" i="0" lang="es" sz="1800" u="none" cap="none" strike="noStrike">
                <a:solidFill>
                  <a:schemeClr val="dk1"/>
                </a:solidFill>
                <a:latin typeface="Open Sans"/>
                <a:ea typeface="Open Sans"/>
                <a:cs typeface="Open Sans"/>
                <a:sym typeface="Open Sans"/>
              </a:rPr>
              <a:t>se cumple que: </a:t>
            </a:r>
            <a:endParaRPr b="0" i="0" sz="1800" u="none" cap="none" strike="noStrike">
              <a:solidFill>
                <a:schemeClr val="dk1"/>
              </a:solidFill>
              <a:latin typeface="Open Sans"/>
              <a:ea typeface="Open Sans"/>
              <a:cs typeface="Open Sans"/>
              <a:sym typeface="Open Sans"/>
            </a:endParaRPr>
          </a:p>
          <a:p>
            <a:pPr indent="0" lvl="0" marL="45720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a:p>
            <a:pPr indent="-342900" lvl="0" marL="457200" marR="0" rtl="0" algn="just">
              <a:lnSpc>
                <a:spcPct val="100000"/>
              </a:lnSpc>
              <a:spcBef>
                <a:spcPts val="0"/>
              </a:spcBef>
              <a:spcAft>
                <a:spcPts val="0"/>
              </a:spcAft>
              <a:buClr>
                <a:schemeClr val="dk1"/>
              </a:buClr>
              <a:buSzPts val="1800"/>
              <a:buFont typeface="Open Sans"/>
              <a:buChar char="●"/>
            </a:pPr>
            <a:r>
              <a:rPr b="0" i="0" lang="es" sz="1800" u="none" cap="none" strike="noStrike">
                <a:solidFill>
                  <a:schemeClr val="dk1"/>
                </a:solidFill>
                <a:latin typeface="Open Sans"/>
                <a:ea typeface="Open Sans"/>
                <a:cs typeface="Open Sans"/>
                <a:sym typeface="Open Sans"/>
              </a:rPr>
              <a:t>E(X+Y)=E(X)+E(Y),  E(X-Y)=E(X)-E(Y), </a:t>
            </a:r>
            <a:r>
              <a:rPr b="0" i="0" lang="es" sz="1800" u="none" cap="none" strike="noStrike">
                <a:solidFill>
                  <a:srgbClr val="666666"/>
                </a:solidFill>
                <a:latin typeface="Open Sans"/>
                <a:ea typeface="Open Sans"/>
                <a:cs typeface="Open Sans"/>
                <a:sym typeface="Open Sans"/>
              </a:rPr>
              <a:t>(media de la suma…, media de la resta..)</a:t>
            </a:r>
            <a:endParaRPr b="0" i="0" sz="1800" u="none" cap="none" strike="noStrike">
              <a:solidFill>
                <a:srgbClr val="666666"/>
              </a:solidFill>
              <a:latin typeface="Open Sans"/>
              <a:ea typeface="Open Sans"/>
              <a:cs typeface="Open Sans"/>
              <a:sym typeface="Open Sans"/>
            </a:endParaRPr>
          </a:p>
          <a:p>
            <a:pPr indent="0" lvl="0" marL="45720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a:p>
            <a:pPr indent="0" lvl="0" marL="4572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pen Sans"/>
              <a:ea typeface="Open Sans"/>
              <a:cs typeface="Open Sans"/>
              <a:sym typeface="Open Sans"/>
            </a:endParaRPr>
          </a:p>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1B786E"/>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0"/>
          <p:cNvSpPr txBox="1"/>
          <p:nvPr>
            <p:ph type="title"/>
          </p:nvPr>
        </p:nvSpPr>
        <p:spPr>
          <a:xfrm>
            <a:off x="370000" y="587525"/>
            <a:ext cx="8693100" cy="7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s"/>
              <a:t>Varias Variables, numéricas</a:t>
            </a:r>
            <a:endParaRPr/>
          </a:p>
        </p:txBody>
      </p:sp>
      <p:sp>
        <p:nvSpPr>
          <p:cNvPr id="109" name="Google Shape;109;p10"/>
          <p:cNvSpPr txBox="1"/>
          <p:nvPr/>
        </p:nvSpPr>
        <p:spPr>
          <a:xfrm>
            <a:off x="467725" y="1480025"/>
            <a:ext cx="8494200" cy="192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s" sz="2000" u="none" cap="none" strike="noStrike">
                <a:solidFill>
                  <a:srgbClr val="1B786E"/>
                </a:solidFill>
                <a:latin typeface="Open Sans"/>
                <a:ea typeface="Open Sans"/>
                <a:cs typeface="Open Sans"/>
                <a:sym typeface="Open Sans"/>
              </a:rPr>
              <a:t>X</a:t>
            </a:r>
            <a:r>
              <a:rPr b="0" i="0" lang="es" sz="2000" u="none" cap="none" strike="noStrike">
                <a:solidFill>
                  <a:srgbClr val="000000"/>
                </a:solidFill>
                <a:latin typeface="Open Sans"/>
                <a:ea typeface="Open Sans"/>
                <a:cs typeface="Open Sans"/>
                <a:sym typeface="Open Sans"/>
              </a:rPr>
              <a:t>:</a:t>
            </a:r>
            <a:r>
              <a:rPr b="1" i="0" lang="es" sz="2000" u="none" cap="none" strike="noStrike">
                <a:solidFill>
                  <a:srgbClr val="1B786E"/>
                </a:solidFill>
                <a:latin typeface="Open Sans"/>
                <a:ea typeface="Open Sans"/>
                <a:cs typeface="Open Sans"/>
                <a:sym typeface="Open Sans"/>
              </a:rPr>
              <a:t> </a:t>
            </a:r>
            <a:r>
              <a:rPr b="0" i="0" lang="es" sz="2000" u="none" cap="none" strike="noStrike">
                <a:solidFill>
                  <a:srgbClr val="000000"/>
                </a:solidFill>
                <a:latin typeface="Open Sans"/>
                <a:ea typeface="Open Sans"/>
                <a:cs typeface="Open Sans"/>
                <a:sym typeface="Open Sans"/>
              </a:rPr>
              <a:t>Ω⇾R</a:t>
            </a:r>
            <a:r>
              <a:rPr b="1" i="0" lang="es" sz="2000" u="none" cap="none" strike="noStrike">
                <a:solidFill>
                  <a:srgbClr val="1B786E"/>
                </a:solidFill>
                <a:latin typeface="Open Sans"/>
                <a:ea typeface="Open Sans"/>
                <a:cs typeface="Open Sans"/>
                <a:sym typeface="Open Sans"/>
              </a:rPr>
              <a:t> e Y</a:t>
            </a:r>
            <a:r>
              <a:rPr b="0" i="0" lang="es" sz="2000" u="none" cap="none" strike="noStrike">
                <a:solidFill>
                  <a:srgbClr val="000000"/>
                </a:solidFill>
                <a:latin typeface="Open Sans"/>
                <a:ea typeface="Open Sans"/>
                <a:cs typeface="Open Sans"/>
                <a:sym typeface="Open Sans"/>
              </a:rPr>
              <a:t>: Ω⇾R</a:t>
            </a:r>
            <a:r>
              <a:rPr b="1" i="0" lang="es" sz="2000" u="none" cap="none" strike="noStrike">
                <a:solidFill>
                  <a:srgbClr val="1B786E"/>
                </a:solidFill>
                <a:latin typeface="Open Sans"/>
                <a:ea typeface="Open Sans"/>
                <a:cs typeface="Open Sans"/>
                <a:sym typeface="Open Sans"/>
              </a:rPr>
              <a:t>  variables aleatorias</a:t>
            </a:r>
            <a:r>
              <a:rPr b="0" i="0" lang="es" sz="2000" u="none" cap="none" strike="noStrike">
                <a:solidFill>
                  <a:srgbClr val="000000"/>
                </a:solidFill>
                <a:latin typeface="Open Sans"/>
                <a:ea typeface="Open Sans"/>
                <a:cs typeface="Open Sans"/>
                <a:sym typeface="Open Sans"/>
              </a:rPr>
              <a:t> </a:t>
            </a:r>
            <a:endParaRPr b="0" i="0" sz="20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Open Sans"/>
              <a:ea typeface="Open Sans"/>
              <a:cs typeface="Open Sans"/>
              <a:sym typeface="Open Sans"/>
            </a:endParaRPr>
          </a:p>
          <a:p>
            <a:pPr indent="0" lvl="0" marL="0" marR="0" rtl="0" algn="just">
              <a:lnSpc>
                <a:spcPct val="100000"/>
              </a:lnSpc>
              <a:spcBef>
                <a:spcPts val="0"/>
              </a:spcBef>
              <a:spcAft>
                <a:spcPts val="0"/>
              </a:spcAft>
              <a:buClr>
                <a:srgbClr val="000000"/>
              </a:buClr>
              <a:buSzPts val="1800"/>
              <a:buFont typeface="Arial"/>
              <a:buNone/>
            </a:pPr>
            <a:r>
              <a:rPr b="0" i="0" lang="es" sz="1800" u="none" cap="none" strike="noStrike">
                <a:solidFill>
                  <a:schemeClr val="dk1"/>
                </a:solidFill>
                <a:latin typeface="Open Sans"/>
                <a:ea typeface="Open Sans"/>
                <a:cs typeface="Open Sans"/>
                <a:sym typeface="Open Sans"/>
              </a:rPr>
              <a:t>Se cumple: Var(X+Y)=Var(X)+Var(Y)</a:t>
            </a:r>
            <a:r>
              <a:rPr b="0" i="0" lang="es" sz="1800" u="none" cap="none" strike="noStrike">
                <a:solidFill>
                  <a:schemeClr val="dk1"/>
                </a:solidFill>
                <a:highlight>
                  <a:srgbClr val="FFE599"/>
                </a:highlight>
                <a:latin typeface="Open Sans"/>
                <a:ea typeface="Open Sans"/>
                <a:cs typeface="Open Sans"/>
                <a:sym typeface="Open Sans"/>
              </a:rPr>
              <a:t>-Cov(X,Y)</a:t>
            </a:r>
            <a:r>
              <a:rPr b="0" i="0" lang="es" sz="1800" u="none" cap="none" strike="noStrike">
                <a:solidFill>
                  <a:schemeClr val="dk1"/>
                </a:solidFill>
                <a:latin typeface="Open Sans"/>
                <a:ea typeface="Open Sans"/>
                <a:cs typeface="Open Sans"/>
                <a:sym typeface="Open Sans"/>
              </a:rPr>
              <a:t>.  </a:t>
            </a:r>
            <a:endParaRPr b="0" i="0" sz="1800" u="none" cap="none" strike="noStrike">
              <a:solidFill>
                <a:schemeClr val="dk1"/>
              </a:solidFill>
              <a:latin typeface="Open Sans"/>
              <a:ea typeface="Open Sans"/>
              <a:cs typeface="Open Sans"/>
              <a:sym typeface="Open Sans"/>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000"/>
              <a:buFont typeface="Arial"/>
              <a:buNone/>
            </a:pPr>
            <a:r>
              <a:rPr b="0" i="0" lang="es" sz="2000" u="none" cap="none" strike="noStrike">
                <a:solidFill>
                  <a:srgbClr val="000000"/>
                </a:solidFill>
                <a:latin typeface="Open Sans"/>
                <a:ea typeface="Open Sans"/>
                <a:cs typeface="Open Sans"/>
                <a:sym typeface="Open Sans"/>
              </a:rPr>
              <a:t>Se define la</a:t>
            </a:r>
            <a:r>
              <a:rPr b="1" i="0" lang="es" sz="2000" u="none" cap="none" strike="noStrike">
                <a:solidFill>
                  <a:srgbClr val="1B786E"/>
                </a:solidFill>
                <a:latin typeface="Open Sans"/>
                <a:ea typeface="Open Sans"/>
                <a:cs typeface="Open Sans"/>
                <a:sym typeface="Open Sans"/>
              </a:rPr>
              <a:t> Covarianza </a:t>
            </a:r>
            <a:r>
              <a:rPr b="0" i="0" lang="es" sz="2000" u="none" cap="none" strike="noStrike">
                <a:solidFill>
                  <a:srgbClr val="000000"/>
                </a:solidFill>
                <a:latin typeface="Open Sans"/>
                <a:ea typeface="Open Sans"/>
                <a:cs typeface="Open Sans"/>
                <a:sym typeface="Open Sans"/>
              </a:rPr>
              <a:t>y el </a:t>
            </a:r>
            <a:r>
              <a:rPr b="1" i="0" lang="es" sz="2000" u="none" cap="none" strike="noStrike">
                <a:solidFill>
                  <a:srgbClr val="1B786E"/>
                </a:solidFill>
                <a:latin typeface="Open Sans"/>
                <a:ea typeface="Open Sans"/>
                <a:cs typeface="Open Sans"/>
                <a:sym typeface="Open Sans"/>
              </a:rPr>
              <a:t>Coeficiente de Correlación</a:t>
            </a:r>
            <a:r>
              <a:rPr b="0" i="0" lang="es" sz="2000" u="none" cap="none" strike="noStrike">
                <a:solidFill>
                  <a:srgbClr val="000000"/>
                </a:solidFill>
                <a:latin typeface="Open Sans"/>
                <a:ea typeface="Open Sans"/>
                <a:cs typeface="Open Sans"/>
                <a:sym typeface="Open Sans"/>
              </a:rPr>
              <a:t> entre X e Y: </a:t>
            </a:r>
            <a:endParaRPr b="0" i="0" sz="2000" u="none" cap="none" strike="noStrike">
              <a:solidFill>
                <a:srgbClr val="000000"/>
              </a:solidFill>
              <a:latin typeface="Open Sans"/>
              <a:ea typeface="Open Sans"/>
              <a:cs typeface="Open Sans"/>
              <a:sym typeface="Open Sans"/>
            </a:endParaRPr>
          </a:p>
          <a:p>
            <a:pPr indent="0" lvl="0" marL="45720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Open Sans"/>
              <a:ea typeface="Open Sans"/>
              <a:cs typeface="Open Sans"/>
              <a:sym typeface="Open Sans"/>
            </a:endParaRPr>
          </a:p>
          <a:p>
            <a:pPr indent="0" lvl="0" marL="457200" marR="0" rtl="0" algn="just">
              <a:lnSpc>
                <a:spcPct val="100000"/>
              </a:lnSpc>
              <a:spcBef>
                <a:spcPts val="0"/>
              </a:spcBef>
              <a:spcAft>
                <a:spcPts val="0"/>
              </a:spcAft>
              <a:buClr>
                <a:srgbClr val="000000"/>
              </a:buClr>
              <a:buSzPts val="2000"/>
              <a:buFont typeface="Arial"/>
              <a:buNone/>
            </a:pPr>
            <a:r>
              <a:rPr b="0" i="0" lang="es" sz="2000" u="none" cap="none" strike="noStrike">
                <a:solidFill>
                  <a:srgbClr val="000000"/>
                </a:solidFill>
                <a:latin typeface="Open Sans"/>
                <a:ea typeface="Open Sans"/>
                <a:cs typeface="Open Sans"/>
                <a:sym typeface="Open Sans"/>
              </a:rPr>
              <a:t>Cov (X,Y)=E{(X-μ</a:t>
            </a:r>
            <a:r>
              <a:rPr b="0" baseline="-25000" i="0" lang="es" sz="2000" u="none" cap="none" strike="noStrike">
                <a:solidFill>
                  <a:srgbClr val="000000"/>
                </a:solidFill>
                <a:latin typeface="Open Sans"/>
                <a:ea typeface="Open Sans"/>
                <a:cs typeface="Open Sans"/>
                <a:sym typeface="Open Sans"/>
              </a:rPr>
              <a:t>X</a:t>
            </a:r>
            <a:r>
              <a:rPr b="0" i="0" lang="es" sz="2000" u="none" cap="none" strike="noStrike">
                <a:solidFill>
                  <a:srgbClr val="000000"/>
                </a:solidFill>
                <a:latin typeface="Open Sans"/>
                <a:ea typeface="Open Sans"/>
                <a:cs typeface="Open Sans"/>
                <a:sym typeface="Open Sans"/>
              </a:rPr>
              <a:t>)(Y-μ</a:t>
            </a:r>
            <a:r>
              <a:rPr b="0" baseline="-25000" i="0" lang="es" sz="2000" u="none" cap="none" strike="noStrike">
                <a:solidFill>
                  <a:srgbClr val="000000"/>
                </a:solidFill>
                <a:latin typeface="Open Sans"/>
                <a:ea typeface="Open Sans"/>
                <a:cs typeface="Open Sans"/>
                <a:sym typeface="Open Sans"/>
              </a:rPr>
              <a:t>Y</a:t>
            </a:r>
            <a:r>
              <a:rPr b="0" i="0" lang="es" sz="2000" u="none" cap="none" strike="noStrike">
                <a:solidFill>
                  <a:srgbClr val="000000"/>
                </a:solidFill>
                <a:latin typeface="Open Sans"/>
                <a:ea typeface="Open Sans"/>
                <a:cs typeface="Open Sans"/>
                <a:sym typeface="Open Sans"/>
              </a:rPr>
              <a:t>)}, para  </a:t>
            </a:r>
            <a:r>
              <a:rPr b="0" i="0" lang="es" sz="2000" u="none" cap="none" strike="noStrike">
                <a:solidFill>
                  <a:schemeClr val="dk1"/>
                </a:solidFill>
                <a:latin typeface="Open Sans"/>
                <a:ea typeface="Open Sans"/>
                <a:cs typeface="Open Sans"/>
                <a:sym typeface="Open Sans"/>
              </a:rPr>
              <a:t>μ</a:t>
            </a:r>
            <a:r>
              <a:rPr b="0" baseline="-25000" i="0" lang="es" sz="2000" u="none" cap="none" strike="noStrike">
                <a:solidFill>
                  <a:schemeClr val="dk1"/>
                </a:solidFill>
                <a:latin typeface="Open Sans"/>
                <a:ea typeface="Open Sans"/>
                <a:cs typeface="Open Sans"/>
                <a:sym typeface="Open Sans"/>
              </a:rPr>
              <a:t>X</a:t>
            </a:r>
            <a:r>
              <a:rPr b="0" i="0" lang="es" sz="2000" u="none" cap="none" strike="noStrike">
                <a:solidFill>
                  <a:srgbClr val="000000"/>
                </a:solidFill>
                <a:latin typeface="Open Sans"/>
                <a:ea typeface="Open Sans"/>
                <a:cs typeface="Open Sans"/>
                <a:sym typeface="Open Sans"/>
              </a:rPr>
              <a:t>=E(X) y </a:t>
            </a:r>
            <a:r>
              <a:rPr b="0" i="0" lang="es" sz="2000" u="none" cap="none" strike="noStrike">
                <a:solidFill>
                  <a:schemeClr val="dk1"/>
                </a:solidFill>
                <a:latin typeface="Open Sans"/>
                <a:ea typeface="Open Sans"/>
                <a:cs typeface="Open Sans"/>
                <a:sym typeface="Open Sans"/>
              </a:rPr>
              <a:t>μ</a:t>
            </a:r>
            <a:r>
              <a:rPr b="0" baseline="-25000" i="0" lang="es" sz="2000" u="none" cap="none" strike="noStrike">
                <a:solidFill>
                  <a:schemeClr val="dk1"/>
                </a:solidFill>
                <a:latin typeface="Open Sans"/>
                <a:ea typeface="Open Sans"/>
                <a:cs typeface="Open Sans"/>
                <a:sym typeface="Open Sans"/>
              </a:rPr>
              <a:t>Y</a:t>
            </a:r>
            <a:r>
              <a:rPr b="0" i="0" lang="es" sz="2000" u="none" cap="none" strike="noStrike">
                <a:solidFill>
                  <a:srgbClr val="000000"/>
                </a:solidFill>
                <a:latin typeface="Open Sans"/>
                <a:ea typeface="Open Sans"/>
                <a:cs typeface="Open Sans"/>
                <a:sym typeface="Open Sans"/>
              </a:rPr>
              <a:t>=E(Y) . </a:t>
            </a:r>
            <a:endParaRPr b="0" i="0" sz="2000" u="none" cap="none" strike="noStrike">
              <a:solidFill>
                <a:srgbClr val="000000"/>
              </a:solidFill>
              <a:latin typeface="Open Sans"/>
              <a:ea typeface="Open Sans"/>
              <a:cs typeface="Open Sans"/>
              <a:sym typeface="Open Sans"/>
            </a:endParaRPr>
          </a:p>
          <a:p>
            <a:pPr indent="0" lvl="0" marL="45720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Open Sans"/>
              <a:ea typeface="Open Sans"/>
              <a:cs typeface="Open Sans"/>
              <a:sym typeface="Open Sans"/>
            </a:endParaRPr>
          </a:p>
          <a:p>
            <a:pPr indent="0" lvl="0" marL="0" marR="0" rtl="0" algn="just">
              <a:lnSpc>
                <a:spcPct val="100000"/>
              </a:lnSpc>
              <a:spcBef>
                <a:spcPts val="0"/>
              </a:spcBef>
              <a:spcAft>
                <a:spcPts val="0"/>
              </a:spcAft>
              <a:buClr>
                <a:srgbClr val="000000"/>
              </a:buClr>
              <a:buSzPts val="2000"/>
              <a:buFont typeface="Arial"/>
              <a:buNone/>
            </a:pPr>
            <a:r>
              <a:rPr b="0" i="0" lang="es" sz="2000" u="none" cap="none" strike="noStrike">
                <a:solidFill>
                  <a:srgbClr val="000000"/>
                </a:solidFill>
                <a:latin typeface="Open Sans"/>
                <a:ea typeface="Open Sans"/>
                <a:cs typeface="Open Sans"/>
                <a:sym typeface="Open Sans"/>
              </a:rPr>
              <a:t>										 ,  p/ σ</a:t>
            </a:r>
            <a:r>
              <a:rPr b="0" baseline="-25000" i="0" lang="es" sz="2000" u="none" cap="none" strike="noStrike">
                <a:solidFill>
                  <a:srgbClr val="000000"/>
                </a:solidFill>
                <a:latin typeface="Open Sans"/>
                <a:ea typeface="Open Sans"/>
                <a:cs typeface="Open Sans"/>
                <a:sym typeface="Open Sans"/>
              </a:rPr>
              <a:t>1</a:t>
            </a:r>
            <a:r>
              <a:rPr b="0" baseline="30000" i="0" lang="es" sz="2000" u="none" cap="none" strike="noStrike">
                <a:solidFill>
                  <a:srgbClr val="000000"/>
                </a:solidFill>
                <a:latin typeface="Open Sans"/>
                <a:ea typeface="Open Sans"/>
                <a:cs typeface="Open Sans"/>
                <a:sym typeface="Open Sans"/>
              </a:rPr>
              <a:t>2</a:t>
            </a:r>
            <a:r>
              <a:rPr b="0" i="0" lang="es" sz="2000" u="none" cap="none" strike="noStrike">
                <a:solidFill>
                  <a:srgbClr val="000000"/>
                </a:solidFill>
                <a:latin typeface="Open Sans"/>
                <a:ea typeface="Open Sans"/>
                <a:cs typeface="Open Sans"/>
                <a:sym typeface="Open Sans"/>
              </a:rPr>
              <a:t>=Var(X) y </a:t>
            </a:r>
            <a:r>
              <a:rPr b="0" i="0" lang="es" sz="2000" u="none" cap="none" strike="noStrike">
                <a:solidFill>
                  <a:schemeClr val="dk1"/>
                </a:solidFill>
                <a:latin typeface="Open Sans"/>
                <a:ea typeface="Open Sans"/>
                <a:cs typeface="Open Sans"/>
                <a:sym typeface="Open Sans"/>
              </a:rPr>
              <a:t>σ</a:t>
            </a:r>
            <a:r>
              <a:rPr b="0" baseline="-25000" i="0" lang="es" sz="2000" u="none" cap="none" strike="noStrike">
                <a:solidFill>
                  <a:schemeClr val="dk1"/>
                </a:solidFill>
                <a:latin typeface="Open Sans"/>
                <a:ea typeface="Open Sans"/>
                <a:cs typeface="Open Sans"/>
                <a:sym typeface="Open Sans"/>
              </a:rPr>
              <a:t>1</a:t>
            </a:r>
            <a:r>
              <a:rPr b="0" baseline="30000" i="0" lang="es" sz="2000" u="none" cap="none" strike="noStrike">
                <a:solidFill>
                  <a:schemeClr val="dk1"/>
                </a:solidFill>
                <a:latin typeface="Open Sans"/>
                <a:ea typeface="Open Sans"/>
                <a:cs typeface="Open Sans"/>
                <a:sym typeface="Open Sans"/>
              </a:rPr>
              <a:t>2</a:t>
            </a:r>
            <a:r>
              <a:rPr b="0" i="0" lang="es" sz="2000" u="none" cap="none" strike="noStrike">
                <a:solidFill>
                  <a:srgbClr val="000000"/>
                </a:solidFill>
                <a:latin typeface="Open Sans"/>
                <a:ea typeface="Open Sans"/>
                <a:cs typeface="Open Sans"/>
                <a:sym typeface="Open Sans"/>
              </a:rPr>
              <a:t>=Var(Y)</a:t>
            </a:r>
            <a:endParaRPr b="0" i="0" sz="2000" u="none" cap="none" strike="noStrike">
              <a:solidFill>
                <a:srgbClr val="000000"/>
              </a:solidFill>
              <a:latin typeface="Open Sans"/>
              <a:ea typeface="Open Sans"/>
              <a:cs typeface="Open Sans"/>
              <a:sym typeface="Open Sans"/>
            </a:endParaRPr>
          </a:p>
          <a:p>
            <a:pPr indent="0" lvl="0" marL="457200" marR="0" rtl="0" algn="just">
              <a:lnSpc>
                <a:spcPct val="100000"/>
              </a:lnSpc>
              <a:spcBef>
                <a:spcPts val="0"/>
              </a:spcBef>
              <a:spcAft>
                <a:spcPts val="0"/>
              </a:spcAft>
              <a:buClr>
                <a:srgbClr val="000000"/>
              </a:buClr>
              <a:buSzPts val="2000"/>
              <a:buFont typeface="Arial"/>
              <a:buNone/>
            </a:pPr>
            <a:r>
              <a:rPr b="0" i="0" lang="es" sz="2000" u="none" cap="none" strike="noStrike">
                <a:solidFill>
                  <a:srgbClr val="000000"/>
                </a:solidFill>
                <a:latin typeface="Open Sans"/>
                <a:ea typeface="Open Sans"/>
                <a:cs typeface="Open Sans"/>
                <a:sym typeface="Open Sans"/>
              </a:rPr>
              <a:t> </a:t>
            </a:r>
            <a:endParaRPr b="0" i="0" sz="2000" u="none" cap="none" strike="noStrike">
              <a:solidFill>
                <a:srgbClr val="000000"/>
              </a:solidFill>
              <a:latin typeface="Open Sans"/>
              <a:ea typeface="Open Sans"/>
              <a:cs typeface="Open Sans"/>
              <a:sym typeface="Open Sans"/>
            </a:endParaRPr>
          </a:p>
          <a:p>
            <a:pPr indent="0" lvl="0" marL="457200" marR="0" rtl="0" algn="just">
              <a:lnSpc>
                <a:spcPct val="100000"/>
              </a:lnSpc>
              <a:spcBef>
                <a:spcPts val="0"/>
              </a:spcBef>
              <a:spcAft>
                <a:spcPts val="0"/>
              </a:spcAft>
              <a:buClr>
                <a:srgbClr val="000000"/>
              </a:buClr>
              <a:buSzPts val="2000"/>
              <a:buFont typeface="Arial"/>
              <a:buNone/>
            </a:pPr>
            <a:r>
              <a:rPr b="0" i="0" lang="es" sz="2000" u="none" cap="none" strike="noStrike">
                <a:solidFill>
                  <a:srgbClr val="000000"/>
                </a:solidFill>
                <a:latin typeface="Open Sans"/>
                <a:ea typeface="Open Sans"/>
                <a:cs typeface="Open Sans"/>
                <a:sym typeface="Open Sans"/>
              </a:rPr>
              <a:t>                                           </a:t>
            </a:r>
            <a:endParaRPr b="0" i="0" sz="2000" u="none" cap="none" strike="noStrike">
              <a:solidFill>
                <a:srgbClr val="000000"/>
              </a:solidFill>
              <a:latin typeface="Open Sans"/>
              <a:ea typeface="Open Sans"/>
              <a:cs typeface="Open Sans"/>
              <a:sym typeface="Open Sans"/>
            </a:endParaRPr>
          </a:p>
          <a:p>
            <a:pPr indent="0" lvl="0" marL="0" marR="0" rtl="0" algn="r">
              <a:lnSpc>
                <a:spcPct val="100000"/>
              </a:lnSpc>
              <a:spcBef>
                <a:spcPts val="0"/>
              </a:spcBef>
              <a:spcAft>
                <a:spcPts val="0"/>
              </a:spcAft>
              <a:buClr>
                <a:srgbClr val="000000"/>
              </a:buClr>
              <a:buSzPts val="2000"/>
              <a:buFont typeface="Arial"/>
              <a:buNone/>
            </a:pPr>
            <a:r>
              <a:t/>
            </a:r>
            <a:endParaRPr b="0" i="0" sz="2000" u="none" cap="none" strike="noStrike">
              <a:solidFill>
                <a:srgbClr val="1B786E"/>
              </a:solidFill>
              <a:latin typeface="Open Sans"/>
              <a:ea typeface="Open Sans"/>
              <a:cs typeface="Open Sans"/>
              <a:sym typeface="Open Sans"/>
            </a:endParaRPr>
          </a:p>
        </p:txBody>
      </p:sp>
      <p:pic>
        <p:nvPicPr>
          <p:cNvPr id="110" name="Google Shape;110;p10"/>
          <p:cNvPicPr preferRelativeResize="0"/>
          <p:nvPr/>
        </p:nvPicPr>
        <p:blipFill rotWithShape="1">
          <a:blip r:embed="rId3">
            <a:alphaModFix/>
          </a:blip>
          <a:srcRect b="0" l="0" r="0" t="0"/>
          <a:stretch/>
        </p:blipFill>
        <p:spPr>
          <a:xfrm>
            <a:off x="1036450" y="4136425"/>
            <a:ext cx="4129995" cy="755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1"/>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t>Covarianza en gráficos</a:t>
            </a:r>
            <a:endParaRPr/>
          </a:p>
        </p:txBody>
      </p:sp>
      <p:pic>
        <p:nvPicPr>
          <p:cNvPr id="116" name="Google Shape;116;p11"/>
          <p:cNvPicPr preferRelativeResize="0"/>
          <p:nvPr/>
        </p:nvPicPr>
        <p:blipFill rotWithShape="1">
          <a:blip r:embed="rId3">
            <a:alphaModFix/>
          </a:blip>
          <a:srcRect b="0" l="0" r="0" t="0"/>
          <a:stretch/>
        </p:blipFill>
        <p:spPr>
          <a:xfrm>
            <a:off x="257797" y="1683322"/>
            <a:ext cx="4441249" cy="2357875"/>
          </a:xfrm>
          <a:prstGeom prst="rect">
            <a:avLst/>
          </a:prstGeom>
          <a:noFill/>
          <a:ln>
            <a:noFill/>
          </a:ln>
        </p:spPr>
      </p:pic>
      <p:pic>
        <p:nvPicPr>
          <p:cNvPr id="117" name="Google Shape;117;p11"/>
          <p:cNvPicPr preferRelativeResize="0"/>
          <p:nvPr/>
        </p:nvPicPr>
        <p:blipFill rotWithShape="1">
          <a:blip r:embed="rId4">
            <a:alphaModFix/>
          </a:blip>
          <a:srcRect b="0" l="0" r="0" t="0"/>
          <a:stretch/>
        </p:blipFill>
        <p:spPr>
          <a:xfrm>
            <a:off x="4862121" y="2077650"/>
            <a:ext cx="4086254" cy="2651252"/>
          </a:xfrm>
          <a:prstGeom prst="rect">
            <a:avLst/>
          </a:prstGeom>
          <a:noFill/>
          <a:ln>
            <a:noFill/>
          </a:ln>
        </p:spPr>
      </p:pic>
      <p:sp>
        <p:nvSpPr>
          <p:cNvPr id="118" name="Google Shape;118;p11"/>
          <p:cNvSpPr txBox="1"/>
          <p:nvPr/>
        </p:nvSpPr>
        <p:spPr>
          <a:xfrm>
            <a:off x="855125" y="1198250"/>
            <a:ext cx="736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Open Sans"/>
                <a:ea typeface="Open Sans"/>
                <a:cs typeface="Open Sans"/>
                <a:sym typeface="Open Sans"/>
              </a:rPr>
              <a:t>S</a:t>
            </a:r>
            <a:r>
              <a:rPr b="0" baseline="-25000" i="0" lang="es" sz="1400" u="none" cap="none" strike="noStrike">
                <a:solidFill>
                  <a:srgbClr val="000000"/>
                </a:solidFill>
                <a:latin typeface="Open Sans"/>
                <a:ea typeface="Open Sans"/>
                <a:cs typeface="Open Sans"/>
                <a:sym typeface="Open Sans"/>
              </a:rPr>
              <a:t>XY</a:t>
            </a:r>
            <a:r>
              <a:rPr b="0" i="0" lang="es" sz="1400" u="none" cap="none" strike="noStrike">
                <a:solidFill>
                  <a:srgbClr val="000000"/>
                </a:solidFill>
                <a:latin typeface="Open Sans"/>
                <a:ea typeface="Open Sans"/>
                <a:cs typeface="Open Sans"/>
                <a:sym typeface="Open Sans"/>
              </a:rPr>
              <a:t>&gt;0</a:t>
            </a:r>
            <a:endParaRPr b="0" i="0" sz="1400" u="none" cap="none" strike="noStrike">
              <a:solidFill>
                <a:srgbClr val="000000"/>
              </a:solidFill>
              <a:latin typeface="Open Sans"/>
              <a:ea typeface="Open Sans"/>
              <a:cs typeface="Open Sans"/>
              <a:sym typeface="Open Sans"/>
            </a:endParaRPr>
          </a:p>
        </p:txBody>
      </p:sp>
      <p:sp>
        <p:nvSpPr>
          <p:cNvPr id="119" name="Google Shape;119;p11"/>
          <p:cNvSpPr txBox="1"/>
          <p:nvPr/>
        </p:nvSpPr>
        <p:spPr>
          <a:xfrm>
            <a:off x="3445925" y="1198250"/>
            <a:ext cx="736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Open Sans"/>
                <a:ea typeface="Open Sans"/>
                <a:cs typeface="Open Sans"/>
                <a:sym typeface="Open Sans"/>
              </a:rPr>
              <a:t>S</a:t>
            </a:r>
            <a:r>
              <a:rPr b="0" baseline="-25000" i="0" lang="es" sz="1400" u="none" cap="none" strike="noStrike">
                <a:solidFill>
                  <a:srgbClr val="000000"/>
                </a:solidFill>
                <a:latin typeface="Open Sans"/>
                <a:ea typeface="Open Sans"/>
                <a:cs typeface="Open Sans"/>
                <a:sym typeface="Open Sans"/>
              </a:rPr>
              <a:t>XY</a:t>
            </a:r>
            <a:r>
              <a:rPr b="0" i="0" lang="es" sz="1400" u="none" cap="none" strike="noStrike">
                <a:solidFill>
                  <a:srgbClr val="000000"/>
                </a:solidFill>
                <a:latin typeface="Open Sans"/>
                <a:ea typeface="Open Sans"/>
                <a:cs typeface="Open Sans"/>
                <a:sym typeface="Open Sans"/>
              </a:rPr>
              <a:t>&lt; 0</a:t>
            </a:r>
            <a:endParaRPr b="0" i="0" sz="1400" u="none" cap="none" strike="noStrike">
              <a:solidFill>
                <a:srgbClr val="000000"/>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