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Proxima Nova"/>
      <p:regular r:id="rId50"/>
      <p:bold r:id="rId51"/>
      <p:italic r:id="rId52"/>
      <p:boldItalic r:id="rId53"/>
    </p:embeddedFont>
    <p:embeddedFont>
      <p:font typeface="Economica"/>
      <p:regular r:id="rId54"/>
      <p:bold r:id="rId55"/>
      <p:italic r:id="rId56"/>
      <p:boldItalic r:id="rId57"/>
    </p:embeddedFont>
    <p:embeddedFont>
      <p:font typeface="Roboto"/>
      <p:regular r:id="rId58"/>
      <p:bold r:id="rId59"/>
      <p:italic r:id="rId60"/>
      <p:boldItalic r:id="rId61"/>
    </p:embeddedFont>
    <p:embeddedFont>
      <p:font typeface="Alfa Slab One"/>
      <p:regular r:id="rId62"/>
    </p:embeddedFont>
    <p:embeddedFont>
      <p:font typeface="Open Sans"/>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880">
          <p15:clr>
            <a:srgbClr val="9AA0A6"/>
          </p15:clr>
        </p15:guide>
        <p15:guide id="2" orient="horz" pos="594">
          <p15:clr>
            <a:srgbClr val="9AA0A6"/>
          </p15:clr>
        </p15:guide>
        <p15:guide id="3" orient="horz" pos="1864">
          <p15:clr>
            <a:srgbClr val="9AA0A6"/>
          </p15:clr>
        </p15:guide>
      </p15:sldGuideLst>
    </p:ext>
    <p:ext uri="GoogleSlidesCustomDataVersion2">
      <go:slidesCustomData xmlns:go="http://customooxmlschemas.google.com/" r:id="rId67" roundtripDataSignature="AMtx7mj+MwGNI4P4yVlhSadI7jyJS+/p0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24F73D-D5D2-47E0-9767-FCD46E609292}">
  <a:tblStyle styleId="{DC24F73D-D5D2-47E0-9767-FCD46E609292}"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p:guide pos="594" orient="horz"/>
        <p:guide pos="186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AlfaSlabOne-regular.fntdata"/><Relationship Id="rId61" Type="http://schemas.openxmlformats.org/officeDocument/2006/relationships/font" Target="fonts/Roboto-boldItalic.fntdata"/><Relationship Id="rId20" Type="http://schemas.openxmlformats.org/officeDocument/2006/relationships/slide" Target="slides/slide14.xml"/><Relationship Id="rId64" Type="http://schemas.openxmlformats.org/officeDocument/2006/relationships/font" Target="fonts/OpenSans-bold.fntdata"/><Relationship Id="rId63" Type="http://schemas.openxmlformats.org/officeDocument/2006/relationships/font" Target="fonts/OpenSans-regular.fntdata"/><Relationship Id="rId22" Type="http://schemas.openxmlformats.org/officeDocument/2006/relationships/slide" Target="slides/slide16.xml"/><Relationship Id="rId66" Type="http://schemas.openxmlformats.org/officeDocument/2006/relationships/font" Target="fonts/OpenSans-boldItalic.fntdata"/><Relationship Id="rId21" Type="http://schemas.openxmlformats.org/officeDocument/2006/relationships/slide" Target="slides/slide15.xml"/><Relationship Id="rId65"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67" Type="http://customschemas.google.com/relationships/presentationmetadata" Target="metadata"/><Relationship Id="rId60" Type="http://schemas.openxmlformats.org/officeDocument/2006/relationships/font" Target="fonts/Roboto-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roximaNova-bold.fntdata"/><Relationship Id="rId50" Type="http://schemas.openxmlformats.org/officeDocument/2006/relationships/font" Target="fonts/ProximaNova-regular.fntdata"/><Relationship Id="rId53" Type="http://schemas.openxmlformats.org/officeDocument/2006/relationships/font" Target="fonts/ProximaNova-boldItalic.fntdata"/><Relationship Id="rId52" Type="http://schemas.openxmlformats.org/officeDocument/2006/relationships/font" Target="fonts/ProximaNova-italic.fntdata"/><Relationship Id="rId11" Type="http://schemas.openxmlformats.org/officeDocument/2006/relationships/slide" Target="slides/slide5.xml"/><Relationship Id="rId55" Type="http://schemas.openxmlformats.org/officeDocument/2006/relationships/font" Target="fonts/Economica-bold.fntdata"/><Relationship Id="rId10" Type="http://schemas.openxmlformats.org/officeDocument/2006/relationships/slide" Target="slides/slide4.xml"/><Relationship Id="rId54" Type="http://schemas.openxmlformats.org/officeDocument/2006/relationships/font" Target="fonts/Economica-regular.fntdata"/><Relationship Id="rId13" Type="http://schemas.openxmlformats.org/officeDocument/2006/relationships/slide" Target="slides/slide7.xml"/><Relationship Id="rId57" Type="http://schemas.openxmlformats.org/officeDocument/2006/relationships/font" Target="fonts/Economica-boldItalic.fntdata"/><Relationship Id="rId12" Type="http://schemas.openxmlformats.org/officeDocument/2006/relationships/slide" Target="slides/slide6.xml"/><Relationship Id="rId56" Type="http://schemas.openxmlformats.org/officeDocument/2006/relationships/font" Target="fonts/Economica-italic.fntdata"/><Relationship Id="rId15" Type="http://schemas.openxmlformats.org/officeDocument/2006/relationships/slide" Target="slides/slide9.xml"/><Relationship Id="rId59" Type="http://schemas.openxmlformats.org/officeDocument/2006/relationships/font" Target="fonts/Roboto-bold.fntdata"/><Relationship Id="rId14" Type="http://schemas.openxmlformats.org/officeDocument/2006/relationships/slide" Target="slides/slide8.xml"/><Relationship Id="rId58" Type="http://schemas.openxmlformats.org/officeDocument/2006/relationships/font" Target="fonts/Robot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Toda la parte de visualizaciones de la materia está centrada alrededor de qué conceptos de estadística y probabilidad se benefician de visualizaciones y cómo comunicarlos adecuadamente.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
              <a:t>Pallete http://paletton.com/#uid=71Z0u0kketqasL5fO-fowqrrFla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4c3f15c68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4c3f15c68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Se quiere estimar la densidad (discreta o probabilidad puntual) de dicha variable aleatoria? ¿Cuál sería la probabilidad de que, en la muestra, haya 0 caras, una, etc, hasta 3. es decir cuánto vale P(X=k) para k=0, ..,3. Repitiendo el experimento una cierta cantidad de veces, podemos estimar la probabilidad con la proporción.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Se quiere estimar la densidad (discreta o probabilidad puntual) de dicha variable aleatoria? ¿Cuál sería la probabilidad de que, en la muestra, haya 0 caras, una, etc, hasta 3. es decir cuánto vale P(X=k) para k=0, ..,3. Repitiendo el experimento una cierta cantidad de veces, podemos estimar la probabilidad con la proporción.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solidFill>
                  <a:schemeClr val="dk1"/>
                </a:solidFill>
              </a:rPr>
              <a:t>Se quiere modelar la variable aleatoria cantidad de caras al lanzar una moneda 3 veces. ¿Cuál sería la densidad (discreta) de dicha variable aleatoria? ¿ Cuál sería la probabilidad de que, en la muestra, haya 0 caras? ¿Cuál sería la probabilidad de que haya una cara?, y así hasta 3. es decir, cuánto vale P(X=k) para k=0, ..,3.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Distribución binomial modela la probabilidad de la cantidad de éxitos o  situación de interés. En una n-upla donde p es la probabilidad de éxito o que se de la situación de interés. El que salga cara puede ser considerado un éxito. También el “éxito” puede ser que en una selección, con reposición, la persona elegida tenga rulos. La situación de interés (o “exito” ) puede ser que la persona sea de Capricornio. En la bibliografía se considera el no “exito” como fracaso que sería el complemento.  La probabilidad del fracaso, no éxito o complemento sería (1-p) , etc. p y n resultan parámetros de esta distribución y por eso podeos llamarla distribución paramétrica, define toda una familia de distribuciones binomiales parametrizadas por p y 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s"/>
              <a:t>Reiteramos que el ejemplo anterior (el de las 3 monedas)  es un caso particular de Distribución Binomial, donde </a:t>
            </a:r>
            <a:r>
              <a:rPr lang="es">
                <a:solidFill>
                  <a:schemeClr val="dk1"/>
                </a:solidFill>
              </a:rPr>
              <a:t>p=½ , probabilidad de salir cara y n=3</a:t>
            </a:r>
            <a:endParaRPr>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Para poder empezar a trabajar, tenemos que enteder cuál es el concepto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En el caso de X variable aleatoria discreta, la función de densidad discreta también es llamada probabilidad puntual. Otra notación usual: p(k) = P(X=k), con k en un conjunto finito o infinito numerable (contable). Si puede extender la noción de densidad discreta para variables del tipo categórica que sería la probabilidad de ser asignada a una clase o categoría, pero no está definida la función de distribución acumulada pues las clases no tienen orden.</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Modela la distribución de una variable numérica continua, con valores en toda la recta real más densa en el centro y menos densa hacia los extremos (infinitos). cumple las propiedades de cualquier función de densidad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Modela la distribución de una variable numérica continua, con valores en toda la recta real más densa en el centro y menos densa hacia los extremos (infinitos). cumple las propiedades de cualquier función de densidad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Medida más adecuada para datos categóricos (pues la Media y la Mediana  NO tienen sentido para datos categóricos)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Estos tres conceptos están definidos tanto para una muestra o conjunto de datos como para una función de densidad teórica. Ambos tipos de definiciones tienen las mismas propiedades.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0" name="Google Shape;38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Comenzamos a hablar ahora de dos variables aleatorias: el salario y el nivel de estudios.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Existen otros tipos de medias, pero la más usada es la media aritmética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Existen otros tipos de medias, pero la más usada es la media aritmética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
              <a:t>Existen otros tipos de medias, pero la más usada es la media aritmética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g1f514cee26a_0_4"/>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g1f514cee26a_0_4"/>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g1f514cee26a_0_4"/>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g1f514cee26a_0_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g1f514cee26a_0_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6" name="Google Shape;46;g1f514cee26a_0_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g1f514cee26a_0_31"/>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g1f514cee26a_0_3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0" name="Google Shape;50;g1f514cee26a_0_31"/>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51" name="Google Shape;51;g1f514cee26a_0_31"/>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52" name="Google Shape;52;g1f514cee26a_0_3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3" name="Google Shape;53;g1f514cee26a_0_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g1f514cee26a_0_41"/>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56" name="Google Shape;56;g1f514cee26a_0_41"/>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7" name="Google Shape;57;g1f514cee26a_0_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 name="Shape 14"/>
        <p:cNvGrpSpPr/>
        <p:nvPr/>
      </p:nvGrpSpPr>
      <p:grpSpPr>
        <a:xfrm>
          <a:off x="0" y="0"/>
          <a:ext cx="0" cy="0"/>
          <a:chOff x="0" y="0"/>
          <a:chExt cx="0" cy="0"/>
        </a:xfrm>
      </p:grpSpPr>
      <p:sp>
        <p:nvSpPr>
          <p:cNvPr id="15" name="Google Shape;15;g1f514cee26a_0_38"/>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16" name="Google Shape;16;g1f514cee26a_0_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subtitulo">
  <p:cSld name="SECTION_HEADER_1">
    <p:spTree>
      <p:nvGrpSpPr>
        <p:cNvPr id="17" name="Shape 17"/>
        <p:cNvGrpSpPr/>
        <p:nvPr/>
      </p:nvGrpSpPr>
      <p:grpSpPr>
        <a:xfrm>
          <a:off x="0" y="0"/>
          <a:ext cx="0" cy="0"/>
          <a:chOff x="0" y="0"/>
          <a:chExt cx="0" cy="0"/>
        </a:xfrm>
      </p:grpSpPr>
      <p:sp>
        <p:nvSpPr>
          <p:cNvPr id="18" name="Google Shape;18;g1f514cee26a_0_47"/>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9" name="Google Shape;19;g1f514cee26a_0_47"/>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0" name="Google Shape;20;g1f514cee26a_0_47"/>
          <p:cNvSpPr txBox="1"/>
          <p:nvPr>
            <p:ph type="title"/>
          </p:nvPr>
        </p:nvSpPr>
        <p:spPr>
          <a:xfrm>
            <a:off x="773700" y="1445625"/>
            <a:ext cx="7596600" cy="1530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1" name="Google Shape;21;g1f514cee26a_0_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s"/>
              <a:t>‹#›</a:t>
            </a:fld>
            <a:endParaRPr/>
          </a:p>
        </p:txBody>
      </p:sp>
      <p:sp>
        <p:nvSpPr>
          <p:cNvPr id="22" name="Google Shape;22;g1f514cee26a_0_47"/>
          <p:cNvSpPr txBox="1"/>
          <p:nvPr>
            <p:ph idx="2" type="title"/>
          </p:nvPr>
        </p:nvSpPr>
        <p:spPr>
          <a:xfrm>
            <a:off x="773700" y="2876900"/>
            <a:ext cx="7596600" cy="928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accent2"/>
              </a:buClr>
              <a:buSzPts val="2600"/>
              <a:buNone/>
              <a:defRPr sz="2600">
                <a:solidFill>
                  <a:schemeClr val="accent2"/>
                </a:solidFill>
              </a:defRPr>
            </a:lvl1pPr>
            <a:lvl2pPr lvl="1" algn="ctr">
              <a:lnSpc>
                <a:spcPct val="100000"/>
              </a:lnSpc>
              <a:spcBef>
                <a:spcPts val="0"/>
              </a:spcBef>
              <a:spcAft>
                <a:spcPts val="0"/>
              </a:spcAft>
              <a:buClr>
                <a:schemeClr val="accent2"/>
              </a:buClr>
              <a:buSzPts val="2600"/>
              <a:buNone/>
              <a:defRPr sz="2600">
                <a:solidFill>
                  <a:schemeClr val="accent2"/>
                </a:solidFill>
              </a:defRPr>
            </a:lvl2pPr>
            <a:lvl3pPr lvl="2" algn="ctr">
              <a:lnSpc>
                <a:spcPct val="100000"/>
              </a:lnSpc>
              <a:spcBef>
                <a:spcPts val="0"/>
              </a:spcBef>
              <a:spcAft>
                <a:spcPts val="0"/>
              </a:spcAft>
              <a:buClr>
                <a:schemeClr val="accent2"/>
              </a:buClr>
              <a:buSzPts val="2600"/>
              <a:buNone/>
              <a:defRPr sz="2600">
                <a:solidFill>
                  <a:schemeClr val="accent2"/>
                </a:solidFill>
              </a:defRPr>
            </a:lvl3pPr>
            <a:lvl4pPr lvl="3" algn="ctr">
              <a:lnSpc>
                <a:spcPct val="100000"/>
              </a:lnSpc>
              <a:spcBef>
                <a:spcPts val="0"/>
              </a:spcBef>
              <a:spcAft>
                <a:spcPts val="0"/>
              </a:spcAft>
              <a:buClr>
                <a:schemeClr val="accent2"/>
              </a:buClr>
              <a:buSzPts val="2600"/>
              <a:buNone/>
              <a:defRPr sz="2600">
                <a:solidFill>
                  <a:schemeClr val="accent2"/>
                </a:solidFill>
              </a:defRPr>
            </a:lvl4pPr>
            <a:lvl5pPr lvl="4" algn="ctr">
              <a:lnSpc>
                <a:spcPct val="100000"/>
              </a:lnSpc>
              <a:spcBef>
                <a:spcPts val="0"/>
              </a:spcBef>
              <a:spcAft>
                <a:spcPts val="0"/>
              </a:spcAft>
              <a:buClr>
                <a:schemeClr val="accent2"/>
              </a:buClr>
              <a:buSzPts val="2600"/>
              <a:buNone/>
              <a:defRPr sz="2600">
                <a:solidFill>
                  <a:schemeClr val="accent2"/>
                </a:solidFill>
              </a:defRPr>
            </a:lvl5pPr>
            <a:lvl6pPr lvl="5" algn="ctr">
              <a:lnSpc>
                <a:spcPct val="100000"/>
              </a:lnSpc>
              <a:spcBef>
                <a:spcPts val="0"/>
              </a:spcBef>
              <a:spcAft>
                <a:spcPts val="0"/>
              </a:spcAft>
              <a:buClr>
                <a:schemeClr val="accent2"/>
              </a:buClr>
              <a:buSzPts val="2600"/>
              <a:buNone/>
              <a:defRPr sz="2600">
                <a:solidFill>
                  <a:schemeClr val="accent2"/>
                </a:solidFill>
              </a:defRPr>
            </a:lvl6pPr>
            <a:lvl7pPr lvl="6" algn="ctr">
              <a:lnSpc>
                <a:spcPct val="100000"/>
              </a:lnSpc>
              <a:spcBef>
                <a:spcPts val="0"/>
              </a:spcBef>
              <a:spcAft>
                <a:spcPts val="0"/>
              </a:spcAft>
              <a:buClr>
                <a:schemeClr val="accent2"/>
              </a:buClr>
              <a:buSzPts val="2600"/>
              <a:buNone/>
              <a:defRPr sz="2600">
                <a:solidFill>
                  <a:schemeClr val="accent2"/>
                </a:solidFill>
              </a:defRPr>
            </a:lvl7pPr>
            <a:lvl8pPr lvl="7" algn="ctr">
              <a:lnSpc>
                <a:spcPct val="100000"/>
              </a:lnSpc>
              <a:spcBef>
                <a:spcPts val="0"/>
              </a:spcBef>
              <a:spcAft>
                <a:spcPts val="0"/>
              </a:spcAft>
              <a:buClr>
                <a:schemeClr val="accent2"/>
              </a:buClr>
              <a:buSzPts val="2600"/>
              <a:buNone/>
              <a:defRPr sz="2600">
                <a:solidFill>
                  <a:schemeClr val="accent2"/>
                </a:solidFill>
              </a:defRPr>
            </a:lvl8pPr>
            <a:lvl9pPr lvl="8" algn="ctr">
              <a:lnSpc>
                <a:spcPct val="100000"/>
              </a:lnSpc>
              <a:spcBef>
                <a:spcPts val="0"/>
              </a:spcBef>
              <a:spcAft>
                <a:spcPts val="0"/>
              </a:spcAft>
              <a:buClr>
                <a:schemeClr val="accent2"/>
              </a:buClr>
              <a:buSzPts val="2600"/>
              <a:buNone/>
              <a:defRPr sz="2600">
                <a:solidFill>
                  <a:schemeClr val="accent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 name="Shape 23"/>
        <p:cNvGrpSpPr/>
        <p:nvPr/>
      </p:nvGrpSpPr>
      <p:grpSpPr>
        <a:xfrm>
          <a:off x="0" y="0"/>
          <a:ext cx="0" cy="0"/>
          <a:chOff x="0" y="0"/>
          <a:chExt cx="0" cy="0"/>
        </a:xfrm>
      </p:grpSpPr>
      <p:sp>
        <p:nvSpPr>
          <p:cNvPr id="24" name="Google Shape;24;g1f514cee26a_0_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g1f514cee26a_0_24"/>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g1f514cee26a_0_24"/>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g1f514cee26a_0_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g1f514cee26a_0_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g1f514cee26a_0_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2" name="Google Shape;32;g1f514cee26a_0_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g1f514cee26a_0_28"/>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5" name="Google Shape;35;g1f514cee26a_0_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36" name="Shape 36"/>
        <p:cNvGrpSpPr/>
        <p:nvPr/>
      </p:nvGrpSpPr>
      <p:grpSpPr>
        <a:xfrm>
          <a:off x="0" y="0"/>
          <a:ext cx="0" cy="0"/>
          <a:chOff x="0" y="0"/>
          <a:chExt cx="0" cy="0"/>
        </a:xfrm>
      </p:grpSpPr>
      <p:sp>
        <p:nvSpPr>
          <p:cNvPr id="37" name="Google Shape;37;g1f514cee26a_0_9"/>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38" name="Google Shape;38;g1f514cee26a_0_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g1f514cee26a_0_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1" name="Google Shape;41;g1f514cee26a_0_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g1f514cee26a_0_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g1f514cee26a_0_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g1f514cee26a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g1f514cee26a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g1f514cee26a_0_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diplodatos.famaf.unc.edu.a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hyperlink" Target="http://www.garrahan.gov.ar/PDFS/crecimiento_y_desarrollo/estatura-f-0-6-a.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hyperlink" Target="https://colab.research.google.com/drive/100U_a1TNHN3IPJV6VwmaMd7rOejcUP5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9.png"/><Relationship Id="rId4" Type="http://schemas.openxmlformats.org/officeDocument/2006/relationships/image" Target="../media/image5.png"/><Relationship Id="rId5"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31.png"/><Relationship Id="rId4" Type="http://schemas.openxmlformats.org/officeDocument/2006/relationships/hyperlink" Target="https://upload.wikimedia.org/wikipedia/commons/thumb/3/33/Visualisation_mode_median_mean.svg/512px-Visualisation_mode_median_mean.svg.png"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image" Target="../media/image35.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36.png"/><Relationship Id="rId4" Type="http://schemas.openxmlformats.org/officeDocument/2006/relationships/hyperlink" Target="https://www.proyectosendo.es/hijo-esta-percentil-3-hag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 Id="rId3" Type="http://schemas.openxmlformats.org/officeDocument/2006/relationships/image" Target="../media/image30.gif"/><Relationship Id="rId4" Type="http://schemas.openxmlformats.org/officeDocument/2006/relationships/image" Target="../media/image38.png"/><Relationship Id="rId5" Type="http://schemas.openxmlformats.org/officeDocument/2006/relationships/image" Target="../media/image3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 Id="rId3" Type="http://schemas.openxmlformats.org/officeDocument/2006/relationships/image" Target="../media/image30.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9.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1818800" y="595975"/>
            <a:ext cx="5604600" cy="1957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200"/>
              <a:buNone/>
            </a:pPr>
            <a:r>
              <a:rPr lang="es" sz="4200"/>
              <a:t>Análisis y Visualización de Datos</a:t>
            </a:r>
            <a:endParaRPr/>
          </a:p>
        </p:txBody>
      </p:sp>
      <p:sp>
        <p:nvSpPr>
          <p:cNvPr id="63" name="Google Shape;63;p1"/>
          <p:cNvSpPr txBox="1"/>
          <p:nvPr>
            <p:ph idx="1" type="subTitle"/>
          </p:nvPr>
        </p:nvSpPr>
        <p:spPr>
          <a:xfrm>
            <a:off x="2687875" y="3338400"/>
            <a:ext cx="4070400" cy="70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s" u="sng">
                <a:solidFill>
                  <a:srgbClr val="249C90"/>
                </a:solidFill>
                <a:hlinkClick r:id="rId3">
                  <a:extLst>
                    <a:ext uri="{A12FA001-AC4F-418D-AE19-62706E023703}">
                      <ahyp:hlinkClr val="tx"/>
                    </a:ext>
                  </a:extLst>
                </a:hlinkClick>
              </a:rPr>
              <a:t>Diplomatura Diplodatos 2025</a:t>
            </a:r>
            <a:endParaRPr>
              <a:solidFill>
                <a:srgbClr val="249C9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Medidas de dispersión</a:t>
            </a:r>
            <a:endParaRPr/>
          </a:p>
        </p:txBody>
      </p:sp>
      <p:sp>
        <p:nvSpPr>
          <p:cNvPr id="151" name="Google Shape;151;p10"/>
          <p:cNvSpPr txBox="1"/>
          <p:nvPr>
            <p:ph idx="1" type="body"/>
          </p:nvPr>
        </p:nvSpPr>
        <p:spPr>
          <a:xfrm>
            <a:off x="540300" y="1147800"/>
            <a:ext cx="3008700" cy="831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
              <a:t>Datos numéricos</a:t>
            </a:r>
            <a:endParaRPr/>
          </a:p>
          <a:p>
            <a:pPr indent="0" lvl="0" marL="0" rtl="0" algn="ctr">
              <a:lnSpc>
                <a:spcPct val="150000"/>
              </a:lnSpc>
              <a:spcBef>
                <a:spcPts val="0"/>
              </a:spcBef>
              <a:spcAft>
                <a:spcPts val="0"/>
              </a:spcAft>
              <a:buClr>
                <a:schemeClr val="dk1"/>
              </a:buClr>
              <a:buSzPts val="1100"/>
              <a:buFont typeface="Arial"/>
              <a:buNone/>
            </a:pPr>
            <a:r>
              <a:rPr lang="es"/>
              <a:t>x</a:t>
            </a:r>
            <a:r>
              <a:rPr baseline="-25000" lang="es"/>
              <a:t>1</a:t>
            </a:r>
            <a:r>
              <a:rPr lang="es"/>
              <a:t>, x</a:t>
            </a:r>
            <a:r>
              <a:rPr baseline="-25000" lang="es"/>
              <a:t>2</a:t>
            </a:r>
            <a:r>
              <a:rPr lang="es"/>
              <a:t>, ..x</a:t>
            </a:r>
            <a:r>
              <a:rPr baseline="-25000" lang="es"/>
              <a:t>N</a:t>
            </a:r>
            <a:r>
              <a:rPr lang="es"/>
              <a:t> </a:t>
            </a:r>
            <a:endParaRPr/>
          </a:p>
        </p:txBody>
      </p:sp>
      <p:cxnSp>
        <p:nvCxnSpPr>
          <p:cNvPr id="152" name="Google Shape;152;p10"/>
          <p:cNvCxnSpPr/>
          <p:nvPr/>
        </p:nvCxnSpPr>
        <p:spPr>
          <a:xfrm>
            <a:off x="3461400" y="1304050"/>
            <a:ext cx="0" cy="3558600"/>
          </a:xfrm>
          <a:prstGeom prst="straightConnector1">
            <a:avLst/>
          </a:prstGeom>
          <a:noFill/>
          <a:ln cap="flat" cmpd="sng" w="28575">
            <a:solidFill>
              <a:schemeClr val="dk2"/>
            </a:solidFill>
            <a:prstDash val="dot"/>
            <a:round/>
            <a:headEnd len="sm" w="sm" type="none"/>
            <a:tailEnd len="sm" w="sm" type="none"/>
          </a:ln>
        </p:spPr>
      </p:cxnSp>
      <p:sp>
        <p:nvSpPr>
          <p:cNvPr id="153" name="Google Shape;153;p10"/>
          <p:cNvSpPr txBox="1"/>
          <p:nvPr>
            <p:ph idx="1" type="body"/>
          </p:nvPr>
        </p:nvSpPr>
        <p:spPr>
          <a:xfrm>
            <a:off x="4699450" y="1337350"/>
            <a:ext cx="4502100" cy="30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t>El rango y el rango intercuartílico miden en qué intervalo se encuentran un cierto porcentaje de los datos.</a:t>
            </a:r>
            <a:endParaRPr sz="1600"/>
          </a:p>
          <a:p>
            <a:pPr indent="0" lvl="0" marL="0" rtl="0" algn="l">
              <a:lnSpc>
                <a:spcPct val="115000"/>
              </a:lnSpc>
              <a:spcBef>
                <a:spcPts val="1000"/>
              </a:spcBef>
              <a:spcAft>
                <a:spcPts val="0"/>
              </a:spcAft>
              <a:buSzPts val="1800"/>
              <a:buNone/>
            </a:pPr>
            <a:r>
              <a:rPr lang="es" sz="1600"/>
              <a:t>Rango: </a:t>
            </a:r>
            <a:endParaRPr sz="1600"/>
          </a:p>
          <a:p>
            <a:pPr indent="0" lvl="0" marL="0" rtl="0" algn="ctr">
              <a:lnSpc>
                <a:spcPct val="115000"/>
              </a:lnSpc>
              <a:spcBef>
                <a:spcPts val="1000"/>
              </a:spcBef>
              <a:spcAft>
                <a:spcPts val="0"/>
              </a:spcAft>
              <a:buSzPts val="1800"/>
              <a:buNone/>
            </a:pPr>
            <a:r>
              <a:rPr lang="es" sz="1600"/>
              <a:t>percentil-100 - percentil-0</a:t>
            </a:r>
            <a:endParaRPr sz="1600"/>
          </a:p>
          <a:p>
            <a:pPr indent="0" lvl="0" marL="0" rtl="0" algn="l">
              <a:lnSpc>
                <a:spcPct val="115000"/>
              </a:lnSpc>
              <a:spcBef>
                <a:spcPts val="1000"/>
              </a:spcBef>
              <a:spcAft>
                <a:spcPts val="0"/>
              </a:spcAft>
              <a:buSzPts val="1800"/>
              <a:buNone/>
            </a:pPr>
            <a:r>
              <a:rPr lang="es" sz="1600"/>
              <a:t>Rango intercuartílico:</a:t>
            </a:r>
            <a:endParaRPr sz="1600"/>
          </a:p>
          <a:p>
            <a:pPr indent="0" lvl="0" marL="0" rtl="0" algn="ctr">
              <a:lnSpc>
                <a:spcPct val="115000"/>
              </a:lnSpc>
              <a:spcBef>
                <a:spcPts val="1000"/>
              </a:spcBef>
              <a:spcAft>
                <a:spcPts val="0"/>
              </a:spcAft>
              <a:buSzPts val="1800"/>
              <a:buNone/>
            </a:pPr>
            <a:r>
              <a:rPr lang="es" sz="1600"/>
              <a:t>percentil-75 - percentil-25</a:t>
            </a:r>
            <a:endParaRPr sz="1600"/>
          </a:p>
          <a:p>
            <a:pPr indent="0" lvl="0" marL="0" rtl="0" algn="ctr">
              <a:lnSpc>
                <a:spcPct val="115000"/>
              </a:lnSpc>
              <a:spcBef>
                <a:spcPts val="1000"/>
              </a:spcBef>
              <a:spcAft>
                <a:spcPts val="0"/>
              </a:spcAft>
              <a:buSzPts val="1800"/>
              <a:buNone/>
            </a:pPr>
            <a:r>
              <a:rPr lang="es" sz="1600"/>
              <a:t>Q3 - Q1</a:t>
            </a:r>
            <a:endParaRPr sz="1600"/>
          </a:p>
          <a:p>
            <a:pPr indent="0" lvl="0" marL="0" rtl="0" algn="l">
              <a:lnSpc>
                <a:spcPct val="115000"/>
              </a:lnSpc>
              <a:spcBef>
                <a:spcPts val="1000"/>
              </a:spcBef>
              <a:spcAft>
                <a:spcPts val="0"/>
              </a:spcAft>
              <a:buSzPts val="1800"/>
              <a:buNone/>
            </a:pPr>
            <a:r>
              <a:t/>
            </a:r>
            <a:endParaRPr sz="1600"/>
          </a:p>
        </p:txBody>
      </p:sp>
      <p:pic>
        <p:nvPicPr>
          <p:cNvPr id="154" name="Google Shape;154;p10"/>
          <p:cNvPicPr preferRelativeResize="0"/>
          <p:nvPr/>
        </p:nvPicPr>
        <p:blipFill rotWithShape="1">
          <a:blip r:embed="rId3">
            <a:alphaModFix/>
          </a:blip>
          <a:srcRect b="0" l="0" r="0" t="0"/>
          <a:stretch/>
        </p:blipFill>
        <p:spPr>
          <a:xfrm>
            <a:off x="228600" y="2131500"/>
            <a:ext cx="4110137" cy="2935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Usos de los percentiles y rangos</a:t>
            </a:r>
            <a:endParaRPr/>
          </a:p>
        </p:txBody>
      </p:sp>
      <p:sp>
        <p:nvSpPr>
          <p:cNvPr id="160" name="Google Shape;160;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s"/>
              <a:t>En el caso de la mediana (percentil-50), medir la tendencia central</a:t>
            </a:r>
            <a:endParaRPr/>
          </a:p>
          <a:p>
            <a:pPr indent="-342900" lvl="0" marL="457200" rtl="0" algn="l">
              <a:lnSpc>
                <a:spcPct val="115000"/>
              </a:lnSpc>
              <a:spcBef>
                <a:spcPts val="0"/>
              </a:spcBef>
              <a:spcAft>
                <a:spcPts val="0"/>
              </a:spcAft>
              <a:buSzPts val="1800"/>
              <a:buChar char="●"/>
            </a:pPr>
            <a:r>
              <a:rPr lang="es"/>
              <a:t>Contextualizar el valor de un dato con respecto a otros</a:t>
            </a:r>
            <a:endParaRPr/>
          </a:p>
          <a:p>
            <a:pPr indent="0" lvl="0" marL="914400" rtl="0" algn="l">
              <a:lnSpc>
                <a:spcPct val="115000"/>
              </a:lnSpc>
              <a:spcBef>
                <a:spcPts val="1600"/>
              </a:spcBef>
              <a:spcAft>
                <a:spcPts val="0"/>
              </a:spcAft>
              <a:buSzPts val="1800"/>
              <a:buNone/>
            </a:pPr>
            <a:r>
              <a:rPr lang="es"/>
              <a:t>Una persona de sexo femenino de 6 años mide 95cm</a:t>
            </a:r>
            <a:endParaRPr/>
          </a:p>
          <a:p>
            <a:pPr indent="0" lvl="0" marL="914400" rtl="0" algn="l">
              <a:lnSpc>
                <a:spcPct val="115000"/>
              </a:lnSpc>
              <a:spcBef>
                <a:spcPts val="1600"/>
              </a:spcBef>
              <a:spcAft>
                <a:spcPts val="0"/>
              </a:spcAft>
              <a:buSzPts val="1800"/>
              <a:buNone/>
            </a:pPr>
            <a:r>
              <a:rPr lang="es"/>
              <a:t>Está en el 10% de personas con menor estatura del mismo grupo. [</a:t>
            </a:r>
            <a:r>
              <a:rPr lang="es" u="sng">
                <a:solidFill>
                  <a:schemeClr val="hlink"/>
                </a:solidFill>
                <a:hlinkClick r:id="rId3"/>
              </a:rPr>
              <a:t>Curvas</a:t>
            </a:r>
            <a:r>
              <a:rPr lang="es"/>
              <a:t>], se visualiza, para cada edad, los percentiles de la distribución condicional al grupo.</a:t>
            </a:r>
            <a:endParaRPr/>
          </a:p>
          <a:p>
            <a:pPr indent="-342900" lvl="0" marL="457200" rtl="0" algn="l">
              <a:lnSpc>
                <a:spcPct val="115000"/>
              </a:lnSpc>
              <a:spcBef>
                <a:spcPts val="1600"/>
              </a:spcBef>
              <a:spcAft>
                <a:spcPts val="0"/>
              </a:spcAft>
              <a:buSzPts val="1800"/>
              <a:buChar char="●"/>
            </a:pPr>
            <a:r>
              <a:rPr lang="es"/>
              <a:t>Identificación y eliminación de valores extremos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4c3f15c685_1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boxplot</a:t>
            </a:r>
            <a:endParaRPr/>
          </a:p>
        </p:txBody>
      </p:sp>
      <p:pic>
        <p:nvPicPr>
          <p:cNvPr id="166" name="Google Shape;166;g34c3f15c685_1_0"/>
          <p:cNvPicPr preferRelativeResize="0"/>
          <p:nvPr/>
        </p:nvPicPr>
        <p:blipFill>
          <a:blip r:embed="rId3">
            <a:alphaModFix/>
          </a:blip>
          <a:stretch>
            <a:fillRect/>
          </a:stretch>
        </p:blipFill>
        <p:spPr>
          <a:xfrm>
            <a:off x="152400" y="1170125"/>
            <a:ext cx="7641949" cy="3820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2"/>
          <p:cNvSpPr txBox="1"/>
          <p:nvPr>
            <p:ph type="title"/>
          </p:nvPr>
        </p:nvSpPr>
        <p:spPr>
          <a:xfrm>
            <a:off x="490250" y="450150"/>
            <a:ext cx="79887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s"/>
              <a:t>Demo con Notebook </a:t>
            </a:r>
            <a:endParaRPr/>
          </a:p>
          <a:p>
            <a:pPr indent="0" lvl="0" marL="0" rtl="0" algn="l">
              <a:lnSpc>
                <a:spcPct val="100000"/>
              </a:lnSpc>
              <a:spcBef>
                <a:spcPts val="0"/>
              </a:spcBef>
              <a:spcAft>
                <a:spcPts val="0"/>
              </a:spcAft>
              <a:buSzPts val="4800"/>
              <a:buNone/>
            </a:pPr>
            <a:r>
              <a:rPr lang="es" sz="3400" u="sng">
                <a:solidFill>
                  <a:schemeClr val="hlink"/>
                </a:solidFill>
                <a:hlinkClick r:id="rId3"/>
              </a:rPr>
              <a:t>02 Datos y Modelos.ipynb</a:t>
            </a:r>
            <a:endParaRPr sz="3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490250" y="450150"/>
            <a:ext cx="7988700" cy="4090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s" sz="3600"/>
              <a:t>Teoría, datos, experimentos, simulación... </a:t>
            </a:r>
            <a:endParaRPr sz="3600"/>
          </a:p>
          <a:p>
            <a:pPr indent="0" lvl="0" marL="0" rtl="0" algn="ctr">
              <a:lnSpc>
                <a:spcPct val="100000"/>
              </a:lnSpc>
              <a:spcBef>
                <a:spcPts val="0"/>
              </a:spcBef>
              <a:spcAft>
                <a:spcPts val="0"/>
              </a:spcAft>
              <a:buClr>
                <a:schemeClr val="dk1"/>
              </a:buClr>
              <a:buSzPts val="1100"/>
              <a:buFont typeface="Arial"/>
              <a:buNone/>
            </a:pPr>
            <a:r>
              <a:rPr lang="es" sz="3600"/>
              <a:t>¿Que es todo esto y cómo se combinan?</a:t>
            </a:r>
            <a:endParaRPr sz="3600"/>
          </a:p>
          <a:p>
            <a:pPr indent="0" lvl="0" marL="0" rtl="0" algn="l">
              <a:lnSpc>
                <a:spcPct val="100000"/>
              </a:lnSpc>
              <a:spcBef>
                <a:spcPts val="0"/>
              </a:spcBef>
              <a:spcAft>
                <a:spcPts val="0"/>
              </a:spcAft>
              <a:buSzPts val="4800"/>
              <a:buNone/>
            </a:pPr>
            <a:r>
              <a:t/>
            </a:r>
            <a:endParaRPr sz="3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Variable Aleatoria (discreta numérica) </a:t>
            </a:r>
            <a:endParaRPr b="1" sz="3800">
              <a:latin typeface="Open Sans"/>
              <a:ea typeface="Open Sans"/>
              <a:cs typeface="Open Sans"/>
              <a:sym typeface="Open Sans"/>
            </a:endParaRPr>
          </a:p>
        </p:txBody>
      </p:sp>
      <p:sp>
        <p:nvSpPr>
          <p:cNvPr id="182" name="Google Shape;182;p14"/>
          <p:cNvSpPr txBox="1"/>
          <p:nvPr>
            <p:ph idx="1" type="body"/>
          </p:nvPr>
        </p:nvSpPr>
        <p:spPr>
          <a:xfrm>
            <a:off x="387500" y="1147225"/>
            <a:ext cx="8817600" cy="82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400"/>
              </a:spcAft>
              <a:buSzPts val="1800"/>
              <a:buNone/>
            </a:pPr>
            <a:r>
              <a:rPr lang="es" sz="2200"/>
              <a:t>X= cantidad de caras en 3 tiradas de moneda. </a:t>
            </a:r>
            <a:endParaRPr sz="2200"/>
          </a:p>
        </p:txBody>
      </p:sp>
      <p:pic>
        <p:nvPicPr>
          <p:cNvPr id="183" name="Google Shape;183;p14"/>
          <p:cNvPicPr preferRelativeResize="0"/>
          <p:nvPr/>
        </p:nvPicPr>
        <p:blipFill rotWithShape="1">
          <a:blip r:embed="rId3">
            <a:alphaModFix/>
          </a:blip>
          <a:srcRect b="4756" l="19280" r="12102" t="83677"/>
          <a:stretch/>
        </p:blipFill>
        <p:spPr>
          <a:xfrm>
            <a:off x="5689000" y="3030075"/>
            <a:ext cx="2411500" cy="304800"/>
          </a:xfrm>
          <a:prstGeom prst="rect">
            <a:avLst/>
          </a:prstGeom>
          <a:noFill/>
          <a:ln>
            <a:noFill/>
          </a:ln>
        </p:spPr>
      </p:pic>
      <p:sp>
        <p:nvSpPr>
          <p:cNvPr id="184" name="Google Shape;184;p14"/>
          <p:cNvSpPr txBox="1"/>
          <p:nvPr/>
        </p:nvSpPr>
        <p:spPr>
          <a:xfrm>
            <a:off x="6105875" y="3348325"/>
            <a:ext cx="14433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Open Sans"/>
                <a:ea typeface="Open Sans"/>
                <a:cs typeface="Open Sans"/>
                <a:sym typeface="Open Sans"/>
              </a:rPr>
              <a:t>R</a:t>
            </a:r>
            <a:r>
              <a:rPr b="0" baseline="-25000" i="0" lang="es" sz="1400" u="none" cap="none" strike="noStrike">
                <a:solidFill>
                  <a:srgbClr val="000000"/>
                </a:solidFill>
                <a:latin typeface="Open Sans"/>
                <a:ea typeface="Open Sans"/>
                <a:cs typeface="Open Sans"/>
                <a:sym typeface="Open Sans"/>
              </a:rPr>
              <a:t>X</a:t>
            </a:r>
            <a:r>
              <a:rPr b="0" i="0" lang="es" sz="1400" u="none" cap="none" strike="noStrike">
                <a:solidFill>
                  <a:srgbClr val="000000"/>
                </a:solidFill>
                <a:latin typeface="Open Sans"/>
                <a:ea typeface="Open Sans"/>
                <a:cs typeface="Open Sans"/>
                <a:sym typeface="Open Sans"/>
              </a:rPr>
              <a:t>={ 0, 1, 2, 3 }</a:t>
            </a:r>
            <a:endParaRPr b="0" i="0" sz="1400" u="none" cap="none" strike="noStrike">
              <a:solidFill>
                <a:srgbClr val="000000"/>
              </a:solidFill>
              <a:latin typeface="Open Sans"/>
              <a:ea typeface="Open Sans"/>
              <a:cs typeface="Open Sans"/>
              <a:sym typeface="Open Sans"/>
            </a:endParaRPr>
          </a:p>
        </p:txBody>
      </p:sp>
      <p:graphicFrame>
        <p:nvGraphicFramePr>
          <p:cNvPr id="185" name="Google Shape;185;p14"/>
          <p:cNvGraphicFramePr/>
          <p:nvPr/>
        </p:nvGraphicFramePr>
        <p:xfrm>
          <a:off x="1195450" y="2351075"/>
          <a:ext cx="3000000" cy="3000000"/>
        </p:xfrm>
        <a:graphic>
          <a:graphicData uri="http://schemas.openxmlformats.org/drawingml/2006/table">
            <a:tbl>
              <a:tblPr>
                <a:noFill/>
                <a:tableStyleId>{DC24F73D-D5D2-47E0-9767-FCD46E609292}</a:tableStyleId>
              </a:tblPr>
              <a:tblGrid>
                <a:gridCol w="617675"/>
                <a:gridCol w="617675"/>
                <a:gridCol w="617675"/>
                <a:gridCol w="617675"/>
              </a:tblGrid>
              <a:tr h="118557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highlight>
                            <a:srgbClr val="6AA84F"/>
                          </a:highlight>
                        </a:rPr>
                        <a:t>ccc</a:t>
                      </a:r>
                      <a:endParaRPr sz="1400" u="none" cap="none" strike="noStrike">
                        <a:highlight>
                          <a:srgbClr val="6AA84F"/>
                        </a:highlight>
                      </a:endParaRPr>
                    </a:p>
                  </a:txBody>
                  <a:tcPr marT="91425" marB="91425" marR="91425" marL="91425" anchor="ctr">
                    <a:lnL cap="flat" cmpd="sng" w="9525">
                      <a:solidFill>
                        <a:srgbClr val="1B786E"/>
                      </a:solidFill>
                      <a:prstDash val="solid"/>
                      <a:round/>
                      <a:headEnd len="sm" w="sm" type="none"/>
                      <a:tailEnd len="sm" w="sm" type="none"/>
                    </a:lnL>
                    <a:lnR cap="flat" cmpd="sng" w="9525">
                      <a:solidFill>
                        <a:srgbClr val="1B786E"/>
                      </a:solidFill>
                      <a:prstDash val="solid"/>
                      <a:round/>
                      <a:headEnd len="sm" w="sm" type="none"/>
                      <a:tailEnd len="sm" w="sm" type="none"/>
                    </a:lnR>
                    <a:lnT cap="flat" cmpd="sng" w="9525">
                      <a:solidFill>
                        <a:srgbClr val="1B786E"/>
                      </a:solidFill>
                      <a:prstDash val="solid"/>
                      <a:round/>
                      <a:headEnd len="sm" w="sm" type="none"/>
                      <a:tailEnd len="sm" w="sm" type="none"/>
                    </a:lnT>
                    <a:lnB cap="flat" cmpd="sng" w="9525">
                      <a:solidFill>
                        <a:srgbClr val="1B786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highlight>
                            <a:srgbClr val="6AA84F"/>
                          </a:highlight>
                        </a:rPr>
                        <a:t>ccs</a:t>
                      </a:r>
                      <a:endParaRPr sz="1400" u="none" cap="none" strike="noStrike">
                        <a:highlight>
                          <a:srgbClr val="6AA84F"/>
                        </a:highlight>
                      </a:endParaRPr>
                    </a:p>
                  </a:txBody>
                  <a:tcPr marT="91425" marB="91425" marR="91425" marL="91425" anchor="ctr">
                    <a:lnL cap="flat" cmpd="sng" w="9525">
                      <a:solidFill>
                        <a:srgbClr val="1B786E"/>
                      </a:solidFill>
                      <a:prstDash val="solid"/>
                      <a:round/>
                      <a:headEnd len="sm" w="sm" type="none"/>
                      <a:tailEnd len="sm" w="sm" type="none"/>
                    </a:lnL>
                    <a:lnR cap="flat" cmpd="sng" w="9525">
                      <a:solidFill>
                        <a:srgbClr val="1B786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highlight>
                            <a:srgbClr val="3C78D8"/>
                          </a:highlight>
                        </a:rPr>
                        <a:t>scc</a:t>
                      </a:r>
                      <a:endParaRPr sz="1400" u="none" cap="none" strike="noStrike">
                        <a:highlight>
                          <a:srgbClr val="3C78D8"/>
                        </a:highlight>
                      </a:endParaRPr>
                    </a:p>
                  </a:txBody>
                  <a:tcPr marT="91425" marB="91425" marR="91425" marL="91425" anchor="ctr">
                    <a:lnL cap="flat" cmpd="sng" w="9525">
                      <a:solidFill>
                        <a:srgbClr val="1B786E"/>
                      </a:solidFill>
                      <a:prstDash val="solid"/>
                      <a:round/>
                      <a:headEnd len="sm" w="sm" type="none"/>
                      <a:tailEnd len="sm" w="sm" type="none"/>
                    </a:lnL>
                    <a:lnR cap="flat" cmpd="sng" w="9525">
                      <a:solidFill>
                        <a:srgbClr val="1B786E"/>
                      </a:solidFill>
                      <a:prstDash val="solid"/>
                      <a:round/>
                      <a:headEnd len="sm" w="sm" type="none"/>
                      <a:tailEnd len="sm" w="sm" type="none"/>
                    </a:lnR>
                    <a:lnT cap="flat" cmpd="sng" w="9525">
                      <a:solidFill>
                        <a:srgbClr val="1B786E"/>
                      </a:solidFill>
                      <a:prstDash val="solid"/>
                      <a:round/>
                      <a:headEnd len="sm" w="sm" type="none"/>
                      <a:tailEnd len="sm" w="sm" type="none"/>
                    </a:lnT>
                    <a:lnB cap="flat" cmpd="sng" w="9525">
                      <a:solidFill>
                        <a:srgbClr val="1B786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highlight>
                            <a:srgbClr val="3C78D8"/>
                          </a:highlight>
                        </a:rPr>
                        <a:t>scs</a:t>
                      </a:r>
                      <a:endParaRPr sz="1400" u="none" cap="none" strike="noStrike">
                        <a:highlight>
                          <a:srgbClr val="3C78D8"/>
                        </a:highlight>
                      </a:endParaRPr>
                    </a:p>
                  </a:txBody>
                  <a:tcPr marT="91425" marB="91425" marR="91425" marL="91425" anchor="ctr">
                    <a:lnL cap="flat" cmpd="sng" w="9525">
                      <a:solidFill>
                        <a:srgbClr val="1B786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85575">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highlight>
                            <a:srgbClr val="38761D"/>
                          </a:highlight>
                        </a:rPr>
                        <a:t>csc</a:t>
                      </a:r>
                      <a:endParaRPr sz="1400" u="none" cap="none" strike="noStrike">
                        <a:highlight>
                          <a:srgbClr val="38761D"/>
                        </a:highlight>
                      </a:endParaRPr>
                    </a:p>
                  </a:txBody>
                  <a:tcPr marT="91425" marB="91425" marR="91425" marL="91425" anchor="ctr">
                    <a:lnL cap="flat" cmpd="sng" w="9525">
                      <a:solidFill>
                        <a:srgbClr val="1B786E"/>
                      </a:solidFill>
                      <a:prstDash val="solid"/>
                      <a:round/>
                      <a:headEnd len="sm" w="sm" type="none"/>
                      <a:tailEnd len="sm" w="sm" type="none"/>
                    </a:lnL>
                    <a:lnR cap="flat" cmpd="sng" w="9525">
                      <a:solidFill>
                        <a:srgbClr val="1B786E"/>
                      </a:solidFill>
                      <a:prstDash val="solid"/>
                      <a:round/>
                      <a:headEnd len="sm" w="sm" type="none"/>
                      <a:tailEnd len="sm" w="sm" type="none"/>
                    </a:lnR>
                    <a:lnT cap="flat" cmpd="sng" w="9525">
                      <a:solidFill>
                        <a:srgbClr val="1B786E"/>
                      </a:solidFill>
                      <a:prstDash val="solid"/>
                      <a:round/>
                      <a:headEnd len="sm" w="sm" type="none"/>
                      <a:tailEnd len="sm" w="sm" type="none"/>
                    </a:lnT>
                    <a:lnB cap="flat" cmpd="sng" w="9525">
                      <a:solidFill>
                        <a:srgbClr val="1B786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highlight>
                            <a:srgbClr val="38761D"/>
                          </a:highlight>
                        </a:rPr>
                        <a:t>css</a:t>
                      </a:r>
                      <a:endParaRPr sz="1400" u="none" cap="none" strike="noStrike">
                        <a:highlight>
                          <a:srgbClr val="38761D"/>
                        </a:highlight>
                      </a:endParaRPr>
                    </a:p>
                  </a:txBody>
                  <a:tcPr marT="91425" marB="91425" marR="91425" marL="91425" anchor="ctr">
                    <a:lnL cap="flat" cmpd="sng" w="9525">
                      <a:solidFill>
                        <a:srgbClr val="1B786E"/>
                      </a:solidFill>
                      <a:prstDash val="solid"/>
                      <a:round/>
                      <a:headEnd len="sm" w="sm" type="none"/>
                      <a:tailEnd len="sm" w="sm" type="none"/>
                    </a:lnL>
                    <a:lnR cap="flat" cmpd="sng" w="9525">
                      <a:solidFill>
                        <a:srgbClr val="1B786E"/>
                      </a:solidFill>
                      <a:prstDash val="solid"/>
                      <a:round/>
                      <a:headEnd len="sm" w="sm" type="none"/>
                      <a:tailEnd len="sm" w="sm" type="none"/>
                    </a:lnR>
                    <a:lnT cap="flat" cmpd="sng" w="9525">
                      <a:solidFill>
                        <a:srgbClr val="9E9E9E"/>
                      </a:solidFill>
                      <a:prstDash val="solid"/>
                      <a:round/>
                      <a:headEnd len="sm" w="sm" type="none"/>
                      <a:tailEnd len="sm" w="sm" type="none"/>
                    </a:lnT>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highlight>
                            <a:srgbClr val="1155CC"/>
                          </a:highlight>
                        </a:rPr>
                        <a:t>ssc</a:t>
                      </a:r>
                      <a:endParaRPr sz="1400" u="none" cap="none" strike="noStrike">
                        <a:highlight>
                          <a:srgbClr val="1155CC"/>
                        </a:highlight>
                      </a:endParaRPr>
                    </a:p>
                  </a:txBody>
                  <a:tcPr marT="91425" marB="91425" marR="91425" marL="91425" anchor="ctr">
                    <a:lnL cap="flat" cmpd="sng" w="9525">
                      <a:solidFill>
                        <a:srgbClr val="1B786E"/>
                      </a:solidFill>
                      <a:prstDash val="solid"/>
                      <a:round/>
                      <a:headEnd len="sm" w="sm" type="none"/>
                      <a:tailEnd len="sm" w="sm" type="none"/>
                    </a:lnL>
                    <a:lnR cap="flat" cmpd="sng" w="9525">
                      <a:solidFill>
                        <a:srgbClr val="1B786E"/>
                      </a:solidFill>
                      <a:prstDash val="solid"/>
                      <a:round/>
                      <a:headEnd len="sm" w="sm" type="none"/>
                      <a:tailEnd len="sm" w="sm" type="none"/>
                    </a:lnR>
                    <a:lnT cap="flat" cmpd="sng" w="9525">
                      <a:solidFill>
                        <a:srgbClr val="1B786E"/>
                      </a:solidFill>
                      <a:prstDash val="solid"/>
                      <a:round/>
                      <a:headEnd len="sm" w="sm" type="none"/>
                      <a:tailEnd len="sm" w="sm" type="none"/>
                    </a:lnT>
                    <a:lnB cap="flat" cmpd="sng" w="9525">
                      <a:solidFill>
                        <a:srgbClr val="1B786E"/>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s" sz="1400" u="none" cap="none" strike="noStrike">
                          <a:highlight>
                            <a:srgbClr val="1155CC"/>
                          </a:highlight>
                        </a:rPr>
                        <a:t>sss</a:t>
                      </a:r>
                      <a:endParaRPr sz="1400" u="none" cap="none" strike="noStrike">
                        <a:highlight>
                          <a:srgbClr val="1155CC"/>
                        </a:highlight>
                      </a:endParaRPr>
                    </a:p>
                  </a:txBody>
                  <a:tcPr marT="91425" marB="91425" marR="91425" marL="91425" anchor="ctr">
                    <a:lnL cap="flat" cmpd="sng" w="9525">
                      <a:solidFill>
                        <a:srgbClr val="1B786E"/>
                      </a:solidFill>
                      <a:prstDash val="solid"/>
                      <a:round/>
                      <a:headEnd len="sm" w="sm" type="none"/>
                      <a:tailEnd len="sm" w="sm" type="none"/>
                    </a:lnL>
                    <a:lnT cap="flat" cmpd="sng" w="9525">
                      <a:solidFill>
                        <a:srgbClr val="9E9E9E"/>
                      </a:solidFill>
                      <a:prstDash val="solid"/>
                      <a:round/>
                      <a:headEnd len="sm" w="sm" type="none"/>
                      <a:tailEnd len="sm" w="sm" type="none"/>
                    </a:lnT>
                  </a:tcPr>
                </a:tc>
              </a:tr>
            </a:tbl>
          </a:graphicData>
        </a:graphic>
      </p:graphicFrame>
      <p:sp>
        <p:nvSpPr>
          <p:cNvPr id="186" name="Google Shape;186;p14"/>
          <p:cNvSpPr txBox="1"/>
          <p:nvPr/>
        </p:nvSpPr>
        <p:spPr>
          <a:xfrm>
            <a:off x="1424975" y="1847725"/>
            <a:ext cx="3541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1600"/>
              </a:spcAft>
              <a:buClr>
                <a:srgbClr val="000000"/>
              </a:buClr>
              <a:buSzPts val="2400"/>
              <a:buFont typeface="Arial"/>
              <a:buNone/>
            </a:pPr>
            <a:r>
              <a:rPr b="0" i="0" lang="es" sz="2400" u="none" cap="none" strike="noStrike">
                <a:solidFill>
                  <a:srgbClr val="000000"/>
                </a:solidFill>
                <a:latin typeface="Open Sans"/>
                <a:ea typeface="Open Sans"/>
                <a:cs typeface="Open Sans"/>
                <a:sym typeface="Open Sans"/>
              </a:rPr>
              <a:t>Ω</a:t>
            </a:r>
            <a:r>
              <a:rPr b="0" i="0" lang="es" sz="1400" u="none" cap="none" strike="noStrike">
                <a:solidFill>
                  <a:schemeClr val="dk1"/>
                </a:solidFill>
                <a:latin typeface="Open Sans"/>
                <a:ea typeface="Open Sans"/>
                <a:cs typeface="Open Sans"/>
                <a:sym typeface="Open Sans"/>
              </a:rPr>
              <a:t>={ccc,ccs,csc,css,scc,scs,ssc,sss}</a:t>
            </a:r>
            <a:endParaRPr b="0" i="0" sz="1200" u="none" cap="none" strike="noStrike">
              <a:solidFill>
                <a:srgbClr val="000000"/>
              </a:solidFill>
              <a:latin typeface="Arial"/>
              <a:ea typeface="Arial"/>
              <a:cs typeface="Arial"/>
              <a:sym typeface="Arial"/>
            </a:endParaRPr>
          </a:p>
        </p:txBody>
      </p:sp>
      <p:sp>
        <p:nvSpPr>
          <p:cNvPr id="187" name="Google Shape;187;p14"/>
          <p:cNvSpPr/>
          <p:nvPr/>
        </p:nvSpPr>
        <p:spPr>
          <a:xfrm>
            <a:off x="3557075" y="2427275"/>
            <a:ext cx="2743131" cy="614253"/>
          </a:xfrm>
          <a:custGeom>
            <a:rect b="b" l="l" r="r" t="t"/>
            <a:pathLst>
              <a:path extrusionOk="0" h="21844" w="102108">
                <a:moveTo>
                  <a:pt x="0" y="21844"/>
                </a:moveTo>
                <a:cubicBezTo>
                  <a:pt x="9313" y="18203"/>
                  <a:pt x="38862" y="0"/>
                  <a:pt x="55880" y="0"/>
                </a:cubicBezTo>
                <a:cubicBezTo>
                  <a:pt x="72898" y="0"/>
                  <a:pt x="94403" y="18203"/>
                  <a:pt x="102108" y="21844"/>
                </a:cubicBezTo>
              </a:path>
            </a:pathLst>
          </a:custGeom>
          <a:noFill/>
          <a:ln cap="flat" cmpd="sng" w="9525">
            <a:solidFill>
              <a:srgbClr val="5D40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88" name="Google Shape;188;p14"/>
          <p:cNvCxnSpPr/>
          <p:nvPr/>
        </p:nvCxnSpPr>
        <p:spPr>
          <a:xfrm>
            <a:off x="6193450" y="2986125"/>
            <a:ext cx="368400" cy="216000"/>
          </a:xfrm>
          <a:prstGeom prst="straightConnector1">
            <a:avLst/>
          </a:prstGeom>
          <a:noFill/>
          <a:ln cap="flat" cmpd="sng" w="9525">
            <a:solidFill>
              <a:srgbClr val="5D4037"/>
            </a:solidFill>
            <a:prstDash val="solid"/>
            <a:round/>
            <a:headEnd len="sm" w="sm" type="none"/>
            <a:tailEnd len="med" w="med" type="triangle"/>
          </a:ln>
        </p:spPr>
      </p:cxnSp>
      <p:sp>
        <p:nvSpPr>
          <p:cNvPr id="189" name="Google Shape;189;p14"/>
          <p:cNvSpPr txBox="1"/>
          <p:nvPr/>
        </p:nvSpPr>
        <p:spPr>
          <a:xfrm>
            <a:off x="4270771" y="2046325"/>
            <a:ext cx="19227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800"/>
              <a:buFont typeface="Arial"/>
              <a:buNone/>
            </a:pPr>
            <a:r>
              <a:rPr b="0" i="0" lang="es" sz="1800" u="none" cap="none" strike="noStrike">
                <a:solidFill>
                  <a:srgbClr val="000000"/>
                </a:solidFill>
                <a:latin typeface="Open Sans"/>
                <a:ea typeface="Open Sans"/>
                <a:cs typeface="Open Sans"/>
                <a:sym typeface="Open Sans"/>
              </a:rPr>
              <a:t>X</a:t>
            </a:r>
            <a:endParaRPr b="0" i="0" sz="1400" u="none" cap="none" strike="noStrike">
              <a:solidFill>
                <a:srgbClr val="000000"/>
              </a:solidFill>
              <a:latin typeface="Arial"/>
              <a:ea typeface="Arial"/>
              <a:cs typeface="Arial"/>
              <a:sym typeface="Arial"/>
            </a:endParaRPr>
          </a:p>
        </p:txBody>
      </p:sp>
      <p:sp>
        <p:nvSpPr>
          <p:cNvPr id="190" name="Google Shape;190;p14"/>
          <p:cNvSpPr/>
          <p:nvPr/>
        </p:nvSpPr>
        <p:spPr>
          <a:xfrm rot="-984998">
            <a:off x="3210409" y="2513489"/>
            <a:ext cx="2528132" cy="1024234"/>
          </a:xfrm>
          <a:custGeom>
            <a:rect b="b" l="l" r="r" t="t"/>
            <a:pathLst>
              <a:path extrusionOk="0" h="21844" w="102108">
                <a:moveTo>
                  <a:pt x="0" y="21844"/>
                </a:moveTo>
                <a:cubicBezTo>
                  <a:pt x="9313" y="18203"/>
                  <a:pt x="38862" y="0"/>
                  <a:pt x="55880" y="0"/>
                </a:cubicBezTo>
                <a:cubicBezTo>
                  <a:pt x="72898" y="0"/>
                  <a:pt x="94403" y="18203"/>
                  <a:pt x="102108" y="21844"/>
                </a:cubicBezTo>
              </a:path>
            </a:pathLst>
          </a:custGeom>
          <a:noFill/>
          <a:ln cap="flat" cmpd="sng" w="9525">
            <a:solidFill>
              <a:srgbClr val="5D403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1" name="Google Shape;191;p14"/>
          <p:cNvCxnSpPr/>
          <p:nvPr/>
        </p:nvCxnSpPr>
        <p:spPr>
          <a:xfrm>
            <a:off x="5463325" y="2917600"/>
            <a:ext cx="368400" cy="216000"/>
          </a:xfrm>
          <a:prstGeom prst="straightConnector1">
            <a:avLst/>
          </a:prstGeom>
          <a:noFill/>
          <a:ln cap="flat" cmpd="sng" w="9525">
            <a:solidFill>
              <a:srgbClr val="5D4037"/>
            </a:solidFill>
            <a:prstDash val="solid"/>
            <a:round/>
            <a:headEnd len="sm" w="sm" type="none"/>
            <a:tailEnd len="med" w="med" type="triangle"/>
          </a:ln>
        </p:spPr>
      </p:cxnSp>
      <p:sp>
        <p:nvSpPr>
          <p:cNvPr id="192" name="Google Shape;192;p14"/>
          <p:cNvSpPr txBox="1"/>
          <p:nvPr/>
        </p:nvSpPr>
        <p:spPr>
          <a:xfrm>
            <a:off x="4285125" y="3860325"/>
            <a:ext cx="3000000" cy="86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200"/>
              <a:buFont typeface="Arial"/>
              <a:buNone/>
            </a:pPr>
            <a:r>
              <a:rPr b="0" i="0" lang="es" sz="2200" u="none" cap="none" strike="noStrike">
                <a:solidFill>
                  <a:schemeClr val="dk1"/>
                </a:solidFill>
                <a:latin typeface="Open Sans"/>
                <a:ea typeface="Open Sans"/>
                <a:cs typeface="Open Sans"/>
                <a:sym typeface="Open Sans"/>
              </a:rPr>
              <a:t>P(X=0)=⅛,  </a:t>
            </a:r>
            <a:endParaRPr b="0" i="0" sz="22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200"/>
              <a:buFont typeface="Arial"/>
              <a:buNone/>
            </a:pPr>
            <a:r>
              <a:rPr b="0" i="0" lang="es" sz="2200" u="none" cap="none" strike="noStrike">
                <a:solidFill>
                  <a:schemeClr val="dk1"/>
                </a:solidFill>
                <a:latin typeface="Open Sans"/>
                <a:ea typeface="Open Sans"/>
                <a:cs typeface="Open Sans"/>
                <a:sym typeface="Open Sans"/>
              </a:rPr>
              <a:t>P(X=1)=⅜...</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2400"/>
              <a:t>Variable Aleatoria (repetición del experimento)</a:t>
            </a:r>
            <a:endParaRPr b="1" sz="2400">
              <a:latin typeface="Open Sans"/>
              <a:ea typeface="Open Sans"/>
              <a:cs typeface="Open Sans"/>
              <a:sym typeface="Open Sans"/>
            </a:endParaRPr>
          </a:p>
        </p:txBody>
      </p:sp>
      <p:sp>
        <p:nvSpPr>
          <p:cNvPr id="198" name="Google Shape;198;p15"/>
          <p:cNvSpPr txBox="1"/>
          <p:nvPr>
            <p:ph idx="1" type="body"/>
          </p:nvPr>
        </p:nvSpPr>
        <p:spPr>
          <a:xfrm>
            <a:off x="118550" y="1223425"/>
            <a:ext cx="8817600" cy="82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400"/>
              </a:spcAft>
              <a:buSzPts val="1800"/>
              <a:buNone/>
            </a:pPr>
            <a:r>
              <a:rPr lang="es" sz="2200"/>
              <a:t>X= cantidad de caras en 3 tiradas de moneda. </a:t>
            </a:r>
            <a:endParaRPr sz="2200"/>
          </a:p>
        </p:txBody>
      </p:sp>
      <p:pic>
        <p:nvPicPr>
          <p:cNvPr id="199" name="Google Shape;199;p15"/>
          <p:cNvPicPr preferRelativeResize="0"/>
          <p:nvPr/>
        </p:nvPicPr>
        <p:blipFill rotWithShape="1">
          <a:blip r:embed="rId3">
            <a:alphaModFix/>
          </a:blip>
          <a:srcRect b="0" l="0" r="0" t="0"/>
          <a:stretch/>
        </p:blipFill>
        <p:spPr>
          <a:xfrm>
            <a:off x="457200" y="1756450"/>
            <a:ext cx="7764638" cy="1844056"/>
          </a:xfrm>
          <a:prstGeom prst="rect">
            <a:avLst/>
          </a:prstGeom>
          <a:noFill/>
          <a:ln>
            <a:noFill/>
          </a:ln>
        </p:spPr>
      </p:pic>
      <p:pic>
        <p:nvPicPr>
          <p:cNvPr id="200" name="Google Shape;200;p15"/>
          <p:cNvPicPr preferRelativeResize="0"/>
          <p:nvPr/>
        </p:nvPicPr>
        <p:blipFill rotWithShape="1">
          <a:blip r:embed="rId4">
            <a:alphaModFix/>
          </a:blip>
          <a:srcRect b="0" l="0" r="0" t="0"/>
          <a:stretch/>
        </p:blipFill>
        <p:spPr>
          <a:xfrm>
            <a:off x="492583" y="4167845"/>
            <a:ext cx="7729266" cy="822881"/>
          </a:xfrm>
          <a:prstGeom prst="rect">
            <a:avLst/>
          </a:prstGeom>
          <a:noFill/>
          <a:ln>
            <a:noFill/>
          </a:ln>
        </p:spPr>
      </p:pic>
      <p:sp>
        <p:nvSpPr>
          <p:cNvPr id="201" name="Google Shape;201;p15"/>
          <p:cNvSpPr txBox="1"/>
          <p:nvPr>
            <p:ph idx="1" type="body"/>
          </p:nvPr>
        </p:nvSpPr>
        <p:spPr>
          <a:xfrm>
            <a:off x="65925" y="3585625"/>
            <a:ext cx="9011100" cy="82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400"/>
              </a:spcAft>
              <a:buSzPts val="1800"/>
              <a:buNone/>
            </a:pPr>
            <a:r>
              <a:rPr lang="es" sz="2200">
                <a:solidFill>
                  <a:srgbClr val="660000"/>
                </a:solidFill>
              </a:rPr>
              <a:t>Proporción</a:t>
            </a:r>
            <a:r>
              <a:rPr lang="es" sz="2200"/>
              <a:t> de resultados tal que X=k :</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sz="2400"/>
              <a:t>Variable Aleatoria (repetición del experimento)</a:t>
            </a:r>
            <a:endParaRPr b="1" sz="2400">
              <a:latin typeface="Open Sans"/>
              <a:ea typeface="Open Sans"/>
              <a:cs typeface="Open Sans"/>
              <a:sym typeface="Open Sans"/>
            </a:endParaRPr>
          </a:p>
        </p:txBody>
      </p:sp>
      <p:pic>
        <p:nvPicPr>
          <p:cNvPr id="207" name="Google Shape;207;p16"/>
          <p:cNvPicPr preferRelativeResize="0"/>
          <p:nvPr/>
        </p:nvPicPr>
        <p:blipFill rotWithShape="1">
          <a:blip r:embed="rId3">
            <a:alphaModFix/>
          </a:blip>
          <a:srcRect b="0" l="0" r="0" t="0"/>
          <a:stretch/>
        </p:blipFill>
        <p:spPr>
          <a:xfrm>
            <a:off x="492583" y="1424645"/>
            <a:ext cx="7729266" cy="822881"/>
          </a:xfrm>
          <a:prstGeom prst="rect">
            <a:avLst/>
          </a:prstGeom>
          <a:noFill/>
          <a:ln>
            <a:noFill/>
          </a:ln>
        </p:spPr>
      </p:pic>
      <p:sp>
        <p:nvSpPr>
          <p:cNvPr id="208" name="Google Shape;208;p16"/>
          <p:cNvSpPr txBox="1"/>
          <p:nvPr>
            <p:ph idx="1" type="body"/>
          </p:nvPr>
        </p:nvSpPr>
        <p:spPr>
          <a:xfrm>
            <a:off x="261600" y="2704725"/>
            <a:ext cx="4506000" cy="82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400"/>
              </a:spcAft>
              <a:buSzPts val="1800"/>
              <a:buNone/>
            </a:pPr>
            <a:r>
              <a:rPr lang="es" sz="2200"/>
              <a:t> la Proporción de la muestra tal que X=k, estima la probabilidad P(X=k), p/ k=0,1,2,3 </a:t>
            </a:r>
            <a:endParaRPr sz="2200">
              <a:highlight>
                <a:srgbClr val="FF9900"/>
              </a:highlight>
            </a:endParaRPr>
          </a:p>
        </p:txBody>
      </p:sp>
      <p:pic>
        <p:nvPicPr>
          <p:cNvPr id="209" name="Google Shape;209;p16"/>
          <p:cNvPicPr preferRelativeResize="0"/>
          <p:nvPr/>
        </p:nvPicPr>
        <p:blipFill rotWithShape="1">
          <a:blip r:embed="rId4">
            <a:alphaModFix/>
          </a:blip>
          <a:srcRect b="0" l="0" r="0" t="0"/>
          <a:stretch/>
        </p:blipFill>
        <p:spPr>
          <a:xfrm>
            <a:off x="4568775" y="2474000"/>
            <a:ext cx="4122450" cy="26501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17"/>
          <p:cNvPicPr preferRelativeResize="0"/>
          <p:nvPr/>
        </p:nvPicPr>
        <p:blipFill rotWithShape="1">
          <a:blip r:embed="rId3">
            <a:alphaModFix/>
          </a:blip>
          <a:srcRect b="0" l="0" r="0" t="0"/>
          <a:stretch/>
        </p:blipFill>
        <p:spPr>
          <a:xfrm>
            <a:off x="5791200" y="2088450"/>
            <a:ext cx="3514601" cy="2635950"/>
          </a:xfrm>
          <a:prstGeom prst="rect">
            <a:avLst/>
          </a:prstGeom>
          <a:noFill/>
          <a:ln>
            <a:noFill/>
          </a:ln>
        </p:spPr>
      </p:pic>
      <p:sp>
        <p:nvSpPr>
          <p:cNvPr id="215" name="Google Shape;215;p1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Variable Aleatoria (modelo matemático)</a:t>
            </a:r>
            <a:endParaRPr b="1" sz="3000">
              <a:latin typeface="Open Sans"/>
              <a:ea typeface="Open Sans"/>
              <a:cs typeface="Open Sans"/>
              <a:sym typeface="Open Sans"/>
            </a:endParaRPr>
          </a:p>
        </p:txBody>
      </p:sp>
      <p:sp>
        <p:nvSpPr>
          <p:cNvPr id="216" name="Google Shape;216;p17"/>
          <p:cNvSpPr txBox="1"/>
          <p:nvPr>
            <p:ph idx="1" type="body"/>
          </p:nvPr>
        </p:nvSpPr>
        <p:spPr>
          <a:xfrm>
            <a:off x="118550" y="1299625"/>
            <a:ext cx="8817600" cy="82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2100"/>
              <a:t>X= cantidad de caras en 3 tiradas de moneda. p(k)=P(X=k)? </a:t>
            </a:r>
            <a:endParaRPr sz="2100">
              <a:highlight>
                <a:srgbClr val="FF9900"/>
              </a:highlight>
            </a:endParaRPr>
          </a:p>
          <a:p>
            <a:pPr indent="0" lvl="0" marL="0" rtl="0" algn="l">
              <a:lnSpc>
                <a:spcPct val="115000"/>
              </a:lnSpc>
              <a:spcBef>
                <a:spcPts val="1400"/>
              </a:spcBef>
              <a:spcAft>
                <a:spcPts val="1400"/>
              </a:spcAft>
              <a:buSzPts val="1800"/>
              <a:buNone/>
            </a:pPr>
            <a:r>
              <a:t/>
            </a:r>
            <a:endParaRPr sz="2100">
              <a:highlight>
                <a:srgbClr val="FF9900"/>
              </a:highlight>
            </a:endParaRPr>
          </a:p>
        </p:txBody>
      </p:sp>
      <p:sp>
        <p:nvSpPr>
          <p:cNvPr id="217" name="Google Shape;217;p17"/>
          <p:cNvSpPr txBox="1"/>
          <p:nvPr/>
        </p:nvSpPr>
        <p:spPr>
          <a:xfrm>
            <a:off x="440650" y="1887525"/>
            <a:ext cx="7893600" cy="273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0" i="0" lang="es" sz="2200" u="none" cap="none" strike="noStrike">
                <a:solidFill>
                  <a:srgbClr val="000000"/>
                </a:solidFill>
                <a:latin typeface="Open Sans"/>
                <a:ea typeface="Open Sans"/>
                <a:cs typeface="Open Sans"/>
                <a:sym typeface="Open Sans"/>
              </a:rPr>
              <a:t>Ω={ccc,ccs,csc,css,scc,scs,ssc,sss},    #</a:t>
            </a:r>
            <a:r>
              <a:rPr b="0" i="0" lang="es" sz="2200" u="none" cap="none" strike="noStrike">
                <a:solidFill>
                  <a:schemeClr val="dk1"/>
                </a:solidFill>
                <a:latin typeface="Open Sans"/>
                <a:ea typeface="Open Sans"/>
                <a:cs typeface="Open Sans"/>
                <a:sym typeface="Open Sans"/>
              </a:rPr>
              <a:t>Ω=8=2</a:t>
            </a:r>
            <a:r>
              <a:rPr b="0" baseline="30000" i="0" lang="es" sz="2200" u="none" cap="none" strike="noStrike">
                <a:solidFill>
                  <a:schemeClr val="dk1"/>
                </a:solidFill>
                <a:latin typeface="Open Sans"/>
                <a:ea typeface="Open Sans"/>
                <a:cs typeface="Open Sans"/>
                <a:sym typeface="Open Sans"/>
              </a:rPr>
              <a:t>3</a:t>
            </a:r>
            <a:endParaRPr b="0" baseline="30000" i="0" sz="22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200"/>
              <a:buFont typeface="Arial"/>
              <a:buNone/>
            </a:pPr>
            <a:r>
              <a:t/>
            </a:r>
            <a:endParaRPr b="0" baseline="30000" i="0" sz="22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200"/>
              <a:buFont typeface="Arial"/>
              <a:buNone/>
            </a:pPr>
            <a:r>
              <a:rPr b="0" i="0" lang="es" sz="2200" u="none" cap="none" strike="noStrike">
                <a:solidFill>
                  <a:schemeClr val="dk1"/>
                </a:solidFill>
                <a:latin typeface="Open Sans"/>
                <a:ea typeface="Open Sans"/>
                <a:cs typeface="Open Sans"/>
                <a:sym typeface="Open Sans"/>
              </a:rPr>
              <a:t>p(0)=P(X=0)=1/8 </a:t>
            </a:r>
            <a:endParaRPr b="0" i="0" sz="22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es" sz="2200" u="none" cap="none" strike="noStrike">
                <a:solidFill>
                  <a:schemeClr val="dk1"/>
                </a:solidFill>
                <a:latin typeface="Open Sans"/>
                <a:ea typeface="Open Sans"/>
                <a:cs typeface="Open Sans"/>
                <a:sym typeface="Open Sans"/>
              </a:rPr>
              <a:t>p(1)=P(X=1)=3/8</a:t>
            </a:r>
            <a:endParaRPr b="0" i="0" sz="22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es" sz="2200" u="none" cap="none" strike="noStrike">
                <a:solidFill>
                  <a:schemeClr val="dk1"/>
                </a:solidFill>
                <a:latin typeface="Open Sans"/>
                <a:ea typeface="Open Sans"/>
                <a:cs typeface="Open Sans"/>
                <a:sym typeface="Open Sans"/>
              </a:rPr>
              <a:t>p(2)=P(X=2)=3/8</a:t>
            </a:r>
            <a:endParaRPr b="0" i="0" sz="22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100"/>
              <a:buFont typeface="Arial"/>
              <a:buNone/>
            </a:pPr>
            <a:r>
              <a:rPr b="0" i="0" lang="es" sz="2200" u="none" cap="none" strike="noStrike">
                <a:solidFill>
                  <a:schemeClr val="dk1"/>
                </a:solidFill>
                <a:latin typeface="Open Sans"/>
                <a:ea typeface="Open Sans"/>
                <a:cs typeface="Open Sans"/>
                <a:sym typeface="Open Sans"/>
              </a:rPr>
              <a:t>p(3)=P(X=3)=1/8</a:t>
            </a:r>
            <a:endParaRPr b="0" i="0" sz="22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200"/>
              <a:buFont typeface="Arial"/>
              <a:buNone/>
            </a:pPr>
            <a:r>
              <a:rPr b="0" i="0" lang="es" sz="2200" u="none" cap="none" strike="noStrike">
                <a:solidFill>
                  <a:srgbClr val="D9D9D9"/>
                </a:solidFill>
                <a:latin typeface="Open Sans"/>
                <a:ea typeface="Open Sans"/>
                <a:cs typeface="Open Sans"/>
                <a:sym typeface="Open Sans"/>
              </a:rPr>
              <a:t>Notar que  la suma da 1,  ∑</a:t>
            </a:r>
            <a:r>
              <a:rPr b="0" baseline="-25000" i="0" lang="es" sz="2200" u="none" cap="none" strike="noStrike">
                <a:solidFill>
                  <a:srgbClr val="D9D9D9"/>
                </a:solidFill>
                <a:latin typeface="Open Sans"/>
                <a:ea typeface="Open Sans"/>
                <a:cs typeface="Open Sans"/>
                <a:sym typeface="Open Sans"/>
              </a:rPr>
              <a:t>k</a:t>
            </a:r>
            <a:r>
              <a:rPr b="0" i="0" lang="es" sz="2200" u="none" cap="none" strike="noStrike">
                <a:solidFill>
                  <a:srgbClr val="D9D9D9"/>
                </a:solidFill>
                <a:latin typeface="Open Sans"/>
                <a:ea typeface="Open Sans"/>
                <a:cs typeface="Open Sans"/>
                <a:sym typeface="Open Sans"/>
              </a:rPr>
              <a:t>p(k)=1=∑</a:t>
            </a:r>
            <a:r>
              <a:rPr b="0" baseline="-25000" i="0" lang="es" sz="2200" u="none" cap="none" strike="noStrike">
                <a:solidFill>
                  <a:srgbClr val="D9D9D9"/>
                </a:solidFill>
                <a:latin typeface="Open Sans"/>
                <a:ea typeface="Open Sans"/>
                <a:cs typeface="Open Sans"/>
                <a:sym typeface="Open Sans"/>
              </a:rPr>
              <a:t>k</a:t>
            </a:r>
            <a:r>
              <a:rPr b="0" i="0" lang="es" sz="2200" u="none" cap="none" strike="noStrike">
                <a:solidFill>
                  <a:srgbClr val="D9D9D9"/>
                </a:solidFill>
                <a:latin typeface="Open Sans"/>
                <a:ea typeface="Open Sans"/>
                <a:cs typeface="Open Sans"/>
                <a:sym typeface="Open Sans"/>
              </a:rPr>
              <a:t>P(X=k)</a:t>
            </a:r>
            <a:endParaRPr b="0" i="0" sz="2200" u="none" cap="none" strike="noStrike">
              <a:solidFill>
                <a:srgbClr val="D9D9D9"/>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18"/>
          <p:cNvPicPr preferRelativeResize="0"/>
          <p:nvPr/>
        </p:nvPicPr>
        <p:blipFill rotWithShape="1">
          <a:blip r:embed="rId3">
            <a:alphaModFix/>
          </a:blip>
          <a:srcRect b="0" l="0" r="0" t="0"/>
          <a:stretch/>
        </p:blipFill>
        <p:spPr>
          <a:xfrm>
            <a:off x="3991158" y="2033675"/>
            <a:ext cx="5152843" cy="3000000"/>
          </a:xfrm>
          <a:prstGeom prst="rect">
            <a:avLst/>
          </a:prstGeom>
          <a:noFill/>
          <a:ln>
            <a:noFill/>
          </a:ln>
        </p:spPr>
      </p:pic>
      <p:sp>
        <p:nvSpPr>
          <p:cNvPr id="223" name="Google Shape;223;p1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
              <a:t>Variable binomial </a:t>
            </a:r>
            <a:endParaRPr b="1" sz="3000">
              <a:latin typeface="Open Sans"/>
              <a:ea typeface="Open Sans"/>
              <a:cs typeface="Open Sans"/>
              <a:sym typeface="Open Sans"/>
            </a:endParaRPr>
          </a:p>
        </p:txBody>
      </p:sp>
      <p:sp>
        <p:nvSpPr>
          <p:cNvPr id="224" name="Google Shape;224;p18"/>
          <p:cNvSpPr txBox="1"/>
          <p:nvPr>
            <p:ph idx="1" type="body"/>
          </p:nvPr>
        </p:nvSpPr>
        <p:spPr>
          <a:xfrm>
            <a:off x="263575" y="1285150"/>
            <a:ext cx="9265200" cy="270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2400"/>
              <a:t>Sea X la v. a. discreta modela: cantidad de “éxitos” en una n-upla </a:t>
            </a:r>
            <a:endParaRPr sz="2400"/>
          </a:p>
          <a:p>
            <a:pPr indent="0" lvl="0" marL="0" rtl="0" algn="l">
              <a:lnSpc>
                <a:spcPct val="115000"/>
              </a:lnSpc>
              <a:spcBef>
                <a:spcPts val="1400"/>
              </a:spcBef>
              <a:spcAft>
                <a:spcPts val="0"/>
              </a:spcAft>
              <a:buSzPts val="1800"/>
              <a:buNone/>
            </a:pPr>
            <a:r>
              <a:rPr lang="es" sz="2200"/>
              <a:t>P(X=k)= n!/(n-k)! k! p</a:t>
            </a:r>
            <a:r>
              <a:rPr baseline="30000" lang="es" sz="2200"/>
              <a:t>k</a:t>
            </a:r>
            <a:r>
              <a:rPr lang="es" sz="2200"/>
              <a:t> (1-p)</a:t>
            </a:r>
            <a:r>
              <a:rPr baseline="30000" lang="es" sz="2200"/>
              <a:t>(n-k</a:t>
            </a:r>
            <a:r>
              <a:rPr baseline="30000" lang="es" sz="2400"/>
              <a:t>)   </a:t>
            </a:r>
            <a:r>
              <a:rPr lang="es" sz="2400"/>
              <a:t> </a:t>
            </a:r>
            <a:endParaRPr sz="2400"/>
          </a:p>
          <a:p>
            <a:pPr indent="0" lvl="0" marL="0" rtl="0" algn="l">
              <a:lnSpc>
                <a:spcPct val="115000"/>
              </a:lnSpc>
              <a:spcBef>
                <a:spcPts val="1400"/>
              </a:spcBef>
              <a:spcAft>
                <a:spcPts val="0"/>
              </a:spcAft>
              <a:buSzPts val="1800"/>
              <a:buNone/>
            </a:pPr>
            <a:r>
              <a:rPr lang="es" sz="1700">
                <a:solidFill>
                  <a:srgbClr val="155B54"/>
                </a:solidFill>
              </a:rPr>
              <a:t>k=0,1,...,n</a:t>
            </a:r>
            <a:endParaRPr sz="2100"/>
          </a:p>
          <a:p>
            <a:pPr indent="0" lvl="0" marL="0" rtl="0" algn="l">
              <a:lnSpc>
                <a:spcPct val="115000"/>
              </a:lnSpc>
              <a:spcBef>
                <a:spcPts val="1400"/>
              </a:spcBef>
              <a:spcAft>
                <a:spcPts val="0"/>
              </a:spcAft>
              <a:buSzPts val="1800"/>
              <a:buNone/>
            </a:pPr>
            <a:r>
              <a:rPr lang="es" sz="2000">
                <a:solidFill>
                  <a:srgbClr val="155B54"/>
                </a:solidFill>
              </a:rPr>
              <a:t>p=probabilidad de “éxito”. </a:t>
            </a:r>
            <a:endParaRPr sz="2000">
              <a:solidFill>
                <a:srgbClr val="155B54"/>
              </a:solidFill>
            </a:endParaRPr>
          </a:p>
          <a:p>
            <a:pPr indent="0" lvl="0" marL="0" rtl="0" algn="l">
              <a:lnSpc>
                <a:spcPct val="115000"/>
              </a:lnSpc>
              <a:spcBef>
                <a:spcPts val="1400"/>
              </a:spcBef>
              <a:spcAft>
                <a:spcPts val="0"/>
              </a:spcAft>
              <a:buSzPts val="1800"/>
              <a:buNone/>
            </a:pPr>
            <a:r>
              <a:t/>
            </a:r>
            <a:endParaRPr sz="2000">
              <a:solidFill>
                <a:srgbClr val="155B54"/>
              </a:solidFill>
            </a:endParaRPr>
          </a:p>
          <a:p>
            <a:pPr indent="0" lvl="0" marL="0" rtl="0" algn="l">
              <a:lnSpc>
                <a:spcPct val="115000"/>
              </a:lnSpc>
              <a:spcBef>
                <a:spcPts val="1400"/>
              </a:spcBef>
              <a:spcAft>
                <a:spcPts val="0"/>
              </a:spcAft>
              <a:buClr>
                <a:schemeClr val="dk1"/>
              </a:buClr>
              <a:buSzPts val="1100"/>
              <a:buFont typeface="Arial"/>
              <a:buNone/>
            </a:pPr>
            <a:r>
              <a:rPr lang="es" sz="2400"/>
              <a:t>X∼B(n,p)</a:t>
            </a:r>
            <a:r>
              <a:rPr lang="es" sz="2400">
                <a:solidFill>
                  <a:srgbClr val="999999"/>
                </a:solidFill>
              </a:rPr>
              <a:t>, ejemplos?</a:t>
            </a:r>
            <a:endParaRPr sz="2000">
              <a:solidFill>
                <a:srgbClr val="999999"/>
              </a:solidFill>
            </a:endParaRPr>
          </a:p>
          <a:p>
            <a:pPr indent="0" lvl="0" marL="0" rtl="0" algn="l">
              <a:lnSpc>
                <a:spcPct val="115000"/>
              </a:lnSpc>
              <a:spcBef>
                <a:spcPts val="1400"/>
              </a:spcBef>
              <a:spcAft>
                <a:spcPts val="1400"/>
              </a:spcAft>
              <a:buSzPts val="1800"/>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idx="1" type="body"/>
          </p:nvPr>
        </p:nvSpPr>
        <p:spPr>
          <a:xfrm>
            <a:off x="319500" y="4218925"/>
            <a:ext cx="8621400" cy="598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s"/>
              <a:t>¿Más herramientas para describir el “comportamiento” de los datos de la columna del sueldo?</a:t>
            </a:r>
            <a:endParaRPr/>
          </a:p>
        </p:txBody>
      </p:sp>
      <p:pic>
        <p:nvPicPr>
          <p:cNvPr id="69" name="Google Shape;69;p2"/>
          <p:cNvPicPr preferRelativeResize="0"/>
          <p:nvPr/>
        </p:nvPicPr>
        <p:blipFill rotWithShape="1">
          <a:blip r:embed="rId3">
            <a:alphaModFix/>
          </a:blip>
          <a:srcRect b="0" l="0" r="0" t="0"/>
          <a:stretch/>
        </p:blipFill>
        <p:spPr>
          <a:xfrm>
            <a:off x="954850" y="228600"/>
            <a:ext cx="6586251" cy="31772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9"/>
          <p:cNvSpPr txBox="1"/>
          <p:nvPr>
            <p:ph type="title"/>
          </p:nvPr>
        </p:nvSpPr>
        <p:spPr>
          <a:xfrm>
            <a:off x="311700" y="316800"/>
            <a:ext cx="72402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Función de Distribución Acumulada </a:t>
            </a:r>
            <a:endParaRPr/>
          </a:p>
        </p:txBody>
      </p:sp>
      <p:pic>
        <p:nvPicPr>
          <p:cNvPr id="230" name="Google Shape;230;p19"/>
          <p:cNvPicPr preferRelativeResize="0"/>
          <p:nvPr/>
        </p:nvPicPr>
        <p:blipFill rotWithShape="1">
          <a:blip r:embed="rId3">
            <a:alphaModFix/>
          </a:blip>
          <a:srcRect b="0" l="0" r="0" t="0"/>
          <a:stretch/>
        </p:blipFill>
        <p:spPr>
          <a:xfrm>
            <a:off x="493175" y="1072500"/>
            <a:ext cx="7891276" cy="1979400"/>
          </a:xfrm>
          <a:prstGeom prst="rect">
            <a:avLst/>
          </a:prstGeom>
          <a:noFill/>
          <a:ln>
            <a:noFill/>
          </a:ln>
        </p:spPr>
      </p:pic>
      <p:pic>
        <p:nvPicPr>
          <p:cNvPr id="231" name="Google Shape;231;p19"/>
          <p:cNvPicPr preferRelativeResize="0"/>
          <p:nvPr/>
        </p:nvPicPr>
        <p:blipFill rotWithShape="1">
          <a:blip r:embed="rId4">
            <a:alphaModFix/>
          </a:blip>
          <a:srcRect b="0" l="0" r="0" t="0"/>
          <a:stretch/>
        </p:blipFill>
        <p:spPr>
          <a:xfrm>
            <a:off x="1295400" y="2578450"/>
            <a:ext cx="6220621" cy="2031650"/>
          </a:xfrm>
          <a:prstGeom prst="rect">
            <a:avLst/>
          </a:prstGeom>
          <a:noFill/>
          <a:ln>
            <a:noFill/>
          </a:ln>
        </p:spPr>
      </p:pic>
      <p:sp>
        <p:nvSpPr>
          <p:cNvPr id="232" name="Google Shape;232;p19"/>
          <p:cNvSpPr txBox="1"/>
          <p:nvPr/>
        </p:nvSpPr>
        <p:spPr>
          <a:xfrm>
            <a:off x="2127950" y="4568025"/>
            <a:ext cx="5040000" cy="44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latin typeface="Open Sans"/>
                <a:ea typeface="Open Sans"/>
                <a:cs typeface="Open Sans"/>
                <a:sym typeface="Open Sans"/>
              </a:rPr>
              <a:t>X discreta						X continua</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0"/>
          <p:cNvSpPr txBox="1"/>
          <p:nvPr>
            <p:ph type="title"/>
          </p:nvPr>
        </p:nvSpPr>
        <p:spPr>
          <a:xfrm>
            <a:off x="311700" y="316800"/>
            <a:ext cx="85338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Función de densidad</a:t>
            </a:r>
            <a:endParaRPr/>
          </a:p>
        </p:txBody>
      </p:sp>
      <p:pic>
        <p:nvPicPr>
          <p:cNvPr id="238" name="Google Shape;238;p20"/>
          <p:cNvPicPr preferRelativeResize="0"/>
          <p:nvPr/>
        </p:nvPicPr>
        <p:blipFill rotWithShape="1">
          <a:blip r:embed="rId3">
            <a:alphaModFix/>
          </a:blip>
          <a:srcRect b="0" l="0" r="0" t="0"/>
          <a:stretch/>
        </p:blipFill>
        <p:spPr>
          <a:xfrm>
            <a:off x="2006833" y="1359250"/>
            <a:ext cx="4899591" cy="1600200"/>
          </a:xfrm>
          <a:prstGeom prst="rect">
            <a:avLst/>
          </a:prstGeom>
          <a:noFill/>
          <a:ln>
            <a:noFill/>
          </a:ln>
        </p:spPr>
      </p:pic>
      <p:sp>
        <p:nvSpPr>
          <p:cNvPr id="239" name="Google Shape;239;p20"/>
          <p:cNvSpPr txBox="1"/>
          <p:nvPr/>
        </p:nvSpPr>
        <p:spPr>
          <a:xfrm>
            <a:off x="159750" y="2667250"/>
            <a:ext cx="1059900" cy="44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highlight>
                  <a:srgbClr val="FCE5CD"/>
                </a:highlight>
                <a:latin typeface="Open Sans"/>
                <a:ea typeface="Open Sans"/>
                <a:cs typeface="Open Sans"/>
                <a:sym typeface="Open Sans"/>
              </a:rPr>
              <a:t>X discreta	</a:t>
            </a:r>
            <a:endParaRPr b="0" i="0" sz="1400" u="none" cap="none" strike="noStrike">
              <a:solidFill>
                <a:srgbClr val="000000"/>
              </a:solidFill>
              <a:highlight>
                <a:srgbClr val="FCE5CD"/>
              </a:highlight>
              <a:latin typeface="Open Sans"/>
              <a:ea typeface="Open Sans"/>
              <a:cs typeface="Open Sans"/>
              <a:sym typeface="Open Sans"/>
            </a:endParaRPr>
          </a:p>
        </p:txBody>
      </p:sp>
      <p:sp>
        <p:nvSpPr>
          <p:cNvPr id="240" name="Google Shape;240;p20"/>
          <p:cNvSpPr txBox="1"/>
          <p:nvPr/>
        </p:nvSpPr>
        <p:spPr>
          <a:xfrm>
            <a:off x="7508600" y="2743450"/>
            <a:ext cx="1369500" cy="444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000000"/>
                </a:solidFill>
                <a:highlight>
                  <a:srgbClr val="FCE5CD"/>
                </a:highlight>
                <a:latin typeface="Open Sans"/>
                <a:ea typeface="Open Sans"/>
                <a:cs typeface="Open Sans"/>
                <a:sym typeface="Open Sans"/>
              </a:rPr>
              <a:t>X continua</a:t>
            </a:r>
            <a:endParaRPr b="0" i="0" sz="1400" u="none" cap="none" strike="noStrike">
              <a:solidFill>
                <a:srgbClr val="000000"/>
              </a:solidFill>
              <a:highlight>
                <a:srgbClr val="FCE5CD"/>
              </a:highlight>
              <a:latin typeface="Open Sans"/>
              <a:ea typeface="Open Sans"/>
              <a:cs typeface="Open Sans"/>
              <a:sym typeface="Open Sans"/>
            </a:endParaRPr>
          </a:p>
        </p:txBody>
      </p:sp>
      <p:pic>
        <p:nvPicPr>
          <p:cNvPr id="241" name="Google Shape;241;p20"/>
          <p:cNvPicPr preferRelativeResize="0"/>
          <p:nvPr/>
        </p:nvPicPr>
        <p:blipFill rotWithShape="1">
          <a:blip r:embed="rId4">
            <a:alphaModFix/>
          </a:blip>
          <a:srcRect b="0" l="0" r="0" t="0"/>
          <a:stretch/>
        </p:blipFill>
        <p:spPr>
          <a:xfrm>
            <a:off x="1557750" y="3111850"/>
            <a:ext cx="3116057" cy="2029725"/>
          </a:xfrm>
          <a:prstGeom prst="rect">
            <a:avLst/>
          </a:prstGeom>
          <a:noFill/>
          <a:ln>
            <a:noFill/>
          </a:ln>
        </p:spPr>
      </p:pic>
      <p:sp>
        <p:nvSpPr>
          <p:cNvPr id="242" name="Google Shape;242;p20"/>
          <p:cNvSpPr txBox="1"/>
          <p:nvPr>
            <p:ph idx="1" type="body"/>
          </p:nvPr>
        </p:nvSpPr>
        <p:spPr>
          <a:xfrm>
            <a:off x="2025" y="3433225"/>
            <a:ext cx="2096400" cy="82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s" sz="1400" u="sng"/>
              <a:t>densidad discreta </a:t>
            </a:r>
            <a:r>
              <a:rPr lang="es" sz="1400">
                <a:solidFill>
                  <a:srgbClr val="999999"/>
                </a:solidFill>
              </a:rPr>
              <a:t>(probabilidad puntual)</a:t>
            </a:r>
            <a:endParaRPr sz="1400">
              <a:solidFill>
                <a:srgbClr val="999999"/>
              </a:solidFill>
            </a:endParaRPr>
          </a:p>
          <a:p>
            <a:pPr indent="0" lvl="0" marL="0" rtl="0" algn="l">
              <a:lnSpc>
                <a:spcPct val="115000"/>
              </a:lnSpc>
              <a:spcBef>
                <a:spcPts val="1400"/>
              </a:spcBef>
              <a:spcAft>
                <a:spcPts val="1400"/>
              </a:spcAft>
              <a:buSzPts val="1200"/>
              <a:buNone/>
            </a:pPr>
            <a:r>
              <a:rPr lang="es" sz="1400"/>
              <a:t>f(t)=P(X=t)</a:t>
            </a:r>
            <a:endParaRPr sz="1400"/>
          </a:p>
        </p:txBody>
      </p:sp>
      <p:sp>
        <p:nvSpPr>
          <p:cNvPr id="243" name="Google Shape;243;p20"/>
          <p:cNvSpPr txBox="1"/>
          <p:nvPr>
            <p:ph idx="1" type="body"/>
          </p:nvPr>
        </p:nvSpPr>
        <p:spPr>
          <a:xfrm>
            <a:off x="326975" y="1763225"/>
            <a:ext cx="1704900" cy="82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s" sz="1600"/>
              <a:t>FDA: F(t)</a:t>
            </a:r>
            <a:r>
              <a:rPr lang="es" sz="1600">
                <a:solidFill>
                  <a:srgbClr val="999999"/>
                </a:solidFill>
              </a:rPr>
              <a:t>=P(X≤t)</a:t>
            </a:r>
            <a:endParaRPr sz="1600">
              <a:solidFill>
                <a:srgbClr val="999999"/>
              </a:solidFill>
            </a:endParaRPr>
          </a:p>
          <a:p>
            <a:pPr indent="0" lvl="0" marL="0" rtl="0" algn="l">
              <a:lnSpc>
                <a:spcPct val="115000"/>
              </a:lnSpc>
              <a:spcBef>
                <a:spcPts val="1400"/>
              </a:spcBef>
              <a:spcAft>
                <a:spcPts val="1400"/>
              </a:spcAft>
              <a:buSzPts val="1200"/>
              <a:buNone/>
            </a:pPr>
            <a:r>
              <a:t/>
            </a:r>
            <a:endParaRPr sz="1600"/>
          </a:p>
        </p:txBody>
      </p:sp>
      <p:sp>
        <p:nvSpPr>
          <p:cNvPr id="244" name="Google Shape;244;p20"/>
          <p:cNvSpPr txBox="1"/>
          <p:nvPr>
            <p:ph idx="1" type="body"/>
          </p:nvPr>
        </p:nvSpPr>
        <p:spPr>
          <a:xfrm>
            <a:off x="7478100" y="3322400"/>
            <a:ext cx="1492200" cy="82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s" sz="1400" u="sng"/>
              <a:t>densidad:</a:t>
            </a:r>
            <a:endParaRPr sz="1400" u="sng"/>
          </a:p>
          <a:p>
            <a:pPr indent="0" lvl="0" marL="0" rtl="0" algn="l">
              <a:lnSpc>
                <a:spcPct val="115000"/>
              </a:lnSpc>
              <a:spcBef>
                <a:spcPts val="1400"/>
              </a:spcBef>
              <a:spcAft>
                <a:spcPts val="0"/>
              </a:spcAft>
              <a:buSzPts val="1200"/>
              <a:buNone/>
            </a:pPr>
            <a:r>
              <a:rPr lang="es" sz="1600"/>
              <a:t>f</a:t>
            </a:r>
            <a:r>
              <a:rPr lang="es" sz="1800"/>
              <a:t>(t)=F’(t)</a:t>
            </a:r>
            <a:endParaRPr sz="1800"/>
          </a:p>
          <a:p>
            <a:pPr indent="0" lvl="0" marL="0" rtl="0" algn="l">
              <a:lnSpc>
                <a:spcPct val="115000"/>
              </a:lnSpc>
              <a:spcBef>
                <a:spcPts val="1400"/>
              </a:spcBef>
              <a:spcAft>
                <a:spcPts val="0"/>
              </a:spcAft>
              <a:buSzPts val="1200"/>
              <a:buNone/>
            </a:pPr>
            <a:r>
              <a:rPr lang="es" sz="1800"/>
              <a:t>F(t)=∫</a:t>
            </a:r>
            <a:r>
              <a:rPr baseline="30000" lang="es" sz="1800"/>
              <a:t>t</a:t>
            </a:r>
            <a:r>
              <a:rPr lang="es" sz="1800"/>
              <a:t>f(x) dx</a:t>
            </a:r>
            <a:endParaRPr sz="1800"/>
          </a:p>
          <a:p>
            <a:pPr indent="0" lvl="0" marL="0" rtl="0" algn="l">
              <a:lnSpc>
                <a:spcPct val="115000"/>
              </a:lnSpc>
              <a:spcBef>
                <a:spcPts val="1400"/>
              </a:spcBef>
              <a:spcAft>
                <a:spcPts val="1400"/>
              </a:spcAft>
              <a:buSzPts val="1200"/>
              <a:buNone/>
            </a:pPr>
            <a:r>
              <a:t/>
            </a:r>
            <a:endParaRPr sz="1600"/>
          </a:p>
        </p:txBody>
      </p:sp>
      <p:sp>
        <p:nvSpPr>
          <p:cNvPr id="245" name="Google Shape;245;p20"/>
          <p:cNvSpPr txBox="1"/>
          <p:nvPr>
            <p:ph idx="1" type="body"/>
          </p:nvPr>
        </p:nvSpPr>
        <p:spPr>
          <a:xfrm>
            <a:off x="7265300" y="1839425"/>
            <a:ext cx="1704900" cy="822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s" sz="1600"/>
              <a:t>FDA: F(t)</a:t>
            </a:r>
            <a:r>
              <a:rPr lang="es" sz="1600">
                <a:solidFill>
                  <a:srgbClr val="999999"/>
                </a:solidFill>
              </a:rPr>
              <a:t>=P(X≤t)</a:t>
            </a:r>
            <a:endParaRPr sz="1600">
              <a:solidFill>
                <a:srgbClr val="999999"/>
              </a:solidFill>
            </a:endParaRPr>
          </a:p>
          <a:p>
            <a:pPr indent="0" lvl="0" marL="0" rtl="0" algn="l">
              <a:lnSpc>
                <a:spcPct val="115000"/>
              </a:lnSpc>
              <a:spcBef>
                <a:spcPts val="1400"/>
              </a:spcBef>
              <a:spcAft>
                <a:spcPts val="1400"/>
              </a:spcAft>
              <a:buSzPts val="1200"/>
              <a:buNone/>
            </a:pPr>
            <a:r>
              <a:t/>
            </a:r>
            <a:endParaRPr sz="1600">
              <a:solidFill>
                <a:srgbClr val="999999"/>
              </a:solidFill>
            </a:endParaRPr>
          </a:p>
        </p:txBody>
      </p:sp>
      <p:pic>
        <p:nvPicPr>
          <p:cNvPr id="246" name="Google Shape;246;p20"/>
          <p:cNvPicPr preferRelativeResize="0"/>
          <p:nvPr/>
        </p:nvPicPr>
        <p:blipFill rotWithShape="1">
          <a:blip r:embed="rId5">
            <a:alphaModFix/>
          </a:blip>
          <a:srcRect b="0" l="0" r="0" t="0"/>
          <a:stretch/>
        </p:blipFill>
        <p:spPr>
          <a:xfrm>
            <a:off x="4750000" y="3188050"/>
            <a:ext cx="2423935" cy="1803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0" name="Shape 250"/>
        <p:cNvGrpSpPr/>
        <p:nvPr/>
      </p:nvGrpSpPr>
      <p:grpSpPr>
        <a:xfrm>
          <a:off x="0" y="0"/>
          <a:ext cx="0" cy="0"/>
          <a:chOff x="0" y="0"/>
          <a:chExt cx="0" cy="0"/>
        </a:xfrm>
      </p:grpSpPr>
      <p:sp>
        <p:nvSpPr>
          <p:cNvPr id="251" name="Google Shape;251;p21"/>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Propiedades de función de densidad</a:t>
            </a:r>
            <a:endParaRPr/>
          </a:p>
        </p:txBody>
      </p:sp>
      <p:sp>
        <p:nvSpPr>
          <p:cNvPr id="252" name="Google Shape;252;p21"/>
          <p:cNvSpPr txBox="1"/>
          <p:nvPr>
            <p:ph idx="1" type="body"/>
          </p:nvPr>
        </p:nvSpPr>
        <p:spPr>
          <a:xfrm>
            <a:off x="83100" y="1377625"/>
            <a:ext cx="8520600" cy="3354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AutoNum type="arabicParenR"/>
            </a:pPr>
            <a:r>
              <a:rPr lang="es" sz="2400"/>
              <a:t>f(t)≥0 para todo t</a:t>
            </a:r>
            <a:endParaRPr sz="2400"/>
          </a:p>
          <a:p>
            <a:pPr indent="0" lvl="0" marL="0" rtl="0" algn="l">
              <a:lnSpc>
                <a:spcPct val="115000"/>
              </a:lnSpc>
              <a:spcBef>
                <a:spcPts val="1600"/>
              </a:spcBef>
              <a:spcAft>
                <a:spcPts val="0"/>
              </a:spcAft>
              <a:buSzPts val="1800"/>
              <a:buNone/>
            </a:pPr>
            <a:r>
              <a:rPr lang="es" sz="2400"/>
              <a:t>2) </a:t>
            </a:r>
            <a:r>
              <a:rPr lang="es" sz="3000"/>
              <a:t>∫</a:t>
            </a:r>
            <a:r>
              <a:rPr lang="es" sz="2400"/>
              <a:t>f(t) dt = 1 para variables continuas y (entre -∞ y +∞)</a:t>
            </a:r>
            <a:endParaRPr sz="2400"/>
          </a:p>
          <a:p>
            <a:pPr indent="0" lvl="0" marL="0" rtl="0" algn="l">
              <a:lnSpc>
                <a:spcPct val="115000"/>
              </a:lnSpc>
              <a:spcBef>
                <a:spcPts val="1600"/>
              </a:spcBef>
              <a:spcAft>
                <a:spcPts val="0"/>
              </a:spcAft>
              <a:buSzPts val="1800"/>
              <a:buNone/>
            </a:pPr>
            <a:r>
              <a:rPr lang="es" sz="2400"/>
              <a:t>2)</a:t>
            </a:r>
            <a:r>
              <a:rPr lang="es" sz="3000"/>
              <a:t> ∑</a:t>
            </a:r>
            <a:r>
              <a:rPr lang="es" sz="2400"/>
              <a:t>f(t)=1 para variables discretas (para todos los valores)</a:t>
            </a:r>
            <a:endParaRPr sz="2400"/>
          </a:p>
          <a:p>
            <a:pPr indent="0" lvl="0" marL="457200" rtl="0" algn="l">
              <a:lnSpc>
                <a:spcPct val="115000"/>
              </a:lnSpc>
              <a:spcBef>
                <a:spcPts val="1600"/>
              </a:spcBef>
              <a:spcAft>
                <a:spcPts val="0"/>
              </a:spcAft>
              <a:buSzPts val="1800"/>
              <a:buNone/>
            </a:pPr>
            <a:r>
              <a:t/>
            </a:r>
            <a:endParaRPr sz="2400"/>
          </a:p>
          <a:p>
            <a:pPr indent="0" lvl="0" marL="457200" rtl="0" algn="l">
              <a:lnSpc>
                <a:spcPct val="115000"/>
              </a:lnSpc>
              <a:spcBef>
                <a:spcPts val="1600"/>
              </a:spcBef>
              <a:spcAft>
                <a:spcPts val="0"/>
              </a:spcAft>
              <a:buSzPts val="1800"/>
              <a:buNone/>
            </a:pPr>
            <a:r>
              <a:rPr lang="es" sz="2400"/>
              <a:t>cualquier función que cumple con 1 y 2 es una función de densidad de alguna v. a.</a:t>
            </a:r>
            <a:endParaRPr sz="2400"/>
          </a:p>
          <a:p>
            <a:pPr indent="0" lvl="0" marL="0" rtl="0" algn="l">
              <a:lnSpc>
                <a:spcPct val="115000"/>
              </a:lnSpc>
              <a:spcBef>
                <a:spcPts val="1600"/>
              </a:spcBef>
              <a:spcAft>
                <a:spcPts val="1600"/>
              </a:spcAft>
              <a:buSzPts val="1800"/>
              <a:buNone/>
            </a:pPr>
            <a:r>
              <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311700" y="315925"/>
            <a:ext cx="86535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Distribución Uniforme</a:t>
            </a:r>
            <a:endParaRPr/>
          </a:p>
        </p:txBody>
      </p:sp>
      <p:sp>
        <p:nvSpPr>
          <p:cNvPr id="258" name="Google Shape;258;p22"/>
          <p:cNvSpPr txBox="1"/>
          <p:nvPr>
            <p:ph idx="1" type="body"/>
          </p:nvPr>
        </p:nvSpPr>
        <p:spPr>
          <a:xfrm>
            <a:off x="311700" y="1225225"/>
            <a:ext cx="8520600" cy="138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a:t>X v.a. tiene </a:t>
            </a:r>
            <a:r>
              <a:rPr b="1" lang="es">
                <a:solidFill>
                  <a:srgbClr val="155B54"/>
                </a:solidFill>
              </a:rPr>
              <a:t>distribución uniforme</a:t>
            </a:r>
            <a:r>
              <a:rPr lang="es"/>
              <a:t> si su función </a:t>
            </a:r>
            <a:r>
              <a:rPr b="1" lang="es">
                <a:solidFill>
                  <a:srgbClr val="155B54"/>
                </a:solidFill>
              </a:rPr>
              <a:t>densidad</a:t>
            </a:r>
            <a:r>
              <a:rPr lang="es"/>
              <a:t> es</a:t>
            </a:r>
            <a:endParaRPr/>
          </a:p>
          <a:p>
            <a:pPr indent="0" lvl="0" marL="0" rtl="0" algn="l">
              <a:lnSpc>
                <a:spcPct val="115000"/>
              </a:lnSpc>
              <a:spcBef>
                <a:spcPts val="1600"/>
              </a:spcBef>
              <a:spcAft>
                <a:spcPts val="1600"/>
              </a:spcAft>
              <a:buSzPts val="1800"/>
              <a:buNone/>
            </a:pPr>
            <a:r>
              <a:rPr lang="es"/>
              <a:t> f(t)=1/(b-a) si a ≤ t ≤ b, 0 c.c.</a:t>
            </a:r>
            <a:endParaRPr/>
          </a:p>
        </p:txBody>
      </p:sp>
      <p:sp>
        <p:nvSpPr>
          <p:cNvPr id="259" name="Google Shape;259;p22"/>
          <p:cNvSpPr txBox="1"/>
          <p:nvPr/>
        </p:nvSpPr>
        <p:spPr>
          <a:xfrm>
            <a:off x="4193975" y="3479450"/>
            <a:ext cx="4999800" cy="108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s" sz="2000" u="none" cap="none" strike="noStrike">
                <a:solidFill>
                  <a:schemeClr val="dk1"/>
                </a:solidFill>
                <a:latin typeface="Open Sans"/>
                <a:ea typeface="Open Sans"/>
                <a:cs typeface="Open Sans"/>
                <a:sym typeface="Open Sans"/>
              </a:rPr>
              <a:t>Notación X~U(a,b),  a&lt;b parámetros</a:t>
            </a:r>
            <a:endParaRPr b="0" i="0" sz="2000" u="none" cap="none" strike="noStrike">
              <a:solidFill>
                <a:schemeClr val="dk1"/>
              </a:solidFill>
              <a:latin typeface="Open Sans"/>
              <a:ea typeface="Open Sans"/>
              <a:cs typeface="Open Sans"/>
              <a:sym typeface="Open Sans"/>
            </a:endParaRPr>
          </a:p>
          <a:p>
            <a:pPr indent="0" lvl="0" marL="0" marR="0" rtl="0" algn="l">
              <a:lnSpc>
                <a:spcPct val="115000"/>
              </a:lnSpc>
              <a:spcBef>
                <a:spcPts val="1600"/>
              </a:spcBef>
              <a:spcAft>
                <a:spcPts val="1600"/>
              </a:spcAft>
              <a:buClr>
                <a:srgbClr val="000000"/>
              </a:buClr>
              <a:buSzPts val="2000"/>
              <a:buFont typeface="Arial"/>
              <a:buNone/>
            </a:pPr>
            <a:r>
              <a:t/>
            </a:r>
            <a:endParaRPr b="0" i="0" sz="2000" u="none" cap="none" strike="noStrike">
              <a:solidFill>
                <a:srgbClr val="249C90"/>
              </a:solidFill>
              <a:latin typeface="Open Sans"/>
              <a:ea typeface="Open Sans"/>
              <a:cs typeface="Open Sans"/>
              <a:sym typeface="Open Sans"/>
            </a:endParaRPr>
          </a:p>
        </p:txBody>
      </p:sp>
      <p:pic>
        <p:nvPicPr>
          <p:cNvPr id="260" name="Google Shape;260;p22"/>
          <p:cNvPicPr preferRelativeResize="0"/>
          <p:nvPr/>
        </p:nvPicPr>
        <p:blipFill rotWithShape="1">
          <a:blip r:embed="rId3">
            <a:alphaModFix/>
          </a:blip>
          <a:srcRect b="0" l="0" r="0" t="0"/>
          <a:stretch/>
        </p:blipFill>
        <p:spPr>
          <a:xfrm>
            <a:off x="381000" y="2188525"/>
            <a:ext cx="3700375" cy="277527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3"/>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Distribución Normal o Gaussiana</a:t>
            </a:r>
            <a:endParaRPr/>
          </a:p>
        </p:txBody>
      </p:sp>
      <p:sp>
        <p:nvSpPr>
          <p:cNvPr id="266" name="Google Shape;266;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a:t>X v.a. continua tiene distribución normal (Gaussiana) si su función de densidad es la siguiente: </a:t>
            </a:r>
            <a:endParaRPr/>
          </a:p>
          <a:p>
            <a:pPr indent="0" lvl="0" marL="0" rtl="0" algn="l">
              <a:lnSpc>
                <a:spcPct val="115000"/>
              </a:lnSpc>
              <a:spcBef>
                <a:spcPts val="1600"/>
              </a:spcBef>
              <a:spcAft>
                <a:spcPts val="0"/>
              </a:spcAft>
              <a:buSzPts val="1800"/>
              <a:buNone/>
            </a:pPr>
            <a:r>
              <a:t/>
            </a:r>
            <a:endParaRPr/>
          </a:p>
          <a:p>
            <a:pPr indent="0" lvl="0" marL="0" rtl="0" algn="l">
              <a:lnSpc>
                <a:spcPct val="115000"/>
              </a:lnSpc>
              <a:spcBef>
                <a:spcPts val="1600"/>
              </a:spcBef>
              <a:spcAft>
                <a:spcPts val="0"/>
              </a:spcAft>
              <a:buSzPts val="1800"/>
              <a:buNone/>
            </a:pPr>
            <a:r>
              <a:rPr lang="es"/>
              <a:t>Con μ∊R y σ</a:t>
            </a:r>
            <a:r>
              <a:rPr baseline="30000" lang="es"/>
              <a:t>2</a:t>
            </a:r>
            <a:r>
              <a:rPr lang="es"/>
              <a:t> ∊(0,∞)</a:t>
            </a:r>
            <a:endParaRPr/>
          </a:p>
          <a:p>
            <a:pPr indent="0" lvl="0" marL="0" rtl="0" algn="l">
              <a:lnSpc>
                <a:spcPct val="115000"/>
              </a:lnSpc>
              <a:spcBef>
                <a:spcPts val="1600"/>
              </a:spcBef>
              <a:spcAft>
                <a:spcPts val="0"/>
              </a:spcAft>
              <a:buSzPts val="1800"/>
              <a:buNone/>
            </a:pPr>
            <a:r>
              <a:rPr lang="es"/>
              <a:t>parámetros</a:t>
            </a:r>
            <a:endParaRPr/>
          </a:p>
          <a:p>
            <a:pPr indent="0" lvl="0" marL="0" rtl="0" algn="l">
              <a:lnSpc>
                <a:spcPct val="115000"/>
              </a:lnSpc>
              <a:spcBef>
                <a:spcPts val="1600"/>
              </a:spcBef>
              <a:spcAft>
                <a:spcPts val="1600"/>
              </a:spcAft>
              <a:buSzPts val="1800"/>
              <a:buNone/>
            </a:pPr>
            <a:r>
              <a:rPr lang="es"/>
              <a:t>Notación X~N(μ,σ</a:t>
            </a:r>
            <a:r>
              <a:rPr baseline="30000" lang="es"/>
              <a:t>2</a:t>
            </a:r>
            <a:r>
              <a:rPr lang="es"/>
              <a:t>)</a:t>
            </a:r>
            <a:endParaRPr/>
          </a:p>
        </p:txBody>
      </p:sp>
      <p:sp>
        <p:nvSpPr>
          <p:cNvPr id="267" name="Google Shape;267;p23"/>
          <p:cNvSpPr txBox="1"/>
          <p:nvPr/>
        </p:nvSpPr>
        <p:spPr>
          <a:xfrm>
            <a:off x="5798750" y="3744225"/>
            <a:ext cx="350400" cy="566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800"/>
              <a:buFont typeface="Arial"/>
              <a:buNone/>
            </a:pPr>
            <a:r>
              <a:rPr b="0" i="0" lang="es" sz="1800" u="none" cap="none" strike="noStrike">
                <a:solidFill>
                  <a:srgbClr val="020202"/>
                </a:solidFill>
                <a:latin typeface="Open Sans"/>
                <a:ea typeface="Open Sans"/>
                <a:cs typeface="Open Sans"/>
                <a:sym typeface="Open Sans"/>
              </a:rPr>
              <a:t>μ</a:t>
            </a:r>
            <a:endParaRPr b="0" i="0" sz="1400" u="none" cap="none" strike="noStrike">
              <a:solidFill>
                <a:srgbClr val="020202"/>
              </a:solidFill>
              <a:latin typeface="Arial"/>
              <a:ea typeface="Arial"/>
              <a:cs typeface="Arial"/>
              <a:sym typeface="Arial"/>
            </a:endParaRPr>
          </a:p>
        </p:txBody>
      </p:sp>
      <p:pic>
        <p:nvPicPr>
          <p:cNvPr id="268" name="Google Shape;268;p23"/>
          <p:cNvPicPr preferRelativeResize="0"/>
          <p:nvPr/>
        </p:nvPicPr>
        <p:blipFill rotWithShape="1">
          <a:blip r:embed="rId3">
            <a:alphaModFix/>
          </a:blip>
          <a:srcRect b="0" l="0" r="0" t="0"/>
          <a:stretch/>
        </p:blipFill>
        <p:spPr>
          <a:xfrm>
            <a:off x="3201052" y="1694250"/>
            <a:ext cx="5742923" cy="3354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Distribución Normal o Gaussiana</a:t>
            </a:r>
            <a:endParaRPr/>
          </a:p>
        </p:txBody>
      </p:sp>
      <p:sp>
        <p:nvSpPr>
          <p:cNvPr id="274" name="Google Shape;274;p24"/>
          <p:cNvSpPr txBox="1"/>
          <p:nvPr>
            <p:ph idx="1" type="body"/>
          </p:nvPr>
        </p:nvSpPr>
        <p:spPr>
          <a:xfrm>
            <a:off x="498475" y="1459263"/>
            <a:ext cx="85206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2200"/>
              <a:t>X~N(0,σ</a:t>
            </a:r>
            <a:r>
              <a:rPr baseline="30000" lang="es" sz="2200"/>
              <a:t>2</a:t>
            </a:r>
            <a:r>
              <a:rPr lang="es" sz="2200"/>
              <a:t>)</a:t>
            </a:r>
            <a:endParaRPr sz="2200"/>
          </a:p>
          <a:p>
            <a:pPr indent="0" lvl="0" marL="0" rtl="0" algn="l">
              <a:lnSpc>
                <a:spcPct val="115000"/>
              </a:lnSpc>
              <a:spcBef>
                <a:spcPts val="1600"/>
              </a:spcBef>
              <a:spcAft>
                <a:spcPts val="0"/>
              </a:spcAft>
              <a:buSzPts val="1800"/>
              <a:buNone/>
            </a:pPr>
            <a:r>
              <a:t/>
            </a:r>
            <a:endParaRPr sz="2200"/>
          </a:p>
          <a:p>
            <a:pPr indent="0" lvl="0" marL="0" rtl="0" algn="l">
              <a:lnSpc>
                <a:spcPct val="115000"/>
              </a:lnSpc>
              <a:spcBef>
                <a:spcPts val="1600"/>
              </a:spcBef>
              <a:spcAft>
                <a:spcPts val="0"/>
              </a:spcAft>
              <a:buSzPts val="1800"/>
              <a:buNone/>
            </a:pPr>
            <a:r>
              <a:rPr lang="es" sz="2200">
                <a:solidFill>
                  <a:srgbClr val="666666"/>
                </a:solidFill>
              </a:rPr>
              <a:t>si además σ</a:t>
            </a:r>
            <a:r>
              <a:rPr baseline="30000" lang="es" sz="2200">
                <a:solidFill>
                  <a:srgbClr val="666666"/>
                </a:solidFill>
              </a:rPr>
              <a:t>2</a:t>
            </a:r>
            <a:r>
              <a:rPr lang="es" sz="2200">
                <a:solidFill>
                  <a:srgbClr val="666666"/>
                </a:solidFill>
              </a:rPr>
              <a:t>=1</a:t>
            </a:r>
            <a:endParaRPr sz="2200">
              <a:solidFill>
                <a:srgbClr val="666666"/>
              </a:solidFill>
            </a:endParaRPr>
          </a:p>
          <a:p>
            <a:pPr indent="0" lvl="0" marL="0" rtl="0" algn="l">
              <a:lnSpc>
                <a:spcPct val="115000"/>
              </a:lnSpc>
              <a:spcBef>
                <a:spcPts val="1600"/>
              </a:spcBef>
              <a:spcAft>
                <a:spcPts val="0"/>
              </a:spcAft>
              <a:buSzPts val="1800"/>
              <a:buNone/>
            </a:pPr>
            <a:r>
              <a:rPr lang="es" sz="2200">
                <a:solidFill>
                  <a:srgbClr val="666666"/>
                </a:solidFill>
              </a:rPr>
              <a:t>X~N(0,1), se dice </a:t>
            </a:r>
            <a:endParaRPr sz="2200">
              <a:solidFill>
                <a:srgbClr val="666666"/>
              </a:solidFill>
            </a:endParaRPr>
          </a:p>
          <a:p>
            <a:pPr indent="0" lvl="0" marL="0" rtl="0" algn="l">
              <a:lnSpc>
                <a:spcPct val="115000"/>
              </a:lnSpc>
              <a:spcBef>
                <a:spcPts val="1600"/>
              </a:spcBef>
              <a:spcAft>
                <a:spcPts val="1600"/>
              </a:spcAft>
              <a:buClr>
                <a:schemeClr val="dk1"/>
              </a:buClr>
              <a:buSzPts val="1100"/>
              <a:buFont typeface="Arial"/>
              <a:buNone/>
            </a:pPr>
            <a:r>
              <a:rPr lang="es" sz="2200">
                <a:solidFill>
                  <a:srgbClr val="666666"/>
                </a:solidFill>
              </a:rPr>
              <a:t>Normal Estándar</a:t>
            </a:r>
            <a:endParaRPr sz="2200">
              <a:solidFill>
                <a:srgbClr val="666666"/>
              </a:solidFill>
            </a:endParaRPr>
          </a:p>
        </p:txBody>
      </p:sp>
      <p:pic>
        <p:nvPicPr>
          <p:cNvPr id="275" name="Google Shape;275;p24"/>
          <p:cNvPicPr preferRelativeResize="0"/>
          <p:nvPr/>
        </p:nvPicPr>
        <p:blipFill rotWithShape="1">
          <a:blip r:embed="rId3">
            <a:alphaModFix/>
          </a:blip>
          <a:srcRect b="0" l="0" r="0" t="0"/>
          <a:stretch/>
        </p:blipFill>
        <p:spPr>
          <a:xfrm>
            <a:off x="3036950" y="1301425"/>
            <a:ext cx="5647299" cy="3669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5"/>
          <p:cNvSpPr txBox="1"/>
          <p:nvPr>
            <p:ph type="title"/>
          </p:nvPr>
        </p:nvSpPr>
        <p:spPr>
          <a:xfrm>
            <a:off x="311700" y="315925"/>
            <a:ext cx="86535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Distribución Exponencial (caso especial de Gamma)</a:t>
            </a:r>
            <a:endParaRPr/>
          </a:p>
        </p:txBody>
      </p:sp>
      <p:sp>
        <p:nvSpPr>
          <p:cNvPr id="281" name="Google Shape;281;p25"/>
          <p:cNvSpPr txBox="1"/>
          <p:nvPr>
            <p:ph idx="1" type="body"/>
          </p:nvPr>
        </p:nvSpPr>
        <p:spPr>
          <a:xfrm>
            <a:off x="311700" y="1225225"/>
            <a:ext cx="8520600" cy="138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a:t>X v.a. tiene distribución </a:t>
            </a:r>
            <a:endParaRPr/>
          </a:p>
          <a:p>
            <a:pPr indent="0" lvl="0" marL="0" rtl="0" algn="l">
              <a:lnSpc>
                <a:spcPct val="115000"/>
              </a:lnSpc>
              <a:spcBef>
                <a:spcPts val="1600"/>
              </a:spcBef>
              <a:spcAft>
                <a:spcPts val="1600"/>
              </a:spcAft>
              <a:buSzPts val="1800"/>
              <a:buNone/>
            </a:pPr>
            <a:r>
              <a:rPr lang="es"/>
              <a:t>exponencial si su densidad es:</a:t>
            </a:r>
            <a:endParaRPr/>
          </a:p>
        </p:txBody>
      </p:sp>
      <p:pic>
        <p:nvPicPr>
          <p:cNvPr id="282" name="Google Shape;282;p25"/>
          <p:cNvPicPr preferRelativeResize="0"/>
          <p:nvPr/>
        </p:nvPicPr>
        <p:blipFill rotWithShape="1">
          <a:blip r:embed="rId3">
            <a:alphaModFix/>
          </a:blip>
          <a:srcRect b="0" l="0" r="0" t="0"/>
          <a:stretch/>
        </p:blipFill>
        <p:spPr>
          <a:xfrm>
            <a:off x="4101060" y="1233499"/>
            <a:ext cx="4766715" cy="1597875"/>
          </a:xfrm>
          <a:prstGeom prst="rect">
            <a:avLst/>
          </a:prstGeom>
          <a:noFill/>
          <a:ln>
            <a:noFill/>
          </a:ln>
        </p:spPr>
      </p:pic>
      <p:pic>
        <p:nvPicPr>
          <p:cNvPr id="283" name="Google Shape;283;p25"/>
          <p:cNvPicPr preferRelativeResize="0"/>
          <p:nvPr/>
        </p:nvPicPr>
        <p:blipFill rotWithShape="1">
          <a:blip r:embed="rId4">
            <a:alphaModFix/>
          </a:blip>
          <a:srcRect b="0" l="0" r="0" t="0"/>
          <a:stretch/>
        </p:blipFill>
        <p:spPr>
          <a:xfrm>
            <a:off x="584900" y="2386775"/>
            <a:ext cx="2873250" cy="2637676"/>
          </a:xfrm>
          <a:prstGeom prst="rect">
            <a:avLst/>
          </a:prstGeom>
          <a:noFill/>
          <a:ln>
            <a:noFill/>
          </a:ln>
        </p:spPr>
      </p:pic>
      <p:sp>
        <p:nvSpPr>
          <p:cNvPr id="284" name="Google Shape;284;p25"/>
          <p:cNvSpPr txBox="1"/>
          <p:nvPr/>
        </p:nvSpPr>
        <p:spPr>
          <a:xfrm>
            <a:off x="3965375" y="3479450"/>
            <a:ext cx="4999800" cy="108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2000"/>
              <a:buFont typeface="Arial"/>
              <a:buNone/>
            </a:pPr>
            <a:r>
              <a:rPr b="0" i="0" lang="es" sz="2000" u="none" cap="none" strike="noStrike">
                <a:solidFill>
                  <a:schemeClr val="dk1"/>
                </a:solidFill>
                <a:latin typeface="Open Sans"/>
                <a:ea typeface="Open Sans"/>
                <a:cs typeface="Open Sans"/>
                <a:sym typeface="Open Sans"/>
              </a:rPr>
              <a:t>Notación X~Exp(λ),  λ&gt;0 parámetro</a:t>
            </a:r>
            <a:endParaRPr b="0" i="0" sz="2000" u="none" cap="none" strike="noStrike">
              <a:solidFill>
                <a:schemeClr val="dk1"/>
              </a:solidFill>
              <a:latin typeface="Open Sans"/>
              <a:ea typeface="Open Sans"/>
              <a:cs typeface="Open Sans"/>
              <a:sym typeface="Open Sans"/>
            </a:endParaRPr>
          </a:p>
          <a:p>
            <a:pPr indent="0" lvl="0" marL="0" marR="0" rtl="0" algn="l">
              <a:lnSpc>
                <a:spcPct val="115000"/>
              </a:lnSpc>
              <a:spcBef>
                <a:spcPts val="1600"/>
              </a:spcBef>
              <a:spcAft>
                <a:spcPts val="1600"/>
              </a:spcAft>
              <a:buClr>
                <a:srgbClr val="000000"/>
              </a:buClr>
              <a:buSzPts val="2000"/>
              <a:buFont typeface="Arial"/>
              <a:buNone/>
            </a:pPr>
            <a:r>
              <a:rPr b="0" i="0" lang="es" sz="2000" u="none" cap="none" strike="noStrike">
                <a:solidFill>
                  <a:srgbClr val="249C90"/>
                </a:solidFill>
                <a:latin typeface="Open Sans"/>
                <a:ea typeface="Open Sans"/>
                <a:cs typeface="Open Sans"/>
                <a:sym typeface="Open Sans"/>
              </a:rPr>
              <a:t>suele utilizarse para modelar tiempo de espera</a:t>
            </a:r>
            <a:endParaRPr b="0" i="0" sz="2000" u="none" cap="none" strike="noStrike">
              <a:solidFill>
                <a:srgbClr val="249C90"/>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6"/>
          <p:cNvSpPr txBox="1"/>
          <p:nvPr>
            <p:ph type="title"/>
          </p:nvPr>
        </p:nvSpPr>
        <p:spPr>
          <a:xfrm>
            <a:off x="311700" y="315925"/>
            <a:ext cx="88323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Distribución Chi Cuadrado </a:t>
            </a:r>
            <a:endParaRPr/>
          </a:p>
        </p:txBody>
      </p:sp>
      <p:sp>
        <p:nvSpPr>
          <p:cNvPr id="290" name="Google Shape;290;p26"/>
          <p:cNvSpPr txBox="1"/>
          <p:nvPr>
            <p:ph idx="1" type="body"/>
          </p:nvPr>
        </p:nvSpPr>
        <p:spPr>
          <a:xfrm>
            <a:off x="311700" y="1225225"/>
            <a:ext cx="8520600" cy="138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2000">
                <a:solidFill>
                  <a:srgbClr val="000000"/>
                </a:solidFill>
              </a:rPr>
              <a:t>Diremos la v.a. X tiene </a:t>
            </a:r>
            <a:r>
              <a:rPr lang="es" sz="2000" u="sng">
                <a:solidFill>
                  <a:srgbClr val="000000"/>
                </a:solidFill>
              </a:rPr>
              <a:t>distribució</a:t>
            </a:r>
            <a:r>
              <a:rPr lang="es" sz="2000">
                <a:solidFill>
                  <a:srgbClr val="000000"/>
                </a:solidFill>
              </a:rPr>
              <a:t>n </a:t>
            </a:r>
            <a:r>
              <a:rPr lang="es" sz="2000" u="sng">
                <a:solidFill>
                  <a:srgbClr val="000000"/>
                </a:solidFill>
              </a:rPr>
              <a:t>Chi</a:t>
            </a:r>
            <a:r>
              <a:rPr lang="es" sz="2000">
                <a:solidFill>
                  <a:srgbClr val="000000"/>
                </a:solidFill>
              </a:rPr>
              <a:t>- cuadrado con k grados de libertad. </a:t>
            </a:r>
            <a:r>
              <a:rPr lang="es" sz="2000"/>
              <a:t>Notación X~ </a:t>
            </a:r>
            <a:r>
              <a:rPr lang="es" sz="2400"/>
              <a:t>𝝌</a:t>
            </a:r>
            <a:r>
              <a:rPr baseline="-25000" lang="es" sz="2400"/>
              <a:t>k</a:t>
            </a:r>
            <a:r>
              <a:rPr baseline="30000" lang="es" sz="2400"/>
              <a:t>2</a:t>
            </a:r>
            <a:r>
              <a:rPr lang="es" sz="2000"/>
              <a:t> si su función de densidad está dada por:</a:t>
            </a:r>
            <a:endParaRPr sz="2000"/>
          </a:p>
          <a:p>
            <a:pPr indent="0" lvl="0" marL="0" rtl="0" algn="l">
              <a:lnSpc>
                <a:spcPct val="115000"/>
              </a:lnSpc>
              <a:spcBef>
                <a:spcPts val="0"/>
              </a:spcBef>
              <a:spcAft>
                <a:spcPts val="0"/>
              </a:spcAft>
              <a:buClr>
                <a:schemeClr val="dk1"/>
              </a:buClr>
              <a:buSzPts val="1100"/>
              <a:buFont typeface="Arial"/>
              <a:buNone/>
            </a:pPr>
            <a:r>
              <a:t/>
            </a:r>
            <a:endParaRPr sz="2000" u="sng">
              <a:solidFill>
                <a:srgbClr val="000000"/>
              </a:solidFill>
            </a:endParaRPr>
          </a:p>
          <a:p>
            <a:pPr indent="0" lvl="0" marL="0" rtl="0" algn="l">
              <a:lnSpc>
                <a:spcPct val="115000"/>
              </a:lnSpc>
              <a:spcBef>
                <a:spcPts val="0"/>
              </a:spcBef>
              <a:spcAft>
                <a:spcPts val="1600"/>
              </a:spcAft>
              <a:buSzPts val="1800"/>
              <a:buNone/>
            </a:pPr>
            <a:r>
              <a:t/>
            </a:r>
            <a:endParaRPr sz="2000">
              <a:solidFill>
                <a:srgbClr val="000000"/>
              </a:solidFill>
            </a:endParaRPr>
          </a:p>
        </p:txBody>
      </p:sp>
      <p:sp>
        <p:nvSpPr>
          <p:cNvPr id="291" name="Google Shape;291;p26"/>
          <p:cNvSpPr txBox="1"/>
          <p:nvPr/>
        </p:nvSpPr>
        <p:spPr>
          <a:xfrm>
            <a:off x="3965375" y="3479450"/>
            <a:ext cx="4999800" cy="108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2000"/>
              <a:buFont typeface="Arial"/>
              <a:buNone/>
            </a:pPr>
            <a:r>
              <a:t/>
            </a:r>
            <a:endParaRPr b="0" i="0" sz="2000" u="none" cap="none" strike="noStrike">
              <a:solidFill>
                <a:srgbClr val="249C90"/>
              </a:solidFill>
              <a:latin typeface="Open Sans"/>
              <a:ea typeface="Open Sans"/>
              <a:cs typeface="Open Sans"/>
              <a:sym typeface="Open Sans"/>
            </a:endParaRPr>
          </a:p>
        </p:txBody>
      </p:sp>
      <p:pic>
        <p:nvPicPr>
          <p:cNvPr id="292" name="Google Shape;292;p26"/>
          <p:cNvPicPr preferRelativeResize="0"/>
          <p:nvPr/>
        </p:nvPicPr>
        <p:blipFill rotWithShape="1">
          <a:blip r:embed="rId3">
            <a:alphaModFix/>
          </a:blip>
          <a:srcRect b="0" l="0" r="0" t="0"/>
          <a:stretch/>
        </p:blipFill>
        <p:spPr>
          <a:xfrm>
            <a:off x="1219200" y="2147442"/>
            <a:ext cx="6602975" cy="272373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Medidas estadísticas de una v.a. o de una densidad</a:t>
            </a:r>
            <a:endParaRPr/>
          </a:p>
        </p:txBody>
      </p:sp>
      <p:sp>
        <p:nvSpPr>
          <p:cNvPr id="298" name="Google Shape;298;p27"/>
          <p:cNvSpPr txBox="1"/>
          <p:nvPr>
            <p:ph idx="1" type="body"/>
          </p:nvPr>
        </p:nvSpPr>
        <p:spPr>
          <a:xfrm>
            <a:off x="311700" y="1206250"/>
            <a:ext cx="88323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a:t>X v.a. numérica con densidad f </a:t>
            </a:r>
            <a:endParaRPr/>
          </a:p>
          <a:p>
            <a:pPr indent="-342900" lvl="0" marL="457200" rtl="0" algn="l">
              <a:lnSpc>
                <a:spcPct val="115000"/>
              </a:lnSpc>
              <a:spcBef>
                <a:spcPts val="1600"/>
              </a:spcBef>
              <a:spcAft>
                <a:spcPts val="0"/>
              </a:spcAft>
              <a:buSzPts val="1800"/>
              <a:buChar char="●"/>
            </a:pPr>
            <a:r>
              <a:rPr b="1" lang="es" u="sng">
                <a:solidFill>
                  <a:srgbClr val="155B54"/>
                </a:solidFill>
              </a:rPr>
              <a:t>Media o Esperanza</a:t>
            </a:r>
            <a:r>
              <a:rPr lang="es"/>
              <a:t> de X </a:t>
            </a:r>
            <a:r>
              <a:rPr lang="es">
                <a:solidFill>
                  <a:srgbClr val="249C90"/>
                </a:solidFill>
              </a:rPr>
              <a:t>(Medida de posición)</a:t>
            </a:r>
            <a:r>
              <a:rPr lang="es"/>
              <a:t>: </a:t>
            </a:r>
            <a:endParaRPr/>
          </a:p>
          <a:p>
            <a:pPr indent="0" lvl="0" marL="0" rtl="0" algn="l">
              <a:lnSpc>
                <a:spcPct val="115000"/>
              </a:lnSpc>
              <a:spcBef>
                <a:spcPts val="1600"/>
              </a:spcBef>
              <a:spcAft>
                <a:spcPts val="0"/>
              </a:spcAft>
              <a:buSzPts val="1800"/>
              <a:buNone/>
            </a:pPr>
            <a:r>
              <a:rPr lang="es"/>
              <a:t>μ=E(X)= </a:t>
            </a:r>
            <a:r>
              <a:rPr lang="es" sz="2400"/>
              <a:t>∫</a:t>
            </a:r>
            <a:r>
              <a:rPr lang="es"/>
              <a:t>t f(t) dt</a:t>
            </a:r>
            <a:r>
              <a:rPr lang="es" sz="2400"/>
              <a:t> </a:t>
            </a:r>
            <a:r>
              <a:rPr lang="es"/>
              <a:t>ó  </a:t>
            </a:r>
            <a:r>
              <a:rPr lang="es">
                <a:highlight>
                  <a:srgbClr val="EAD1DC"/>
                </a:highlight>
              </a:rPr>
              <a:t>μ=E(X)=∑t f(t) ,</a:t>
            </a:r>
            <a:r>
              <a:rPr lang="es">
                <a:solidFill>
                  <a:srgbClr val="155B54"/>
                </a:solidFill>
                <a:highlight>
                  <a:srgbClr val="EAD1DC"/>
                </a:highlight>
              </a:rPr>
              <a:t>promedio ponderado </a:t>
            </a:r>
            <a:r>
              <a:rPr lang="es">
                <a:solidFill>
                  <a:srgbClr val="155B54"/>
                </a:solidFill>
              </a:rPr>
              <a:t>por la densidad (μ∈R)</a:t>
            </a:r>
            <a:endParaRPr>
              <a:solidFill>
                <a:srgbClr val="155B54"/>
              </a:solidFill>
            </a:endParaRPr>
          </a:p>
          <a:p>
            <a:pPr indent="-342900" lvl="0" marL="457200" rtl="0" algn="l">
              <a:lnSpc>
                <a:spcPct val="115000"/>
              </a:lnSpc>
              <a:spcBef>
                <a:spcPts val="1600"/>
              </a:spcBef>
              <a:spcAft>
                <a:spcPts val="0"/>
              </a:spcAft>
              <a:buSzPts val="1800"/>
              <a:buChar char="●"/>
            </a:pPr>
            <a:r>
              <a:rPr b="1" lang="es">
                <a:solidFill>
                  <a:srgbClr val="155B54"/>
                </a:solidFill>
              </a:rPr>
              <a:t>Varianza</a:t>
            </a:r>
            <a:r>
              <a:rPr lang="es"/>
              <a:t> </a:t>
            </a:r>
            <a:r>
              <a:rPr lang="es">
                <a:solidFill>
                  <a:srgbClr val="249C90"/>
                </a:solidFill>
              </a:rPr>
              <a:t>(Medidas de dispersión)</a:t>
            </a:r>
            <a:r>
              <a:rPr lang="es"/>
              <a:t>: </a:t>
            </a:r>
            <a:endParaRPr/>
          </a:p>
          <a:p>
            <a:pPr indent="0" lvl="0" marL="0" rtl="0" algn="l">
              <a:lnSpc>
                <a:spcPct val="115000"/>
              </a:lnSpc>
              <a:spcBef>
                <a:spcPts val="1600"/>
              </a:spcBef>
              <a:spcAft>
                <a:spcPts val="0"/>
              </a:spcAft>
              <a:buSzPts val="1800"/>
              <a:buNone/>
            </a:pPr>
            <a:r>
              <a:rPr lang="es"/>
              <a:t>σ</a:t>
            </a:r>
            <a:r>
              <a:rPr baseline="30000" lang="es"/>
              <a:t>2</a:t>
            </a:r>
            <a:r>
              <a:rPr lang="es"/>
              <a:t> =Var(X)= E((X-μ)</a:t>
            </a:r>
            <a:r>
              <a:rPr baseline="30000" lang="es"/>
              <a:t>2</a:t>
            </a:r>
            <a:r>
              <a:rPr lang="es"/>
              <a:t>)=</a:t>
            </a:r>
            <a:r>
              <a:rPr lang="es" sz="2400"/>
              <a:t>∫</a:t>
            </a:r>
            <a:r>
              <a:rPr lang="es"/>
              <a:t>(t-μ)</a:t>
            </a:r>
            <a:r>
              <a:rPr baseline="30000" lang="es"/>
              <a:t>2</a:t>
            </a:r>
            <a:r>
              <a:rPr lang="es"/>
              <a:t> f(t) dt</a:t>
            </a:r>
            <a:r>
              <a:rPr lang="es" sz="2400"/>
              <a:t> </a:t>
            </a:r>
            <a:r>
              <a:rPr lang="es"/>
              <a:t>ó  </a:t>
            </a:r>
            <a:r>
              <a:rPr lang="es">
                <a:highlight>
                  <a:srgbClr val="EAD1DC"/>
                </a:highlight>
              </a:rPr>
              <a:t>σ</a:t>
            </a:r>
            <a:r>
              <a:rPr baseline="30000" lang="es">
                <a:highlight>
                  <a:srgbClr val="EAD1DC"/>
                </a:highlight>
              </a:rPr>
              <a:t>2</a:t>
            </a:r>
            <a:r>
              <a:rPr lang="es">
                <a:highlight>
                  <a:srgbClr val="EAD1DC"/>
                </a:highlight>
              </a:rPr>
              <a:t>=E((X-μ)</a:t>
            </a:r>
            <a:r>
              <a:rPr baseline="30000" lang="es">
                <a:highlight>
                  <a:srgbClr val="EAD1DC"/>
                </a:highlight>
              </a:rPr>
              <a:t>2</a:t>
            </a:r>
            <a:r>
              <a:rPr lang="es">
                <a:highlight>
                  <a:srgbClr val="EAD1DC"/>
                </a:highlight>
              </a:rPr>
              <a:t>)=∑(t-μ)</a:t>
            </a:r>
            <a:r>
              <a:rPr baseline="30000" lang="es">
                <a:highlight>
                  <a:srgbClr val="EAD1DC"/>
                </a:highlight>
              </a:rPr>
              <a:t>2</a:t>
            </a:r>
            <a:r>
              <a:rPr lang="es">
                <a:highlight>
                  <a:srgbClr val="EAD1DC"/>
                </a:highlight>
              </a:rPr>
              <a:t> f(t)</a:t>
            </a:r>
            <a:r>
              <a:rPr lang="es"/>
              <a:t> </a:t>
            </a:r>
            <a:r>
              <a:rPr lang="es">
                <a:solidFill>
                  <a:srgbClr val="155B54"/>
                </a:solidFill>
              </a:rPr>
              <a:t>(σ</a:t>
            </a:r>
            <a:r>
              <a:rPr baseline="30000" lang="es">
                <a:solidFill>
                  <a:srgbClr val="155B54"/>
                </a:solidFill>
              </a:rPr>
              <a:t>2</a:t>
            </a:r>
            <a:r>
              <a:rPr lang="es">
                <a:solidFill>
                  <a:srgbClr val="155B54"/>
                </a:solidFill>
              </a:rPr>
              <a:t>∈R</a:t>
            </a:r>
            <a:r>
              <a:rPr baseline="30000" lang="es">
                <a:solidFill>
                  <a:srgbClr val="155B54"/>
                </a:solidFill>
              </a:rPr>
              <a:t>+</a:t>
            </a:r>
            <a:r>
              <a:rPr lang="es">
                <a:solidFill>
                  <a:srgbClr val="155B54"/>
                </a:solidFill>
              </a:rPr>
              <a:t>)</a:t>
            </a:r>
            <a:endParaRPr/>
          </a:p>
          <a:p>
            <a:pPr indent="0" lvl="0" marL="0" rtl="0" algn="l">
              <a:lnSpc>
                <a:spcPct val="115000"/>
              </a:lnSpc>
              <a:spcBef>
                <a:spcPts val="1600"/>
              </a:spcBef>
              <a:spcAft>
                <a:spcPts val="1600"/>
              </a:spcAft>
              <a:buClr>
                <a:schemeClr val="dk1"/>
              </a:buClr>
              <a:buSzPts val="1100"/>
              <a:buFont typeface="Arial"/>
              <a:buNone/>
            </a:pPr>
            <a:r>
              <a:rPr lang="es" sz="1700">
                <a:solidFill>
                  <a:srgbClr val="1F887E"/>
                </a:solidFill>
              </a:rPr>
              <a:t>En una va con densidad normal coinciden con los parámetros </a:t>
            </a:r>
            <a:r>
              <a:rPr lang="es" sz="1700"/>
              <a:t>μ</a:t>
            </a:r>
            <a:r>
              <a:rPr lang="es" sz="1700">
                <a:solidFill>
                  <a:srgbClr val="1F887E"/>
                </a:solidFill>
              </a:rPr>
              <a:t>y </a:t>
            </a:r>
            <a:r>
              <a:rPr lang="es" sz="1700"/>
              <a:t>σ</a:t>
            </a:r>
            <a:r>
              <a:rPr baseline="30000" lang="es" sz="1700"/>
              <a:t>2</a:t>
            </a:r>
            <a:r>
              <a:rPr lang="es" sz="1700"/>
              <a:t> </a:t>
            </a:r>
            <a:r>
              <a:rPr lang="es" sz="1700">
                <a:solidFill>
                  <a:srgbClr val="1F887E"/>
                </a:solidFill>
              </a:rPr>
              <a:t>respectivamente</a:t>
            </a:r>
            <a:endParaRPr sz="1700">
              <a:solidFill>
                <a:srgbClr val="1F887E"/>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8"/>
          <p:cNvSpPr txBox="1"/>
          <p:nvPr>
            <p:ph type="title"/>
          </p:nvPr>
        </p:nvSpPr>
        <p:spPr>
          <a:xfrm>
            <a:off x="311700" y="316800"/>
            <a:ext cx="33906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Media</a:t>
            </a:r>
            <a:endParaRPr/>
          </a:p>
        </p:txBody>
      </p:sp>
      <p:sp>
        <p:nvSpPr>
          <p:cNvPr id="304" name="Google Shape;304;p28"/>
          <p:cNvSpPr txBox="1"/>
          <p:nvPr>
            <p:ph idx="1" type="body"/>
          </p:nvPr>
        </p:nvSpPr>
        <p:spPr>
          <a:xfrm>
            <a:off x="197375" y="1071600"/>
            <a:ext cx="8946600" cy="343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2000"/>
          </a:p>
          <a:p>
            <a:pPr indent="0" lvl="0" marL="0" rtl="0" algn="l">
              <a:lnSpc>
                <a:spcPct val="115000"/>
              </a:lnSpc>
              <a:spcBef>
                <a:spcPts val="1600"/>
              </a:spcBef>
              <a:spcAft>
                <a:spcPts val="0"/>
              </a:spcAft>
              <a:buSzPts val="1200"/>
              <a:buNone/>
            </a:pPr>
            <a:r>
              <a:rPr b="1" lang="es" sz="2000">
                <a:solidFill>
                  <a:srgbClr val="1B786E"/>
                </a:solidFill>
              </a:rPr>
              <a:t>Media Muestral</a:t>
            </a:r>
            <a:r>
              <a:rPr lang="es" sz="2000"/>
              <a:t>   </a:t>
            </a:r>
            <a:r>
              <a:rPr lang="es" sz="1800"/>
              <a:t>∑</a:t>
            </a:r>
            <a:r>
              <a:rPr baseline="-25000" lang="es" sz="1800"/>
              <a:t>i=1</a:t>
            </a:r>
            <a:r>
              <a:rPr baseline="30000" lang="es" sz="1800"/>
              <a:t>n</a:t>
            </a:r>
            <a:r>
              <a:rPr lang="es" sz="1800"/>
              <a:t> x</a:t>
            </a:r>
            <a:r>
              <a:rPr baseline="-25000" lang="es" sz="1800"/>
              <a:t>i</a:t>
            </a:r>
            <a:r>
              <a:rPr lang="es" sz="1800"/>
              <a:t> /n, (promedio)  </a:t>
            </a:r>
            <a:r>
              <a:rPr lang="es" sz="2000"/>
              <a:t>vs</a:t>
            </a:r>
            <a:endParaRPr sz="2000"/>
          </a:p>
          <a:p>
            <a:pPr indent="0" lvl="0" marL="0" rtl="0" algn="l">
              <a:lnSpc>
                <a:spcPct val="115000"/>
              </a:lnSpc>
              <a:spcBef>
                <a:spcPts val="1600"/>
              </a:spcBef>
              <a:spcAft>
                <a:spcPts val="0"/>
              </a:spcAft>
              <a:buClr>
                <a:schemeClr val="dk1"/>
              </a:buClr>
              <a:buSzPts val="1100"/>
              <a:buFont typeface="Arial"/>
              <a:buNone/>
            </a:pPr>
            <a:r>
              <a:rPr b="1" lang="es" sz="2000">
                <a:solidFill>
                  <a:srgbClr val="1B786E"/>
                </a:solidFill>
              </a:rPr>
              <a:t>Media o Esperanza de una v.a. X</a:t>
            </a:r>
            <a:r>
              <a:rPr lang="es" sz="2000"/>
              <a:t>, </a:t>
            </a:r>
            <a:r>
              <a:rPr lang="es" sz="1800"/>
              <a:t>μ=E(X)= </a:t>
            </a:r>
            <a:r>
              <a:rPr lang="es" sz="2400"/>
              <a:t>∫</a:t>
            </a:r>
            <a:r>
              <a:rPr lang="es" sz="1800"/>
              <a:t>t f(t) dt</a:t>
            </a:r>
            <a:r>
              <a:rPr lang="es" sz="2400"/>
              <a:t> </a:t>
            </a:r>
            <a:r>
              <a:rPr lang="es" sz="1800"/>
              <a:t>ó  μ=E(X)=∑t f(t)</a:t>
            </a:r>
            <a:endParaRPr sz="2000"/>
          </a:p>
          <a:p>
            <a:pPr indent="0" lvl="0" marL="0" rtl="0" algn="l">
              <a:lnSpc>
                <a:spcPct val="115000"/>
              </a:lnSpc>
              <a:spcBef>
                <a:spcPts val="1600"/>
              </a:spcBef>
              <a:spcAft>
                <a:spcPts val="0"/>
              </a:spcAft>
              <a:buClr>
                <a:schemeClr val="dk1"/>
              </a:buClr>
              <a:buSzPts val="1100"/>
              <a:buFont typeface="Arial"/>
              <a:buNone/>
            </a:pPr>
            <a:r>
              <a:t/>
            </a:r>
            <a:endParaRPr sz="2000">
              <a:solidFill>
                <a:srgbClr val="999999"/>
              </a:solidFill>
            </a:endParaRPr>
          </a:p>
          <a:p>
            <a:pPr indent="0" lvl="0" marL="0" rtl="0" algn="l">
              <a:lnSpc>
                <a:spcPct val="115000"/>
              </a:lnSpc>
              <a:spcBef>
                <a:spcPts val="1600"/>
              </a:spcBef>
              <a:spcAft>
                <a:spcPts val="1600"/>
              </a:spcAft>
              <a:buClr>
                <a:schemeClr val="dk1"/>
              </a:buClr>
              <a:buSzPts val="1100"/>
              <a:buFont typeface="Arial"/>
              <a:buNone/>
            </a:pPr>
            <a:r>
              <a:t/>
            </a:r>
            <a:endParaRPr sz="2000">
              <a:solidFill>
                <a:srgbClr val="999999"/>
              </a:solidFill>
            </a:endParaRPr>
          </a:p>
        </p:txBody>
      </p:sp>
      <p:pic>
        <p:nvPicPr>
          <p:cNvPr id="305" name="Google Shape;305;p28"/>
          <p:cNvPicPr preferRelativeResize="0"/>
          <p:nvPr/>
        </p:nvPicPr>
        <p:blipFill rotWithShape="1">
          <a:blip r:embed="rId3">
            <a:alphaModFix/>
          </a:blip>
          <a:srcRect b="0" l="0" r="0" t="64180"/>
          <a:stretch/>
        </p:blipFill>
        <p:spPr>
          <a:xfrm>
            <a:off x="4811000" y="3151125"/>
            <a:ext cx="2606700" cy="1601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773700" y="1445625"/>
            <a:ext cx="7596600" cy="1530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s"/>
              <a:t>Estadística Descriptiva</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9"/>
          <p:cNvSpPr txBox="1"/>
          <p:nvPr>
            <p:ph type="title"/>
          </p:nvPr>
        </p:nvSpPr>
        <p:spPr>
          <a:xfrm>
            <a:off x="311700" y="316800"/>
            <a:ext cx="33906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Mediana</a:t>
            </a:r>
            <a:endParaRPr/>
          </a:p>
        </p:txBody>
      </p:sp>
      <p:sp>
        <p:nvSpPr>
          <p:cNvPr id="311" name="Google Shape;311;p29"/>
          <p:cNvSpPr txBox="1"/>
          <p:nvPr>
            <p:ph idx="1" type="body"/>
          </p:nvPr>
        </p:nvSpPr>
        <p:spPr>
          <a:xfrm>
            <a:off x="197375" y="1071600"/>
            <a:ext cx="8946600" cy="343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2000"/>
              <a:t>Se ordena la muestra de menor a mayor: x</a:t>
            </a:r>
            <a:r>
              <a:rPr baseline="-25000" lang="es" sz="2000"/>
              <a:t>(1)</a:t>
            </a:r>
            <a:r>
              <a:rPr lang="es" sz="2000"/>
              <a:t>,...x</a:t>
            </a:r>
            <a:r>
              <a:rPr baseline="-25000" lang="es" sz="2000"/>
              <a:t>(n)</a:t>
            </a:r>
            <a:r>
              <a:rPr lang="es" sz="2000"/>
              <a:t> y se calcula...</a:t>
            </a:r>
            <a:endParaRPr sz="2000"/>
          </a:p>
          <a:p>
            <a:pPr indent="0" lvl="0" marL="0" rtl="0" algn="l">
              <a:lnSpc>
                <a:spcPct val="115000"/>
              </a:lnSpc>
              <a:spcBef>
                <a:spcPts val="1600"/>
              </a:spcBef>
              <a:spcAft>
                <a:spcPts val="0"/>
              </a:spcAft>
              <a:buSzPts val="1200"/>
              <a:buNone/>
            </a:pPr>
            <a:r>
              <a:rPr b="1" lang="es" sz="2000">
                <a:solidFill>
                  <a:srgbClr val="1B786E"/>
                </a:solidFill>
              </a:rPr>
              <a:t>Mediana Muestral</a:t>
            </a:r>
            <a:r>
              <a:rPr lang="es" sz="2000"/>
              <a:t>   vs</a:t>
            </a:r>
            <a:endParaRPr sz="2000"/>
          </a:p>
          <a:p>
            <a:pPr indent="0" lvl="0" marL="0" rtl="0" algn="l">
              <a:lnSpc>
                <a:spcPct val="115000"/>
              </a:lnSpc>
              <a:spcBef>
                <a:spcPts val="1600"/>
              </a:spcBef>
              <a:spcAft>
                <a:spcPts val="0"/>
              </a:spcAft>
              <a:buClr>
                <a:schemeClr val="dk1"/>
              </a:buClr>
              <a:buSzPts val="1100"/>
              <a:buFont typeface="Arial"/>
              <a:buNone/>
            </a:pPr>
            <a:r>
              <a:rPr b="1" lang="es" sz="2000">
                <a:solidFill>
                  <a:srgbClr val="1B786E"/>
                </a:solidFill>
              </a:rPr>
              <a:t>Mediana de una v.a. X</a:t>
            </a:r>
            <a:r>
              <a:rPr lang="es" sz="2000"/>
              <a:t>, o de su densidad es x</a:t>
            </a:r>
            <a:r>
              <a:rPr baseline="-25000" lang="es" sz="2000"/>
              <a:t>e</a:t>
            </a:r>
            <a:r>
              <a:rPr lang="es" sz="2000"/>
              <a:t> tal que P(X≤x</a:t>
            </a:r>
            <a:r>
              <a:rPr baseline="-25000" lang="es" sz="2000"/>
              <a:t>e</a:t>
            </a:r>
            <a:r>
              <a:rPr lang="es" sz="2000"/>
              <a:t>)=P(X≥x</a:t>
            </a:r>
            <a:r>
              <a:rPr baseline="-25000" lang="es" sz="2000"/>
              <a:t>e</a:t>
            </a:r>
            <a:r>
              <a:rPr lang="es" sz="2000"/>
              <a:t>)</a:t>
            </a:r>
            <a:endParaRPr sz="2000"/>
          </a:p>
          <a:p>
            <a:pPr indent="0" lvl="0" marL="0" rtl="0" algn="l">
              <a:lnSpc>
                <a:spcPct val="115000"/>
              </a:lnSpc>
              <a:spcBef>
                <a:spcPts val="1600"/>
              </a:spcBef>
              <a:spcAft>
                <a:spcPts val="0"/>
              </a:spcAft>
              <a:buClr>
                <a:schemeClr val="dk1"/>
              </a:buClr>
              <a:buSzPts val="1100"/>
              <a:buFont typeface="Arial"/>
              <a:buNone/>
            </a:pPr>
            <a:r>
              <a:t/>
            </a:r>
            <a:endParaRPr sz="2000">
              <a:solidFill>
                <a:srgbClr val="999999"/>
              </a:solidFill>
            </a:endParaRPr>
          </a:p>
          <a:p>
            <a:pPr indent="0" lvl="0" marL="0" rtl="0" algn="l">
              <a:lnSpc>
                <a:spcPct val="115000"/>
              </a:lnSpc>
              <a:spcBef>
                <a:spcPts val="1600"/>
              </a:spcBef>
              <a:spcAft>
                <a:spcPts val="1600"/>
              </a:spcAft>
              <a:buClr>
                <a:schemeClr val="dk1"/>
              </a:buClr>
              <a:buSzPts val="1100"/>
              <a:buFont typeface="Arial"/>
              <a:buNone/>
            </a:pPr>
            <a:r>
              <a:t/>
            </a:r>
            <a:endParaRPr sz="2000">
              <a:solidFill>
                <a:srgbClr val="999999"/>
              </a:solidFill>
            </a:endParaRPr>
          </a:p>
        </p:txBody>
      </p:sp>
      <p:pic>
        <p:nvPicPr>
          <p:cNvPr id="312" name="Google Shape;312;p29"/>
          <p:cNvPicPr preferRelativeResize="0"/>
          <p:nvPr/>
        </p:nvPicPr>
        <p:blipFill rotWithShape="1">
          <a:blip r:embed="rId3">
            <a:alphaModFix/>
          </a:blip>
          <a:srcRect b="34871" l="0" r="0" t="32883"/>
          <a:stretch/>
        </p:blipFill>
        <p:spPr>
          <a:xfrm>
            <a:off x="4952250" y="3069500"/>
            <a:ext cx="2606749" cy="144130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0"/>
          <p:cNvSpPr txBox="1"/>
          <p:nvPr>
            <p:ph type="title"/>
          </p:nvPr>
        </p:nvSpPr>
        <p:spPr>
          <a:xfrm>
            <a:off x="311700" y="316800"/>
            <a:ext cx="33906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Moda</a:t>
            </a:r>
            <a:endParaRPr/>
          </a:p>
        </p:txBody>
      </p:sp>
      <p:sp>
        <p:nvSpPr>
          <p:cNvPr id="318" name="Google Shape;318;p30"/>
          <p:cNvSpPr txBox="1"/>
          <p:nvPr>
            <p:ph idx="1" type="body"/>
          </p:nvPr>
        </p:nvSpPr>
        <p:spPr>
          <a:xfrm>
            <a:off x="311700" y="1224188"/>
            <a:ext cx="8491500" cy="3362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200"/>
              <a:buNone/>
            </a:pPr>
            <a:r>
              <a:rPr lang="es" sz="1900"/>
              <a:t>Resultado (o intervalo) con mayor frecuencia en la</a:t>
            </a:r>
            <a:r>
              <a:rPr b="1" lang="es" sz="1900"/>
              <a:t> muestra</a:t>
            </a:r>
            <a:r>
              <a:rPr lang="es" sz="1900"/>
              <a:t>. vs</a:t>
            </a:r>
            <a:endParaRPr sz="1900"/>
          </a:p>
          <a:p>
            <a:pPr indent="0" lvl="0" marL="0" rtl="0" algn="l">
              <a:lnSpc>
                <a:spcPct val="200000"/>
              </a:lnSpc>
              <a:spcBef>
                <a:spcPts val="1600"/>
              </a:spcBef>
              <a:spcAft>
                <a:spcPts val="1600"/>
              </a:spcAft>
              <a:buSzPts val="1200"/>
              <a:buNone/>
            </a:pPr>
            <a:r>
              <a:rPr lang="es" sz="1900"/>
              <a:t>Valor con </a:t>
            </a:r>
            <a:r>
              <a:rPr b="1" lang="es" sz="1900"/>
              <a:t>mayor probabilidad</a:t>
            </a:r>
            <a:r>
              <a:rPr lang="es" sz="1900"/>
              <a:t> o </a:t>
            </a:r>
            <a:r>
              <a:rPr b="1" lang="es" sz="1900"/>
              <a:t>densidad </a:t>
            </a:r>
            <a:r>
              <a:rPr lang="es" sz="1800"/>
              <a:t>x</a:t>
            </a:r>
            <a:r>
              <a:rPr baseline="-25000" lang="es" sz="1800"/>
              <a:t>o</a:t>
            </a:r>
            <a:r>
              <a:rPr lang="es" sz="1800"/>
              <a:t> tal que f(x</a:t>
            </a:r>
            <a:r>
              <a:rPr baseline="-25000" lang="es" sz="1800"/>
              <a:t>o</a:t>
            </a:r>
            <a:r>
              <a:rPr lang="es" sz="1800"/>
              <a:t>)≥f(x), p/ todo x</a:t>
            </a:r>
            <a:endParaRPr b="1" sz="1900"/>
          </a:p>
        </p:txBody>
      </p:sp>
      <p:pic>
        <p:nvPicPr>
          <p:cNvPr id="319" name="Google Shape;319;p30"/>
          <p:cNvPicPr preferRelativeResize="0"/>
          <p:nvPr/>
        </p:nvPicPr>
        <p:blipFill rotWithShape="1">
          <a:blip r:embed="rId3">
            <a:alphaModFix amt="70000"/>
          </a:blip>
          <a:srcRect b="0" l="0" r="0" t="0"/>
          <a:stretch/>
        </p:blipFill>
        <p:spPr>
          <a:xfrm>
            <a:off x="310550" y="2860513"/>
            <a:ext cx="3086100" cy="1476375"/>
          </a:xfrm>
          <a:prstGeom prst="rect">
            <a:avLst/>
          </a:prstGeom>
          <a:noFill/>
          <a:ln>
            <a:noFill/>
          </a:ln>
        </p:spPr>
      </p:pic>
      <p:pic>
        <p:nvPicPr>
          <p:cNvPr id="320" name="Google Shape;320;p30"/>
          <p:cNvPicPr preferRelativeResize="0"/>
          <p:nvPr/>
        </p:nvPicPr>
        <p:blipFill rotWithShape="1">
          <a:blip r:embed="rId4">
            <a:alphaModFix/>
          </a:blip>
          <a:srcRect b="0" l="0" r="0" t="0"/>
          <a:stretch/>
        </p:blipFill>
        <p:spPr>
          <a:xfrm>
            <a:off x="6053550" y="2807050"/>
            <a:ext cx="3116057" cy="2029725"/>
          </a:xfrm>
          <a:prstGeom prst="rect">
            <a:avLst/>
          </a:prstGeom>
          <a:noFill/>
          <a:ln>
            <a:noFill/>
          </a:ln>
        </p:spPr>
      </p:pic>
      <p:sp>
        <p:nvSpPr>
          <p:cNvPr id="321" name="Google Shape;321;p30"/>
          <p:cNvSpPr/>
          <p:nvPr/>
        </p:nvSpPr>
        <p:spPr>
          <a:xfrm>
            <a:off x="7446960" y="4505698"/>
            <a:ext cx="461025" cy="302575"/>
          </a:xfrm>
          <a:prstGeom prst="flowChartOffpageConnector">
            <a:avLst/>
          </a:prstGeom>
          <a:noFill/>
          <a:ln cap="flat" cmpd="sng" w="28575">
            <a:solidFill>
              <a:srgbClr val="249C9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30"/>
          <p:cNvSpPr txBox="1"/>
          <p:nvPr/>
        </p:nvSpPr>
        <p:spPr>
          <a:xfrm>
            <a:off x="7389650" y="4775925"/>
            <a:ext cx="849900" cy="21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249C90"/>
                </a:solidFill>
                <a:latin typeface="Open Sans"/>
                <a:ea typeface="Open Sans"/>
                <a:cs typeface="Open Sans"/>
                <a:sym typeface="Open Sans"/>
              </a:rPr>
              <a:t>Moda</a:t>
            </a:r>
            <a:endParaRPr b="0" i="0" sz="1400" u="none" cap="none" strike="noStrike">
              <a:solidFill>
                <a:srgbClr val="249C90"/>
              </a:solidFill>
              <a:latin typeface="Open Sans"/>
              <a:ea typeface="Open Sans"/>
              <a:cs typeface="Open Sans"/>
              <a:sym typeface="Open Sans"/>
            </a:endParaRPr>
          </a:p>
        </p:txBody>
      </p:sp>
      <p:pic>
        <p:nvPicPr>
          <p:cNvPr id="323" name="Google Shape;323;p30"/>
          <p:cNvPicPr preferRelativeResize="0"/>
          <p:nvPr/>
        </p:nvPicPr>
        <p:blipFill rotWithShape="1">
          <a:blip r:embed="rId5">
            <a:alphaModFix/>
          </a:blip>
          <a:srcRect b="66972" l="0" r="3221" t="0"/>
          <a:stretch/>
        </p:blipFill>
        <p:spPr>
          <a:xfrm>
            <a:off x="3702300" y="3433200"/>
            <a:ext cx="2522749" cy="14763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1"/>
          <p:cNvSpPr txBox="1"/>
          <p:nvPr>
            <p:ph type="title"/>
          </p:nvPr>
        </p:nvSpPr>
        <p:spPr>
          <a:xfrm>
            <a:off x="311700" y="316800"/>
            <a:ext cx="54219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Comparación de Medidas</a:t>
            </a:r>
            <a:endParaRPr/>
          </a:p>
        </p:txBody>
      </p:sp>
      <p:pic>
        <p:nvPicPr>
          <p:cNvPr id="329" name="Google Shape;329;p31"/>
          <p:cNvPicPr preferRelativeResize="0"/>
          <p:nvPr/>
        </p:nvPicPr>
        <p:blipFill rotWithShape="1">
          <a:blip r:embed="rId3">
            <a:alphaModFix/>
          </a:blip>
          <a:srcRect b="0" l="0" r="0" t="0"/>
          <a:stretch/>
        </p:blipFill>
        <p:spPr>
          <a:xfrm>
            <a:off x="5150100" y="381000"/>
            <a:ext cx="2606762" cy="4470201"/>
          </a:xfrm>
          <a:prstGeom prst="rect">
            <a:avLst/>
          </a:prstGeom>
          <a:noFill/>
          <a:ln>
            <a:noFill/>
          </a:ln>
        </p:spPr>
      </p:pic>
      <p:sp>
        <p:nvSpPr>
          <p:cNvPr id="330" name="Google Shape;330;p31"/>
          <p:cNvSpPr txBox="1"/>
          <p:nvPr/>
        </p:nvSpPr>
        <p:spPr>
          <a:xfrm>
            <a:off x="439400" y="4851200"/>
            <a:ext cx="8933100" cy="1475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 sz="1000" u="sng" cap="none" strike="noStrike">
                <a:solidFill>
                  <a:schemeClr val="hlink"/>
                </a:solidFill>
                <a:latin typeface="Arial"/>
                <a:ea typeface="Arial"/>
                <a:cs typeface="Arial"/>
                <a:sym typeface="Arial"/>
                <a:hlinkClick r:id="rId4"/>
              </a:rPr>
              <a:t>https://upload.wikimedia.org/wikipedia/commons/thumb/3/33/Visualisation_mode_median_mean.svg/512px-Visualisation_mode_median_mean.svg.png</a:t>
            </a:r>
            <a:endParaRPr b="0" i="0" sz="1000" u="none" cap="none" strike="noStrike">
              <a:solidFill>
                <a:srgbClr val="000000"/>
              </a:solidFill>
              <a:latin typeface="Open Sans"/>
              <a:ea typeface="Open Sans"/>
              <a:cs typeface="Open Sans"/>
              <a:sym typeface="Open Sans"/>
            </a:endParaRPr>
          </a:p>
        </p:txBody>
      </p:sp>
      <p:sp>
        <p:nvSpPr>
          <p:cNvPr id="331" name="Google Shape;331;p31"/>
          <p:cNvSpPr txBox="1"/>
          <p:nvPr/>
        </p:nvSpPr>
        <p:spPr>
          <a:xfrm>
            <a:off x="2216700" y="1258650"/>
            <a:ext cx="2941500" cy="316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rPr b="0" i="0" lang="es" sz="2800" u="none" cap="none" strike="noStrike">
                <a:solidFill>
                  <a:srgbClr val="000000"/>
                </a:solidFill>
                <a:latin typeface="Open Sans"/>
                <a:ea typeface="Open Sans"/>
                <a:cs typeface="Open Sans"/>
                <a:sym typeface="Open Sans"/>
              </a:rPr>
              <a:t>Moda:</a:t>
            </a:r>
            <a:endParaRPr b="0" i="0" sz="2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800"/>
              <a:buFont typeface="Arial"/>
              <a:buNone/>
            </a:pPr>
            <a:r>
              <a:rPr b="0" i="0" lang="es" sz="2800" u="none" cap="none" strike="noStrike">
                <a:solidFill>
                  <a:srgbClr val="000000"/>
                </a:solidFill>
                <a:latin typeface="Open Sans"/>
                <a:ea typeface="Open Sans"/>
                <a:cs typeface="Open Sans"/>
                <a:sym typeface="Open Sans"/>
              </a:rPr>
              <a:t>Mediana:</a:t>
            </a:r>
            <a:endParaRPr b="0" i="0" sz="2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800"/>
              <a:buFont typeface="Arial"/>
              <a:buNone/>
            </a:pPr>
            <a:r>
              <a:rPr b="0" i="0" lang="es" sz="2800" u="none" cap="none" strike="noStrike">
                <a:solidFill>
                  <a:srgbClr val="000000"/>
                </a:solidFill>
                <a:latin typeface="Open Sans"/>
                <a:ea typeface="Open Sans"/>
                <a:cs typeface="Open Sans"/>
                <a:sym typeface="Open Sans"/>
              </a:rPr>
              <a:t>Media:</a:t>
            </a:r>
            <a:endParaRPr b="0" i="0" sz="2800" u="none" cap="none" strike="noStrike">
              <a:solidFill>
                <a:srgbClr val="000000"/>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2"/>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Otras Medidas, del </a:t>
            </a:r>
            <a:r>
              <a:rPr lang="es" u="sng"/>
              <a:t>modelo</a:t>
            </a:r>
            <a:r>
              <a:rPr lang="es"/>
              <a:t> (de una v.a.)</a:t>
            </a:r>
            <a:endParaRPr/>
          </a:p>
        </p:txBody>
      </p:sp>
      <p:sp>
        <p:nvSpPr>
          <p:cNvPr id="337" name="Google Shape;337;p32"/>
          <p:cNvSpPr txBox="1"/>
          <p:nvPr>
            <p:ph idx="1" type="body"/>
          </p:nvPr>
        </p:nvSpPr>
        <p:spPr>
          <a:xfrm>
            <a:off x="311700" y="1225225"/>
            <a:ext cx="8832300" cy="335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a:t>Dada una </a:t>
            </a:r>
            <a:r>
              <a:rPr b="1" lang="es" u="sng"/>
              <a:t>función de densidad f</a:t>
            </a:r>
            <a:r>
              <a:rPr lang="es"/>
              <a:t> (de una v.a. X) se define:</a:t>
            </a:r>
            <a:endParaRPr/>
          </a:p>
          <a:p>
            <a:pPr indent="0" lvl="0" marL="0" rtl="0" algn="l">
              <a:lnSpc>
                <a:spcPct val="115000"/>
              </a:lnSpc>
              <a:spcBef>
                <a:spcPts val="1600"/>
              </a:spcBef>
              <a:spcAft>
                <a:spcPts val="1600"/>
              </a:spcAft>
              <a:buSzPts val="1800"/>
              <a:buNone/>
            </a:pPr>
            <a:r>
              <a:rPr b="1" lang="es">
                <a:solidFill>
                  <a:srgbClr val="155B54"/>
                </a:solidFill>
              </a:rPr>
              <a:t>Desvío</a:t>
            </a:r>
            <a:r>
              <a:rPr lang="es"/>
              <a:t>:  </a:t>
            </a:r>
            <a:r>
              <a:rPr lang="es" sz="2200"/>
              <a:t>σ</a:t>
            </a:r>
            <a:r>
              <a:rPr lang="es"/>
              <a:t> =(</a:t>
            </a:r>
            <a:r>
              <a:rPr lang="es" sz="2200"/>
              <a:t>σ</a:t>
            </a:r>
            <a:r>
              <a:rPr baseline="30000" lang="es" sz="2200"/>
              <a:t>2</a:t>
            </a:r>
            <a:r>
              <a:rPr lang="es"/>
              <a:t>)</a:t>
            </a:r>
            <a:r>
              <a:rPr baseline="30000" lang="es"/>
              <a:t>½</a:t>
            </a:r>
            <a:r>
              <a:rPr lang="es"/>
              <a:t>=(Var(X))</a:t>
            </a:r>
            <a:r>
              <a:rPr baseline="30000" lang="es"/>
              <a:t>½    -</a:t>
            </a:r>
            <a:r>
              <a:rPr b="1" lang="es">
                <a:solidFill>
                  <a:srgbClr val="155B54"/>
                </a:solidFill>
              </a:rPr>
              <a:t>Kurtosis</a:t>
            </a:r>
            <a:r>
              <a:rPr lang="es"/>
              <a:t>: E((X-μ)</a:t>
            </a:r>
            <a:r>
              <a:rPr baseline="30000" lang="es"/>
              <a:t>4</a:t>
            </a:r>
            <a:r>
              <a:rPr lang="es"/>
              <a:t>)/σ</a:t>
            </a:r>
            <a:r>
              <a:rPr baseline="30000" lang="es"/>
              <a:t>4</a:t>
            </a:r>
            <a:r>
              <a:rPr lang="es"/>
              <a:t>  -</a:t>
            </a:r>
            <a:r>
              <a:rPr b="1" lang="es">
                <a:solidFill>
                  <a:srgbClr val="155B54"/>
                </a:solidFill>
              </a:rPr>
              <a:t>Sesgo/Asimetría</a:t>
            </a:r>
            <a:r>
              <a:rPr lang="es"/>
              <a:t>: E(X-μ)</a:t>
            </a:r>
            <a:r>
              <a:rPr baseline="30000" lang="es"/>
              <a:t>3</a:t>
            </a:r>
            <a:r>
              <a:rPr lang="es"/>
              <a:t>/σ</a:t>
            </a:r>
            <a:r>
              <a:rPr baseline="30000" lang="es"/>
              <a:t>3</a:t>
            </a:r>
            <a:endParaRPr/>
          </a:p>
        </p:txBody>
      </p:sp>
      <p:pic>
        <p:nvPicPr>
          <p:cNvPr id="338" name="Google Shape;338;p32"/>
          <p:cNvPicPr preferRelativeResize="0"/>
          <p:nvPr/>
        </p:nvPicPr>
        <p:blipFill rotWithShape="1">
          <a:blip r:embed="rId3">
            <a:alphaModFix/>
          </a:blip>
          <a:srcRect b="0" l="0" r="0" t="0"/>
          <a:stretch/>
        </p:blipFill>
        <p:spPr>
          <a:xfrm>
            <a:off x="4349425" y="2527800"/>
            <a:ext cx="5037999" cy="2471050"/>
          </a:xfrm>
          <a:prstGeom prst="rect">
            <a:avLst/>
          </a:prstGeom>
          <a:noFill/>
          <a:ln>
            <a:noFill/>
          </a:ln>
        </p:spPr>
      </p:pic>
      <p:pic>
        <p:nvPicPr>
          <p:cNvPr id="339" name="Google Shape;339;p32"/>
          <p:cNvPicPr preferRelativeResize="0"/>
          <p:nvPr/>
        </p:nvPicPr>
        <p:blipFill rotWithShape="1">
          <a:blip r:embed="rId4">
            <a:alphaModFix/>
          </a:blip>
          <a:srcRect b="0" l="0" r="0" t="0"/>
          <a:stretch/>
        </p:blipFill>
        <p:spPr>
          <a:xfrm>
            <a:off x="-94052" y="2564500"/>
            <a:ext cx="4744702" cy="23820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3"/>
          <p:cNvSpPr txBox="1"/>
          <p:nvPr>
            <p:ph type="title"/>
          </p:nvPr>
        </p:nvSpPr>
        <p:spPr>
          <a:xfrm>
            <a:off x="311700" y="316800"/>
            <a:ext cx="33906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Percentiles</a:t>
            </a:r>
            <a:endParaRPr/>
          </a:p>
        </p:txBody>
      </p:sp>
      <p:pic>
        <p:nvPicPr>
          <p:cNvPr id="345" name="Google Shape;345;p33"/>
          <p:cNvPicPr preferRelativeResize="0"/>
          <p:nvPr/>
        </p:nvPicPr>
        <p:blipFill rotWithShape="1">
          <a:blip r:embed="rId3">
            <a:alphaModFix/>
          </a:blip>
          <a:srcRect b="0" l="0" r="0" t="0"/>
          <a:stretch/>
        </p:blipFill>
        <p:spPr>
          <a:xfrm>
            <a:off x="335825" y="1611500"/>
            <a:ext cx="7285427" cy="3475526"/>
          </a:xfrm>
          <a:prstGeom prst="rect">
            <a:avLst/>
          </a:prstGeom>
          <a:noFill/>
          <a:ln>
            <a:noFill/>
          </a:ln>
        </p:spPr>
      </p:pic>
      <p:sp>
        <p:nvSpPr>
          <p:cNvPr id="346" name="Google Shape;346;p33"/>
          <p:cNvSpPr txBox="1"/>
          <p:nvPr>
            <p:ph idx="1" type="body"/>
          </p:nvPr>
        </p:nvSpPr>
        <p:spPr>
          <a:xfrm>
            <a:off x="323650" y="1074600"/>
            <a:ext cx="8520600" cy="211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s" sz="1800"/>
              <a:t>El percentil es una medida de posición. El p-ésimo percentil o percentil p</a:t>
            </a:r>
            <a:r>
              <a:rPr lang="es" sz="1300"/>
              <a:t>х</a:t>
            </a:r>
            <a:r>
              <a:rPr lang="es" sz="1800"/>
              <a:t>100% , es el x</a:t>
            </a:r>
            <a:r>
              <a:rPr baseline="-25000" lang="es" sz="1800"/>
              <a:t>p</a:t>
            </a:r>
            <a:r>
              <a:rPr lang="es" sz="1800"/>
              <a:t> tal que P(X≤x</a:t>
            </a:r>
            <a:r>
              <a:rPr baseline="-25000" lang="es" sz="1800"/>
              <a:t>p</a:t>
            </a:r>
            <a:r>
              <a:rPr lang="es" sz="1800"/>
              <a:t>)=p </a:t>
            </a:r>
            <a:endParaRPr sz="1800"/>
          </a:p>
          <a:p>
            <a:pPr indent="0" lvl="0" marL="0" rtl="0" algn="l">
              <a:lnSpc>
                <a:spcPct val="115000"/>
              </a:lnSpc>
              <a:spcBef>
                <a:spcPts val="1400"/>
              </a:spcBef>
              <a:spcAft>
                <a:spcPts val="0"/>
              </a:spcAft>
              <a:buSzPts val="1200"/>
              <a:buNone/>
            </a:pPr>
            <a:r>
              <a:t/>
            </a:r>
            <a:endParaRPr sz="1800"/>
          </a:p>
          <a:p>
            <a:pPr indent="0" lvl="0" marL="0" rtl="0" algn="l">
              <a:lnSpc>
                <a:spcPct val="115000"/>
              </a:lnSpc>
              <a:spcBef>
                <a:spcPts val="1400"/>
              </a:spcBef>
              <a:spcAft>
                <a:spcPts val="0"/>
              </a:spcAft>
              <a:buSzPts val="1200"/>
              <a:buNone/>
            </a:pPr>
            <a:r>
              <a:t/>
            </a:r>
            <a:endParaRPr sz="1800"/>
          </a:p>
          <a:p>
            <a:pPr indent="0" lvl="0" marL="0" rtl="0" algn="l">
              <a:lnSpc>
                <a:spcPct val="115000"/>
              </a:lnSpc>
              <a:spcBef>
                <a:spcPts val="1400"/>
              </a:spcBef>
              <a:spcAft>
                <a:spcPts val="0"/>
              </a:spcAft>
              <a:buSzPts val="1200"/>
              <a:buNone/>
            </a:pPr>
            <a:r>
              <a:t/>
            </a:r>
            <a:endParaRPr sz="1800"/>
          </a:p>
          <a:p>
            <a:pPr indent="0" lvl="0" marL="0" rtl="0" algn="l">
              <a:lnSpc>
                <a:spcPct val="115000"/>
              </a:lnSpc>
              <a:spcBef>
                <a:spcPts val="1400"/>
              </a:spcBef>
              <a:spcAft>
                <a:spcPts val="0"/>
              </a:spcAft>
              <a:buSzPts val="1200"/>
              <a:buNone/>
            </a:pPr>
            <a:r>
              <a:t/>
            </a:r>
            <a:endParaRPr sz="1800"/>
          </a:p>
          <a:p>
            <a:pPr indent="0" lvl="0" marL="0" rtl="0" algn="l">
              <a:lnSpc>
                <a:spcPct val="115000"/>
              </a:lnSpc>
              <a:spcBef>
                <a:spcPts val="1400"/>
              </a:spcBef>
              <a:spcAft>
                <a:spcPts val="0"/>
              </a:spcAft>
              <a:buSzPts val="1200"/>
              <a:buNone/>
            </a:pPr>
            <a:r>
              <a:t/>
            </a:r>
            <a:endParaRPr sz="1800"/>
          </a:p>
          <a:p>
            <a:pPr indent="457200" lvl="0" marL="6858000" rtl="0" algn="l">
              <a:lnSpc>
                <a:spcPct val="115000"/>
              </a:lnSpc>
              <a:spcBef>
                <a:spcPts val="1400"/>
              </a:spcBef>
              <a:spcAft>
                <a:spcPts val="1400"/>
              </a:spcAft>
              <a:buSzPts val="1200"/>
              <a:buNone/>
            </a:pPr>
            <a:r>
              <a:rPr lang="es" sz="1800" u="sng">
                <a:solidFill>
                  <a:schemeClr val="hlink"/>
                </a:solidFill>
                <a:hlinkClick r:id="rId4"/>
              </a:rPr>
              <a:t>link1</a:t>
            </a:r>
            <a:r>
              <a:rPr lang="es"/>
              <a:t>					</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4"/>
          <p:cNvSpPr txBox="1"/>
          <p:nvPr>
            <p:ph type="title"/>
          </p:nvPr>
        </p:nvSpPr>
        <p:spPr>
          <a:xfrm>
            <a:off x="311700" y="1077925"/>
            <a:ext cx="8832300" cy="831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Algunas propiedades de v.a. (modelo) y su distribución</a:t>
            </a:r>
            <a:endParaRPr/>
          </a:p>
        </p:txBody>
      </p:sp>
      <p:sp>
        <p:nvSpPr>
          <p:cNvPr id="352" name="Google Shape;352;p34"/>
          <p:cNvSpPr txBox="1"/>
          <p:nvPr>
            <p:ph idx="1" type="body"/>
          </p:nvPr>
        </p:nvSpPr>
        <p:spPr>
          <a:xfrm>
            <a:off x="311700" y="2444425"/>
            <a:ext cx="8520600" cy="23817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Clr>
                <a:srgbClr val="000000"/>
              </a:buClr>
              <a:buSzPts val="2400"/>
              <a:buChar char="●"/>
            </a:pPr>
            <a:r>
              <a:rPr lang="es" sz="2400">
                <a:solidFill>
                  <a:srgbClr val="000000"/>
                </a:solidFill>
              </a:rPr>
              <a:t>Si </a:t>
            </a:r>
            <a:r>
              <a:rPr lang="es" sz="2400"/>
              <a:t>X〜N(μ,σ</a:t>
            </a:r>
            <a:r>
              <a:rPr baseline="30000" lang="es" sz="2400"/>
              <a:t>2</a:t>
            </a:r>
            <a:r>
              <a:rPr lang="es" sz="2400"/>
              <a:t>) y Z=(X-μ)/σ, entonces Z〜N(0,1)</a:t>
            </a:r>
            <a:endParaRPr sz="2400"/>
          </a:p>
          <a:p>
            <a:pPr indent="0" lvl="0" marL="457200" rtl="0" algn="l">
              <a:lnSpc>
                <a:spcPct val="115000"/>
              </a:lnSpc>
              <a:spcBef>
                <a:spcPts val="0"/>
              </a:spcBef>
              <a:spcAft>
                <a:spcPts val="0"/>
              </a:spcAft>
              <a:buSzPts val="1800"/>
              <a:buNone/>
            </a:pPr>
            <a:r>
              <a:t/>
            </a:r>
            <a:endParaRPr sz="2400"/>
          </a:p>
          <a:p>
            <a:pPr indent="0" lvl="0" marL="457200" rtl="0" algn="l">
              <a:lnSpc>
                <a:spcPct val="115000"/>
              </a:lnSpc>
              <a:spcBef>
                <a:spcPts val="0"/>
              </a:spcBef>
              <a:spcAft>
                <a:spcPts val="0"/>
              </a:spcAft>
              <a:buSzPts val="1800"/>
              <a:buNone/>
            </a:pPr>
            <a:r>
              <a:t/>
            </a:r>
            <a:endParaRPr sz="2400"/>
          </a:p>
          <a:p>
            <a:pPr indent="-381000" lvl="0" marL="457200" rtl="0" algn="l">
              <a:lnSpc>
                <a:spcPct val="115000"/>
              </a:lnSpc>
              <a:spcBef>
                <a:spcPts val="0"/>
              </a:spcBef>
              <a:spcAft>
                <a:spcPts val="0"/>
              </a:spcAft>
              <a:buClr>
                <a:srgbClr val="000000"/>
              </a:buClr>
              <a:buSzPts val="2400"/>
              <a:buChar char="●"/>
            </a:pPr>
            <a:r>
              <a:rPr lang="es" sz="2400">
                <a:solidFill>
                  <a:srgbClr val="000000"/>
                </a:solidFill>
              </a:rPr>
              <a:t>Si </a:t>
            </a:r>
            <a:r>
              <a:rPr lang="es" sz="2400"/>
              <a:t>Z〜N(0,1), entonces Z</a:t>
            </a:r>
            <a:r>
              <a:rPr baseline="30000" lang="es" sz="2400"/>
              <a:t>2</a:t>
            </a:r>
            <a:r>
              <a:rPr lang="es" sz="2400"/>
              <a:t>〜</a:t>
            </a:r>
            <a:r>
              <a:rPr lang="es" sz="2800"/>
              <a:t>𝝌</a:t>
            </a:r>
            <a:r>
              <a:rPr baseline="-25000" lang="es" sz="2800"/>
              <a:t>1</a:t>
            </a:r>
            <a:r>
              <a:rPr baseline="30000" lang="es" sz="2800"/>
              <a:t>2</a:t>
            </a:r>
            <a:r>
              <a:rPr lang="es" sz="2400"/>
              <a:t> Chi cuadrado con 1 gl</a:t>
            </a:r>
            <a:endParaRPr sz="2600">
              <a:solidFill>
                <a:srgbClr val="000000"/>
              </a:solidFill>
            </a:endParaRPr>
          </a:p>
          <a:p>
            <a:pPr indent="0" lvl="0" marL="0" rtl="0" algn="l">
              <a:lnSpc>
                <a:spcPct val="115000"/>
              </a:lnSpc>
              <a:spcBef>
                <a:spcPts val="0"/>
              </a:spcBef>
              <a:spcAft>
                <a:spcPts val="1600"/>
              </a:spcAft>
              <a:buSzPts val="1800"/>
              <a:buNone/>
            </a:pPr>
            <a:r>
              <a:t/>
            </a:r>
            <a:endParaRPr sz="26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35"/>
          <p:cNvSpPr txBox="1"/>
          <p:nvPr>
            <p:ph type="title"/>
          </p:nvPr>
        </p:nvSpPr>
        <p:spPr>
          <a:xfrm>
            <a:off x="1282200" y="2193900"/>
            <a:ext cx="6579600" cy="7557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s" sz="3700"/>
              <a:t>Datos vs modelos</a:t>
            </a:r>
            <a:endParaRPr sz="37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6"/>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Medidas a partir de datos↔️Medidas </a:t>
            </a:r>
            <a:r>
              <a:rPr lang="es" u="sng"/>
              <a:t>muestrales</a:t>
            </a:r>
            <a:endParaRPr u="sng"/>
          </a:p>
        </p:txBody>
      </p:sp>
      <p:sp>
        <p:nvSpPr>
          <p:cNvPr id="363" name="Google Shape;363;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a:t>Sean los n datos de una muestra: x</a:t>
            </a:r>
            <a:r>
              <a:rPr baseline="-25000" lang="es"/>
              <a:t>1</a:t>
            </a:r>
            <a:r>
              <a:rPr lang="es"/>
              <a:t>,...x</a:t>
            </a:r>
            <a:r>
              <a:rPr baseline="-25000" lang="es"/>
              <a:t>n</a:t>
            </a:r>
            <a:r>
              <a:rPr lang="es"/>
              <a:t> (observaciones de la v.a.)</a:t>
            </a:r>
            <a:endParaRPr/>
          </a:p>
          <a:p>
            <a:pPr indent="0" lvl="0" marL="0" rtl="0" algn="l">
              <a:lnSpc>
                <a:spcPct val="115000"/>
              </a:lnSpc>
              <a:spcBef>
                <a:spcPts val="1600"/>
              </a:spcBef>
              <a:spcAft>
                <a:spcPts val="0"/>
              </a:spcAft>
              <a:buSzPts val="1800"/>
              <a:buNone/>
            </a:pPr>
            <a:r>
              <a:rPr b="1" lang="es">
                <a:solidFill>
                  <a:srgbClr val="1B786E"/>
                </a:solidFill>
              </a:rPr>
              <a:t>Media muestral</a:t>
            </a:r>
            <a:r>
              <a:rPr lang="es"/>
              <a:t> (promedio): x</a:t>
            </a:r>
            <a:r>
              <a:rPr baseline="-25000" lang="es"/>
              <a:t>M</a:t>
            </a:r>
            <a:r>
              <a:rPr lang="es"/>
              <a:t>=∑</a:t>
            </a:r>
            <a:r>
              <a:rPr baseline="-25000" lang="es"/>
              <a:t>i=1</a:t>
            </a:r>
            <a:r>
              <a:rPr baseline="30000" lang="es"/>
              <a:t>n</a:t>
            </a:r>
            <a:r>
              <a:rPr lang="es"/>
              <a:t> x</a:t>
            </a:r>
            <a:r>
              <a:rPr baseline="-25000" lang="es"/>
              <a:t>i</a:t>
            </a:r>
            <a:r>
              <a:rPr lang="es"/>
              <a:t> /n=</a:t>
            </a:r>
            <a:endParaRPr/>
          </a:p>
          <a:p>
            <a:pPr indent="0" lvl="0" marL="0" rtl="0" algn="l">
              <a:lnSpc>
                <a:spcPct val="115000"/>
              </a:lnSpc>
              <a:spcBef>
                <a:spcPts val="1600"/>
              </a:spcBef>
              <a:spcAft>
                <a:spcPts val="0"/>
              </a:spcAft>
              <a:buSzPts val="1800"/>
              <a:buNone/>
            </a:pPr>
            <a:r>
              <a:rPr b="1" lang="es">
                <a:solidFill>
                  <a:srgbClr val="1B786E"/>
                </a:solidFill>
              </a:rPr>
              <a:t>Varianza muestral</a:t>
            </a:r>
            <a:r>
              <a:rPr lang="es"/>
              <a:t> : ∑</a:t>
            </a:r>
            <a:r>
              <a:rPr baseline="-25000" lang="es"/>
              <a:t>i=1</a:t>
            </a:r>
            <a:r>
              <a:rPr baseline="30000" lang="es"/>
              <a:t>n</a:t>
            </a:r>
            <a:r>
              <a:rPr lang="es"/>
              <a:t> (x</a:t>
            </a:r>
            <a:r>
              <a:rPr baseline="-25000" lang="es"/>
              <a:t>i</a:t>
            </a:r>
            <a:r>
              <a:rPr lang="es"/>
              <a:t> -x</a:t>
            </a:r>
            <a:r>
              <a:rPr baseline="-25000" lang="es"/>
              <a:t>M</a:t>
            </a:r>
            <a:r>
              <a:rPr lang="es"/>
              <a:t>)</a:t>
            </a:r>
            <a:r>
              <a:rPr baseline="30000" lang="es"/>
              <a:t>2</a:t>
            </a:r>
            <a:r>
              <a:rPr lang="es"/>
              <a:t>/n</a:t>
            </a:r>
            <a:endParaRPr/>
          </a:p>
          <a:p>
            <a:pPr indent="0" lvl="0" marL="0" rtl="0" algn="l">
              <a:lnSpc>
                <a:spcPct val="115000"/>
              </a:lnSpc>
              <a:spcBef>
                <a:spcPts val="1600"/>
              </a:spcBef>
              <a:spcAft>
                <a:spcPts val="1600"/>
              </a:spcAft>
              <a:buClr>
                <a:schemeClr val="dk1"/>
              </a:buClr>
              <a:buSzPts val="1100"/>
              <a:buFont typeface="Arial"/>
              <a:buNone/>
            </a:pPr>
            <a:r>
              <a:t/>
            </a:r>
            <a:endParaRPr/>
          </a:p>
        </p:txBody>
      </p:sp>
      <p:pic>
        <p:nvPicPr>
          <p:cNvPr id="364" name="Google Shape;364;p36"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0" t="0"/>
          <a:stretch/>
        </p:blipFill>
        <p:spPr>
          <a:xfrm>
            <a:off x="5129901" y="1862250"/>
            <a:ext cx="194550" cy="171650"/>
          </a:xfrm>
          <a:prstGeom prst="rect">
            <a:avLst/>
          </a:prstGeom>
          <a:noFill/>
          <a:ln>
            <a:noFill/>
          </a:ln>
        </p:spPr>
      </p:pic>
      <p:pic>
        <p:nvPicPr>
          <p:cNvPr id="365" name="Google Shape;365;p36"/>
          <p:cNvPicPr preferRelativeResize="0"/>
          <p:nvPr/>
        </p:nvPicPr>
        <p:blipFill rotWithShape="1">
          <a:blip r:embed="rId4">
            <a:alphaModFix/>
          </a:blip>
          <a:srcRect b="0" l="0" r="0" t="0"/>
          <a:stretch/>
        </p:blipFill>
        <p:spPr>
          <a:xfrm>
            <a:off x="2577725" y="3436338"/>
            <a:ext cx="4392050" cy="1542725"/>
          </a:xfrm>
          <a:prstGeom prst="rect">
            <a:avLst/>
          </a:prstGeom>
          <a:noFill/>
          <a:ln>
            <a:noFill/>
          </a:ln>
        </p:spPr>
      </p:pic>
      <p:pic>
        <p:nvPicPr>
          <p:cNvPr id="366" name="Google Shape;366;p36"/>
          <p:cNvPicPr preferRelativeResize="0"/>
          <p:nvPr/>
        </p:nvPicPr>
        <p:blipFill rotWithShape="1">
          <a:blip r:embed="rId5">
            <a:alphaModFix/>
          </a:blip>
          <a:srcRect b="48585" l="20744" r="18735" t="-6070"/>
          <a:stretch/>
        </p:blipFill>
        <p:spPr>
          <a:xfrm>
            <a:off x="2951700" y="2737800"/>
            <a:ext cx="2763300" cy="721650"/>
          </a:xfrm>
          <a:prstGeom prst="rect">
            <a:avLst/>
          </a:prstGeom>
          <a:noFill/>
          <a:ln>
            <a:noFill/>
          </a:ln>
        </p:spPr>
      </p:pic>
      <p:sp>
        <p:nvSpPr>
          <p:cNvPr id="367" name="Google Shape;367;p36"/>
          <p:cNvSpPr txBox="1"/>
          <p:nvPr>
            <p:ph idx="1" type="body"/>
          </p:nvPr>
        </p:nvSpPr>
        <p:spPr>
          <a:xfrm>
            <a:off x="311700" y="2977825"/>
            <a:ext cx="8520600" cy="154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s">
                <a:solidFill>
                  <a:srgbClr val="1B786E"/>
                </a:solidFill>
              </a:rPr>
              <a:t>Asimetría muestral</a:t>
            </a:r>
            <a:endParaRPr b="1">
              <a:solidFill>
                <a:srgbClr val="1B786E"/>
              </a:solidFill>
            </a:endParaRPr>
          </a:p>
          <a:p>
            <a:pPr indent="0" lvl="0" marL="0" rtl="0" algn="l">
              <a:lnSpc>
                <a:spcPct val="115000"/>
              </a:lnSpc>
              <a:spcBef>
                <a:spcPts val="1600"/>
              </a:spcBef>
              <a:spcAft>
                <a:spcPts val="0"/>
              </a:spcAft>
              <a:buSzPts val="1800"/>
              <a:buNone/>
            </a:pPr>
            <a:r>
              <a:t/>
            </a:r>
            <a:endParaRPr b="1">
              <a:solidFill>
                <a:srgbClr val="1B786E"/>
              </a:solidFill>
            </a:endParaRPr>
          </a:p>
          <a:p>
            <a:pPr indent="0" lvl="0" marL="0" rtl="0" algn="l">
              <a:lnSpc>
                <a:spcPct val="115000"/>
              </a:lnSpc>
              <a:spcBef>
                <a:spcPts val="1600"/>
              </a:spcBef>
              <a:spcAft>
                <a:spcPts val="0"/>
              </a:spcAft>
              <a:buSzPts val="1800"/>
              <a:buNone/>
            </a:pPr>
            <a:r>
              <a:rPr b="1" lang="es">
                <a:solidFill>
                  <a:srgbClr val="1B786E"/>
                </a:solidFill>
              </a:rPr>
              <a:t>Curtosis muestral</a:t>
            </a:r>
            <a:endParaRPr b="1">
              <a:solidFill>
                <a:srgbClr val="1B786E"/>
              </a:solidFill>
            </a:endParaRPr>
          </a:p>
          <a:p>
            <a:pPr indent="0" lvl="0" marL="0" rtl="0" algn="l">
              <a:lnSpc>
                <a:spcPct val="115000"/>
              </a:lnSpc>
              <a:spcBef>
                <a:spcPts val="1600"/>
              </a:spcBef>
              <a:spcAft>
                <a:spcPts val="1600"/>
              </a:spcAft>
              <a:buClr>
                <a:schemeClr val="dk1"/>
              </a:buClr>
              <a:buSzPts val="1100"/>
              <a:buFont typeface="Arial"/>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7"/>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Tendencia</a:t>
            </a:r>
            <a:endParaRPr/>
          </a:p>
        </p:txBody>
      </p:sp>
      <p:pic>
        <p:nvPicPr>
          <p:cNvPr id="373" name="Google Shape;373;p37"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0" t="0"/>
          <a:stretch/>
        </p:blipFill>
        <p:spPr>
          <a:xfrm>
            <a:off x="8236176" y="1369175"/>
            <a:ext cx="194550" cy="171650"/>
          </a:xfrm>
          <a:prstGeom prst="rect">
            <a:avLst/>
          </a:prstGeom>
          <a:noFill/>
          <a:ln>
            <a:noFill/>
          </a:ln>
        </p:spPr>
      </p:pic>
      <p:sp>
        <p:nvSpPr>
          <p:cNvPr id="374" name="Google Shape;374;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2000">
                <a:latin typeface="Roboto"/>
                <a:ea typeface="Roboto"/>
                <a:cs typeface="Roboto"/>
                <a:sym typeface="Roboto"/>
              </a:rPr>
              <a:t>La tendencia habitual, si los datos están descritos en los términos de     y </a:t>
            </a:r>
            <a:r>
              <a:rPr lang="es" sz="2400"/>
              <a:t>s</a:t>
            </a:r>
            <a:r>
              <a:rPr baseline="-25000" lang="es" sz="2400"/>
              <a:t>X</a:t>
            </a:r>
            <a:r>
              <a:rPr lang="es" sz="2000"/>
              <a:t> (desvío),</a:t>
            </a:r>
            <a:r>
              <a:rPr lang="es" sz="2400"/>
              <a:t> </a:t>
            </a:r>
            <a:r>
              <a:rPr lang="es" sz="2000">
                <a:latin typeface="Roboto"/>
                <a:ea typeface="Roboto"/>
                <a:cs typeface="Roboto"/>
                <a:sym typeface="Roboto"/>
              </a:rPr>
              <a:t>es hacer aquellas típicas inferencias que </a:t>
            </a:r>
            <a:r>
              <a:rPr b="1" lang="es" sz="2000" u="sng">
                <a:solidFill>
                  <a:srgbClr val="1B786E"/>
                </a:solidFill>
                <a:latin typeface="Roboto"/>
                <a:ea typeface="Roboto"/>
                <a:cs typeface="Roboto"/>
                <a:sym typeface="Roboto"/>
              </a:rPr>
              <a:t>sólo son ciertas si la distribución de los datos se ajusta bien a la distribución norma</a:t>
            </a:r>
            <a:r>
              <a:rPr lang="es" sz="2000" u="sng">
                <a:latin typeface="Roboto"/>
                <a:ea typeface="Roboto"/>
                <a:cs typeface="Roboto"/>
                <a:sym typeface="Roboto"/>
              </a:rPr>
              <a:t>l</a:t>
            </a:r>
            <a:r>
              <a:rPr lang="es" sz="2000">
                <a:latin typeface="Roboto"/>
                <a:ea typeface="Roboto"/>
                <a:cs typeface="Roboto"/>
                <a:sym typeface="Roboto"/>
              </a:rPr>
              <a:t>:</a:t>
            </a:r>
            <a:endParaRPr sz="20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 sz="2000">
                <a:latin typeface="Roboto"/>
                <a:ea typeface="Roboto"/>
                <a:cs typeface="Roboto"/>
                <a:sym typeface="Roboto"/>
              </a:rPr>
              <a:t>● </a:t>
            </a:r>
            <a:r>
              <a:rPr lang="es" sz="2400"/>
              <a:t>  </a:t>
            </a:r>
            <a:r>
              <a:rPr lang="es" sz="2000">
                <a:latin typeface="Roboto"/>
                <a:ea typeface="Roboto"/>
                <a:cs typeface="Roboto"/>
                <a:sym typeface="Roboto"/>
              </a:rPr>
              <a:t>±</a:t>
            </a:r>
            <a:r>
              <a:rPr lang="es" sz="2400"/>
              <a:t>s</a:t>
            </a:r>
            <a:r>
              <a:rPr baseline="-25000" lang="es" sz="2400"/>
              <a:t>X</a:t>
            </a:r>
            <a:r>
              <a:rPr lang="es" sz="2000">
                <a:latin typeface="Roboto"/>
                <a:ea typeface="Roboto"/>
                <a:cs typeface="Roboto"/>
                <a:sym typeface="Roboto"/>
              </a:rPr>
              <a:t> supone el 68.5% aproximadamente de la población,</a:t>
            </a:r>
            <a:endParaRPr sz="20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 sz="2000">
                <a:latin typeface="Roboto"/>
                <a:ea typeface="Roboto"/>
                <a:cs typeface="Roboto"/>
                <a:sym typeface="Roboto"/>
              </a:rPr>
              <a:t>● </a:t>
            </a:r>
            <a:r>
              <a:rPr lang="es" sz="2400"/>
              <a:t>  </a:t>
            </a:r>
            <a:r>
              <a:rPr lang="es" sz="2000">
                <a:latin typeface="Roboto"/>
                <a:ea typeface="Roboto"/>
                <a:cs typeface="Roboto"/>
                <a:sym typeface="Roboto"/>
              </a:rPr>
              <a:t>±2</a:t>
            </a:r>
            <a:r>
              <a:rPr lang="es" sz="2400"/>
              <a:t>s</a:t>
            </a:r>
            <a:r>
              <a:rPr baseline="-25000" lang="es" sz="2400"/>
              <a:t>X</a:t>
            </a:r>
            <a:r>
              <a:rPr lang="es" sz="2000">
                <a:latin typeface="Roboto"/>
                <a:ea typeface="Roboto"/>
                <a:cs typeface="Roboto"/>
                <a:sym typeface="Roboto"/>
              </a:rPr>
              <a:t> supone el 95% aproximadamente de la población</a:t>
            </a:r>
            <a:endParaRPr sz="20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 sz="2000">
                <a:latin typeface="Roboto"/>
                <a:ea typeface="Roboto"/>
                <a:cs typeface="Roboto"/>
                <a:sym typeface="Roboto"/>
              </a:rPr>
              <a:t>● </a:t>
            </a:r>
            <a:r>
              <a:rPr lang="es" sz="2400"/>
              <a:t>  </a:t>
            </a:r>
            <a:r>
              <a:rPr lang="es" sz="2000">
                <a:latin typeface="Roboto"/>
                <a:ea typeface="Roboto"/>
                <a:cs typeface="Roboto"/>
                <a:sym typeface="Roboto"/>
              </a:rPr>
              <a:t>±3</a:t>
            </a:r>
            <a:r>
              <a:rPr lang="es" sz="2400"/>
              <a:t>s</a:t>
            </a:r>
            <a:r>
              <a:rPr baseline="-25000" lang="es" sz="2400"/>
              <a:t>X</a:t>
            </a:r>
            <a:r>
              <a:rPr lang="es" sz="2000">
                <a:latin typeface="Roboto"/>
                <a:ea typeface="Roboto"/>
                <a:cs typeface="Roboto"/>
                <a:sym typeface="Roboto"/>
              </a:rPr>
              <a:t> supone el 99.5% aproximadamente de la población</a:t>
            </a:r>
            <a:endParaRPr sz="2000">
              <a:latin typeface="Roboto"/>
              <a:ea typeface="Roboto"/>
              <a:cs typeface="Roboto"/>
              <a:sym typeface="Roboto"/>
            </a:endParaRPr>
          </a:p>
          <a:p>
            <a:pPr indent="0" lvl="0" marL="0" rtl="0" algn="l">
              <a:lnSpc>
                <a:spcPct val="115000"/>
              </a:lnSpc>
              <a:spcBef>
                <a:spcPts val="0"/>
              </a:spcBef>
              <a:spcAft>
                <a:spcPts val="1600"/>
              </a:spcAft>
              <a:buSzPts val="1800"/>
              <a:buNone/>
            </a:pPr>
            <a:r>
              <a:t/>
            </a:r>
            <a:endParaRPr sz="2000"/>
          </a:p>
        </p:txBody>
      </p:sp>
      <p:pic>
        <p:nvPicPr>
          <p:cNvPr id="375" name="Google Shape;375;p37"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0" t="0"/>
          <a:stretch/>
        </p:blipFill>
        <p:spPr>
          <a:xfrm>
            <a:off x="575850" y="2440575"/>
            <a:ext cx="194550" cy="323925"/>
          </a:xfrm>
          <a:prstGeom prst="rect">
            <a:avLst/>
          </a:prstGeom>
          <a:noFill/>
          <a:ln>
            <a:noFill/>
          </a:ln>
        </p:spPr>
      </p:pic>
      <p:pic>
        <p:nvPicPr>
          <p:cNvPr id="376" name="Google Shape;376;p37"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0" t="0"/>
          <a:stretch/>
        </p:blipFill>
        <p:spPr>
          <a:xfrm>
            <a:off x="575850" y="2866225"/>
            <a:ext cx="194550" cy="279275"/>
          </a:xfrm>
          <a:prstGeom prst="rect">
            <a:avLst/>
          </a:prstGeom>
          <a:noFill/>
          <a:ln>
            <a:noFill/>
          </a:ln>
        </p:spPr>
      </p:pic>
      <p:pic>
        <p:nvPicPr>
          <p:cNvPr id="377" name="Google Shape;377;p37" title="This is the rendered form of the equation. You can not edit this directly. Right click will give you the option to save the image, and in most browsers you can drag the image onto your desktop or another program."/>
          <p:cNvPicPr preferRelativeResize="0"/>
          <p:nvPr/>
        </p:nvPicPr>
        <p:blipFill rotWithShape="1">
          <a:blip r:embed="rId3">
            <a:alphaModFix/>
          </a:blip>
          <a:srcRect b="0" l="0" r="0" t="0"/>
          <a:stretch/>
        </p:blipFill>
        <p:spPr>
          <a:xfrm>
            <a:off x="575850" y="3278775"/>
            <a:ext cx="194550" cy="3239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Bondad de ajuste</a:t>
            </a:r>
            <a:endParaRPr/>
          </a:p>
        </p:txBody>
      </p:sp>
      <p:sp>
        <p:nvSpPr>
          <p:cNvPr id="383" name="Google Shape;383;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2000">
                <a:latin typeface="Roboto"/>
                <a:ea typeface="Roboto"/>
                <a:cs typeface="Roboto"/>
                <a:sym typeface="Roboto"/>
              </a:rPr>
              <a:t>Resume la discrepancia entre los valores observados y los valores esperados en el modelo de estudio.</a:t>
            </a:r>
            <a:endParaRPr sz="2000">
              <a:latin typeface="Roboto"/>
              <a:ea typeface="Roboto"/>
              <a:cs typeface="Roboto"/>
              <a:sym typeface="Roboto"/>
            </a:endParaRPr>
          </a:p>
          <a:p>
            <a:pPr indent="-355600" lvl="0" marL="457200" rtl="0" algn="l">
              <a:lnSpc>
                <a:spcPct val="115000"/>
              </a:lnSpc>
              <a:spcBef>
                <a:spcPts val="0"/>
              </a:spcBef>
              <a:spcAft>
                <a:spcPts val="0"/>
              </a:spcAft>
              <a:buSzPts val="2000"/>
              <a:buFont typeface="Roboto"/>
              <a:buChar char="●"/>
            </a:pPr>
            <a:r>
              <a:rPr lang="es" sz="2000">
                <a:latin typeface="Roboto"/>
                <a:ea typeface="Roboto"/>
                <a:cs typeface="Roboto"/>
                <a:sym typeface="Roboto"/>
              </a:rPr>
              <a:t>Gráficos QQ </a:t>
            </a:r>
            <a:r>
              <a:rPr lang="es" sz="2000">
                <a:solidFill>
                  <a:srgbClr val="999999"/>
                </a:solidFill>
                <a:latin typeface="Roboto"/>
                <a:ea typeface="Roboto"/>
                <a:cs typeface="Roboto"/>
                <a:sym typeface="Roboto"/>
              </a:rPr>
              <a:t>( Quantil muestral vs Quantil modelo)</a:t>
            </a:r>
            <a:endParaRPr sz="2000">
              <a:solidFill>
                <a:srgbClr val="999999"/>
              </a:solidFill>
              <a:latin typeface="Roboto"/>
              <a:ea typeface="Roboto"/>
              <a:cs typeface="Roboto"/>
              <a:sym typeface="Roboto"/>
            </a:endParaRPr>
          </a:p>
          <a:p>
            <a:pPr indent="0" lvl="0" marL="457200" rtl="0" algn="l">
              <a:lnSpc>
                <a:spcPct val="115000"/>
              </a:lnSpc>
              <a:spcBef>
                <a:spcPts val="0"/>
              </a:spcBef>
              <a:spcAft>
                <a:spcPts val="0"/>
              </a:spcAft>
              <a:buSzPts val="1800"/>
              <a:buNone/>
            </a:pPr>
            <a:r>
              <a:t/>
            </a:r>
            <a:endParaRPr sz="20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 sz="2000">
                <a:latin typeface="Roboto"/>
                <a:ea typeface="Roboto"/>
                <a:cs typeface="Roboto"/>
                <a:sym typeface="Roboto"/>
              </a:rPr>
              <a:t>Dentro de los test más usados para normalidad: </a:t>
            </a:r>
            <a:endParaRPr sz="2000">
              <a:solidFill>
                <a:srgbClr val="B7B7B7"/>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2000">
              <a:solidFill>
                <a:srgbClr val="B7B7B7"/>
              </a:solidFill>
              <a:latin typeface="Roboto"/>
              <a:ea typeface="Roboto"/>
              <a:cs typeface="Roboto"/>
              <a:sym typeface="Roboto"/>
            </a:endParaRPr>
          </a:p>
          <a:p>
            <a:pPr indent="-355600" lvl="0" marL="457200" rtl="0" algn="l">
              <a:lnSpc>
                <a:spcPct val="115000"/>
              </a:lnSpc>
              <a:spcBef>
                <a:spcPts val="0"/>
              </a:spcBef>
              <a:spcAft>
                <a:spcPts val="0"/>
              </a:spcAft>
              <a:buSzPts val="2000"/>
              <a:buFont typeface="Roboto"/>
              <a:buChar char="●"/>
            </a:pPr>
            <a:r>
              <a:rPr lang="es" sz="2000">
                <a:latin typeface="Roboto"/>
                <a:ea typeface="Roboto"/>
                <a:cs typeface="Roboto"/>
                <a:sym typeface="Roboto"/>
              </a:rPr>
              <a:t>Test de Kolmogorov-Smirnov (Test KS)</a:t>
            </a:r>
            <a:endParaRPr sz="2000">
              <a:latin typeface="Roboto"/>
              <a:ea typeface="Roboto"/>
              <a:cs typeface="Roboto"/>
              <a:sym typeface="Roboto"/>
            </a:endParaRPr>
          </a:p>
          <a:p>
            <a:pPr indent="0" lvl="0" marL="0" rtl="0" algn="l">
              <a:lnSpc>
                <a:spcPct val="115000"/>
              </a:lnSpc>
              <a:spcBef>
                <a:spcPts val="0"/>
              </a:spcBef>
              <a:spcAft>
                <a:spcPts val="0"/>
              </a:spcAft>
              <a:buSzPts val="1800"/>
              <a:buNone/>
            </a:pPr>
            <a:r>
              <a:t/>
            </a:r>
            <a:endParaRPr sz="2000">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s" sz="2000">
                <a:solidFill>
                  <a:srgbClr val="B7B7B7"/>
                </a:solidFill>
                <a:latin typeface="Roboto"/>
                <a:ea typeface="Roboto"/>
                <a:cs typeface="Roboto"/>
                <a:sym typeface="Roboto"/>
              </a:rPr>
              <a:t>(En próxima semana veremos Test de Hipótesis)</a:t>
            </a:r>
            <a:endParaRPr sz="2000">
              <a:latin typeface="Roboto"/>
              <a:ea typeface="Roboto"/>
              <a:cs typeface="Roboto"/>
              <a:sym typeface="Roboto"/>
            </a:endParaRPr>
          </a:p>
          <a:p>
            <a:pPr indent="0" lvl="0" marL="0" rtl="0" algn="l">
              <a:lnSpc>
                <a:spcPct val="115000"/>
              </a:lnSpc>
              <a:spcBef>
                <a:spcPts val="0"/>
              </a:spcBef>
              <a:spcAft>
                <a:spcPts val="0"/>
              </a:spcAft>
              <a:buSzPts val="1800"/>
              <a:buNone/>
            </a:pPr>
            <a:r>
              <a:t/>
            </a:r>
            <a:endParaRPr sz="2000">
              <a:latin typeface="Roboto"/>
              <a:ea typeface="Roboto"/>
              <a:cs typeface="Roboto"/>
              <a:sym typeface="Roboto"/>
            </a:endParaRPr>
          </a:p>
          <a:p>
            <a:pPr indent="0" lvl="0" marL="0" rtl="0" algn="l">
              <a:lnSpc>
                <a:spcPct val="115000"/>
              </a:lnSpc>
              <a:spcBef>
                <a:spcPts val="0"/>
              </a:spcBef>
              <a:spcAft>
                <a:spcPts val="1600"/>
              </a:spcAft>
              <a:buSzPts val="18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4"/>
          <p:cNvPicPr preferRelativeResize="0"/>
          <p:nvPr/>
        </p:nvPicPr>
        <p:blipFill rotWithShape="1">
          <a:blip r:embed="rId3">
            <a:alphaModFix/>
          </a:blip>
          <a:srcRect b="0" l="0" r="30395" t="0"/>
          <a:stretch/>
        </p:blipFill>
        <p:spPr>
          <a:xfrm>
            <a:off x="1349975" y="3180750"/>
            <a:ext cx="6956700" cy="1690300"/>
          </a:xfrm>
          <a:prstGeom prst="rect">
            <a:avLst/>
          </a:prstGeom>
          <a:noFill/>
          <a:ln>
            <a:noFill/>
          </a:ln>
        </p:spPr>
      </p:pic>
      <p:sp>
        <p:nvSpPr>
          <p:cNvPr id="80" name="Google Shape;80;p4"/>
          <p:cNvSpPr/>
          <p:nvPr/>
        </p:nvSpPr>
        <p:spPr>
          <a:xfrm>
            <a:off x="355200" y="76600"/>
            <a:ext cx="8320800" cy="1517700"/>
          </a:xfrm>
          <a:prstGeom prst="round2SameRect">
            <a:avLst>
              <a:gd fmla="val 18098" name="adj1"/>
              <a:gd fmla="val 0" name="adj2"/>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Open Sans"/>
              <a:ea typeface="Open Sans"/>
              <a:cs typeface="Open Sans"/>
              <a:sym typeface="Open Sans"/>
            </a:endParaRPr>
          </a:p>
        </p:txBody>
      </p:sp>
      <p:sp>
        <p:nvSpPr>
          <p:cNvPr id="81" name="Google Shape;81;p4"/>
          <p:cNvSpPr/>
          <p:nvPr/>
        </p:nvSpPr>
        <p:spPr>
          <a:xfrm rot="10800000">
            <a:off x="5898675" y="1636075"/>
            <a:ext cx="2776500" cy="1690200"/>
          </a:xfrm>
          <a:prstGeom prst="round1Rect">
            <a:avLst>
              <a:gd fmla="val 17446"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Open Sans"/>
              <a:ea typeface="Open Sans"/>
              <a:cs typeface="Open Sans"/>
              <a:sym typeface="Open Sans"/>
            </a:endParaRPr>
          </a:p>
        </p:txBody>
      </p:sp>
      <p:sp>
        <p:nvSpPr>
          <p:cNvPr id="82" name="Google Shape;82;p4"/>
          <p:cNvSpPr/>
          <p:nvPr/>
        </p:nvSpPr>
        <p:spPr>
          <a:xfrm flipH="1" rot="10800000">
            <a:off x="355200" y="1636140"/>
            <a:ext cx="2776500" cy="1671600"/>
          </a:xfrm>
          <a:prstGeom prst="round1Rect">
            <a:avLst>
              <a:gd fmla="val 17446" name="adj"/>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Open Sans"/>
              <a:ea typeface="Open Sans"/>
              <a:cs typeface="Open Sans"/>
              <a:sym typeface="Open Sans"/>
            </a:endParaRPr>
          </a:p>
        </p:txBody>
      </p:sp>
      <p:sp>
        <p:nvSpPr>
          <p:cNvPr id="83" name="Google Shape;83;p4"/>
          <p:cNvSpPr txBox="1"/>
          <p:nvPr/>
        </p:nvSpPr>
        <p:spPr>
          <a:xfrm>
            <a:off x="669070" y="1633198"/>
            <a:ext cx="2074500" cy="65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s" sz="1600" u="none" cap="none" strike="noStrike">
                <a:solidFill>
                  <a:schemeClr val="dk1"/>
                </a:solidFill>
                <a:latin typeface="Open Sans"/>
                <a:ea typeface="Open Sans"/>
                <a:cs typeface="Open Sans"/>
                <a:sym typeface="Open Sans"/>
              </a:rPr>
              <a:t>Análisis de frecuencias</a:t>
            </a:r>
            <a:endParaRPr b="0" i="0" sz="1600" u="none" cap="none" strike="noStrike">
              <a:solidFill>
                <a:schemeClr val="dk1"/>
              </a:solidFill>
              <a:latin typeface="Open Sans"/>
              <a:ea typeface="Open Sans"/>
              <a:cs typeface="Open Sans"/>
              <a:sym typeface="Open Sans"/>
            </a:endParaRPr>
          </a:p>
        </p:txBody>
      </p:sp>
      <p:sp>
        <p:nvSpPr>
          <p:cNvPr id="84" name="Google Shape;84;p4"/>
          <p:cNvSpPr txBox="1"/>
          <p:nvPr/>
        </p:nvSpPr>
        <p:spPr>
          <a:xfrm>
            <a:off x="669066" y="2290583"/>
            <a:ext cx="2074500" cy="732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0" i="0" lang="es" sz="1300" u="none" cap="none" strike="noStrike">
                <a:solidFill>
                  <a:schemeClr val="dk1"/>
                </a:solidFill>
                <a:latin typeface="Open Sans"/>
                <a:ea typeface="Open Sans"/>
                <a:cs typeface="Open Sans"/>
                <a:sym typeface="Open Sans"/>
              </a:rPr>
              <a:t>¿Cuánto ocurre cada uno de los valores (o en intervalos) de un conj de datos?</a:t>
            </a:r>
            <a:endParaRPr b="0" i="0" sz="1300" u="none" cap="none" strike="noStrike">
              <a:solidFill>
                <a:schemeClr val="dk1"/>
              </a:solidFill>
              <a:latin typeface="Open Sans"/>
              <a:ea typeface="Open Sans"/>
              <a:cs typeface="Open Sans"/>
              <a:sym typeface="Open Sans"/>
            </a:endParaRPr>
          </a:p>
        </p:txBody>
      </p:sp>
      <p:sp>
        <p:nvSpPr>
          <p:cNvPr id="85" name="Google Shape;85;p4"/>
          <p:cNvSpPr/>
          <p:nvPr/>
        </p:nvSpPr>
        <p:spPr>
          <a:xfrm rot="10800000">
            <a:off x="3126510" y="1636075"/>
            <a:ext cx="2776500" cy="1690200"/>
          </a:xfrm>
          <a:prstGeom prst="round2SameRect">
            <a:avLst>
              <a:gd fmla="val 18098" name="adj1"/>
              <a:gd fmla="val 0" name="adj2"/>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Open Sans"/>
              <a:ea typeface="Open Sans"/>
              <a:cs typeface="Open Sans"/>
              <a:sym typeface="Open Sans"/>
            </a:endParaRPr>
          </a:p>
        </p:txBody>
      </p:sp>
      <p:sp>
        <p:nvSpPr>
          <p:cNvPr id="86" name="Google Shape;86;p4"/>
          <p:cNvSpPr txBox="1"/>
          <p:nvPr/>
        </p:nvSpPr>
        <p:spPr>
          <a:xfrm>
            <a:off x="3440299" y="1633555"/>
            <a:ext cx="2074500" cy="65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s" sz="1600" u="none" cap="none" strike="noStrike">
                <a:solidFill>
                  <a:schemeClr val="dk1"/>
                </a:solidFill>
                <a:latin typeface="Open Sans"/>
                <a:ea typeface="Open Sans"/>
                <a:cs typeface="Open Sans"/>
                <a:sym typeface="Open Sans"/>
              </a:rPr>
              <a:t>Medidas de tendencia central</a:t>
            </a:r>
            <a:endParaRPr b="0" i="0" sz="1600" u="none" cap="none" strike="noStrike">
              <a:solidFill>
                <a:schemeClr val="dk1"/>
              </a:solidFill>
              <a:latin typeface="Open Sans"/>
              <a:ea typeface="Open Sans"/>
              <a:cs typeface="Open Sans"/>
              <a:sym typeface="Open Sans"/>
            </a:endParaRPr>
          </a:p>
        </p:txBody>
      </p:sp>
      <p:sp>
        <p:nvSpPr>
          <p:cNvPr id="87" name="Google Shape;87;p4"/>
          <p:cNvSpPr txBox="1"/>
          <p:nvPr/>
        </p:nvSpPr>
        <p:spPr>
          <a:xfrm>
            <a:off x="3440299" y="2290940"/>
            <a:ext cx="2074500" cy="7323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0" i="0" lang="es" sz="1300" u="none" cap="none" strike="noStrike">
                <a:solidFill>
                  <a:schemeClr val="dk1"/>
                </a:solidFill>
                <a:latin typeface="Open Sans"/>
                <a:ea typeface="Open Sans"/>
                <a:cs typeface="Open Sans"/>
                <a:sym typeface="Open Sans"/>
              </a:rPr>
              <a:t>¿Cuál es el valor más representativo del conj. de datos?</a:t>
            </a:r>
            <a:endParaRPr b="0" i="0" sz="1300" u="none" cap="none" strike="noStrike">
              <a:solidFill>
                <a:schemeClr val="dk1"/>
              </a:solidFill>
              <a:latin typeface="Open Sans"/>
              <a:ea typeface="Open Sans"/>
              <a:cs typeface="Open Sans"/>
              <a:sym typeface="Open Sans"/>
            </a:endParaRPr>
          </a:p>
        </p:txBody>
      </p:sp>
      <p:sp>
        <p:nvSpPr>
          <p:cNvPr id="88" name="Google Shape;88;p4"/>
          <p:cNvSpPr txBox="1"/>
          <p:nvPr/>
        </p:nvSpPr>
        <p:spPr>
          <a:xfrm>
            <a:off x="6217626" y="1653591"/>
            <a:ext cx="2074500" cy="65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1" i="0" lang="es" sz="1600" u="none" cap="none" strike="noStrike">
                <a:solidFill>
                  <a:schemeClr val="dk1"/>
                </a:solidFill>
                <a:latin typeface="Open Sans"/>
                <a:ea typeface="Open Sans"/>
                <a:cs typeface="Open Sans"/>
                <a:sym typeface="Open Sans"/>
              </a:rPr>
              <a:t>Medidas de dispersión</a:t>
            </a:r>
            <a:endParaRPr b="0" i="0" sz="1600" u="none" cap="none" strike="noStrike">
              <a:solidFill>
                <a:schemeClr val="dk1"/>
              </a:solidFill>
              <a:latin typeface="Open Sans"/>
              <a:ea typeface="Open Sans"/>
              <a:cs typeface="Open Sans"/>
              <a:sym typeface="Open Sans"/>
            </a:endParaRPr>
          </a:p>
        </p:txBody>
      </p:sp>
      <p:sp>
        <p:nvSpPr>
          <p:cNvPr id="89" name="Google Shape;89;p4"/>
          <p:cNvSpPr txBox="1"/>
          <p:nvPr/>
        </p:nvSpPr>
        <p:spPr>
          <a:xfrm>
            <a:off x="6217622" y="2303846"/>
            <a:ext cx="2074500" cy="724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300"/>
              <a:buFont typeface="Arial"/>
              <a:buNone/>
            </a:pPr>
            <a:r>
              <a:rPr b="0" i="0" lang="es" sz="1300" u="none" cap="none" strike="noStrike">
                <a:solidFill>
                  <a:schemeClr val="dk1"/>
                </a:solidFill>
                <a:latin typeface="Open Sans"/>
                <a:ea typeface="Open Sans"/>
                <a:cs typeface="Open Sans"/>
                <a:sym typeface="Open Sans"/>
              </a:rPr>
              <a:t>¿Qué tan alejados están los datos de la tendencia central?</a:t>
            </a:r>
            <a:endParaRPr b="0" i="0" sz="1300" u="none" cap="none" strike="noStrike">
              <a:solidFill>
                <a:schemeClr val="dk1"/>
              </a:solidFill>
              <a:latin typeface="Open Sans"/>
              <a:ea typeface="Open Sans"/>
              <a:cs typeface="Open Sans"/>
              <a:sym typeface="Open Sans"/>
            </a:endParaRPr>
          </a:p>
        </p:txBody>
      </p:sp>
      <p:sp>
        <p:nvSpPr>
          <p:cNvPr id="90" name="Google Shape;90;p4"/>
          <p:cNvSpPr/>
          <p:nvPr/>
        </p:nvSpPr>
        <p:spPr>
          <a:xfrm rot="10800000">
            <a:off x="5711764" y="2271492"/>
            <a:ext cx="372000" cy="320400"/>
          </a:xfrm>
          <a:prstGeom prst="ellipse">
            <a:avLst/>
          </a:pr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Open Sans"/>
              <a:ea typeface="Open Sans"/>
              <a:cs typeface="Open Sans"/>
              <a:sym typeface="Open Sans"/>
            </a:endParaRPr>
          </a:p>
        </p:txBody>
      </p:sp>
      <p:sp>
        <p:nvSpPr>
          <p:cNvPr id="91" name="Google Shape;91;p4"/>
          <p:cNvSpPr/>
          <p:nvPr/>
        </p:nvSpPr>
        <p:spPr>
          <a:xfrm rot="10800000">
            <a:off x="5779669" y="2329904"/>
            <a:ext cx="236100" cy="203400"/>
          </a:xfrm>
          <a:prstGeom prst="mathPlus">
            <a:avLst>
              <a:gd fmla="val 990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Open Sans"/>
              <a:ea typeface="Open Sans"/>
              <a:cs typeface="Open Sans"/>
              <a:sym typeface="Open Sans"/>
            </a:endParaRPr>
          </a:p>
        </p:txBody>
      </p:sp>
      <p:sp>
        <p:nvSpPr>
          <p:cNvPr id="92" name="Google Shape;92;p4"/>
          <p:cNvSpPr/>
          <p:nvPr/>
        </p:nvSpPr>
        <p:spPr>
          <a:xfrm rot="10800000">
            <a:off x="2940479" y="2271492"/>
            <a:ext cx="372000" cy="320400"/>
          </a:xfrm>
          <a:prstGeom prst="ellipse">
            <a:avLst/>
          </a:prstGeom>
          <a:solidFill>
            <a:schemeClr val="lt1"/>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Open Sans"/>
              <a:ea typeface="Open Sans"/>
              <a:cs typeface="Open Sans"/>
              <a:sym typeface="Open Sans"/>
            </a:endParaRPr>
          </a:p>
        </p:txBody>
      </p:sp>
      <p:sp>
        <p:nvSpPr>
          <p:cNvPr id="93" name="Google Shape;93;p4"/>
          <p:cNvSpPr/>
          <p:nvPr/>
        </p:nvSpPr>
        <p:spPr>
          <a:xfrm rot="10800000">
            <a:off x="3008384" y="2329904"/>
            <a:ext cx="236100" cy="203400"/>
          </a:xfrm>
          <a:prstGeom prst="mathPlus">
            <a:avLst>
              <a:gd fmla="val 9900" name="adj1"/>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Open Sans"/>
              <a:ea typeface="Open Sans"/>
              <a:cs typeface="Open Sans"/>
              <a:sym typeface="Open Sans"/>
            </a:endParaRPr>
          </a:p>
        </p:txBody>
      </p:sp>
      <p:sp>
        <p:nvSpPr>
          <p:cNvPr id="94" name="Google Shape;94;p4"/>
          <p:cNvSpPr txBox="1"/>
          <p:nvPr/>
        </p:nvSpPr>
        <p:spPr>
          <a:xfrm>
            <a:off x="1673540" y="350918"/>
            <a:ext cx="5684100" cy="499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s" sz="2000" u="none" cap="none" strike="noStrike">
                <a:solidFill>
                  <a:schemeClr val="dk1"/>
                </a:solidFill>
                <a:latin typeface="Open Sans"/>
                <a:ea typeface="Open Sans"/>
                <a:cs typeface="Open Sans"/>
                <a:sym typeface="Open Sans"/>
              </a:rPr>
              <a:t>Estadística Descriptiva</a:t>
            </a:r>
            <a:endParaRPr b="0" i="0" sz="2000" u="none" cap="none" strike="noStrike">
              <a:solidFill>
                <a:schemeClr val="dk1"/>
              </a:solidFill>
              <a:latin typeface="Open Sans"/>
              <a:ea typeface="Open Sans"/>
              <a:cs typeface="Open Sans"/>
              <a:sym typeface="Open Sans"/>
            </a:endParaRPr>
          </a:p>
        </p:txBody>
      </p:sp>
      <p:sp>
        <p:nvSpPr>
          <p:cNvPr id="95" name="Google Shape;95;p4"/>
          <p:cNvSpPr txBox="1"/>
          <p:nvPr/>
        </p:nvSpPr>
        <p:spPr>
          <a:xfrm>
            <a:off x="957125" y="850525"/>
            <a:ext cx="7116900" cy="6573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1000"/>
              </a:spcBef>
              <a:spcAft>
                <a:spcPts val="1000"/>
              </a:spcAft>
              <a:buClr>
                <a:srgbClr val="000000"/>
              </a:buClr>
              <a:buSzPts val="1400"/>
              <a:buFont typeface="Arial"/>
              <a:buNone/>
            </a:pPr>
            <a:r>
              <a:rPr b="0" i="0" lang="es" sz="1400" u="none" cap="none" strike="noStrike">
                <a:solidFill>
                  <a:schemeClr val="dk1"/>
                </a:solidFill>
                <a:latin typeface="Open Sans"/>
                <a:ea typeface="Open Sans"/>
                <a:cs typeface="Open Sans"/>
                <a:sym typeface="Open Sans"/>
              </a:rPr>
              <a:t>Representa la información de una manera distinta para facilitar su interpretación, pero no permite realizar predicciones o inferencias</a:t>
            </a:r>
            <a:endParaRPr b="0" i="0" sz="1400" u="none" cap="none" strike="noStrike">
              <a:solidFill>
                <a:schemeClr val="dk1"/>
              </a:solidFill>
              <a:latin typeface="Open Sans"/>
              <a:ea typeface="Open Sans"/>
              <a:cs typeface="Open Sans"/>
              <a:sym typeface="Open Sans"/>
            </a:endParaRPr>
          </a:p>
        </p:txBody>
      </p:sp>
      <p:sp>
        <p:nvSpPr>
          <p:cNvPr id="96" name="Google Shape;96;p4"/>
          <p:cNvSpPr/>
          <p:nvPr/>
        </p:nvSpPr>
        <p:spPr>
          <a:xfrm>
            <a:off x="2897625" y="4576950"/>
            <a:ext cx="110700" cy="203400"/>
          </a:xfrm>
          <a:prstGeom prst="up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9"/>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s"/>
              <a:t>En </a:t>
            </a:r>
            <a:r>
              <a:rPr b="1" lang="es"/>
              <a:t>una frase</a:t>
            </a:r>
            <a:r>
              <a:rPr lang="es"/>
              <a:t>:</a:t>
            </a:r>
            <a:endParaRPr/>
          </a:p>
          <a:p>
            <a:pPr indent="0" lvl="0" marL="0" rtl="0" algn="l">
              <a:lnSpc>
                <a:spcPct val="100000"/>
              </a:lnSpc>
              <a:spcBef>
                <a:spcPts val="0"/>
              </a:spcBef>
              <a:spcAft>
                <a:spcPts val="0"/>
              </a:spcAft>
              <a:buSzPts val="4800"/>
              <a:buNone/>
            </a:pPr>
            <a:r>
              <a:rPr lang="es"/>
              <a:t>¿Cuánto cobran l@s programadores en Argentina?</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0"/>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s"/>
              <a:t>¿Respuestas?</a:t>
            </a:r>
            <a:endParaRPr/>
          </a:p>
          <a:p>
            <a:pPr indent="0" lvl="0" marL="0" rtl="0" algn="l">
              <a:lnSpc>
                <a:spcPct val="100000"/>
              </a:lnSpc>
              <a:spcBef>
                <a:spcPts val="0"/>
              </a:spcBef>
              <a:spcAft>
                <a:spcPts val="0"/>
              </a:spcAft>
              <a:buSzPts val="4800"/>
              <a:buNone/>
            </a:pPr>
            <a:r>
              <a:rPr lang="es"/>
              <a:t>¿Qué pregunta respondimos en realidad?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1"/>
          <p:cNvSpPr txBox="1"/>
          <p:nvPr>
            <p:ph type="title"/>
          </p:nvPr>
        </p:nvSpPr>
        <p:spPr>
          <a:xfrm>
            <a:off x="490250" y="450150"/>
            <a:ext cx="69057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s"/>
              <a:t>¿Cuánto cobran l@s programadores experimentados en Argentina?</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2"/>
          <p:cNvSpPr txBox="1"/>
          <p:nvPr>
            <p:ph type="title"/>
          </p:nvPr>
        </p:nvSpPr>
        <p:spPr>
          <a:xfrm>
            <a:off x="540875" y="384075"/>
            <a:ext cx="4995000" cy="409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s" sz="4100"/>
              <a:t>¿Afecta el nivel de estudios en el salario de l@s programador@s en Argentina? ¿Cómo? </a:t>
            </a:r>
            <a:endParaRPr sz="4100"/>
          </a:p>
        </p:txBody>
      </p:sp>
      <p:sp>
        <p:nvSpPr>
          <p:cNvPr id="404" name="Google Shape;404;p42"/>
          <p:cNvSpPr txBox="1"/>
          <p:nvPr>
            <p:ph idx="4294967295" type="body"/>
          </p:nvPr>
        </p:nvSpPr>
        <p:spPr>
          <a:xfrm>
            <a:off x="5730550" y="981025"/>
            <a:ext cx="2808000" cy="34392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1800"/>
              <a:buNone/>
            </a:pPr>
            <a:r>
              <a:rPr lang="es" sz="1600">
                <a:solidFill>
                  <a:srgbClr val="020202"/>
                </a:solidFill>
              </a:rPr>
              <a:t>Ejercicio </a:t>
            </a:r>
            <a:endParaRPr sz="1600">
              <a:solidFill>
                <a:srgbClr val="020202"/>
              </a:solidFill>
              <a:highlight>
                <a:srgbClr val="FFFF00"/>
              </a:highlight>
            </a:endParaRPr>
          </a:p>
          <a:p>
            <a:pPr indent="0" lvl="0" marL="0" rtl="0" algn="l">
              <a:lnSpc>
                <a:spcPct val="150000"/>
              </a:lnSpc>
              <a:spcBef>
                <a:spcPts val="0"/>
              </a:spcBef>
              <a:spcAft>
                <a:spcPts val="0"/>
              </a:spcAft>
              <a:buSzPts val="1800"/>
              <a:buNone/>
            </a:pPr>
            <a:r>
              <a:rPr lang="es" sz="1600">
                <a:solidFill>
                  <a:srgbClr val="020202"/>
                </a:solidFill>
              </a:rPr>
              <a:t>Seguir el proceso de análisis propuesto:</a:t>
            </a:r>
            <a:endParaRPr sz="1600">
              <a:solidFill>
                <a:srgbClr val="020202"/>
              </a:solidFill>
            </a:endParaRPr>
          </a:p>
          <a:p>
            <a:pPr indent="-330200" lvl="0" marL="457200" rtl="0" algn="l">
              <a:lnSpc>
                <a:spcPct val="150000"/>
              </a:lnSpc>
              <a:spcBef>
                <a:spcPts val="0"/>
              </a:spcBef>
              <a:spcAft>
                <a:spcPts val="0"/>
              </a:spcAft>
              <a:buClr>
                <a:srgbClr val="020202"/>
              </a:buClr>
              <a:buSzPts val="1600"/>
              <a:buAutoNum type="arabicPeriod"/>
            </a:pPr>
            <a:r>
              <a:rPr lang="es" sz="1600">
                <a:solidFill>
                  <a:srgbClr val="020202"/>
                </a:solidFill>
              </a:rPr>
              <a:t>Hipótesis</a:t>
            </a:r>
            <a:endParaRPr sz="1600">
              <a:solidFill>
                <a:srgbClr val="020202"/>
              </a:solidFill>
            </a:endParaRPr>
          </a:p>
          <a:p>
            <a:pPr indent="-330200" lvl="0" marL="457200" rtl="0" algn="l">
              <a:lnSpc>
                <a:spcPct val="150000"/>
              </a:lnSpc>
              <a:spcBef>
                <a:spcPts val="0"/>
              </a:spcBef>
              <a:spcAft>
                <a:spcPts val="0"/>
              </a:spcAft>
              <a:buClr>
                <a:srgbClr val="020202"/>
              </a:buClr>
              <a:buSzPts val="1600"/>
              <a:buAutoNum type="arabicPeriod"/>
            </a:pPr>
            <a:r>
              <a:rPr lang="es" sz="1600">
                <a:solidFill>
                  <a:srgbClr val="020202"/>
                </a:solidFill>
              </a:rPr>
              <a:t>Análisis de v.a.</a:t>
            </a:r>
            <a:endParaRPr sz="1600">
              <a:solidFill>
                <a:srgbClr val="020202"/>
              </a:solidFill>
            </a:endParaRPr>
          </a:p>
          <a:p>
            <a:pPr indent="-330200" lvl="0" marL="457200" rtl="0" algn="l">
              <a:lnSpc>
                <a:spcPct val="150000"/>
              </a:lnSpc>
              <a:spcBef>
                <a:spcPts val="0"/>
              </a:spcBef>
              <a:spcAft>
                <a:spcPts val="0"/>
              </a:spcAft>
              <a:buClr>
                <a:srgbClr val="020202"/>
              </a:buClr>
              <a:buSzPts val="1600"/>
              <a:buAutoNum type="arabicPeriod"/>
            </a:pPr>
            <a:r>
              <a:rPr lang="es" sz="1600">
                <a:solidFill>
                  <a:srgbClr val="020202"/>
                </a:solidFill>
              </a:rPr>
              <a:t>Experimento</a:t>
            </a:r>
            <a:endParaRPr sz="1600">
              <a:solidFill>
                <a:srgbClr val="020202"/>
              </a:solidFill>
              <a:highlight>
                <a:srgbClr val="FFFF00"/>
              </a:highlight>
            </a:endParaRPr>
          </a:p>
        </p:txBody>
      </p:sp>
      <p:cxnSp>
        <p:nvCxnSpPr>
          <p:cNvPr id="405" name="Google Shape;405;p42"/>
          <p:cNvCxnSpPr/>
          <p:nvPr/>
        </p:nvCxnSpPr>
        <p:spPr>
          <a:xfrm>
            <a:off x="5485250" y="792450"/>
            <a:ext cx="0" cy="3558600"/>
          </a:xfrm>
          <a:prstGeom prst="straightConnector1">
            <a:avLst/>
          </a:prstGeom>
          <a:noFill/>
          <a:ln cap="flat" cmpd="sng" w="28575">
            <a:solidFill>
              <a:schemeClr val="dk2"/>
            </a:solidFill>
            <a:prstDash val="dot"/>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title"/>
          </p:nvPr>
        </p:nvSpPr>
        <p:spPr>
          <a:xfrm>
            <a:off x="311700" y="316800"/>
            <a:ext cx="61155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Medidas de tendencia central</a:t>
            </a:r>
            <a:endParaRPr/>
          </a:p>
        </p:txBody>
      </p:sp>
      <p:sp>
        <p:nvSpPr>
          <p:cNvPr id="102" name="Google Shape;102;p5"/>
          <p:cNvSpPr txBox="1"/>
          <p:nvPr>
            <p:ph idx="1" type="body"/>
          </p:nvPr>
        </p:nvSpPr>
        <p:spPr>
          <a:xfrm>
            <a:off x="311700" y="1224000"/>
            <a:ext cx="2127300" cy="34392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SzPts val="1200"/>
              <a:buNone/>
            </a:pPr>
            <a:r>
              <a:rPr lang="es" sz="1800"/>
              <a:t>una muestra de datos numéricos </a:t>
            </a:r>
            <a:endParaRPr sz="1800"/>
          </a:p>
          <a:p>
            <a:pPr indent="0" lvl="0" marL="0" rtl="0" algn="ctr">
              <a:lnSpc>
                <a:spcPct val="150000"/>
              </a:lnSpc>
              <a:spcBef>
                <a:spcPts val="0"/>
              </a:spcBef>
              <a:spcAft>
                <a:spcPts val="0"/>
              </a:spcAft>
              <a:buSzPts val="1200"/>
              <a:buNone/>
            </a:pPr>
            <a:r>
              <a:rPr lang="es" sz="1800"/>
              <a:t>x</a:t>
            </a:r>
            <a:r>
              <a:rPr baseline="-25000" lang="es" sz="1800"/>
              <a:t>1</a:t>
            </a:r>
            <a:r>
              <a:rPr lang="es" sz="1800"/>
              <a:t>, x</a:t>
            </a:r>
            <a:r>
              <a:rPr baseline="-25000" lang="es" sz="1800"/>
              <a:t>2</a:t>
            </a:r>
            <a:r>
              <a:rPr lang="es" sz="1800"/>
              <a:t>, ..x</a:t>
            </a:r>
            <a:r>
              <a:rPr baseline="-25000" lang="es" sz="1800"/>
              <a:t>N</a:t>
            </a:r>
            <a:r>
              <a:rPr lang="es" sz="1800"/>
              <a:t> </a:t>
            </a:r>
            <a:endParaRPr sz="1800"/>
          </a:p>
          <a:p>
            <a:pPr indent="0" lvl="0" marL="0" rtl="0" algn="ctr">
              <a:lnSpc>
                <a:spcPct val="150000"/>
              </a:lnSpc>
              <a:spcBef>
                <a:spcPts val="0"/>
              </a:spcBef>
              <a:spcAft>
                <a:spcPts val="0"/>
              </a:spcAft>
              <a:buClr>
                <a:schemeClr val="dk1"/>
              </a:buClr>
              <a:buSzPts val="1200"/>
              <a:buFont typeface="Arial"/>
              <a:buNone/>
            </a:pPr>
            <a:r>
              <a:rPr lang="es" sz="1800"/>
              <a:t>(de una columna en un DataFrame)</a:t>
            </a:r>
            <a:endParaRPr sz="1800"/>
          </a:p>
        </p:txBody>
      </p:sp>
      <p:sp>
        <p:nvSpPr>
          <p:cNvPr id="103" name="Google Shape;103;p5"/>
          <p:cNvSpPr txBox="1"/>
          <p:nvPr>
            <p:ph idx="1" type="body"/>
          </p:nvPr>
        </p:nvSpPr>
        <p:spPr>
          <a:xfrm>
            <a:off x="3995125" y="1532650"/>
            <a:ext cx="4709400" cy="986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s" sz="1600"/>
              <a:t>La </a:t>
            </a:r>
            <a:r>
              <a:rPr b="1" lang="es" sz="2000"/>
              <a:t>media muestral</a:t>
            </a:r>
            <a:r>
              <a:rPr lang="es" sz="2000"/>
              <a:t> </a:t>
            </a:r>
            <a:r>
              <a:rPr lang="es" sz="1600"/>
              <a:t>(aritmética) o promedio se calcula como:</a:t>
            </a:r>
            <a:endParaRPr sz="1600"/>
          </a:p>
        </p:txBody>
      </p:sp>
      <p:cxnSp>
        <p:nvCxnSpPr>
          <p:cNvPr id="104" name="Google Shape;104;p5"/>
          <p:cNvCxnSpPr/>
          <p:nvPr/>
        </p:nvCxnSpPr>
        <p:spPr>
          <a:xfrm>
            <a:off x="3461400" y="1304050"/>
            <a:ext cx="0" cy="3558600"/>
          </a:xfrm>
          <a:prstGeom prst="straightConnector1">
            <a:avLst/>
          </a:prstGeom>
          <a:noFill/>
          <a:ln cap="flat" cmpd="sng" w="28575">
            <a:solidFill>
              <a:schemeClr val="dk2"/>
            </a:solidFill>
            <a:prstDash val="dot"/>
            <a:round/>
            <a:headEnd len="sm" w="sm" type="none"/>
            <a:tailEnd len="sm" w="sm" type="none"/>
          </a:ln>
        </p:spPr>
      </p:cxnSp>
      <p:pic>
        <p:nvPicPr>
          <p:cNvPr id="105" name="Google Shape;105;p5"/>
          <p:cNvPicPr preferRelativeResize="0"/>
          <p:nvPr/>
        </p:nvPicPr>
        <p:blipFill rotWithShape="1">
          <a:blip r:embed="rId3">
            <a:alphaModFix/>
          </a:blip>
          <a:srcRect b="0" l="0" r="0" t="0"/>
          <a:stretch/>
        </p:blipFill>
        <p:spPr>
          <a:xfrm>
            <a:off x="4083300" y="2343825"/>
            <a:ext cx="2343900" cy="1343950"/>
          </a:xfrm>
          <a:prstGeom prst="rect">
            <a:avLst/>
          </a:prstGeom>
          <a:noFill/>
          <a:ln>
            <a:noFill/>
          </a:ln>
        </p:spPr>
      </p:pic>
      <p:pic>
        <p:nvPicPr>
          <p:cNvPr id="106" name="Google Shape;106;p5"/>
          <p:cNvPicPr preferRelativeResize="0"/>
          <p:nvPr/>
        </p:nvPicPr>
        <p:blipFill rotWithShape="1">
          <a:blip r:embed="rId4">
            <a:alphaModFix/>
          </a:blip>
          <a:srcRect b="10799" l="22761" r="69315" t="36148"/>
          <a:stretch/>
        </p:blipFill>
        <p:spPr>
          <a:xfrm>
            <a:off x="2787475" y="977975"/>
            <a:ext cx="990049" cy="41435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txBox="1"/>
          <p:nvPr>
            <p:ph type="title"/>
          </p:nvPr>
        </p:nvSpPr>
        <p:spPr>
          <a:xfrm>
            <a:off x="311700" y="316800"/>
            <a:ext cx="61155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Medidas de tendencia central</a:t>
            </a:r>
            <a:endParaRPr/>
          </a:p>
        </p:txBody>
      </p:sp>
      <p:sp>
        <p:nvSpPr>
          <p:cNvPr id="112" name="Google Shape;112;p6"/>
          <p:cNvSpPr txBox="1"/>
          <p:nvPr>
            <p:ph idx="1" type="body"/>
          </p:nvPr>
        </p:nvSpPr>
        <p:spPr>
          <a:xfrm>
            <a:off x="311700" y="1224000"/>
            <a:ext cx="2960400" cy="8043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lang="es" sz="1800"/>
              <a:t>x</a:t>
            </a:r>
            <a:r>
              <a:rPr baseline="-25000" lang="es" sz="1800"/>
              <a:t>1</a:t>
            </a:r>
            <a:r>
              <a:rPr lang="es" sz="1800"/>
              <a:t>, x</a:t>
            </a:r>
            <a:r>
              <a:rPr baseline="-25000" lang="es" sz="1800"/>
              <a:t>2</a:t>
            </a:r>
            <a:r>
              <a:rPr lang="es" sz="1800"/>
              <a:t>, ..x</a:t>
            </a:r>
            <a:r>
              <a:rPr baseline="-25000" lang="es" sz="1800"/>
              <a:t>N</a:t>
            </a:r>
            <a:r>
              <a:rPr lang="es" sz="1800"/>
              <a:t> numéricos</a:t>
            </a:r>
            <a:endParaRPr sz="1800"/>
          </a:p>
          <a:p>
            <a:pPr indent="0" lvl="0" marL="0" rtl="0" algn="ctr">
              <a:lnSpc>
                <a:spcPct val="150000"/>
              </a:lnSpc>
              <a:spcBef>
                <a:spcPts val="0"/>
              </a:spcBef>
              <a:spcAft>
                <a:spcPts val="0"/>
              </a:spcAft>
              <a:buSzPts val="1200"/>
              <a:buNone/>
            </a:pPr>
            <a:r>
              <a:t/>
            </a:r>
            <a:endParaRPr sz="1600"/>
          </a:p>
        </p:txBody>
      </p:sp>
      <p:sp>
        <p:nvSpPr>
          <p:cNvPr id="113" name="Google Shape;113;p6"/>
          <p:cNvSpPr txBox="1"/>
          <p:nvPr>
            <p:ph idx="1" type="body"/>
          </p:nvPr>
        </p:nvSpPr>
        <p:spPr>
          <a:xfrm>
            <a:off x="4346625" y="1184950"/>
            <a:ext cx="5178000" cy="30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s" sz="1600"/>
              <a:t>La </a:t>
            </a:r>
            <a:r>
              <a:rPr b="1" lang="es" sz="2000"/>
              <a:t>mediana</a:t>
            </a:r>
            <a:r>
              <a:rPr lang="es" sz="1600"/>
              <a:t> se calcula como:</a:t>
            </a:r>
            <a:endParaRPr sz="1600"/>
          </a:p>
          <a:p>
            <a:pPr indent="-317500" lvl="0" marL="457200" rtl="0" algn="l">
              <a:lnSpc>
                <a:spcPct val="115000"/>
              </a:lnSpc>
              <a:spcBef>
                <a:spcPts val="1000"/>
              </a:spcBef>
              <a:spcAft>
                <a:spcPts val="0"/>
              </a:spcAft>
              <a:buSzPts val="1400"/>
              <a:buAutoNum type="arabicPeriod"/>
            </a:pPr>
            <a:r>
              <a:rPr lang="es" sz="1400"/>
              <a:t>Ordenar las realizaciones de menor a mayor</a:t>
            </a:r>
            <a:endParaRPr sz="1400"/>
          </a:p>
          <a:p>
            <a:pPr indent="-317500" lvl="0" marL="457200" rtl="0" algn="l">
              <a:lnSpc>
                <a:spcPct val="115000"/>
              </a:lnSpc>
              <a:spcBef>
                <a:spcPts val="1000"/>
              </a:spcBef>
              <a:spcAft>
                <a:spcPts val="0"/>
              </a:spcAft>
              <a:buSzPts val="1400"/>
              <a:buAutoNum type="arabicPeriod"/>
            </a:pPr>
            <a:r>
              <a:rPr lang="es" sz="1400"/>
              <a:t>Si N es impar, la mediana es el valor central:</a:t>
            </a:r>
            <a:endParaRPr sz="1400"/>
          </a:p>
          <a:p>
            <a:pPr indent="0" lvl="0" marL="914400" rtl="0" algn="l">
              <a:lnSpc>
                <a:spcPct val="115000"/>
              </a:lnSpc>
              <a:spcBef>
                <a:spcPts val="1000"/>
              </a:spcBef>
              <a:spcAft>
                <a:spcPts val="0"/>
              </a:spcAft>
              <a:buSzPts val="1200"/>
              <a:buNone/>
            </a:pPr>
            <a:r>
              <a:rPr lang="es" sz="1400"/>
              <a:t>mediana=</a:t>
            </a:r>
            <a:r>
              <a:rPr lang="es" sz="1600"/>
              <a:t>x</a:t>
            </a:r>
            <a:r>
              <a:rPr baseline="-25000" lang="es" sz="1600"/>
              <a:t>(N+1)/2</a:t>
            </a:r>
            <a:endParaRPr sz="1400"/>
          </a:p>
          <a:p>
            <a:pPr indent="-317500" lvl="0" marL="457200" rtl="0" algn="l">
              <a:lnSpc>
                <a:spcPct val="115000"/>
              </a:lnSpc>
              <a:spcBef>
                <a:spcPts val="1000"/>
              </a:spcBef>
              <a:spcAft>
                <a:spcPts val="0"/>
              </a:spcAft>
              <a:buSzPts val="1400"/>
              <a:buAutoNum type="arabicPeriod"/>
            </a:pPr>
            <a:r>
              <a:rPr lang="es" sz="1400"/>
              <a:t>Si N es par, la mediana es el promedio de los dos valores centrales:  </a:t>
            </a:r>
            <a:endParaRPr sz="1400"/>
          </a:p>
          <a:p>
            <a:pPr indent="0" lvl="0" marL="914400" rtl="0" algn="l">
              <a:lnSpc>
                <a:spcPct val="115000"/>
              </a:lnSpc>
              <a:spcBef>
                <a:spcPts val="1000"/>
              </a:spcBef>
              <a:spcAft>
                <a:spcPts val="0"/>
              </a:spcAft>
              <a:buSzPts val="1200"/>
              <a:buNone/>
            </a:pPr>
            <a:r>
              <a:rPr lang="es" sz="1400"/>
              <a:t>mediana=(</a:t>
            </a:r>
            <a:r>
              <a:rPr lang="es" sz="1600"/>
              <a:t>x</a:t>
            </a:r>
            <a:r>
              <a:rPr baseline="-25000" lang="es" sz="1600"/>
              <a:t>N/2</a:t>
            </a:r>
            <a:r>
              <a:rPr lang="es" sz="1400"/>
              <a:t>+</a:t>
            </a:r>
            <a:r>
              <a:rPr lang="es" sz="1600"/>
              <a:t>x</a:t>
            </a:r>
            <a:r>
              <a:rPr baseline="-25000" lang="es" sz="1600"/>
              <a:t>N/2+1</a:t>
            </a:r>
            <a:r>
              <a:rPr lang="es" sz="1400"/>
              <a:t>)/2</a:t>
            </a:r>
            <a:endParaRPr sz="1400"/>
          </a:p>
          <a:p>
            <a:pPr indent="0" lvl="0" marL="0" rtl="0" algn="l">
              <a:lnSpc>
                <a:spcPct val="150000"/>
              </a:lnSpc>
              <a:spcBef>
                <a:spcPts val="0"/>
              </a:spcBef>
              <a:spcAft>
                <a:spcPts val="0"/>
              </a:spcAft>
              <a:buClr>
                <a:schemeClr val="dk1"/>
              </a:buClr>
              <a:buSzPts val="1100"/>
              <a:buFont typeface="Arial"/>
              <a:buNone/>
            </a:pPr>
            <a:r>
              <a:rPr lang="es" sz="1600"/>
              <a:t>La </a:t>
            </a:r>
            <a:r>
              <a:rPr b="1" lang="es" sz="2000"/>
              <a:t>moda</a:t>
            </a:r>
            <a:r>
              <a:rPr lang="es" sz="1600"/>
              <a:t> es el dato con mayor frecuencia, para numéricas</a:t>
            </a:r>
            <a:r>
              <a:rPr b="1" lang="es" sz="2000"/>
              <a:t> </a:t>
            </a:r>
            <a:r>
              <a:rPr b="1" lang="es" sz="1900"/>
              <a:t>intervalo modal</a:t>
            </a:r>
            <a:r>
              <a:rPr b="1" lang="es" sz="2000"/>
              <a:t> </a:t>
            </a:r>
            <a:r>
              <a:rPr lang="es" sz="1500"/>
              <a:t>depende del histograma</a:t>
            </a:r>
            <a:endParaRPr sz="1500"/>
          </a:p>
          <a:p>
            <a:pPr indent="0" lvl="0" marL="0" rtl="0" algn="l">
              <a:lnSpc>
                <a:spcPct val="115000"/>
              </a:lnSpc>
              <a:spcBef>
                <a:spcPts val="1000"/>
              </a:spcBef>
              <a:spcAft>
                <a:spcPts val="0"/>
              </a:spcAft>
              <a:buSzPts val="1200"/>
              <a:buNone/>
            </a:pPr>
            <a:r>
              <a:t/>
            </a:r>
            <a:endParaRPr sz="1600"/>
          </a:p>
        </p:txBody>
      </p:sp>
      <p:cxnSp>
        <p:nvCxnSpPr>
          <p:cNvPr id="114" name="Google Shape;114;p6"/>
          <p:cNvCxnSpPr/>
          <p:nvPr/>
        </p:nvCxnSpPr>
        <p:spPr>
          <a:xfrm>
            <a:off x="3613800" y="1304050"/>
            <a:ext cx="0" cy="3558600"/>
          </a:xfrm>
          <a:prstGeom prst="straightConnector1">
            <a:avLst/>
          </a:prstGeom>
          <a:noFill/>
          <a:ln cap="flat" cmpd="sng" w="28575">
            <a:solidFill>
              <a:schemeClr val="dk2"/>
            </a:solidFill>
            <a:prstDash val="dot"/>
            <a:round/>
            <a:headEnd len="sm" w="sm" type="none"/>
            <a:tailEnd len="sm" w="sm" type="none"/>
          </a:ln>
        </p:spPr>
      </p:cxnSp>
      <p:pic>
        <p:nvPicPr>
          <p:cNvPr id="115" name="Google Shape;115;p6"/>
          <p:cNvPicPr preferRelativeResize="0"/>
          <p:nvPr/>
        </p:nvPicPr>
        <p:blipFill rotWithShape="1">
          <a:blip r:embed="rId3">
            <a:alphaModFix/>
          </a:blip>
          <a:srcRect b="0" l="0" r="0" t="0"/>
          <a:stretch/>
        </p:blipFill>
        <p:spPr>
          <a:xfrm>
            <a:off x="96600" y="1888650"/>
            <a:ext cx="4248747" cy="3034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311700" y="316800"/>
            <a:ext cx="6115500" cy="755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Medidas de tendencia central</a:t>
            </a:r>
            <a:endParaRPr/>
          </a:p>
        </p:txBody>
      </p:sp>
      <p:sp>
        <p:nvSpPr>
          <p:cNvPr id="121" name="Google Shape;121;p7"/>
          <p:cNvSpPr txBox="1"/>
          <p:nvPr>
            <p:ph idx="1" type="body"/>
          </p:nvPr>
        </p:nvSpPr>
        <p:spPr>
          <a:xfrm>
            <a:off x="311700" y="1224000"/>
            <a:ext cx="2891400" cy="15048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SzPts val="1200"/>
              <a:buNone/>
            </a:pPr>
            <a:r>
              <a:rPr lang="es" sz="1800"/>
              <a:t>si ahora </a:t>
            </a:r>
            <a:endParaRPr sz="1800"/>
          </a:p>
          <a:p>
            <a:pPr indent="0" lvl="0" marL="0" rtl="0" algn="ctr">
              <a:lnSpc>
                <a:spcPct val="150000"/>
              </a:lnSpc>
              <a:spcBef>
                <a:spcPts val="0"/>
              </a:spcBef>
              <a:spcAft>
                <a:spcPts val="0"/>
              </a:spcAft>
              <a:buSzPts val="1200"/>
              <a:buNone/>
            </a:pPr>
            <a:r>
              <a:rPr lang="es" sz="1800"/>
              <a:t>x</a:t>
            </a:r>
            <a:r>
              <a:rPr baseline="-25000" lang="es" sz="1800"/>
              <a:t>1</a:t>
            </a:r>
            <a:r>
              <a:rPr lang="es" sz="1800"/>
              <a:t>, x</a:t>
            </a:r>
            <a:r>
              <a:rPr baseline="-25000" lang="es" sz="1800"/>
              <a:t>2</a:t>
            </a:r>
            <a:r>
              <a:rPr lang="es" sz="1800"/>
              <a:t>, ..x</a:t>
            </a:r>
            <a:r>
              <a:rPr baseline="-25000" lang="es" sz="1800"/>
              <a:t>N</a:t>
            </a:r>
            <a:endParaRPr sz="1800"/>
          </a:p>
          <a:p>
            <a:pPr indent="0" lvl="0" marL="0" rtl="0" algn="ctr">
              <a:lnSpc>
                <a:spcPct val="150000"/>
              </a:lnSpc>
              <a:spcBef>
                <a:spcPts val="0"/>
              </a:spcBef>
              <a:spcAft>
                <a:spcPts val="0"/>
              </a:spcAft>
              <a:buClr>
                <a:schemeClr val="dk1"/>
              </a:buClr>
              <a:buSzPts val="1200"/>
              <a:buFont typeface="Arial"/>
              <a:buNone/>
            </a:pPr>
            <a:r>
              <a:rPr b="1" lang="es" sz="1800"/>
              <a:t>categóricos</a:t>
            </a:r>
            <a:r>
              <a:rPr lang="es" sz="1800"/>
              <a:t> </a:t>
            </a:r>
            <a:endParaRPr sz="1800"/>
          </a:p>
          <a:p>
            <a:pPr indent="0" lvl="0" marL="0" rtl="0" algn="ctr">
              <a:lnSpc>
                <a:spcPct val="150000"/>
              </a:lnSpc>
              <a:spcBef>
                <a:spcPts val="0"/>
              </a:spcBef>
              <a:spcAft>
                <a:spcPts val="0"/>
              </a:spcAft>
              <a:buSzPts val="1200"/>
              <a:buNone/>
            </a:pPr>
            <a:r>
              <a:rPr lang="es" sz="1800"/>
              <a:t>p/  x</a:t>
            </a:r>
            <a:r>
              <a:rPr baseline="-25000" lang="es" sz="1800"/>
              <a:t>i </a:t>
            </a:r>
            <a:r>
              <a:rPr lang="es" sz="1800"/>
              <a:t>= X</a:t>
            </a:r>
            <a:r>
              <a:rPr baseline="-25000" lang="es" sz="1800"/>
              <a:t>i</a:t>
            </a:r>
            <a:r>
              <a:rPr lang="es" sz="1800"/>
              <a:t>(ω) ∈ {c</a:t>
            </a:r>
            <a:r>
              <a:rPr baseline="-25000" lang="es" sz="1800"/>
              <a:t>1</a:t>
            </a:r>
            <a:r>
              <a:rPr lang="es" sz="1800"/>
              <a:t>,..,c</a:t>
            </a:r>
            <a:r>
              <a:rPr baseline="-25000" lang="es" sz="1800"/>
              <a:t>k</a:t>
            </a:r>
            <a:r>
              <a:rPr lang="es" sz="1800"/>
              <a:t>}</a:t>
            </a:r>
            <a:endParaRPr sz="1800"/>
          </a:p>
        </p:txBody>
      </p:sp>
      <p:sp>
        <p:nvSpPr>
          <p:cNvPr id="122" name="Google Shape;122;p7"/>
          <p:cNvSpPr txBox="1"/>
          <p:nvPr>
            <p:ph idx="1" type="body"/>
          </p:nvPr>
        </p:nvSpPr>
        <p:spPr>
          <a:xfrm>
            <a:off x="3719800" y="1489750"/>
            <a:ext cx="5081400" cy="1746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s" sz="1600"/>
              <a:t>La </a:t>
            </a:r>
            <a:r>
              <a:rPr b="1" lang="es" sz="2000"/>
              <a:t>moda</a:t>
            </a:r>
            <a:r>
              <a:rPr lang="es" sz="1600"/>
              <a:t> es el dato con mayor frecuencia, el que más se repite</a:t>
            </a:r>
            <a:endParaRPr sz="1600"/>
          </a:p>
          <a:p>
            <a:pPr indent="0" lvl="0" marL="0" rtl="0" algn="l">
              <a:lnSpc>
                <a:spcPct val="150000"/>
              </a:lnSpc>
              <a:spcBef>
                <a:spcPts val="1000"/>
              </a:spcBef>
              <a:spcAft>
                <a:spcPts val="0"/>
              </a:spcAft>
              <a:buClr>
                <a:schemeClr val="dk1"/>
              </a:buClr>
              <a:buSzPts val="1100"/>
              <a:buFont typeface="Arial"/>
              <a:buNone/>
            </a:pPr>
            <a:r>
              <a:rPr lang="es" sz="1600"/>
              <a:t>Sólo hay más de una moda cuando el conteo de dos valores es igual.</a:t>
            </a:r>
            <a:endParaRPr sz="1600"/>
          </a:p>
          <a:p>
            <a:pPr indent="0" lvl="0" marL="0" rtl="0" algn="l">
              <a:lnSpc>
                <a:spcPct val="115000"/>
              </a:lnSpc>
              <a:spcBef>
                <a:spcPts val="1000"/>
              </a:spcBef>
              <a:spcAft>
                <a:spcPts val="0"/>
              </a:spcAft>
              <a:buSzPts val="1200"/>
              <a:buNone/>
            </a:pPr>
            <a:r>
              <a:t/>
            </a:r>
            <a:endParaRPr sz="1600"/>
          </a:p>
        </p:txBody>
      </p:sp>
      <p:cxnSp>
        <p:nvCxnSpPr>
          <p:cNvPr id="123" name="Google Shape;123;p7"/>
          <p:cNvCxnSpPr/>
          <p:nvPr/>
        </p:nvCxnSpPr>
        <p:spPr>
          <a:xfrm>
            <a:off x="3461400" y="1304050"/>
            <a:ext cx="0" cy="3558600"/>
          </a:xfrm>
          <a:prstGeom prst="straightConnector1">
            <a:avLst/>
          </a:prstGeom>
          <a:noFill/>
          <a:ln cap="flat" cmpd="sng" w="28575">
            <a:solidFill>
              <a:schemeClr val="dk2"/>
            </a:solidFill>
            <a:prstDash val="dot"/>
            <a:round/>
            <a:headEnd len="sm" w="sm" type="none"/>
            <a:tailEnd len="sm" w="sm" type="none"/>
          </a:ln>
        </p:spPr>
      </p:cxnSp>
      <p:pic>
        <p:nvPicPr>
          <p:cNvPr id="124" name="Google Shape;124;p7"/>
          <p:cNvPicPr preferRelativeResize="0"/>
          <p:nvPr/>
        </p:nvPicPr>
        <p:blipFill rotWithShape="1">
          <a:blip r:embed="rId3">
            <a:alphaModFix amt="70000"/>
          </a:blip>
          <a:srcRect b="0" l="0" r="0" t="0"/>
          <a:stretch/>
        </p:blipFill>
        <p:spPr>
          <a:xfrm>
            <a:off x="4577750" y="3393913"/>
            <a:ext cx="3086100" cy="1476375"/>
          </a:xfrm>
          <a:prstGeom prst="rect">
            <a:avLst/>
          </a:prstGeom>
          <a:noFill/>
          <a:ln>
            <a:noFill/>
          </a:ln>
        </p:spPr>
      </p:pic>
      <p:pic>
        <p:nvPicPr>
          <p:cNvPr id="125" name="Google Shape;125;p7"/>
          <p:cNvPicPr preferRelativeResize="0"/>
          <p:nvPr/>
        </p:nvPicPr>
        <p:blipFill rotWithShape="1">
          <a:blip r:embed="rId4">
            <a:alphaModFix/>
          </a:blip>
          <a:srcRect b="0" l="0" r="0" t="0"/>
          <a:stretch/>
        </p:blipFill>
        <p:spPr>
          <a:xfrm>
            <a:off x="186150" y="2883250"/>
            <a:ext cx="3116057" cy="2029725"/>
          </a:xfrm>
          <a:prstGeom prst="rect">
            <a:avLst/>
          </a:prstGeom>
          <a:noFill/>
          <a:ln>
            <a:noFill/>
          </a:ln>
        </p:spPr>
      </p:pic>
      <p:sp>
        <p:nvSpPr>
          <p:cNvPr id="126" name="Google Shape;126;p7"/>
          <p:cNvSpPr/>
          <p:nvPr/>
        </p:nvSpPr>
        <p:spPr>
          <a:xfrm>
            <a:off x="1579560" y="4581898"/>
            <a:ext cx="461025" cy="302575"/>
          </a:xfrm>
          <a:prstGeom prst="flowChartOffpageConnector">
            <a:avLst/>
          </a:prstGeom>
          <a:noFill/>
          <a:ln cap="flat" cmpd="sng" w="28575">
            <a:solidFill>
              <a:srgbClr val="249C9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7"/>
          <p:cNvSpPr txBox="1"/>
          <p:nvPr/>
        </p:nvSpPr>
        <p:spPr>
          <a:xfrm>
            <a:off x="1522250" y="4852125"/>
            <a:ext cx="849900" cy="21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s" sz="1400" u="none" cap="none" strike="noStrike">
                <a:solidFill>
                  <a:srgbClr val="249C90"/>
                </a:solidFill>
                <a:latin typeface="Open Sans"/>
                <a:ea typeface="Open Sans"/>
                <a:cs typeface="Open Sans"/>
                <a:sym typeface="Open Sans"/>
              </a:rPr>
              <a:t>Moda</a:t>
            </a:r>
            <a:endParaRPr b="0" i="0" sz="1400" u="none" cap="none" strike="noStrike">
              <a:solidFill>
                <a:srgbClr val="249C9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Medidas de posición</a:t>
            </a:r>
            <a:endParaRPr/>
          </a:p>
        </p:txBody>
      </p:sp>
      <p:sp>
        <p:nvSpPr>
          <p:cNvPr id="133" name="Google Shape;133;p8"/>
          <p:cNvSpPr txBox="1"/>
          <p:nvPr>
            <p:ph idx="1" type="body"/>
          </p:nvPr>
        </p:nvSpPr>
        <p:spPr>
          <a:xfrm>
            <a:off x="311700" y="1405200"/>
            <a:ext cx="3149700" cy="6474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SzPts val="1800"/>
              <a:buNone/>
            </a:pPr>
            <a:r>
              <a:t/>
            </a:r>
            <a:endParaRPr/>
          </a:p>
          <a:p>
            <a:pPr indent="0" lvl="0" marL="0" rtl="0" algn="ctr">
              <a:lnSpc>
                <a:spcPct val="150000"/>
              </a:lnSpc>
              <a:spcBef>
                <a:spcPts val="0"/>
              </a:spcBef>
              <a:spcAft>
                <a:spcPts val="0"/>
              </a:spcAft>
              <a:buSzPts val="1800"/>
              <a:buNone/>
            </a:pPr>
            <a:r>
              <a:rPr lang="es"/>
              <a:t>x</a:t>
            </a:r>
            <a:r>
              <a:rPr baseline="-25000" lang="es"/>
              <a:t>1</a:t>
            </a:r>
            <a:r>
              <a:rPr lang="es"/>
              <a:t>, x</a:t>
            </a:r>
            <a:r>
              <a:rPr baseline="-25000" lang="es"/>
              <a:t>2</a:t>
            </a:r>
            <a:r>
              <a:rPr lang="es"/>
              <a:t>, ..x</a:t>
            </a:r>
            <a:r>
              <a:rPr baseline="-25000" lang="es"/>
              <a:t>N</a:t>
            </a:r>
            <a:r>
              <a:rPr lang="es"/>
              <a:t> numéricos</a:t>
            </a:r>
            <a:endParaRPr/>
          </a:p>
          <a:p>
            <a:pPr indent="0" lvl="0" marL="0" rtl="0" algn="ctr">
              <a:lnSpc>
                <a:spcPct val="150000"/>
              </a:lnSpc>
              <a:spcBef>
                <a:spcPts val="0"/>
              </a:spcBef>
              <a:spcAft>
                <a:spcPts val="0"/>
              </a:spcAft>
              <a:buClr>
                <a:srgbClr val="000000"/>
              </a:buClr>
              <a:buSzPts val="1800"/>
              <a:buFont typeface="Arial"/>
              <a:buNone/>
            </a:pPr>
            <a:r>
              <a:t/>
            </a:r>
            <a:endParaRPr/>
          </a:p>
          <a:p>
            <a:pPr indent="0" lvl="0" marL="0" rtl="0" algn="ctr">
              <a:lnSpc>
                <a:spcPct val="150000"/>
              </a:lnSpc>
              <a:spcBef>
                <a:spcPts val="0"/>
              </a:spcBef>
              <a:spcAft>
                <a:spcPts val="0"/>
              </a:spcAft>
              <a:buClr>
                <a:schemeClr val="dk1"/>
              </a:buClr>
              <a:buSzPts val="1100"/>
              <a:buFont typeface="Arial"/>
              <a:buNone/>
            </a:pPr>
            <a:r>
              <a:t/>
            </a:r>
            <a:endParaRPr/>
          </a:p>
        </p:txBody>
      </p:sp>
      <p:cxnSp>
        <p:nvCxnSpPr>
          <p:cNvPr id="134" name="Google Shape;134;p8"/>
          <p:cNvCxnSpPr/>
          <p:nvPr/>
        </p:nvCxnSpPr>
        <p:spPr>
          <a:xfrm>
            <a:off x="3461400" y="1304050"/>
            <a:ext cx="0" cy="3558600"/>
          </a:xfrm>
          <a:prstGeom prst="straightConnector1">
            <a:avLst/>
          </a:prstGeom>
          <a:noFill/>
          <a:ln cap="flat" cmpd="sng" w="28575">
            <a:solidFill>
              <a:schemeClr val="dk2"/>
            </a:solidFill>
            <a:prstDash val="dot"/>
            <a:round/>
            <a:headEnd len="sm" w="sm" type="none"/>
            <a:tailEnd len="sm" w="sm" type="none"/>
          </a:ln>
        </p:spPr>
      </p:cxnSp>
      <p:sp>
        <p:nvSpPr>
          <p:cNvPr id="135" name="Google Shape;135;p8"/>
          <p:cNvSpPr txBox="1"/>
          <p:nvPr>
            <p:ph idx="1" type="body"/>
          </p:nvPr>
        </p:nvSpPr>
        <p:spPr>
          <a:xfrm>
            <a:off x="4540350" y="1304050"/>
            <a:ext cx="4586700" cy="30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t>El </a:t>
            </a:r>
            <a:r>
              <a:rPr b="1" lang="es" sz="1600"/>
              <a:t>percentil-k</a:t>
            </a:r>
            <a:r>
              <a:rPr lang="es" sz="1600"/>
              <a:t> es el valor x</a:t>
            </a:r>
            <a:r>
              <a:rPr baseline="-25000" lang="es" sz="1600"/>
              <a:t>i</a:t>
            </a:r>
            <a:r>
              <a:rPr lang="es" sz="1600"/>
              <a:t> tal que el k% de los valores de la muestra son menores a x</a:t>
            </a:r>
            <a:r>
              <a:rPr baseline="-25000" lang="es" sz="1600"/>
              <a:t>i</a:t>
            </a:r>
            <a:r>
              <a:rPr lang="es" sz="1600"/>
              <a:t>.</a:t>
            </a:r>
            <a:endParaRPr sz="1600"/>
          </a:p>
          <a:p>
            <a:pPr indent="0" lvl="0" marL="0" rtl="0" algn="l">
              <a:lnSpc>
                <a:spcPct val="115000"/>
              </a:lnSpc>
              <a:spcBef>
                <a:spcPts val="1000"/>
              </a:spcBef>
              <a:spcAft>
                <a:spcPts val="0"/>
              </a:spcAft>
              <a:buSzPts val="1800"/>
              <a:buNone/>
            </a:pPr>
            <a:r>
              <a:rPr lang="es" sz="1600"/>
              <a:t>No hay una única fórmula para calcular los percentiles, pero en general:</a:t>
            </a:r>
            <a:endParaRPr sz="1600"/>
          </a:p>
          <a:p>
            <a:pPr indent="-330200" lvl="0" marL="457200" rtl="0" algn="l">
              <a:lnSpc>
                <a:spcPct val="115000"/>
              </a:lnSpc>
              <a:spcBef>
                <a:spcPts val="0"/>
              </a:spcBef>
              <a:spcAft>
                <a:spcPts val="0"/>
              </a:spcAft>
              <a:buSzPts val="1600"/>
              <a:buAutoNum type="arabicPeriod"/>
            </a:pPr>
            <a:r>
              <a:rPr lang="es" sz="1600"/>
              <a:t>Ordenar las realizaciones tal que x</a:t>
            </a:r>
            <a:r>
              <a:rPr baseline="-25000" lang="es" sz="1600"/>
              <a:t>j</a:t>
            </a:r>
            <a:r>
              <a:rPr lang="es" sz="1600"/>
              <a:t>≤x</a:t>
            </a:r>
            <a:r>
              <a:rPr baseline="-25000" lang="es" sz="1600"/>
              <a:t>j+1</a:t>
            </a:r>
            <a:endParaRPr baseline="-25000" sz="1600"/>
          </a:p>
          <a:p>
            <a:pPr indent="-330200" lvl="0" marL="457200" rtl="0" algn="l">
              <a:lnSpc>
                <a:spcPct val="115000"/>
              </a:lnSpc>
              <a:spcBef>
                <a:spcPts val="0"/>
              </a:spcBef>
              <a:spcAft>
                <a:spcPts val="0"/>
              </a:spcAft>
              <a:buSzPts val="1600"/>
              <a:buAutoNum type="arabicPeriod"/>
            </a:pPr>
            <a:r>
              <a:rPr lang="es" sz="1600"/>
              <a:t>Seleccionar el elemento de la serie en la posición: menor entero mayor o igual a  k*N/100.</a:t>
            </a:r>
            <a:endParaRPr sz="1600"/>
          </a:p>
          <a:p>
            <a:pPr indent="0" lvl="0" marL="0" rtl="0" algn="l">
              <a:lnSpc>
                <a:spcPct val="115000"/>
              </a:lnSpc>
              <a:spcBef>
                <a:spcPts val="0"/>
              </a:spcBef>
              <a:spcAft>
                <a:spcPts val="0"/>
              </a:spcAft>
              <a:buSzPts val="1800"/>
              <a:buNone/>
            </a:pPr>
            <a:r>
              <a:rPr lang="es" sz="1600"/>
              <a:t>percentil 25 es el primer </a:t>
            </a:r>
            <a:r>
              <a:rPr b="1" lang="es" sz="1700"/>
              <a:t>cuartil</a:t>
            </a:r>
            <a:r>
              <a:rPr lang="es" sz="1600"/>
              <a:t> Q1</a:t>
            </a:r>
            <a:endParaRPr sz="1600"/>
          </a:p>
          <a:p>
            <a:pPr indent="0" lvl="0" marL="0" rtl="0" algn="l">
              <a:lnSpc>
                <a:spcPct val="115000"/>
              </a:lnSpc>
              <a:spcBef>
                <a:spcPts val="0"/>
              </a:spcBef>
              <a:spcAft>
                <a:spcPts val="0"/>
              </a:spcAft>
              <a:buSzPts val="1800"/>
              <a:buNone/>
            </a:pPr>
            <a:r>
              <a:rPr lang="es" sz="1600"/>
              <a:t>percentil 50 el segundo </a:t>
            </a:r>
            <a:r>
              <a:rPr b="1" lang="es" sz="1700"/>
              <a:t>cuartil</a:t>
            </a:r>
            <a:r>
              <a:rPr lang="es" sz="1600"/>
              <a:t> Q2 (mediana)</a:t>
            </a:r>
            <a:endParaRPr sz="1600"/>
          </a:p>
          <a:p>
            <a:pPr indent="0" lvl="0" marL="0" rtl="0" algn="l">
              <a:lnSpc>
                <a:spcPct val="115000"/>
              </a:lnSpc>
              <a:spcBef>
                <a:spcPts val="0"/>
              </a:spcBef>
              <a:spcAft>
                <a:spcPts val="0"/>
              </a:spcAft>
              <a:buClr>
                <a:schemeClr val="dk1"/>
              </a:buClr>
              <a:buSzPts val="1100"/>
              <a:buFont typeface="Arial"/>
              <a:buNone/>
            </a:pPr>
            <a:r>
              <a:rPr lang="es" sz="1600"/>
              <a:t>percentil 75 el tercer </a:t>
            </a:r>
            <a:r>
              <a:rPr b="1" lang="es" sz="1700"/>
              <a:t>cuartil</a:t>
            </a:r>
            <a:r>
              <a:rPr lang="es" sz="1600"/>
              <a:t> Q3</a:t>
            </a:r>
            <a:endParaRPr sz="1600"/>
          </a:p>
        </p:txBody>
      </p:sp>
      <p:pic>
        <p:nvPicPr>
          <p:cNvPr id="136" name="Google Shape;136;p8"/>
          <p:cNvPicPr preferRelativeResize="0"/>
          <p:nvPr/>
        </p:nvPicPr>
        <p:blipFill rotWithShape="1">
          <a:blip r:embed="rId3">
            <a:alphaModFix/>
          </a:blip>
          <a:srcRect b="0" l="0" r="0" t="0"/>
          <a:stretch/>
        </p:blipFill>
        <p:spPr>
          <a:xfrm>
            <a:off x="152400" y="1834247"/>
            <a:ext cx="4419600" cy="31568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311700" y="445025"/>
            <a:ext cx="8520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s"/>
              <a:t>Medidas de dispersión</a:t>
            </a:r>
            <a:endParaRPr/>
          </a:p>
        </p:txBody>
      </p:sp>
      <p:sp>
        <p:nvSpPr>
          <p:cNvPr id="142" name="Google Shape;142;p9"/>
          <p:cNvSpPr txBox="1"/>
          <p:nvPr>
            <p:ph idx="1" type="body"/>
          </p:nvPr>
        </p:nvSpPr>
        <p:spPr>
          <a:xfrm>
            <a:off x="311700" y="1224000"/>
            <a:ext cx="2808000" cy="3439200"/>
          </a:xfrm>
          <a:prstGeom prst="rect">
            <a:avLst/>
          </a:prstGeom>
          <a:noFill/>
          <a:ln>
            <a:noFill/>
          </a:ln>
        </p:spPr>
        <p:txBody>
          <a:bodyPr anchorCtr="0" anchor="ctr" bIns="91425" lIns="91425" spcFirstLastPara="1" rIns="91425" wrap="square" tIns="91425">
            <a:noAutofit/>
          </a:bodyPr>
          <a:lstStyle/>
          <a:p>
            <a:pPr indent="0" lvl="0" marL="0" rtl="0" algn="ctr">
              <a:lnSpc>
                <a:spcPct val="150000"/>
              </a:lnSpc>
              <a:spcBef>
                <a:spcPts val="0"/>
              </a:spcBef>
              <a:spcAft>
                <a:spcPts val="0"/>
              </a:spcAft>
              <a:buClr>
                <a:schemeClr val="dk1"/>
              </a:buClr>
              <a:buSzPts val="1800"/>
              <a:buFont typeface="Arial"/>
              <a:buNone/>
            </a:pPr>
            <a:r>
              <a:rPr lang="es"/>
              <a:t>x</a:t>
            </a:r>
            <a:r>
              <a:rPr baseline="-25000" lang="es"/>
              <a:t>1</a:t>
            </a:r>
            <a:r>
              <a:rPr lang="es"/>
              <a:t>, x</a:t>
            </a:r>
            <a:r>
              <a:rPr baseline="-25000" lang="es"/>
              <a:t>2</a:t>
            </a:r>
            <a:r>
              <a:rPr lang="es"/>
              <a:t>, ..x</a:t>
            </a:r>
            <a:r>
              <a:rPr baseline="-25000" lang="es"/>
              <a:t>N</a:t>
            </a:r>
            <a:r>
              <a:rPr lang="es"/>
              <a:t> numéricos</a:t>
            </a:r>
            <a:endParaRPr/>
          </a:p>
        </p:txBody>
      </p:sp>
      <p:cxnSp>
        <p:nvCxnSpPr>
          <p:cNvPr id="143" name="Google Shape;143;p9"/>
          <p:cNvCxnSpPr/>
          <p:nvPr/>
        </p:nvCxnSpPr>
        <p:spPr>
          <a:xfrm>
            <a:off x="3461400" y="1304050"/>
            <a:ext cx="0" cy="3558600"/>
          </a:xfrm>
          <a:prstGeom prst="straightConnector1">
            <a:avLst/>
          </a:prstGeom>
          <a:noFill/>
          <a:ln cap="flat" cmpd="sng" w="28575">
            <a:solidFill>
              <a:schemeClr val="dk2"/>
            </a:solidFill>
            <a:prstDash val="dot"/>
            <a:round/>
            <a:headEnd len="sm" w="sm" type="none"/>
            <a:tailEnd len="sm" w="sm" type="none"/>
          </a:ln>
        </p:spPr>
      </p:cxnSp>
      <p:sp>
        <p:nvSpPr>
          <p:cNvPr id="144" name="Google Shape;144;p9"/>
          <p:cNvSpPr txBox="1"/>
          <p:nvPr>
            <p:ph idx="1" type="body"/>
          </p:nvPr>
        </p:nvSpPr>
        <p:spPr>
          <a:xfrm>
            <a:off x="3937450" y="1337350"/>
            <a:ext cx="4894800" cy="30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s" sz="1600"/>
              <a:t>La </a:t>
            </a:r>
            <a:r>
              <a:rPr b="1" lang="es" sz="1600"/>
              <a:t>varianza muestral</a:t>
            </a:r>
            <a:r>
              <a:rPr lang="es" sz="1600"/>
              <a:t> mide la variación de los datos a través de la distancia cuadrada a la media muestral. </a:t>
            </a:r>
            <a:endParaRPr sz="1600"/>
          </a:p>
          <a:p>
            <a:pPr indent="0" lvl="0" marL="0" rtl="0" algn="l">
              <a:lnSpc>
                <a:spcPct val="115000"/>
              </a:lnSpc>
              <a:spcBef>
                <a:spcPts val="1000"/>
              </a:spcBef>
              <a:spcAft>
                <a:spcPts val="0"/>
              </a:spcAft>
              <a:buSzPts val="1800"/>
              <a:buNone/>
            </a:pPr>
            <a:r>
              <a:t/>
            </a:r>
            <a:endParaRPr sz="1600"/>
          </a:p>
          <a:p>
            <a:pPr indent="0" lvl="0" marL="0" rtl="0" algn="l">
              <a:lnSpc>
                <a:spcPct val="115000"/>
              </a:lnSpc>
              <a:spcBef>
                <a:spcPts val="1000"/>
              </a:spcBef>
              <a:spcAft>
                <a:spcPts val="0"/>
              </a:spcAft>
              <a:buSzPts val="1800"/>
              <a:buNone/>
            </a:pPr>
            <a:r>
              <a:t/>
            </a:r>
            <a:endParaRPr sz="1600"/>
          </a:p>
          <a:p>
            <a:pPr indent="0" lvl="0" marL="0" rtl="0" algn="l">
              <a:lnSpc>
                <a:spcPct val="115000"/>
              </a:lnSpc>
              <a:spcBef>
                <a:spcPts val="1000"/>
              </a:spcBef>
              <a:spcAft>
                <a:spcPts val="0"/>
              </a:spcAft>
              <a:buSzPts val="1800"/>
              <a:buNone/>
            </a:pPr>
            <a:r>
              <a:rPr lang="es" sz="1600"/>
              <a:t>La </a:t>
            </a:r>
            <a:r>
              <a:rPr b="1" lang="es" sz="1600"/>
              <a:t>desviación estándar</a:t>
            </a:r>
            <a:r>
              <a:rPr lang="es" sz="1600"/>
              <a:t> es la raíz cuadrada de la varianza. Está en la misma unidad que los datos.</a:t>
            </a:r>
            <a:endParaRPr sz="1600"/>
          </a:p>
          <a:p>
            <a:pPr indent="0" lvl="0" marL="0" rtl="0" algn="l">
              <a:lnSpc>
                <a:spcPct val="115000"/>
              </a:lnSpc>
              <a:spcBef>
                <a:spcPts val="1000"/>
              </a:spcBef>
              <a:spcAft>
                <a:spcPts val="0"/>
              </a:spcAft>
              <a:buSzPts val="1800"/>
              <a:buNone/>
            </a:pPr>
            <a:r>
              <a:rPr lang="es" sz="1600"/>
              <a:t>El </a:t>
            </a:r>
            <a:r>
              <a:rPr b="1" lang="es" sz="1600"/>
              <a:t>coeficiente de variación</a:t>
            </a:r>
            <a:r>
              <a:rPr lang="es" sz="1600"/>
              <a:t> es la desviación estándar dividida la media muestral. Es comparable entre distintas v.a.</a:t>
            </a:r>
            <a:endParaRPr sz="1600"/>
          </a:p>
          <a:p>
            <a:pPr indent="0" lvl="0" marL="0" rtl="0" algn="l">
              <a:lnSpc>
                <a:spcPct val="115000"/>
              </a:lnSpc>
              <a:spcBef>
                <a:spcPts val="1000"/>
              </a:spcBef>
              <a:spcAft>
                <a:spcPts val="0"/>
              </a:spcAft>
              <a:buSzPts val="1800"/>
              <a:buNone/>
            </a:pPr>
            <a:r>
              <a:t/>
            </a:r>
            <a:endParaRPr sz="1600"/>
          </a:p>
        </p:txBody>
      </p:sp>
      <p:pic>
        <p:nvPicPr>
          <p:cNvPr id="145" name="Google Shape;145;p9"/>
          <p:cNvPicPr preferRelativeResize="0"/>
          <p:nvPr/>
        </p:nvPicPr>
        <p:blipFill rotWithShape="1">
          <a:blip r:embed="rId3">
            <a:alphaModFix/>
          </a:blip>
          <a:srcRect b="0" l="0" r="0" t="0"/>
          <a:stretch/>
        </p:blipFill>
        <p:spPr>
          <a:xfrm>
            <a:off x="4833185" y="2271875"/>
            <a:ext cx="2662130" cy="831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