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9"/>
    <p:restoredTop sz="76580"/>
  </p:normalViewPr>
  <p:slideViewPr>
    <p:cSldViewPr snapToGrid="0" snapToObjects="1">
      <p:cViewPr varScale="1">
        <p:scale>
          <a:sx n="104" d="100"/>
          <a:sy n="104" d="100"/>
        </p:scale>
        <p:origin x="208"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B72EB-C3A1-DC4F-98BB-CA45ACAB3BB6}" type="datetimeFigureOut">
              <a:rPr lang="en-US" smtClean="0"/>
              <a:t>4/11/18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C150F2-8CB8-454B-A47F-EF1FA196EA2C}" type="slidenum">
              <a:rPr lang="en-US" smtClean="0"/>
              <a:t>‹#›</a:t>
            </a:fld>
            <a:endParaRPr lang="en-US"/>
          </a:p>
        </p:txBody>
      </p:sp>
    </p:spTree>
    <p:extLst>
      <p:ext uri="{BB962C8B-B14F-4D97-AF65-F5344CB8AC3E}">
        <p14:creationId xmlns:p14="http://schemas.microsoft.com/office/powerpoint/2010/main" val="2074849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 have included a fair case. It is not the best, but it is also not the worst. It is patient #1. The box plots to the right show where this patient stands.</a:t>
            </a:r>
            <a:r>
              <a:rPr lang="en-US" sz="1200" b="0" i="0" kern="1200" baseline="0" dirty="0" smtClean="0">
                <a:solidFill>
                  <a:schemeClr val="tx1"/>
                </a:solidFill>
                <a:effectLst/>
                <a:latin typeface="+mn-lt"/>
                <a:ea typeface="+mn-ea"/>
                <a:cs typeface="+mn-cs"/>
              </a:rPr>
              <a:t> It does not have a mandible or larynx contour, that is why they do not show points. The displacement along the x axis of the points is random to avoid overlaps.</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Keep in mind, if they ask, that in practice the Plan DVHs, represented as the solid lines, are not realistic. In order for them to be realistic, they should be obtained from a plan with margins around the CTV. On the other hand, the adaptation does not take into account the CBCT or contours uncertainty. All the plans (adapted and non-adapted) are normalized to V98 = 98%, therefore coverage is guaranteed and the only meaningful </a:t>
            </a:r>
            <a:r>
              <a:rPr lang="en-US" sz="1200" b="0" i="0" kern="1200" baseline="0" smtClean="0">
                <a:solidFill>
                  <a:schemeClr val="tx1"/>
                </a:solidFill>
                <a:effectLst/>
                <a:latin typeface="+mn-lt"/>
                <a:ea typeface="+mn-ea"/>
                <a:cs typeface="+mn-cs"/>
              </a:rPr>
              <a:t>parameter is D2-D98 (or similar).</a:t>
            </a:r>
            <a:endParaRPr lang="en-US" dirty="0"/>
          </a:p>
        </p:txBody>
      </p:sp>
      <p:sp>
        <p:nvSpPr>
          <p:cNvPr id="4" name="Slide Number Placeholder 3"/>
          <p:cNvSpPr>
            <a:spLocks noGrp="1"/>
          </p:cNvSpPr>
          <p:nvPr>
            <p:ph type="sldNum" sz="quarter" idx="10"/>
          </p:nvPr>
        </p:nvSpPr>
        <p:spPr/>
        <p:txBody>
          <a:bodyPr/>
          <a:lstStyle/>
          <a:p>
            <a:fld id="{E1C150F2-8CB8-454B-A47F-EF1FA196EA2C}" type="slidenum">
              <a:rPr lang="en-US" smtClean="0"/>
              <a:t>1</a:t>
            </a:fld>
            <a:endParaRPr lang="en-US"/>
          </a:p>
        </p:txBody>
      </p:sp>
    </p:spTree>
    <p:extLst>
      <p:ext uri="{BB962C8B-B14F-4D97-AF65-F5344CB8AC3E}">
        <p14:creationId xmlns:p14="http://schemas.microsoft.com/office/powerpoint/2010/main" val="1150052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7D230C-777F-4F40-A4F4-EEEE2BBDEB32}" type="datetimeFigureOut">
              <a:rPr lang="en-US" smtClean="0"/>
              <a:t>4/11/18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0D7A5-E18B-A74E-9E45-E70383A4ADAB}" type="slidenum">
              <a:rPr lang="en-US" smtClean="0"/>
              <a:t>‹#›</a:t>
            </a:fld>
            <a:endParaRPr lang="en-US"/>
          </a:p>
        </p:txBody>
      </p:sp>
    </p:spTree>
    <p:extLst>
      <p:ext uri="{BB962C8B-B14F-4D97-AF65-F5344CB8AC3E}">
        <p14:creationId xmlns:p14="http://schemas.microsoft.com/office/powerpoint/2010/main" val="1324789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D230C-777F-4F40-A4F4-EEEE2BBDEB32}" type="datetimeFigureOut">
              <a:rPr lang="en-US" smtClean="0"/>
              <a:t>4/11/18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0D7A5-E18B-A74E-9E45-E70383A4ADAB}" type="slidenum">
              <a:rPr lang="en-US" smtClean="0"/>
              <a:t>‹#›</a:t>
            </a:fld>
            <a:endParaRPr lang="en-US"/>
          </a:p>
        </p:txBody>
      </p:sp>
    </p:spTree>
    <p:extLst>
      <p:ext uri="{BB962C8B-B14F-4D97-AF65-F5344CB8AC3E}">
        <p14:creationId xmlns:p14="http://schemas.microsoft.com/office/powerpoint/2010/main" val="190288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D230C-777F-4F40-A4F4-EEEE2BBDEB32}" type="datetimeFigureOut">
              <a:rPr lang="en-US" smtClean="0"/>
              <a:t>4/11/18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0D7A5-E18B-A74E-9E45-E70383A4ADAB}" type="slidenum">
              <a:rPr lang="en-US" smtClean="0"/>
              <a:t>‹#›</a:t>
            </a:fld>
            <a:endParaRPr lang="en-US"/>
          </a:p>
        </p:txBody>
      </p:sp>
    </p:spTree>
    <p:extLst>
      <p:ext uri="{BB962C8B-B14F-4D97-AF65-F5344CB8AC3E}">
        <p14:creationId xmlns:p14="http://schemas.microsoft.com/office/powerpoint/2010/main" val="1475858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D230C-777F-4F40-A4F4-EEEE2BBDEB32}" type="datetimeFigureOut">
              <a:rPr lang="en-US" smtClean="0"/>
              <a:t>4/11/18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0D7A5-E18B-A74E-9E45-E70383A4ADAB}" type="slidenum">
              <a:rPr lang="en-US" smtClean="0"/>
              <a:t>‹#›</a:t>
            </a:fld>
            <a:endParaRPr lang="en-US"/>
          </a:p>
        </p:txBody>
      </p:sp>
    </p:spTree>
    <p:extLst>
      <p:ext uri="{BB962C8B-B14F-4D97-AF65-F5344CB8AC3E}">
        <p14:creationId xmlns:p14="http://schemas.microsoft.com/office/powerpoint/2010/main" val="629397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7D230C-777F-4F40-A4F4-EEEE2BBDEB32}" type="datetimeFigureOut">
              <a:rPr lang="en-US" smtClean="0"/>
              <a:t>4/11/18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0D7A5-E18B-A74E-9E45-E70383A4ADAB}" type="slidenum">
              <a:rPr lang="en-US" smtClean="0"/>
              <a:t>‹#›</a:t>
            </a:fld>
            <a:endParaRPr lang="en-US"/>
          </a:p>
        </p:txBody>
      </p:sp>
    </p:spTree>
    <p:extLst>
      <p:ext uri="{BB962C8B-B14F-4D97-AF65-F5344CB8AC3E}">
        <p14:creationId xmlns:p14="http://schemas.microsoft.com/office/powerpoint/2010/main" val="192073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7D230C-777F-4F40-A4F4-EEEE2BBDEB32}" type="datetimeFigureOut">
              <a:rPr lang="en-US" smtClean="0"/>
              <a:t>4/11/18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40D7A5-E18B-A74E-9E45-E70383A4ADAB}" type="slidenum">
              <a:rPr lang="en-US" smtClean="0"/>
              <a:t>‹#›</a:t>
            </a:fld>
            <a:endParaRPr lang="en-US"/>
          </a:p>
        </p:txBody>
      </p:sp>
    </p:spTree>
    <p:extLst>
      <p:ext uri="{BB962C8B-B14F-4D97-AF65-F5344CB8AC3E}">
        <p14:creationId xmlns:p14="http://schemas.microsoft.com/office/powerpoint/2010/main" val="850745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7D230C-777F-4F40-A4F4-EEEE2BBDEB32}" type="datetimeFigureOut">
              <a:rPr lang="en-US" smtClean="0"/>
              <a:t>4/11/18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40D7A5-E18B-A74E-9E45-E70383A4ADAB}" type="slidenum">
              <a:rPr lang="en-US" smtClean="0"/>
              <a:t>‹#›</a:t>
            </a:fld>
            <a:endParaRPr lang="en-US"/>
          </a:p>
        </p:txBody>
      </p:sp>
    </p:spTree>
    <p:extLst>
      <p:ext uri="{BB962C8B-B14F-4D97-AF65-F5344CB8AC3E}">
        <p14:creationId xmlns:p14="http://schemas.microsoft.com/office/powerpoint/2010/main" val="53069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7D230C-777F-4F40-A4F4-EEEE2BBDEB32}" type="datetimeFigureOut">
              <a:rPr lang="en-US" smtClean="0"/>
              <a:t>4/11/18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40D7A5-E18B-A74E-9E45-E70383A4ADAB}" type="slidenum">
              <a:rPr lang="en-US" smtClean="0"/>
              <a:t>‹#›</a:t>
            </a:fld>
            <a:endParaRPr lang="en-US"/>
          </a:p>
        </p:txBody>
      </p:sp>
    </p:spTree>
    <p:extLst>
      <p:ext uri="{BB962C8B-B14F-4D97-AF65-F5344CB8AC3E}">
        <p14:creationId xmlns:p14="http://schemas.microsoft.com/office/powerpoint/2010/main" val="80732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D230C-777F-4F40-A4F4-EEEE2BBDEB32}" type="datetimeFigureOut">
              <a:rPr lang="en-US" smtClean="0"/>
              <a:t>4/11/18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40D7A5-E18B-A74E-9E45-E70383A4ADAB}" type="slidenum">
              <a:rPr lang="en-US" smtClean="0"/>
              <a:t>‹#›</a:t>
            </a:fld>
            <a:endParaRPr lang="en-US"/>
          </a:p>
        </p:txBody>
      </p:sp>
    </p:spTree>
    <p:extLst>
      <p:ext uri="{BB962C8B-B14F-4D97-AF65-F5344CB8AC3E}">
        <p14:creationId xmlns:p14="http://schemas.microsoft.com/office/powerpoint/2010/main" val="960753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7D230C-777F-4F40-A4F4-EEEE2BBDEB32}" type="datetimeFigureOut">
              <a:rPr lang="en-US" smtClean="0"/>
              <a:t>4/11/18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40D7A5-E18B-A74E-9E45-E70383A4ADAB}" type="slidenum">
              <a:rPr lang="en-US" smtClean="0"/>
              <a:t>‹#›</a:t>
            </a:fld>
            <a:endParaRPr lang="en-US"/>
          </a:p>
        </p:txBody>
      </p:sp>
    </p:spTree>
    <p:extLst>
      <p:ext uri="{BB962C8B-B14F-4D97-AF65-F5344CB8AC3E}">
        <p14:creationId xmlns:p14="http://schemas.microsoft.com/office/powerpoint/2010/main" val="45893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7D230C-777F-4F40-A4F4-EEEE2BBDEB32}" type="datetimeFigureOut">
              <a:rPr lang="en-US" smtClean="0"/>
              <a:t>4/11/18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40D7A5-E18B-A74E-9E45-E70383A4ADAB}" type="slidenum">
              <a:rPr lang="en-US" smtClean="0"/>
              <a:t>‹#›</a:t>
            </a:fld>
            <a:endParaRPr lang="en-US"/>
          </a:p>
        </p:txBody>
      </p:sp>
    </p:spTree>
    <p:extLst>
      <p:ext uri="{BB962C8B-B14F-4D97-AF65-F5344CB8AC3E}">
        <p14:creationId xmlns:p14="http://schemas.microsoft.com/office/powerpoint/2010/main" val="17259454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D230C-777F-4F40-A4F4-EEEE2BBDEB32}" type="datetimeFigureOut">
              <a:rPr lang="en-US" smtClean="0"/>
              <a:t>4/11/18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40D7A5-E18B-A74E-9E45-E70383A4ADAB}" type="slidenum">
              <a:rPr lang="en-US" smtClean="0"/>
              <a:t>‹#›</a:t>
            </a:fld>
            <a:endParaRPr lang="en-US"/>
          </a:p>
        </p:txBody>
      </p:sp>
    </p:spTree>
    <p:extLst>
      <p:ext uri="{BB962C8B-B14F-4D97-AF65-F5344CB8AC3E}">
        <p14:creationId xmlns:p14="http://schemas.microsoft.com/office/powerpoint/2010/main" val="1961524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3.emf"/><Relationship Id="rId6" Type="http://schemas.openxmlformats.org/officeDocument/2006/relationships/image" Target="../media/image4.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9898" y="3504114"/>
            <a:ext cx="4592053" cy="3281694"/>
          </a:xfrm>
          <a:prstGeom prst="rect">
            <a:avLst/>
          </a:prstGeom>
        </p:spPr>
      </p:pic>
      <p:sp>
        <p:nvSpPr>
          <p:cNvPr id="2" name="Title 1"/>
          <p:cNvSpPr>
            <a:spLocks noGrp="1"/>
          </p:cNvSpPr>
          <p:nvPr>
            <p:ph type="ctrTitle"/>
          </p:nvPr>
        </p:nvSpPr>
        <p:spPr>
          <a:xfrm>
            <a:off x="266899" y="219594"/>
            <a:ext cx="7487653" cy="790658"/>
          </a:xfrm>
        </p:spPr>
        <p:txBody>
          <a:bodyPr>
            <a:normAutofit/>
          </a:bodyPr>
          <a:lstStyle/>
          <a:p>
            <a:r>
              <a:rPr lang="en-US" sz="4800" b="1" dirty="0" smtClean="0"/>
              <a:t>IMPT plans adaptation</a:t>
            </a:r>
            <a:endParaRPr lang="en-US" sz="48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6559" y="4126612"/>
            <a:ext cx="3993493" cy="265919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064" y="3580596"/>
            <a:ext cx="4006516" cy="3205212"/>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7892" y="315850"/>
            <a:ext cx="4474064" cy="3197374"/>
          </a:xfrm>
          <a:prstGeom prst="rect">
            <a:avLst/>
          </a:prstGeom>
        </p:spPr>
      </p:pic>
      <p:sp>
        <p:nvSpPr>
          <p:cNvPr id="13" name="Title 1"/>
          <p:cNvSpPr txBox="1">
            <a:spLocks/>
          </p:cNvSpPr>
          <p:nvPr/>
        </p:nvSpPr>
        <p:spPr>
          <a:xfrm>
            <a:off x="479259" y="1010252"/>
            <a:ext cx="6835942" cy="2321709"/>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buFont typeface="Arial" charset="0"/>
              <a:buChar char="•"/>
            </a:pPr>
            <a:r>
              <a:rPr lang="en-US" sz="2800" dirty="0" smtClean="0"/>
              <a:t>Data on 7 patients (42 fractions)</a:t>
            </a:r>
          </a:p>
          <a:p>
            <a:pPr marL="514350" indent="-514350" algn="l">
              <a:buFont typeface="Arial" charset="0"/>
              <a:buChar char="•"/>
            </a:pPr>
            <a:r>
              <a:rPr lang="en-US" sz="2800" dirty="0" smtClean="0"/>
              <a:t>Method:</a:t>
            </a:r>
          </a:p>
          <a:p>
            <a:pPr marL="976313" indent="-452438" algn="l">
              <a:buFont typeface="+mj-lt"/>
              <a:buAutoNum type="arabicPeriod"/>
            </a:pPr>
            <a:r>
              <a:rPr lang="en-US" sz="2800" dirty="0" smtClean="0"/>
              <a:t>Evaluate IMPT plan on CBCT</a:t>
            </a:r>
          </a:p>
          <a:p>
            <a:pPr marL="976313" indent="-452438" algn="l">
              <a:buFont typeface="+mj-lt"/>
              <a:buAutoNum type="arabicPeriod"/>
            </a:pPr>
            <a:r>
              <a:rPr lang="en-US" sz="2800" dirty="0" smtClean="0"/>
              <a:t>Apply vector field to IMPT plan</a:t>
            </a:r>
          </a:p>
          <a:p>
            <a:pPr marL="976313" indent="-452438" algn="l">
              <a:buFont typeface="+mj-lt"/>
              <a:buAutoNum type="arabicPeriod"/>
            </a:pPr>
            <a:r>
              <a:rPr lang="en-US" sz="2800" dirty="0" smtClean="0"/>
              <a:t>Evaluate initial geometrical adaptation</a:t>
            </a:r>
          </a:p>
          <a:p>
            <a:pPr marL="976313" indent="-452438" algn="l">
              <a:buFont typeface="+mj-lt"/>
              <a:buAutoNum type="arabicPeriod"/>
            </a:pPr>
            <a:r>
              <a:rPr lang="en-US" sz="2800" dirty="0" smtClean="0"/>
              <a:t>Correct weight of subset of </a:t>
            </a:r>
            <a:r>
              <a:rPr lang="en-US" sz="2800" dirty="0" err="1" smtClean="0"/>
              <a:t>beamlets</a:t>
            </a:r>
            <a:endParaRPr lang="en-US" sz="2800" dirty="0" smtClean="0"/>
          </a:p>
          <a:p>
            <a:pPr marL="976313" indent="-452438" algn="l">
              <a:buFont typeface="+mj-lt"/>
              <a:buAutoNum type="arabicPeriod"/>
            </a:pPr>
            <a:r>
              <a:rPr lang="en-US" sz="2800" dirty="0" smtClean="0"/>
              <a:t>Deliver</a:t>
            </a:r>
            <a:endParaRPr lang="en-US" sz="2800" dirty="0"/>
          </a:p>
        </p:txBody>
      </p:sp>
    </p:spTree>
    <p:extLst>
      <p:ext uri="{BB962C8B-B14F-4D97-AF65-F5344CB8AC3E}">
        <p14:creationId xmlns:p14="http://schemas.microsoft.com/office/powerpoint/2010/main" val="1318745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69</Words>
  <Application>Microsoft Macintosh PowerPoint</Application>
  <PresentationFormat>Widescreen</PresentationFormat>
  <Paragraphs>12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IMPT plans adaptation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IMPT plans adaptation</dc:title>
  <dc:creator>Botas Sanmartin, Pablo</dc:creator>
  <cp:lastModifiedBy>Botas Sanmartin, Pablo</cp:lastModifiedBy>
  <cp:revision>5</cp:revision>
  <dcterms:created xsi:type="dcterms:W3CDTF">2018-04-11T18:41:11Z</dcterms:created>
  <dcterms:modified xsi:type="dcterms:W3CDTF">2018-04-11T19:45:18Z</dcterms:modified>
</cp:coreProperties>
</file>