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Roboto"/>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Roboto-regular.fntdata"/><Relationship Id="rId21" Type="http://schemas.openxmlformats.org/officeDocument/2006/relationships/font" Target="fonts/Raleway-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oboto-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570a1f79b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570a1f79b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570a1f79b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570a1f79b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570a1f79b8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570a1f79b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5534aed9d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5534aed9d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5534aed9db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5534aed9d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5534aed9d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5534aed9d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570a1f79b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570a1f79b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570a1f79b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570a1f79b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570a1f79b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570a1f79b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570a1f79b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570a1f79b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570a1f79b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570a1f79b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Predicción de fidelidad de empleados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05"/>
              <a:buNone/>
            </a:pPr>
            <a:r>
              <a:rPr b="1" lang="es" sz="1280"/>
              <a:t>Curso: Data Science II</a:t>
            </a:r>
            <a:endParaRPr b="1" sz="1280"/>
          </a:p>
          <a:p>
            <a:pPr indent="0" lvl="0" marL="0" rtl="0" algn="l">
              <a:lnSpc>
                <a:spcPct val="80000"/>
              </a:lnSpc>
              <a:spcBef>
                <a:spcPts val="0"/>
              </a:spcBef>
              <a:spcAft>
                <a:spcPts val="0"/>
              </a:spcAft>
              <a:buSzPts val="605"/>
              <a:buNone/>
            </a:pPr>
            <a:r>
              <a:t/>
            </a:r>
            <a:endParaRPr b="1" sz="1280"/>
          </a:p>
          <a:p>
            <a:pPr indent="0" lvl="0" marL="0" rtl="0" algn="l">
              <a:lnSpc>
                <a:spcPct val="80000"/>
              </a:lnSpc>
              <a:spcBef>
                <a:spcPts val="0"/>
              </a:spcBef>
              <a:spcAft>
                <a:spcPts val="0"/>
              </a:spcAft>
              <a:buSzPts val="605"/>
              <a:buNone/>
            </a:pPr>
            <a:r>
              <a:rPr b="1" lang="es" sz="1280"/>
              <a:t>Nombre: Pablo Camussi</a:t>
            </a:r>
            <a:endParaRPr b="1" sz="128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040"/>
              <a:t>Pregunta 2: ¿Existe alguna relación entre el desempeño del empleado y su decisión de irse?</a:t>
            </a:r>
            <a:endParaRPr sz="2040"/>
          </a:p>
        </p:txBody>
      </p:sp>
      <p:pic>
        <p:nvPicPr>
          <p:cNvPr id="149" name="Google Shape;149;p22"/>
          <p:cNvPicPr preferRelativeResize="0"/>
          <p:nvPr/>
        </p:nvPicPr>
        <p:blipFill>
          <a:blip r:embed="rId3">
            <a:alphaModFix/>
          </a:blip>
          <a:stretch>
            <a:fillRect/>
          </a:stretch>
        </p:blipFill>
        <p:spPr>
          <a:xfrm>
            <a:off x="852575" y="2167850"/>
            <a:ext cx="2452300" cy="1943425"/>
          </a:xfrm>
          <a:prstGeom prst="rect">
            <a:avLst/>
          </a:prstGeom>
          <a:noFill/>
          <a:ln>
            <a:noFill/>
          </a:ln>
        </p:spPr>
      </p:pic>
      <p:pic>
        <p:nvPicPr>
          <p:cNvPr id="150" name="Google Shape;150;p22"/>
          <p:cNvPicPr preferRelativeResize="0"/>
          <p:nvPr/>
        </p:nvPicPr>
        <p:blipFill>
          <a:blip r:embed="rId4">
            <a:alphaModFix/>
          </a:blip>
          <a:stretch>
            <a:fillRect/>
          </a:stretch>
        </p:blipFill>
        <p:spPr>
          <a:xfrm>
            <a:off x="3454601" y="2379850"/>
            <a:ext cx="2772100" cy="1231350"/>
          </a:xfrm>
          <a:prstGeom prst="rect">
            <a:avLst/>
          </a:prstGeom>
          <a:noFill/>
          <a:ln>
            <a:noFill/>
          </a:ln>
        </p:spPr>
      </p:pic>
      <p:pic>
        <p:nvPicPr>
          <p:cNvPr id="151" name="Google Shape;151;p22"/>
          <p:cNvPicPr preferRelativeResize="0"/>
          <p:nvPr/>
        </p:nvPicPr>
        <p:blipFill>
          <a:blip r:embed="rId5">
            <a:alphaModFix/>
          </a:blip>
          <a:stretch>
            <a:fillRect/>
          </a:stretch>
        </p:blipFill>
        <p:spPr>
          <a:xfrm>
            <a:off x="6428675" y="2324600"/>
            <a:ext cx="2538101" cy="1597650"/>
          </a:xfrm>
          <a:prstGeom prst="rect">
            <a:avLst/>
          </a:prstGeom>
          <a:noFill/>
          <a:ln>
            <a:noFill/>
          </a:ln>
        </p:spPr>
      </p:pic>
      <p:sp>
        <p:nvSpPr>
          <p:cNvPr id="152" name="Google Shape;152;p22"/>
          <p:cNvSpPr txBox="1"/>
          <p:nvPr/>
        </p:nvSpPr>
        <p:spPr>
          <a:xfrm>
            <a:off x="1042825" y="4111275"/>
            <a:ext cx="78498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500">
                <a:solidFill>
                  <a:schemeClr val="dk2"/>
                </a:solidFill>
              </a:rPr>
              <a:t>Para ‘Number of Promotions’, los empleados que se quedan tienen mayor tendencia en valores de 3 o 4 promociones por empleado. En el caso de años en la compañía, vemos </a:t>
            </a:r>
            <a:r>
              <a:rPr lang="es" sz="1500">
                <a:solidFill>
                  <a:schemeClr val="dk2"/>
                </a:solidFill>
              </a:rPr>
              <a:t>cómo</a:t>
            </a:r>
            <a:r>
              <a:rPr lang="es" sz="1500">
                <a:solidFill>
                  <a:schemeClr val="dk2"/>
                </a:solidFill>
              </a:rPr>
              <a:t> a mayor </a:t>
            </a:r>
            <a:r>
              <a:rPr lang="es" sz="1500">
                <a:solidFill>
                  <a:schemeClr val="dk2"/>
                </a:solidFill>
              </a:rPr>
              <a:t>antigüedad</a:t>
            </a:r>
            <a:r>
              <a:rPr lang="es" sz="1500">
                <a:solidFill>
                  <a:schemeClr val="dk2"/>
                </a:solidFill>
              </a:rPr>
              <a:t> en la empresa, mayor proporción de empleados que se quedan.</a:t>
            </a:r>
            <a:endParaRPr sz="15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040"/>
              <a:t>Pregunta 3: ¿La decisión de los empleados está influida por las oportunidades de innovación y liderazgo?</a:t>
            </a:r>
            <a:endParaRPr sz="2040"/>
          </a:p>
        </p:txBody>
      </p:sp>
      <p:pic>
        <p:nvPicPr>
          <p:cNvPr id="158" name="Google Shape;158;p23"/>
          <p:cNvPicPr preferRelativeResize="0"/>
          <p:nvPr/>
        </p:nvPicPr>
        <p:blipFill>
          <a:blip r:embed="rId3">
            <a:alphaModFix/>
          </a:blip>
          <a:stretch>
            <a:fillRect/>
          </a:stretch>
        </p:blipFill>
        <p:spPr>
          <a:xfrm>
            <a:off x="729450" y="2140900"/>
            <a:ext cx="3842551" cy="2263887"/>
          </a:xfrm>
          <a:prstGeom prst="rect">
            <a:avLst/>
          </a:prstGeom>
          <a:noFill/>
          <a:ln>
            <a:noFill/>
          </a:ln>
        </p:spPr>
      </p:pic>
      <p:pic>
        <p:nvPicPr>
          <p:cNvPr id="159" name="Google Shape;159;p23"/>
          <p:cNvPicPr preferRelativeResize="0"/>
          <p:nvPr/>
        </p:nvPicPr>
        <p:blipFill>
          <a:blip r:embed="rId4">
            <a:alphaModFix/>
          </a:blip>
          <a:stretch>
            <a:fillRect/>
          </a:stretch>
        </p:blipFill>
        <p:spPr>
          <a:xfrm>
            <a:off x="4950600" y="2139613"/>
            <a:ext cx="3842551" cy="2266447"/>
          </a:xfrm>
          <a:prstGeom prst="rect">
            <a:avLst/>
          </a:prstGeom>
          <a:noFill/>
          <a:ln>
            <a:noFill/>
          </a:ln>
        </p:spPr>
      </p:pic>
      <p:sp>
        <p:nvSpPr>
          <p:cNvPr id="160" name="Google Shape;160;p23"/>
          <p:cNvSpPr txBox="1"/>
          <p:nvPr/>
        </p:nvSpPr>
        <p:spPr>
          <a:xfrm>
            <a:off x="1756400" y="4497000"/>
            <a:ext cx="5810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500">
                <a:solidFill>
                  <a:schemeClr val="dk2"/>
                </a:solidFill>
              </a:rPr>
              <a:t>No existe un gran </a:t>
            </a:r>
            <a:r>
              <a:rPr lang="es" sz="1500">
                <a:solidFill>
                  <a:schemeClr val="dk2"/>
                </a:solidFill>
              </a:rPr>
              <a:t>desbalance</a:t>
            </a:r>
            <a:r>
              <a:rPr lang="es" sz="1500">
                <a:solidFill>
                  <a:schemeClr val="dk2"/>
                </a:solidFill>
              </a:rPr>
              <a:t> cuando se analizan estas variables por separado.</a:t>
            </a:r>
            <a:endParaRPr sz="15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040"/>
              <a:t>Pregunta 3: ¿La decisión de los empleados está influida por las oportunidades de innovación y liderazgo?</a:t>
            </a:r>
            <a:endParaRPr sz="2040"/>
          </a:p>
        </p:txBody>
      </p:sp>
      <p:pic>
        <p:nvPicPr>
          <p:cNvPr id="166" name="Google Shape;166;p24"/>
          <p:cNvPicPr preferRelativeResize="0"/>
          <p:nvPr/>
        </p:nvPicPr>
        <p:blipFill>
          <a:blip r:embed="rId3">
            <a:alphaModFix/>
          </a:blip>
          <a:stretch>
            <a:fillRect/>
          </a:stretch>
        </p:blipFill>
        <p:spPr>
          <a:xfrm>
            <a:off x="729450" y="2302475"/>
            <a:ext cx="4231575" cy="1895475"/>
          </a:xfrm>
          <a:prstGeom prst="rect">
            <a:avLst/>
          </a:prstGeom>
          <a:noFill/>
          <a:ln>
            <a:noFill/>
          </a:ln>
        </p:spPr>
      </p:pic>
      <p:sp>
        <p:nvSpPr>
          <p:cNvPr id="167" name="Google Shape;167;p24"/>
          <p:cNvSpPr txBox="1"/>
          <p:nvPr/>
        </p:nvSpPr>
        <p:spPr>
          <a:xfrm>
            <a:off x="5391875" y="2302475"/>
            <a:ext cx="34611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500">
                <a:solidFill>
                  <a:schemeClr val="dk2"/>
                </a:solidFill>
              </a:rPr>
              <a:t>Sin embargo, si existe una leve tendencia a quedarse en empleados que reciben más oportunidades de liderazgo e innovación en conjunto.</a:t>
            </a:r>
            <a:endParaRPr sz="15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Introducción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500">
                <a:solidFill>
                  <a:schemeClr val="dk2"/>
                </a:solidFill>
                <a:latin typeface="Arial"/>
                <a:ea typeface="Arial"/>
                <a:cs typeface="Arial"/>
                <a:sym typeface="Arial"/>
              </a:rPr>
              <a:t>Obtener insights sobre las variables que llevan a un empleado a dejar o no una compañía es importante para que las mismas puedan tomar decisiones para mejorar la retención de talento y reducir costos asociados a nuevas contrataciones y capacitaciones.</a:t>
            </a:r>
            <a:endParaRPr sz="1500">
              <a:solidFill>
                <a:schemeClr val="dk2"/>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Objetivo</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500">
                <a:solidFill>
                  <a:schemeClr val="dk2"/>
                </a:solidFill>
                <a:latin typeface="Arial"/>
                <a:ea typeface="Arial"/>
                <a:cs typeface="Arial"/>
                <a:sym typeface="Arial"/>
              </a:rPr>
              <a:t>Desarrollar un análisis de un conjunto de datos elegido que nos permita obtener insights para realizar un futuro modelo de predicción de la fidelidad de los empleados.</a:t>
            </a:r>
            <a:endParaRPr sz="1500">
              <a:solidFill>
                <a:schemeClr val="dk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Dataset elegido</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500">
                <a:solidFill>
                  <a:schemeClr val="dk2"/>
                </a:solidFill>
                <a:latin typeface="Arial"/>
                <a:ea typeface="Arial"/>
                <a:cs typeface="Arial"/>
                <a:sym typeface="Arial"/>
              </a:rPr>
              <a:t>El dataset elegido consta de casi 60.000 registros, cada uno representando un empleado de una empresa, con columnas que nos dan datos importantes acerca de cada uno de ellos. Existe también una columna “Attrition” que va a representar si el empleado se fue o no de su empresa, la cuál será nuestra variable a predecir.</a:t>
            </a:r>
            <a:endParaRPr sz="1500">
              <a:solidFill>
                <a:schemeClr val="dk2"/>
              </a:solidFill>
              <a:latin typeface="Arial"/>
              <a:ea typeface="Arial"/>
              <a:cs typeface="Arial"/>
              <a:sym typeface="Arial"/>
            </a:endParaRPr>
          </a:p>
          <a:p>
            <a:pPr indent="0" lvl="0" marL="0" rtl="0" algn="l">
              <a:spcBef>
                <a:spcPts val="1200"/>
              </a:spcBef>
              <a:spcAft>
                <a:spcPts val="0"/>
              </a:spcAft>
              <a:buNone/>
            </a:pPr>
            <a:r>
              <a:t/>
            </a:r>
            <a:endParaRPr sz="1500">
              <a:solidFill>
                <a:schemeClr val="dk2"/>
              </a:solidFill>
              <a:latin typeface="Arial"/>
              <a:ea typeface="Arial"/>
              <a:cs typeface="Arial"/>
              <a:sym typeface="Arial"/>
            </a:endParaRPr>
          </a:p>
          <a:p>
            <a:pPr indent="0" lvl="0" marL="0" rtl="0" algn="l">
              <a:spcBef>
                <a:spcPts val="1200"/>
              </a:spcBef>
              <a:spcAft>
                <a:spcPts val="1200"/>
              </a:spcAft>
              <a:buNone/>
            </a:pPr>
            <a:r>
              <a:t/>
            </a:r>
            <a:endParaRPr sz="1500">
              <a:solidFill>
                <a:schemeClr val="dk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Columnas del dataset</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273050" lvl="0" marL="457200" rtl="0" algn="l">
              <a:spcBef>
                <a:spcPts val="600"/>
              </a:spcBef>
              <a:spcAft>
                <a:spcPts val="0"/>
              </a:spcAft>
              <a:buClr>
                <a:srgbClr val="E3E3E3"/>
              </a:buClr>
              <a:buSzPts val="700"/>
              <a:buFont typeface="Roboto"/>
              <a:buChar char="●"/>
            </a:pPr>
            <a:r>
              <a:rPr b="1" lang="es" sz="700">
                <a:solidFill>
                  <a:srgbClr val="E3E3E3"/>
                </a:solidFill>
                <a:highlight>
                  <a:srgbClr val="383838"/>
                </a:highlight>
                <a:latin typeface="Roboto"/>
                <a:ea typeface="Roboto"/>
                <a:cs typeface="Roboto"/>
                <a:sym typeface="Roboto"/>
              </a:rPr>
              <a:t>Employee ID</a:t>
            </a:r>
            <a:r>
              <a:rPr lang="es" sz="700">
                <a:solidFill>
                  <a:srgbClr val="E3E3E3"/>
                </a:solidFill>
                <a:highlight>
                  <a:srgbClr val="383838"/>
                </a:highlight>
                <a:latin typeface="Roboto"/>
                <a:ea typeface="Roboto"/>
                <a:cs typeface="Roboto"/>
                <a:sym typeface="Roboto"/>
              </a:rPr>
              <a:t>: Identificador único de cada empleado.</a:t>
            </a:r>
            <a:endParaRPr sz="700">
              <a:solidFill>
                <a:srgbClr val="E3E3E3"/>
              </a:solidFill>
              <a:highlight>
                <a:srgbClr val="383838"/>
              </a:highlight>
              <a:latin typeface="Roboto"/>
              <a:ea typeface="Roboto"/>
              <a:cs typeface="Roboto"/>
              <a:sym typeface="Roboto"/>
            </a:endParaRPr>
          </a:p>
          <a:p>
            <a:pPr indent="-273050" lvl="0" marL="457200" rtl="0" algn="l">
              <a:spcBef>
                <a:spcPts val="0"/>
              </a:spcBef>
              <a:spcAft>
                <a:spcPts val="0"/>
              </a:spcAft>
              <a:buClr>
                <a:srgbClr val="E3E3E3"/>
              </a:buClr>
              <a:buSzPts val="700"/>
              <a:buFont typeface="Roboto"/>
              <a:buChar char="●"/>
            </a:pPr>
            <a:r>
              <a:rPr b="1" lang="es" sz="700">
                <a:solidFill>
                  <a:srgbClr val="E3E3E3"/>
                </a:solidFill>
                <a:highlight>
                  <a:srgbClr val="383838"/>
                </a:highlight>
                <a:latin typeface="Roboto"/>
                <a:ea typeface="Roboto"/>
                <a:cs typeface="Roboto"/>
                <a:sym typeface="Roboto"/>
              </a:rPr>
              <a:t>Age</a:t>
            </a:r>
            <a:r>
              <a:rPr lang="es" sz="700">
                <a:solidFill>
                  <a:srgbClr val="E3E3E3"/>
                </a:solidFill>
                <a:highlight>
                  <a:srgbClr val="383838"/>
                </a:highlight>
                <a:latin typeface="Roboto"/>
                <a:ea typeface="Roboto"/>
                <a:cs typeface="Roboto"/>
                <a:sym typeface="Roboto"/>
              </a:rPr>
              <a:t>: Edad del empleado.</a:t>
            </a:r>
            <a:endParaRPr sz="700">
              <a:solidFill>
                <a:srgbClr val="E3E3E3"/>
              </a:solidFill>
              <a:highlight>
                <a:srgbClr val="383838"/>
              </a:highlight>
              <a:latin typeface="Roboto"/>
              <a:ea typeface="Roboto"/>
              <a:cs typeface="Roboto"/>
              <a:sym typeface="Roboto"/>
            </a:endParaRPr>
          </a:p>
          <a:p>
            <a:pPr indent="-273050" lvl="0" marL="457200" rtl="0" algn="l">
              <a:spcBef>
                <a:spcPts val="0"/>
              </a:spcBef>
              <a:spcAft>
                <a:spcPts val="0"/>
              </a:spcAft>
              <a:buClr>
                <a:srgbClr val="E3E3E3"/>
              </a:buClr>
              <a:buSzPts val="700"/>
              <a:buFont typeface="Roboto"/>
              <a:buChar char="●"/>
            </a:pPr>
            <a:r>
              <a:rPr b="1" lang="es" sz="700">
                <a:solidFill>
                  <a:srgbClr val="E3E3E3"/>
                </a:solidFill>
                <a:highlight>
                  <a:srgbClr val="383838"/>
                </a:highlight>
                <a:latin typeface="Roboto"/>
                <a:ea typeface="Roboto"/>
                <a:cs typeface="Roboto"/>
                <a:sym typeface="Roboto"/>
              </a:rPr>
              <a:t>Gender</a:t>
            </a:r>
            <a:r>
              <a:rPr lang="es" sz="700">
                <a:solidFill>
                  <a:srgbClr val="E3E3E3"/>
                </a:solidFill>
                <a:highlight>
                  <a:srgbClr val="383838"/>
                </a:highlight>
                <a:latin typeface="Roboto"/>
                <a:ea typeface="Roboto"/>
                <a:cs typeface="Roboto"/>
                <a:sym typeface="Roboto"/>
              </a:rPr>
              <a:t>: Género del empleado.</a:t>
            </a:r>
            <a:endParaRPr sz="700">
              <a:solidFill>
                <a:srgbClr val="E3E3E3"/>
              </a:solidFill>
              <a:highlight>
                <a:srgbClr val="383838"/>
              </a:highlight>
              <a:latin typeface="Roboto"/>
              <a:ea typeface="Roboto"/>
              <a:cs typeface="Roboto"/>
              <a:sym typeface="Roboto"/>
            </a:endParaRPr>
          </a:p>
          <a:p>
            <a:pPr indent="-273050" lvl="0" marL="457200" rtl="0" algn="l">
              <a:spcBef>
                <a:spcPts val="0"/>
              </a:spcBef>
              <a:spcAft>
                <a:spcPts val="0"/>
              </a:spcAft>
              <a:buClr>
                <a:srgbClr val="E3E3E3"/>
              </a:buClr>
              <a:buSzPts val="700"/>
              <a:buFont typeface="Roboto"/>
              <a:buChar char="●"/>
            </a:pPr>
            <a:r>
              <a:rPr b="1" lang="es" sz="700">
                <a:solidFill>
                  <a:srgbClr val="E3E3E3"/>
                </a:solidFill>
                <a:highlight>
                  <a:srgbClr val="383838"/>
                </a:highlight>
                <a:latin typeface="Roboto"/>
                <a:ea typeface="Roboto"/>
                <a:cs typeface="Roboto"/>
                <a:sym typeface="Roboto"/>
              </a:rPr>
              <a:t>Years at Company</a:t>
            </a:r>
            <a:r>
              <a:rPr lang="es" sz="700">
                <a:solidFill>
                  <a:srgbClr val="E3E3E3"/>
                </a:solidFill>
                <a:highlight>
                  <a:srgbClr val="383838"/>
                </a:highlight>
                <a:latin typeface="Roboto"/>
                <a:ea typeface="Roboto"/>
                <a:cs typeface="Roboto"/>
                <a:sym typeface="Roboto"/>
              </a:rPr>
              <a:t>: Años que lleva el empleado trabajando en la compañía.</a:t>
            </a:r>
            <a:endParaRPr sz="700">
              <a:solidFill>
                <a:srgbClr val="E3E3E3"/>
              </a:solidFill>
              <a:highlight>
                <a:srgbClr val="383838"/>
              </a:highlight>
              <a:latin typeface="Roboto"/>
              <a:ea typeface="Roboto"/>
              <a:cs typeface="Roboto"/>
              <a:sym typeface="Roboto"/>
            </a:endParaRPr>
          </a:p>
          <a:p>
            <a:pPr indent="-273050" lvl="0" marL="457200" rtl="0" algn="l">
              <a:spcBef>
                <a:spcPts val="0"/>
              </a:spcBef>
              <a:spcAft>
                <a:spcPts val="0"/>
              </a:spcAft>
              <a:buClr>
                <a:srgbClr val="E3E3E3"/>
              </a:buClr>
              <a:buSzPts val="700"/>
              <a:buFont typeface="Roboto"/>
              <a:buChar char="●"/>
            </a:pPr>
            <a:r>
              <a:rPr b="1" lang="es" sz="700">
                <a:solidFill>
                  <a:srgbClr val="E3E3E3"/>
                </a:solidFill>
                <a:highlight>
                  <a:srgbClr val="383838"/>
                </a:highlight>
                <a:latin typeface="Roboto"/>
                <a:ea typeface="Roboto"/>
                <a:cs typeface="Roboto"/>
                <a:sym typeface="Roboto"/>
              </a:rPr>
              <a:t>Monthly Income</a:t>
            </a:r>
            <a:r>
              <a:rPr lang="es" sz="700">
                <a:solidFill>
                  <a:srgbClr val="E3E3E3"/>
                </a:solidFill>
                <a:highlight>
                  <a:srgbClr val="383838"/>
                </a:highlight>
                <a:latin typeface="Roboto"/>
                <a:ea typeface="Roboto"/>
                <a:cs typeface="Roboto"/>
                <a:sym typeface="Roboto"/>
              </a:rPr>
              <a:t>: Salario del empleado.</a:t>
            </a:r>
            <a:endParaRPr sz="700">
              <a:solidFill>
                <a:srgbClr val="E3E3E3"/>
              </a:solidFill>
              <a:highlight>
                <a:srgbClr val="383838"/>
              </a:highlight>
              <a:latin typeface="Roboto"/>
              <a:ea typeface="Roboto"/>
              <a:cs typeface="Roboto"/>
              <a:sym typeface="Roboto"/>
            </a:endParaRPr>
          </a:p>
          <a:p>
            <a:pPr indent="-273050" lvl="0" marL="457200" rtl="0" algn="l">
              <a:spcBef>
                <a:spcPts val="0"/>
              </a:spcBef>
              <a:spcAft>
                <a:spcPts val="0"/>
              </a:spcAft>
              <a:buClr>
                <a:srgbClr val="E3E3E3"/>
              </a:buClr>
              <a:buSzPts val="700"/>
              <a:buFont typeface="Roboto"/>
              <a:buChar char="●"/>
            </a:pPr>
            <a:r>
              <a:rPr b="1" lang="es" sz="700">
                <a:solidFill>
                  <a:srgbClr val="E3E3E3"/>
                </a:solidFill>
                <a:highlight>
                  <a:srgbClr val="383838"/>
                </a:highlight>
                <a:latin typeface="Roboto"/>
                <a:ea typeface="Roboto"/>
                <a:cs typeface="Roboto"/>
                <a:sym typeface="Roboto"/>
              </a:rPr>
              <a:t>Job Role</a:t>
            </a:r>
            <a:r>
              <a:rPr lang="es" sz="700">
                <a:solidFill>
                  <a:srgbClr val="E3E3E3"/>
                </a:solidFill>
                <a:highlight>
                  <a:srgbClr val="383838"/>
                </a:highlight>
                <a:latin typeface="Roboto"/>
                <a:ea typeface="Roboto"/>
                <a:cs typeface="Roboto"/>
                <a:sym typeface="Roboto"/>
              </a:rPr>
              <a:t>: Departamento o rol en el que trabaja el empleado.</a:t>
            </a:r>
            <a:endParaRPr sz="700">
              <a:solidFill>
                <a:srgbClr val="E3E3E3"/>
              </a:solidFill>
              <a:highlight>
                <a:srgbClr val="383838"/>
              </a:highlight>
              <a:latin typeface="Roboto"/>
              <a:ea typeface="Roboto"/>
              <a:cs typeface="Roboto"/>
              <a:sym typeface="Roboto"/>
            </a:endParaRPr>
          </a:p>
          <a:p>
            <a:pPr indent="-273050" lvl="0" marL="457200" rtl="0" algn="l">
              <a:spcBef>
                <a:spcPts val="0"/>
              </a:spcBef>
              <a:spcAft>
                <a:spcPts val="0"/>
              </a:spcAft>
              <a:buClr>
                <a:srgbClr val="E3E3E3"/>
              </a:buClr>
              <a:buSzPts val="700"/>
              <a:buFont typeface="Roboto"/>
              <a:buChar char="●"/>
            </a:pPr>
            <a:r>
              <a:rPr b="1" lang="es" sz="700">
                <a:solidFill>
                  <a:srgbClr val="E3E3E3"/>
                </a:solidFill>
                <a:highlight>
                  <a:srgbClr val="383838"/>
                </a:highlight>
                <a:latin typeface="Roboto"/>
                <a:ea typeface="Roboto"/>
                <a:cs typeface="Roboto"/>
                <a:sym typeface="Roboto"/>
              </a:rPr>
              <a:t>Work-Life Balance</a:t>
            </a:r>
            <a:r>
              <a:rPr lang="es" sz="700">
                <a:solidFill>
                  <a:srgbClr val="E3E3E3"/>
                </a:solidFill>
                <a:highlight>
                  <a:srgbClr val="383838"/>
                </a:highlight>
                <a:latin typeface="Roboto"/>
                <a:ea typeface="Roboto"/>
                <a:cs typeface="Roboto"/>
                <a:sym typeface="Roboto"/>
              </a:rPr>
              <a:t>: El sentimiento percibido por el empleado al realizar un balance entre el trabajo y su vida personal.</a:t>
            </a:r>
            <a:endParaRPr sz="700">
              <a:solidFill>
                <a:srgbClr val="E3E3E3"/>
              </a:solidFill>
              <a:highlight>
                <a:srgbClr val="383838"/>
              </a:highlight>
              <a:latin typeface="Roboto"/>
              <a:ea typeface="Roboto"/>
              <a:cs typeface="Roboto"/>
              <a:sym typeface="Roboto"/>
            </a:endParaRPr>
          </a:p>
          <a:p>
            <a:pPr indent="-273050" lvl="0" marL="457200" rtl="0" algn="l">
              <a:spcBef>
                <a:spcPts val="0"/>
              </a:spcBef>
              <a:spcAft>
                <a:spcPts val="0"/>
              </a:spcAft>
              <a:buClr>
                <a:srgbClr val="E3E3E3"/>
              </a:buClr>
              <a:buSzPts val="700"/>
              <a:buFont typeface="Roboto"/>
              <a:buChar char="●"/>
            </a:pPr>
            <a:r>
              <a:rPr b="1" lang="es" sz="700">
                <a:solidFill>
                  <a:srgbClr val="E3E3E3"/>
                </a:solidFill>
                <a:highlight>
                  <a:srgbClr val="383838"/>
                </a:highlight>
                <a:latin typeface="Roboto"/>
                <a:ea typeface="Roboto"/>
                <a:cs typeface="Roboto"/>
                <a:sym typeface="Roboto"/>
              </a:rPr>
              <a:t>Job Satisfaction</a:t>
            </a:r>
            <a:r>
              <a:rPr lang="es" sz="700">
                <a:solidFill>
                  <a:srgbClr val="E3E3E3"/>
                </a:solidFill>
                <a:highlight>
                  <a:srgbClr val="383838"/>
                </a:highlight>
                <a:latin typeface="Roboto"/>
                <a:ea typeface="Roboto"/>
                <a:cs typeface="Roboto"/>
                <a:sym typeface="Roboto"/>
              </a:rPr>
              <a:t>: El sentimiento de satisfacción del empleado con su trabajo.</a:t>
            </a:r>
            <a:endParaRPr sz="700">
              <a:solidFill>
                <a:srgbClr val="E3E3E3"/>
              </a:solidFill>
              <a:highlight>
                <a:srgbClr val="383838"/>
              </a:highlight>
              <a:latin typeface="Roboto"/>
              <a:ea typeface="Roboto"/>
              <a:cs typeface="Roboto"/>
              <a:sym typeface="Roboto"/>
            </a:endParaRPr>
          </a:p>
          <a:p>
            <a:pPr indent="-273050" lvl="0" marL="457200" rtl="0" algn="l">
              <a:spcBef>
                <a:spcPts val="0"/>
              </a:spcBef>
              <a:spcAft>
                <a:spcPts val="0"/>
              </a:spcAft>
              <a:buClr>
                <a:srgbClr val="E3E3E3"/>
              </a:buClr>
              <a:buSzPts val="700"/>
              <a:buFont typeface="Roboto"/>
              <a:buChar char="●"/>
            </a:pPr>
            <a:r>
              <a:rPr b="1" lang="es" sz="700">
                <a:solidFill>
                  <a:srgbClr val="E3E3E3"/>
                </a:solidFill>
                <a:highlight>
                  <a:srgbClr val="383838"/>
                </a:highlight>
                <a:latin typeface="Roboto"/>
                <a:ea typeface="Roboto"/>
                <a:cs typeface="Roboto"/>
                <a:sym typeface="Roboto"/>
              </a:rPr>
              <a:t>Performance Rating</a:t>
            </a:r>
            <a:r>
              <a:rPr lang="es" sz="700">
                <a:solidFill>
                  <a:srgbClr val="E3E3E3"/>
                </a:solidFill>
                <a:highlight>
                  <a:srgbClr val="383838"/>
                </a:highlight>
                <a:latin typeface="Roboto"/>
                <a:ea typeface="Roboto"/>
                <a:cs typeface="Roboto"/>
                <a:sym typeface="Roboto"/>
              </a:rPr>
              <a:t>: Nota de performance del empleado.</a:t>
            </a:r>
            <a:endParaRPr sz="700">
              <a:solidFill>
                <a:srgbClr val="E3E3E3"/>
              </a:solidFill>
              <a:highlight>
                <a:srgbClr val="383838"/>
              </a:highlight>
              <a:latin typeface="Roboto"/>
              <a:ea typeface="Roboto"/>
              <a:cs typeface="Roboto"/>
              <a:sym typeface="Roboto"/>
            </a:endParaRPr>
          </a:p>
          <a:p>
            <a:pPr indent="-273050" lvl="0" marL="457200" rtl="0" algn="l">
              <a:spcBef>
                <a:spcPts val="0"/>
              </a:spcBef>
              <a:spcAft>
                <a:spcPts val="0"/>
              </a:spcAft>
              <a:buClr>
                <a:srgbClr val="E3E3E3"/>
              </a:buClr>
              <a:buSzPts val="700"/>
              <a:buFont typeface="Roboto"/>
              <a:buChar char="●"/>
            </a:pPr>
            <a:r>
              <a:rPr b="1" lang="es" sz="700">
                <a:solidFill>
                  <a:srgbClr val="E3E3E3"/>
                </a:solidFill>
                <a:highlight>
                  <a:srgbClr val="383838"/>
                </a:highlight>
                <a:latin typeface="Roboto"/>
                <a:ea typeface="Roboto"/>
                <a:cs typeface="Roboto"/>
                <a:sym typeface="Roboto"/>
              </a:rPr>
              <a:t>Number of Promotions</a:t>
            </a:r>
            <a:r>
              <a:rPr lang="es" sz="700">
                <a:solidFill>
                  <a:srgbClr val="E3E3E3"/>
                </a:solidFill>
                <a:highlight>
                  <a:srgbClr val="383838"/>
                </a:highlight>
                <a:latin typeface="Roboto"/>
                <a:ea typeface="Roboto"/>
                <a:cs typeface="Roboto"/>
                <a:sym typeface="Roboto"/>
              </a:rPr>
              <a:t>: Número de promociones de puesto del empleado.</a:t>
            </a:r>
            <a:endParaRPr sz="700">
              <a:solidFill>
                <a:srgbClr val="E3E3E3"/>
              </a:solidFill>
              <a:highlight>
                <a:srgbClr val="383838"/>
              </a:highlight>
              <a:latin typeface="Roboto"/>
              <a:ea typeface="Roboto"/>
              <a:cs typeface="Roboto"/>
              <a:sym typeface="Roboto"/>
            </a:endParaRPr>
          </a:p>
          <a:p>
            <a:pPr indent="-273050" lvl="0" marL="457200" rtl="0" algn="l">
              <a:spcBef>
                <a:spcPts val="0"/>
              </a:spcBef>
              <a:spcAft>
                <a:spcPts val="0"/>
              </a:spcAft>
              <a:buClr>
                <a:srgbClr val="E3E3E3"/>
              </a:buClr>
              <a:buSzPts val="700"/>
              <a:buFont typeface="Roboto"/>
              <a:buChar char="●"/>
            </a:pPr>
            <a:r>
              <a:rPr b="1" lang="es" sz="700">
                <a:solidFill>
                  <a:srgbClr val="E3E3E3"/>
                </a:solidFill>
                <a:highlight>
                  <a:srgbClr val="383838"/>
                </a:highlight>
                <a:latin typeface="Roboto"/>
                <a:ea typeface="Roboto"/>
                <a:cs typeface="Roboto"/>
                <a:sym typeface="Roboto"/>
              </a:rPr>
              <a:t>Distance from Home</a:t>
            </a:r>
            <a:r>
              <a:rPr lang="es" sz="700">
                <a:solidFill>
                  <a:srgbClr val="E3E3E3"/>
                </a:solidFill>
                <a:highlight>
                  <a:srgbClr val="383838"/>
                </a:highlight>
                <a:latin typeface="Roboto"/>
                <a:ea typeface="Roboto"/>
                <a:cs typeface="Roboto"/>
                <a:sym typeface="Roboto"/>
              </a:rPr>
              <a:t>: La distancia entre el lugar de trabajo del empleado y su casa, en millas.</a:t>
            </a:r>
            <a:endParaRPr sz="700">
              <a:solidFill>
                <a:srgbClr val="E3E3E3"/>
              </a:solidFill>
              <a:highlight>
                <a:srgbClr val="383838"/>
              </a:highlight>
              <a:latin typeface="Roboto"/>
              <a:ea typeface="Roboto"/>
              <a:cs typeface="Roboto"/>
              <a:sym typeface="Roboto"/>
            </a:endParaRPr>
          </a:p>
          <a:p>
            <a:pPr indent="-273050" lvl="0" marL="457200" rtl="0" algn="l">
              <a:spcBef>
                <a:spcPts val="0"/>
              </a:spcBef>
              <a:spcAft>
                <a:spcPts val="0"/>
              </a:spcAft>
              <a:buClr>
                <a:srgbClr val="E3E3E3"/>
              </a:buClr>
              <a:buSzPts val="700"/>
              <a:buFont typeface="Roboto"/>
              <a:buChar char="●"/>
            </a:pPr>
            <a:r>
              <a:rPr b="1" lang="es" sz="700">
                <a:solidFill>
                  <a:srgbClr val="E3E3E3"/>
                </a:solidFill>
                <a:highlight>
                  <a:srgbClr val="383838"/>
                </a:highlight>
                <a:latin typeface="Roboto"/>
                <a:ea typeface="Roboto"/>
                <a:cs typeface="Roboto"/>
                <a:sym typeface="Roboto"/>
              </a:rPr>
              <a:t>Education Level</a:t>
            </a:r>
            <a:r>
              <a:rPr lang="es" sz="700">
                <a:solidFill>
                  <a:srgbClr val="E3E3E3"/>
                </a:solidFill>
                <a:highlight>
                  <a:srgbClr val="383838"/>
                </a:highlight>
                <a:latin typeface="Roboto"/>
                <a:ea typeface="Roboto"/>
                <a:cs typeface="Roboto"/>
                <a:sym typeface="Roboto"/>
              </a:rPr>
              <a:t>: Nivel de educación del empleado.</a:t>
            </a:r>
            <a:endParaRPr sz="700">
              <a:solidFill>
                <a:srgbClr val="E3E3E3"/>
              </a:solidFill>
              <a:highlight>
                <a:srgbClr val="383838"/>
              </a:highlight>
              <a:latin typeface="Roboto"/>
              <a:ea typeface="Roboto"/>
              <a:cs typeface="Roboto"/>
              <a:sym typeface="Roboto"/>
            </a:endParaRPr>
          </a:p>
          <a:p>
            <a:pPr indent="-273050" lvl="0" marL="457200" rtl="0" algn="l">
              <a:spcBef>
                <a:spcPts val="0"/>
              </a:spcBef>
              <a:spcAft>
                <a:spcPts val="0"/>
              </a:spcAft>
              <a:buClr>
                <a:srgbClr val="E3E3E3"/>
              </a:buClr>
              <a:buSzPts val="700"/>
              <a:buFont typeface="Roboto"/>
              <a:buChar char="●"/>
            </a:pPr>
            <a:r>
              <a:rPr b="1" lang="es" sz="700">
                <a:solidFill>
                  <a:srgbClr val="E3E3E3"/>
                </a:solidFill>
                <a:highlight>
                  <a:srgbClr val="383838"/>
                </a:highlight>
                <a:latin typeface="Roboto"/>
                <a:ea typeface="Roboto"/>
                <a:cs typeface="Roboto"/>
                <a:sym typeface="Roboto"/>
              </a:rPr>
              <a:t>Marital Status</a:t>
            </a:r>
            <a:r>
              <a:rPr lang="es" sz="700">
                <a:solidFill>
                  <a:srgbClr val="E3E3E3"/>
                </a:solidFill>
                <a:highlight>
                  <a:srgbClr val="383838"/>
                </a:highlight>
                <a:latin typeface="Roboto"/>
                <a:ea typeface="Roboto"/>
                <a:cs typeface="Roboto"/>
                <a:sym typeface="Roboto"/>
              </a:rPr>
              <a:t>: Estado civil del empleado.</a:t>
            </a:r>
            <a:endParaRPr sz="700">
              <a:solidFill>
                <a:srgbClr val="E3E3E3"/>
              </a:solidFill>
              <a:highlight>
                <a:srgbClr val="383838"/>
              </a:highlight>
              <a:latin typeface="Roboto"/>
              <a:ea typeface="Roboto"/>
              <a:cs typeface="Roboto"/>
              <a:sym typeface="Roboto"/>
            </a:endParaRPr>
          </a:p>
          <a:p>
            <a:pPr indent="-273050" lvl="0" marL="457200" rtl="0" algn="l">
              <a:spcBef>
                <a:spcPts val="0"/>
              </a:spcBef>
              <a:spcAft>
                <a:spcPts val="0"/>
              </a:spcAft>
              <a:buClr>
                <a:srgbClr val="E3E3E3"/>
              </a:buClr>
              <a:buSzPts val="700"/>
              <a:buFont typeface="Roboto"/>
              <a:buChar char="●"/>
            </a:pPr>
            <a:r>
              <a:rPr b="1" lang="es" sz="700">
                <a:solidFill>
                  <a:srgbClr val="E3E3E3"/>
                </a:solidFill>
                <a:highlight>
                  <a:srgbClr val="383838"/>
                </a:highlight>
                <a:latin typeface="Roboto"/>
                <a:ea typeface="Roboto"/>
                <a:cs typeface="Roboto"/>
                <a:sym typeface="Roboto"/>
              </a:rPr>
              <a:t>Job Level</a:t>
            </a:r>
            <a:r>
              <a:rPr lang="es" sz="700">
                <a:solidFill>
                  <a:srgbClr val="E3E3E3"/>
                </a:solidFill>
                <a:highlight>
                  <a:srgbClr val="383838"/>
                </a:highlight>
                <a:latin typeface="Roboto"/>
                <a:ea typeface="Roboto"/>
                <a:cs typeface="Roboto"/>
                <a:sym typeface="Roboto"/>
              </a:rPr>
              <a:t>: Seniority del empleado.</a:t>
            </a:r>
            <a:endParaRPr sz="700">
              <a:solidFill>
                <a:srgbClr val="E3E3E3"/>
              </a:solidFill>
              <a:highlight>
                <a:srgbClr val="383838"/>
              </a:highlight>
              <a:latin typeface="Roboto"/>
              <a:ea typeface="Roboto"/>
              <a:cs typeface="Roboto"/>
              <a:sym typeface="Roboto"/>
            </a:endParaRPr>
          </a:p>
          <a:p>
            <a:pPr indent="-273050" lvl="0" marL="457200" rtl="0" algn="l">
              <a:spcBef>
                <a:spcPts val="0"/>
              </a:spcBef>
              <a:spcAft>
                <a:spcPts val="0"/>
              </a:spcAft>
              <a:buClr>
                <a:srgbClr val="E3E3E3"/>
              </a:buClr>
              <a:buSzPts val="700"/>
              <a:buFont typeface="Roboto"/>
              <a:buChar char="●"/>
            </a:pPr>
            <a:r>
              <a:rPr b="1" lang="es" sz="700">
                <a:solidFill>
                  <a:srgbClr val="E3E3E3"/>
                </a:solidFill>
                <a:highlight>
                  <a:srgbClr val="383838"/>
                </a:highlight>
                <a:latin typeface="Roboto"/>
                <a:ea typeface="Roboto"/>
                <a:cs typeface="Roboto"/>
                <a:sym typeface="Roboto"/>
              </a:rPr>
              <a:t>Company Size</a:t>
            </a:r>
            <a:r>
              <a:rPr lang="es" sz="700">
                <a:solidFill>
                  <a:srgbClr val="E3E3E3"/>
                </a:solidFill>
                <a:highlight>
                  <a:srgbClr val="383838"/>
                </a:highlight>
                <a:latin typeface="Roboto"/>
                <a:ea typeface="Roboto"/>
                <a:cs typeface="Roboto"/>
                <a:sym typeface="Roboto"/>
              </a:rPr>
              <a:t>: Tamaño de la compañía en la que trabaja el empleado.</a:t>
            </a:r>
            <a:endParaRPr sz="700">
              <a:solidFill>
                <a:srgbClr val="E3E3E3"/>
              </a:solidFill>
              <a:highlight>
                <a:srgbClr val="383838"/>
              </a:highlight>
              <a:latin typeface="Roboto"/>
              <a:ea typeface="Roboto"/>
              <a:cs typeface="Roboto"/>
              <a:sym typeface="Roboto"/>
            </a:endParaRPr>
          </a:p>
          <a:p>
            <a:pPr indent="-273050" lvl="0" marL="457200" rtl="0" algn="l">
              <a:spcBef>
                <a:spcPts val="0"/>
              </a:spcBef>
              <a:spcAft>
                <a:spcPts val="0"/>
              </a:spcAft>
              <a:buClr>
                <a:srgbClr val="E3E3E3"/>
              </a:buClr>
              <a:buSzPts val="700"/>
              <a:buFont typeface="Roboto"/>
              <a:buChar char="●"/>
            </a:pPr>
            <a:r>
              <a:rPr b="1" lang="es" sz="700">
                <a:solidFill>
                  <a:srgbClr val="E3E3E3"/>
                </a:solidFill>
                <a:highlight>
                  <a:srgbClr val="383838"/>
                </a:highlight>
                <a:latin typeface="Roboto"/>
                <a:ea typeface="Roboto"/>
                <a:cs typeface="Roboto"/>
                <a:sym typeface="Roboto"/>
              </a:rPr>
              <a:t>Company Tenure</a:t>
            </a:r>
            <a:r>
              <a:rPr lang="es" sz="700">
                <a:solidFill>
                  <a:srgbClr val="E3E3E3"/>
                </a:solidFill>
                <a:highlight>
                  <a:srgbClr val="383838"/>
                </a:highlight>
                <a:latin typeface="Roboto"/>
                <a:ea typeface="Roboto"/>
                <a:cs typeface="Roboto"/>
                <a:sym typeface="Roboto"/>
              </a:rPr>
              <a:t>: Número total de años en las que el empleado lleva trabajando en la industria.</a:t>
            </a:r>
            <a:endParaRPr sz="700">
              <a:solidFill>
                <a:srgbClr val="E3E3E3"/>
              </a:solidFill>
              <a:highlight>
                <a:srgbClr val="383838"/>
              </a:highlight>
              <a:latin typeface="Roboto"/>
              <a:ea typeface="Roboto"/>
              <a:cs typeface="Roboto"/>
              <a:sym typeface="Roboto"/>
            </a:endParaRPr>
          </a:p>
          <a:p>
            <a:pPr indent="-273050" lvl="0" marL="457200" rtl="0" algn="l">
              <a:spcBef>
                <a:spcPts val="0"/>
              </a:spcBef>
              <a:spcAft>
                <a:spcPts val="0"/>
              </a:spcAft>
              <a:buClr>
                <a:srgbClr val="E3E3E3"/>
              </a:buClr>
              <a:buSzPts val="700"/>
              <a:buFont typeface="Roboto"/>
              <a:buChar char="●"/>
            </a:pPr>
            <a:r>
              <a:rPr b="1" lang="es" sz="700">
                <a:solidFill>
                  <a:srgbClr val="E3E3E3"/>
                </a:solidFill>
                <a:highlight>
                  <a:srgbClr val="383838"/>
                </a:highlight>
                <a:latin typeface="Roboto"/>
                <a:ea typeface="Roboto"/>
                <a:cs typeface="Roboto"/>
                <a:sym typeface="Roboto"/>
              </a:rPr>
              <a:t>Remote Work</a:t>
            </a:r>
            <a:r>
              <a:rPr lang="es" sz="700">
                <a:solidFill>
                  <a:srgbClr val="E3E3E3"/>
                </a:solidFill>
                <a:highlight>
                  <a:srgbClr val="383838"/>
                </a:highlight>
                <a:latin typeface="Roboto"/>
                <a:ea typeface="Roboto"/>
                <a:cs typeface="Roboto"/>
                <a:sym typeface="Roboto"/>
              </a:rPr>
              <a:t>: Si el empleado realiza trabajo remoto o no.</a:t>
            </a:r>
            <a:endParaRPr sz="700">
              <a:solidFill>
                <a:srgbClr val="E3E3E3"/>
              </a:solidFill>
              <a:highlight>
                <a:srgbClr val="383838"/>
              </a:highlight>
              <a:latin typeface="Roboto"/>
              <a:ea typeface="Roboto"/>
              <a:cs typeface="Roboto"/>
              <a:sym typeface="Roboto"/>
            </a:endParaRPr>
          </a:p>
          <a:p>
            <a:pPr indent="-273050" lvl="0" marL="457200" rtl="0" algn="l">
              <a:spcBef>
                <a:spcPts val="0"/>
              </a:spcBef>
              <a:spcAft>
                <a:spcPts val="0"/>
              </a:spcAft>
              <a:buClr>
                <a:srgbClr val="E3E3E3"/>
              </a:buClr>
              <a:buSzPts val="700"/>
              <a:buFont typeface="Roboto"/>
              <a:buChar char="●"/>
            </a:pPr>
            <a:r>
              <a:rPr b="1" lang="es" sz="700">
                <a:solidFill>
                  <a:srgbClr val="E3E3E3"/>
                </a:solidFill>
                <a:highlight>
                  <a:srgbClr val="383838"/>
                </a:highlight>
                <a:latin typeface="Roboto"/>
                <a:ea typeface="Roboto"/>
                <a:cs typeface="Roboto"/>
                <a:sym typeface="Roboto"/>
              </a:rPr>
              <a:t>Leadership Opportunities</a:t>
            </a:r>
            <a:r>
              <a:rPr lang="es" sz="700">
                <a:solidFill>
                  <a:srgbClr val="E3E3E3"/>
                </a:solidFill>
                <a:highlight>
                  <a:srgbClr val="383838"/>
                </a:highlight>
                <a:latin typeface="Roboto"/>
                <a:ea typeface="Roboto"/>
                <a:cs typeface="Roboto"/>
                <a:sym typeface="Roboto"/>
              </a:rPr>
              <a:t>: Si el empleado tiene oportunidades de liderar equipos o no.</a:t>
            </a:r>
            <a:endParaRPr sz="700">
              <a:solidFill>
                <a:srgbClr val="E3E3E3"/>
              </a:solidFill>
              <a:highlight>
                <a:srgbClr val="383838"/>
              </a:highlight>
              <a:latin typeface="Roboto"/>
              <a:ea typeface="Roboto"/>
              <a:cs typeface="Roboto"/>
              <a:sym typeface="Roboto"/>
            </a:endParaRPr>
          </a:p>
          <a:p>
            <a:pPr indent="-273050" lvl="0" marL="457200" rtl="0" algn="l">
              <a:spcBef>
                <a:spcPts val="0"/>
              </a:spcBef>
              <a:spcAft>
                <a:spcPts val="0"/>
              </a:spcAft>
              <a:buClr>
                <a:srgbClr val="E3E3E3"/>
              </a:buClr>
              <a:buSzPts val="700"/>
              <a:buFont typeface="Roboto"/>
              <a:buChar char="●"/>
            </a:pPr>
            <a:r>
              <a:rPr b="1" lang="es" sz="700">
                <a:solidFill>
                  <a:srgbClr val="E3E3E3"/>
                </a:solidFill>
                <a:highlight>
                  <a:srgbClr val="383838"/>
                </a:highlight>
                <a:latin typeface="Roboto"/>
                <a:ea typeface="Roboto"/>
                <a:cs typeface="Roboto"/>
                <a:sym typeface="Roboto"/>
              </a:rPr>
              <a:t>Innovation Opportunities</a:t>
            </a:r>
            <a:r>
              <a:rPr lang="es" sz="700">
                <a:solidFill>
                  <a:srgbClr val="E3E3E3"/>
                </a:solidFill>
                <a:highlight>
                  <a:srgbClr val="383838"/>
                </a:highlight>
                <a:latin typeface="Roboto"/>
                <a:ea typeface="Roboto"/>
                <a:cs typeface="Roboto"/>
                <a:sym typeface="Roboto"/>
              </a:rPr>
              <a:t>: Si el empleado tiene oportunidades de innovar o no.</a:t>
            </a:r>
            <a:endParaRPr sz="700">
              <a:solidFill>
                <a:srgbClr val="E3E3E3"/>
              </a:solidFill>
              <a:highlight>
                <a:srgbClr val="383838"/>
              </a:highlight>
              <a:latin typeface="Roboto"/>
              <a:ea typeface="Roboto"/>
              <a:cs typeface="Roboto"/>
              <a:sym typeface="Roboto"/>
            </a:endParaRPr>
          </a:p>
          <a:p>
            <a:pPr indent="-273050" lvl="0" marL="457200" rtl="0" algn="l">
              <a:spcBef>
                <a:spcPts val="0"/>
              </a:spcBef>
              <a:spcAft>
                <a:spcPts val="0"/>
              </a:spcAft>
              <a:buClr>
                <a:srgbClr val="E3E3E3"/>
              </a:buClr>
              <a:buSzPts val="700"/>
              <a:buFont typeface="Roboto"/>
              <a:buChar char="●"/>
            </a:pPr>
            <a:r>
              <a:rPr b="1" lang="es" sz="700">
                <a:solidFill>
                  <a:srgbClr val="E3E3E3"/>
                </a:solidFill>
                <a:highlight>
                  <a:srgbClr val="383838"/>
                </a:highlight>
                <a:latin typeface="Roboto"/>
                <a:ea typeface="Roboto"/>
                <a:cs typeface="Roboto"/>
                <a:sym typeface="Roboto"/>
              </a:rPr>
              <a:t>Company Reputation</a:t>
            </a:r>
            <a:r>
              <a:rPr lang="es" sz="700">
                <a:solidFill>
                  <a:srgbClr val="E3E3E3"/>
                </a:solidFill>
                <a:highlight>
                  <a:srgbClr val="383838"/>
                </a:highlight>
                <a:latin typeface="Roboto"/>
                <a:ea typeface="Roboto"/>
                <a:cs typeface="Roboto"/>
                <a:sym typeface="Roboto"/>
              </a:rPr>
              <a:t>: La percepción del empleado de la reputación de la compañía.</a:t>
            </a:r>
            <a:endParaRPr sz="700">
              <a:solidFill>
                <a:srgbClr val="E3E3E3"/>
              </a:solidFill>
              <a:highlight>
                <a:srgbClr val="383838"/>
              </a:highlight>
              <a:latin typeface="Roboto"/>
              <a:ea typeface="Roboto"/>
              <a:cs typeface="Roboto"/>
              <a:sym typeface="Roboto"/>
            </a:endParaRPr>
          </a:p>
          <a:p>
            <a:pPr indent="-273050" lvl="0" marL="457200" rtl="0" algn="l">
              <a:spcBef>
                <a:spcPts val="0"/>
              </a:spcBef>
              <a:spcAft>
                <a:spcPts val="0"/>
              </a:spcAft>
              <a:buClr>
                <a:srgbClr val="E3E3E3"/>
              </a:buClr>
              <a:buSzPts val="700"/>
              <a:buFont typeface="Roboto"/>
              <a:buChar char="●"/>
            </a:pPr>
            <a:r>
              <a:rPr b="1" lang="es" sz="700">
                <a:solidFill>
                  <a:srgbClr val="E3E3E3"/>
                </a:solidFill>
                <a:highlight>
                  <a:srgbClr val="383838"/>
                </a:highlight>
                <a:latin typeface="Roboto"/>
                <a:ea typeface="Roboto"/>
                <a:cs typeface="Roboto"/>
                <a:sym typeface="Roboto"/>
              </a:rPr>
              <a:t>Employee Recognition</a:t>
            </a:r>
            <a:r>
              <a:rPr lang="es" sz="700">
                <a:solidFill>
                  <a:srgbClr val="E3E3E3"/>
                </a:solidFill>
                <a:highlight>
                  <a:srgbClr val="383838"/>
                </a:highlight>
                <a:latin typeface="Roboto"/>
                <a:ea typeface="Roboto"/>
                <a:cs typeface="Roboto"/>
                <a:sym typeface="Roboto"/>
              </a:rPr>
              <a:t>: El nivel de reconocimiento que recibe el empleado.</a:t>
            </a:r>
            <a:endParaRPr sz="700">
              <a:solidFill>
                <a:srgbClr val="E3E3E3"/>
              </a:solidFill>
              <a:highlight>
                <a:srgbClr val="383838"/>
              </a:highlight>
              <a:latin typeface="Roboto"/>
              <a:ea typeface="Roboto"/>
              <a:cs typeface="Roboto"/>
              <a:sym typeface="Roboto"/>
            </a:endParaRPr>
          </a:p>
          <a:p>
            <a:pPr indent="-273050" lvl="0" marL="457200" rtl="0" algn="l">
              <a:spcBef>
                <a:spcPts val="0"/>
              </a:spcBef>
              <a:spcAft>
                <a:spcPts val="0"/>
              </a:spcAft>
              <a:buClr>
                <a:srgbClr val="E3E3E3"/>
              </a:buClr>
              <a:buSzPts val="700"/>
              <a:buFont typeface="Roboto"/>
              <a:buChar char="●"/>
            </a:pPr>
            <a:r>
              <a:rPr b="1" lang="es" sz="700">
                <a:solidFill>
                  <a:srgbClr val="E3E3E3"/>
                </a:solidFill>
                <a:highlight>
                  <a:srgbClr val="383838"/>
                </a:highlight>
                <a:latin typeface="Roboto"/>
                <a:ea typeface="Roboto"/>
                <a:cs typeface="Roboto"/>
                <a:sym typeface="Roboto"/>
              </a:rPr>
              <a:t>Attrition</a:t>
            </a:r>
            <a:r>
              <a:rPr lang="es" sz="700">
                <a:solidFill>
                  <a:srgbClr val="E3E3E3"/>
                </a:solidFill>
                <a:highlight>
                  <a:srgbClr val="383838"/>
                </a:highlight>
                <a:latin typeface="Roboto"/>
                <a:ea typeface="Roboto"/>
                <a:cs typeface="Roboto"/>
                <a:sym typeface="Roboto"/>
              </a:rPr>
              <a:t>: Si el empleado dejó la compañía o no. Variable target a predecir.</a:t>
            </a:r>
            <a:endParaRPr sz="700">
              <a:solidFill>
                <a:srgbClr val="E3E3E3"/>
              </a:solidFill>
              <a:highlight>
                <a:srgbClr val="383838"/>
              </a:highlight>
              <a:latin typeface="Roboto"/>
              <a:ea typeface="Roboto"/>
              <a:cs typeface="Roboto"/>
              <a:sym typeface="Roboto"/>
            </a:endParaRPr>
          </a:p>
          <a:p>
            <a:pPr indent="0" lvl="0" marL="0" rtl="0" algn="l">
              <a:spcBef>
                <a:spcPts val="600"/>
              </a:spcBef>
              <a:spcAft>
                <a:spcPts val="1200"/>
              </a:spcAft>
              <a:buNone/>
            </a:pPr>
            <a:r>
              <a:t/>
            </a:r>
            <a:endParaRPr sz="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Variable target: “Attrition”</a:t>
            </a:r>
            <a:endParaRPr/>
          </a:p>
        </p:txBody>
      </p:sp>
      <p:sp>
        <p:nvSpPr>
          <p:cNvPr id="117" name="Google Shape;117;p18"/>
          <p:cNvSpPr txBox="1"/>
          <p:nvPr/>
        </p:nvSpPr>
        <p:spPr>
          <a:xfrm>
            <a:off x="5001425" y="2272850"/>
            <a:ext cx="38778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500">
                <a:solidFill>
                  <a:schemeClr val="dk2"/>
                </a:solidFill>
              </a:rPr>
              <a:t>Vemos que nuestro conjunto de datos contiene casos bastante balanceados para ambos valores posibles.</a:t>
            </a:r>
            <a:endParaRPr sz="1500">
              <a:solidFill>
                <a:schemeClr val="dk2"/>
              </a:solidFill>
            </a:endParaRPr>
          </a:p>
        </p:txBody>
      </p:sp>
      <p:pic>
        <p:nvPicPr>
          <p:cNvPr id="118" name="Google Shape;118;p18"/>
          <p:cNvPicPr preferRelativeResize="0"/>
          <p:nvPr/>
        </p:nvPicPr>
        <p:blipFill>
          <a:blip r:embed="rId3">
            <a:alphaModFix/>
          </a:blip>
          <a:stretch>
            <a:fillRect/>
          </a:stretch>
        </p:blipFill>
        <p:spPr>
          <a:xfrm>
            <a:off x="729450" y="1853850"/>
            <a:ext cx="3898125" cy="2984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040"/>
              <a:t>Pregunta 1: ¿Qué factores influyen más en la decisión de un empleado de dejar o no la compañía?</a:t>
            </a:r>
            <a:endParaRPr sz="2040"/>
          </a:p>
        </p:txBody>
      </p:sp>
      <p:pic>
        <p:nvPicPr>
          <p:cNvPr id="124" name="Google Shape;124;p19"/>
          <p:cNvPicPr preferRelativeResize="0"/>
          <p:nvPr/>
        </p:nvPicPr>
        <p:blipFill>
          <a:blip r:embed="rId3">
            <a:alphaModFix/>
          </a:blip>
          <a:stretch>
            <a:fillRect/>
          </a:stretch>
        </p:blipFill>
        <p:spPr>
          <a:xfrm>
            <a:off x="729450" y="2113950"/>
            <a:ext cx="4734575" cy="2791650"/>
          </a:xfrm>
          <a:prstGeom prst="rect">
            <a:avLst/>
          </a:prstGeom>
          <a:noFill/>
          <a:ln>
            <a:noFill/>
          </a:ln>
        </p:spPr>
      </p:pic>
      <p:pic>
        <p:nvPicPr>
          <p:cNvPr id="125" name="Google Shape;125;p19"/>
          <p:cNvPicPr preferRelativeResize="0"/>
          <p:nvPr/>
        </p:nvPicPr>
        <p:blipFill>
          <a:blip r:embed="rId4">
            <a:alphaModFix/>
          </a:blip>
          <a:stretch>
            <a:fillRect/>
          </a:stretch>
        </p:blipFill>
        <p:spPr>
          <a:xfrm>
            <a:off x="5706400" y="2241900"/>
            <a:ext cx="2438400" cy="838200"/>
          </a:xfrm>
          <a:prstGeom prst="rect">
            <a:avLst/>
          </a:prstGeom>
          <a:noFill/>
          <a:ln>
            <a:noFill/>
          </a:ln>
        </p:spPr>
      </p:pic>
      <p:sp>
        <p:nvSpPr>
          <p:cNvPr id="126" name="Google Shape;126;p19"/>
          <p:cNvSpPr txBox="1"/>
          <p:nvPr/>
        </p:nvSpPr>
        <p:spPr>
          <a:xfrm>
            <a:off x="5568475" y="3195150"/>
            <a:ext cx="35082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500">
                <a:solidFill>
                  <a:schemeClr val="dk2"/>
                </a:solidFill>
              </a:rPr>
              <a:t>Podemos ver que para los casos ‘Divorced’ y ‘Married’ es mayor la tendencia a quedarse. En cambio, en el caso ‘Single’ la tendencia es muy marcada hacia dejar la compañía.</a:t>
            </a:r>
            <a:endParaRPr sz="15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040"/>
              <a:t>Pregunta 1: ¿Qué factores influyen más en la decisión de un empleado de dejar o no la compañía?</a:t>
            </a:r>
            <a:endParaRPr sz="2040"/>
          </a:p>
        </p:txBody>
      </p:sp>
      <p:sp>
        <p:nvSpPr>
          <p:cNvPr id="132" name="Google Shape;132;p20"/>
          <p:cNvSpPr txBox="1"/>
          <p:nvPr/>
        </p:nvSpPr>
        <p:spPr>
          <a:xfrm>
            <a:off x="5767150" y="3195150"/>
            <a:ext cx="35082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500">
                <a:solidFill>
                  <a:schemeClr val="dk2"/>
                </a:solidFill>
              </a:rPr>
              <a:t>En este caso, existe una tendencia muy marcada a quedarse en la compañía en los casos de empleados con un ‘Job Level’ Senior. Mientras que empleados con un ‘Job Level’ Entry tienden a dejarla.</a:t>
            </a:r>
            <a:endParaRPr sz="1500">
              <a:solidFill>
                <a:schemeClr val="dk2"/>
              </a:solidFill>
            </a:endParaRPr>
          </a:p>
        </p:txBody>
      </p:sp>
      <p:pic>
        <p:nvPicPr>
          <p:cNvPr id="133" name="Google Shape;133;p20"/>
          <p:cNvPicPr preferRelativeResize="0"/>
          <p:nvPr/>
        </p:nvPicPr>
        <p:blipFill>
          <a:blip r:embed="rId3">
            <a:alphaModFix/>
          </a:blip>
          <a:stretch>
            <a:fillRect/>
          </a:stretch>
        </p:blipFill>
        <p:spPr>
          <a:xfrm>
            <a:off x="5868150" y="2185988"/>
            <a:ext cx="2114550" cy="771525"/>
          </a:xfrm>
          <a:prstGeom prst="rect">
            <a:avLst/>
          </a:prstGeom>
          <a:noFill/>
          <a:ln>
            <a:noFill/>
          </a:ln>
        </p:spPr>
      </p:pic>
      <p:pic>
        <p:nvPicPr>
          <p:cNvPr id="134" name="Google Shape;134;p20"/>
          <p:cNvPicPr preferRelativeResize="0"/>
          <p:nvPr/>
        </p:nvPicPr>
        <p:blipFill>
          <a:blip r:embed="rId4">
            <a:alphaModFix/>
          </a:blip>
          <a:stretch>
            <a:fillRect/>
          </a:stretch>
        </p:blipFill>
        <p:spPr>
          <a:xfrm>
            <a:off x="729450" y="2120700"/>
            <a:ext cx="4839024" cy="285097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040"/>
              <a:t>Pregunta 1: ¿Qué factores influyen más en la decisión de un empleado de dejar o no la compañía?</a:t>
            </a:r>
            <a:endParaRPr sz="2040"/>
          </a:p>
        </p:txBody>
      </p:sp>
      <p:pic>
        <p:nvPicPr>
          <p:cNvPr id="140" name="Google Shape;140;p21"/>
          <p:cNvPicPr preferRelativeResize="0"/>
          <p:nvPr/>
        </p:nvPicPr>
        <p:blipFill>
          <a:blip r:embed="rId3">
            <a:alphaModFix/>
          </a:blip>
          <a:stretch>
            <a:fillRect/>
          </a:stretch>
        </p:blipFill>
        <p:spPr>
          <a:xfrm>
            <a:off x="729450" y="2093775"/>
            <a:ext cx="4177725" cy="2461368"/>
          </a:xfrm>
          <a:prstGeom prst="rect">
            <a:avLst/>
          </a:prstGeom>
          <a:noFill/>
          <a:ln>
            <a:noFill/>
          </a:ln>
        </p:spPr>
      </p:pic>
      <p:pic>
        <p:nvPicPr>
          <p:cNvPr id="141" name="Google Shape;141;p21"/>
          <p:cNvPicPr preferRelativeResize="0"/>
          <p:nvPr/>
        </p:nvPicPr>
        <p:blipFill>
          <a:blip r:embed="rId4">
            <a:alphaModFix/>
          </a:blip>
          <a:stretch>
            <a:fillRect/>
          </a:stretch>
        </p:blipFill>
        <p:spPr>
          <a:xfrm>
            <a:off x="5163000" y="2174575"/>
            <a:ext cx="3727600" cy="2380574"/>
          </a:xfrm>
          <a:prstGeom prst="rect">
            <a:avLst/>
          </a:prstGeom>
          <a:noFill/>
          <a:ln>
            <a:noFill/>
          </a:ln>
        </p:spPr>
      </p:pic>
      <p:sp>
        <p:nvSpPr>
          <p:cNvPr id="142" name="Google Shape;142;p21"/>
          <p:cNvSpPr txBox="1"/>
          <p:nvPr/>
        </p:nvSpPr>
        <p:spPr>
          <a:xfrm>
            <a:off x="1029375" y="4555150"/>
            <a:ext cx="3877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500">
                <a:solidFill>
                  <a:schemeClr val="dk2"/>
                </a:solidFill>
              </a:rPr>
              <a:t>Los empleados que realizan trabajo remoto tienden más a quedarse.</a:t>
            </a:r>
            <a:endParaRPr sz="1500">
              <a:solidFill>
                <a:schemeClr val="dk2"/>
              </a:solidFill>
            </a:endParaRPr>
          </a:p>
        </p:txBody>
      </p:sp>
      <p:sp>
        <p:nvSpPr>
          <p:cNvPr id="143" name="Google Shape;143;p21"/>
          <p:cNvSpPr txBox="1"/>
          <p:nvPr/>
        </p:nvSpPr>
        <p:spPr>
          <a:xfrm>
            <a:off x="5194250" y="4555150"/>
            <a:ext cx="3877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500">
                <a:solidFill>
                  <a:schemeClr val="dk2"/>
                </a:solidFill>
              </a:rPr>
              <a:t>Los empleados que poseen un doctorado tienden más a quedarse.</a:t>
            </a:r>
            <a:endParaRPr sz="15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