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347" r:id="rId2"/>
    <p:sldId id="258" r:id="rId3"/>
    <p:sldId id="259" r:id="rId4"/>
    <p:sldId id="260" r:id="rId5"/>
    <p:sldId id="264" r:id="rId6"/>
    <p:sldId id="348" r:id="rId7"/>
    <p:sldId id="349" r:id="rId8"/>
    <p:sldId id="267" r:id="rId9"/>
    <p:sldId id="350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6" r:id="rId24"/>
    <p:sldId id="288" r:id="rId25"/>
    <p:sldId id="289" r:id="rId26"/>
    <p:sldId id="291" r:id="rId27"/>
    <p:sldId id="293" r:id="rId28"/>
    <p:sldId id="295" r:id="rId29"/>
    <p:sldId id="296" r:id="rId30"/>
    <p:sldId id="298" r:id="rId31"/>
    <p:sldId id="299" r:id="rId32"/>
    <p:sldId id="300" r:id="rId33"/>
    <p:sldId id="302" r:id="rId34"/>
    <p:sldId id="303" r:id="rId35"/>
    <p:sldId id="304" r:id="rId36"/>
    <p:sldId id="306" r:id="rId37"/>
    <p:sldId id="307" r:id="rId38"/>
    <p:sldId id="309" r:id="rId39"/>
    <p:sldId id="310" r:id="rId40"/>
    <p:sldId id="312" r:id="rId41"/>
    <p:sldId id="314" r:id="rId42"/>
    <p:sldId id="316" r:id="rId43"/>
    <p:sldId id="317" r:id="rId44"/>
    <p:sldId id="319" r:id="rId45"/>
    <p:sldId id="321" r:id="rId46"/>
    <p:sldId id="322" r:id="rId47"/>
    <p:sldId id="324" r:id="rId48"/>
    <p:sldId id="325" r:id="rId49"/>
    <p:sldId id="327" r:id="rId50"/>
    <p:sldId id="329" r:id="rId51"/>
    <p:sldId id="330" r:id="rId52"/>
    <p:sldId id="331" r:id="rId53"/>
    <p:sldId id="332" r:id="rId54"/>
    <p:sldId id="334" r:id="rId55"/>
    <p:sldId id="337" r:id="rId56"/>
    <p:sldId id="339" r:id="rId57"/>
    <p:sldId id="341" r:id="rId58"/>
    <p:sldId id="343" r:id="rId59"/>
    <p:sldId id="345" r:id="rId60"/>
    <p:sldId id="346" r:id="rId61"/>
  </p:sldIdLst>
  <p:sldSz cx="9791700" cy="7340600"/>
  <p:notesSz cx="9791700" cy="73406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3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91700" cy="73406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067" y="-18124"/>
            <a:ext cx="9374647" cy="6905601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114" y="4757797"/>
            <a:ext cx="9064278" cy="1836553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066" y="1"/>
            <a:ext cx="6222864" cy="344247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2864" y="228013"/>
            <a:ext cx="9081238" cy="6150357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83391" y="715369"/>
            <a:ext cx="8067149" cy="2961210"/>
          </a:xfrm>
        </p:spPr>
        <p:txBody>
          <a:bodyPr anchor="b">
            <a:normAutofit/>
          </a:bodyPr>
          <a:lstStyle>
            <a:lvl1pPr algn="r">
              <a:defRPr sz="770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93737" y="3689385"/>
            <a:ext cx="8044164" cy="589060"/>
          </a:xfrm>
        </p:spPr>
        <p:txBody>
          <a:bodyPr anchor="t">
            <a:noAutofit/>
          </a:bodyPr>
          <a:lstStyle>
            <a:lvl1pPr marL="0" indent="0" algn="r">
              <a:buNone/>
              <a:defRPr sz="2569">
                <a:solidFill>
                  <a:schemeClr val="bg1">
                    <a:lumMod val="50000"/>
                  </a:schemeClr>
                </a:solidFill>
              </a:defRPr>
            </a:lvl1pPr>
            <a:lvl2pPr marL="489387" indent="0" algn="ctr">
              <a:buNone/>
              <a:defRPr sz="2141"/>
            </a:lvl2pPr>
            <a:lvl3pPr marL="978774" indent="0" algn="ctr">
              <a:buNone/>
              <a:defRPr sz="1927"/>
            </a:lvl3pPr>
            <a:lvl4pPr marL="1468161" indent="0" algn="ctr">
              <a:buNone/>
              <a:defRPr sz="1713"/>
            </a:lvl4pPr>
            <a:lvl5pPr marL="1957548" indent="0" algn="ctr">
              <a:buNone/>
              <a:defRPr sz="1713"/>
            </a:lvl5pPr>
            <a:lvl6pPr marL="2446934" indent="0" algn="ctr">
              <a:buNone/>
              <a:defRPr sz="1713"/>
            </a:lvl6pPr>
            <a:lvl7pPr marL="2936321" indent="0" algn="ctr">
              <a:buNone/>
              <a:defRPr sz="1713"/>
            </a:lvl7pPr>
            <a:lvl8pPr marL="3425708" indent="0" algn="ctr">
              <a:buNone/>
              <a:defRPr sz="1713"/>
            </a:lvl8pPr>
            <a:lvl9pPr marL="3915095" indent="0" algn="ctr">
              <a:buNone/>
              <a:defRPr sz="171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928963" y="5045985"/>
            <a:ext cx="4934122" cy="1008670"/>
          </a:xfrm>
        </p:spPr>
        <p:txBody>
          <a:bodyPr/>
          <a:lstStyle>
            <a:lvl1pPr algn="ctr">
              <a:defRPr sz="449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993" y="5303295"/>
            <a:ext cx="3198653" cy="982986"/>
          </a:xfrm>
        </p:spPr>
        <p:txBody>
          <a:bodyPr vert="horz" lIns="91440" tIns="45720" rIns="91440" bIns="45720" rtlCol="0" anchor="ctr"/>
          <a:lstStyle>
            <a:lvl1pPr algn="r">
              <a:defRPr lang="en-US" sz="4496" dirty="0"/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925792" y="4088759"/>
            <a:ext cx="728584" cy="533548"/>
          </a:xfrm>
        </p:spPr>
        <p:txBody>
          <a:bodyPr/>
          <a:lstStyle>
            <a:lvl1pPr>
              <a:defRPr sz="256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  <p:sp>
        <p:nvSpPr>
          <p:cNvPr id="33" name="5-Point Star 32"/>
          <p:cNvSpPr/>
          <p:nvPr/>
        </p:nvSpPr>
        <p:spPr>
          <a:xfrm rot="21420000">
            <a:off x="3343089" y="5413059"/>
            <a:ext cx="551893" cy="55165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74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84" y="4395297"/>
            <a:ext cx="8348250" cy="630283"/>
          </a:xfrm>
        </p:spPr>
        <p:txBody>
          <a:bodyPr anchor="b"/>
          <a:lstStyle>
            <a:lvl1pPr>
              <a:defRPr sz="342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785" y="734060"/>
            <a:ext cx="8346487" cy="341973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425"/>
            </a:lvl1pPr>
            <a:lvl2pPr marL="489387" indent="0">
              <a:buNone/>
              <a:defRPr sz="2997"/>
            </a:lvl2pPr>
            <a:lvl3pPr marL="978774" indent="0">
              <a:buNone/>
              <a:defRPr sz="2569"/>
            </a:lvl3pPr>
            <a:lvl4pPr marL="1468161" indent="0">
              <a:buNone/>
              <a:defRPr sz="2141"/>
            </a:lvl4pPr>
            <a:lvl5pPr marL="1957548" indent="0">
              <a:buNone/>
              <a:defRPr sz="2141"/>
            </a:lvl5pPr>
            <a:lvl6pPr marL="2446934" indent="0">
              <a:buNone/>
              <a:defRPr sz="2141"/>
            </a:lvl6pPr>
            <a:lvl7pPr marL="2936321" indent="0">
              <a:buNone/>
              <a:defRPr sz="2141"/>
            </a:lvl7pPr>
            <a:lvl8pPr marL="3425708" indent="0">
              <a:buNone/>
              <a:defRPr sz="2141"/>
            </a:lvl8pPr>
            <a:lvl9pPr marL="3915095" indent="0">
              <a:buNone/>
              <a:defRPr sz="214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767" y="5033869"/>
            <a:ext cx="8348266" cy="730498"/>
          </a:xfrm>
        </p:spPr>
        <p:txBody>
          <a:bodyPr anchor="t"/>
          <a:lstStyle>
            <a:lvl1pPr marL="0" indent="0" algn="l">
              <a:buNone/>
              <a:defRPr sz="1713"/>
            </a:lvl1pPr>
            <a:lvl2pPr marL="489387" indent="0">
              <a:buNone/>
              <a:defRPr sz="1499"/>
            </a:lvl2pPr>
            <a:lvl3pPr marL="978774" indent="0">
              <a:buNone/>
              <a:defRPr sz="1284"/>
            </a:lvl3pPr>
            <a:lvl4pPr marL="1468161" indent="0">
              <a:buNone/>
              <a:defRPr sz="1070"/>
            </a:lvl4pPr>
            <a:lvl5pPr marL="1957548" indent="0">
              <a:buNone/>
              <a:defRPr sz="1070"/>
            </a:lvl5pPr>
            <a:lvl6pPr marL="2446934" indent="0">
              <a:buNone/>
              <a:defRPr sz="1070"/>
            </a:lvl6pPr>
            <a:lvl7pPr marL="2936321" indent="0">
              <a:buNone/>
              <a:defRPr sz="1070"/>
            </a:lvl7pPr>
            <a:lvl8pPr marL="3425708" indent="0">
              <a:buNone/>
              <a:defRPr sz="1070"/>
            </a:lvl8pPr>
            <a:lvl9pPr marL="3915095" indent="0">
              <a:buNone/>
              <a:defRPr sz="10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447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85" y="734061"/>
            <a:ext cx="8350012" cy="3419730"/>
          </a:xfrm>
        </p:spPr>
        <p:txBody>
          <a:bodyPr anchor="ctr">
            <a:normAutofit/>
          </a:bodyPr>
          <a:lstStyle>
            <a:lvl1pPr algn="ctr">
              <a:defRPr sz="51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768" y="4395297"/>
            <a:ext cx="8348267" cy="13632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7"/>
            </a:lvl1pPr>
            <a:lvl2pPr marL="489387" indent="0">
              <a:buNone/>
              <a:defRPr sz="1499"/>
            </a:lvl2pPr>
            <a:lvl3pPr marL="978774" indent="0">
              <a:buNone/>
              <a:defRPr sz="1284"/>
            </a:lvl3pPr>
            <a:lvl4pPr marL="1468161" indent="0">
              <a:buNone/>
              <a:defRPr sz="1070"/>
            </a:lvl4pPr>
            <a:lvl5pPr marL="1957548" indent="0">
              <a:buNone/>
              <a:defRPr sz="1070"/>
            </a:lvl5pPr>
            <a:lvl6pPr marL="2446934" indent="0">
              <a:buNone/>
              <a:defRPr sz="1070"/>
            </a:lvl6pPr>
            <a:lvl7pPr marL="2936321" indent="0">
              <a:buNone/>
              <a:defRPr sz="1070"/>
            </a:lvl7pPr>
            <a:lvl8pPr marL="3425708" indent="0">
              <a:buNone/>
              <a:defRPr sz="1070"/>
            </a:lvl8pPr>
            <a:lvl9pPr marL="3915095" indent="0">
              <a:buNone/>
              <a:defRPr sz="10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358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891" y="734060"/>
            <a:ext cx="7649782" cy="3121954"/>
          </a:xfrm>
        </p:spPr>
        <p:txBody>
          <a:bodyPr anchor="ctr">
            <a:normAutofit/>
          </a:bodyPr>
          <a:lstStyle>
            <a:lvl1pPr algn="ctr">
              <a:defRPr sz="51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45056" y="3864071"/>
            <a:ext cx="6961452" cy="404352"/>
          </a:xfrm>
        </p:spPr>
        <p:txBody>
          <a:bodyPr anchor="t">
            <a:normAutofit/>
          </a:bodyPr>
          <a:lstStyle>
            <a:lvl1pPr marL="0" indent="0" algn="r">
              <a:buNone/>
              <a:defRPr sz="14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9387" indent="0">
              <a:buNone/>
              <a:defRPr sz="1499"/>
            </a:lvl2pPr>
            <a:lvl3pPr marL="978774" indent="0">
              <a:buNone/>
              <a:defRPr sz="1284"/>
            </a:lvl3pPr>
            <a:lvl4pPr marL="1468161" indent="0">
              <a:buNone/>
              <a:defRPr sz="1070"/>
            </a:lvl4pPr>
            <a:lvl5pPr marL="1957548" indent="0">
              <a:buNone/>
              <a:defRPr sz="1070"/>
            </a:lvl5pPr>
            <a:lvl6pPr marL="2446934" indent="0">
              <a:buNone/>
              <a:defRPr sz="1070"/>
            </a:lvl6pPr>
            <a:lvl7pPr marL="2936321" indent="0">
              <a:buNone/>
              <a:defRPr sz="1070"/>
            </a:lvl7pPr>
            <a:lvl8pPr marL="3425708" indent="0">
              <a:buNone/>
              <a:defRPr sz="1070"/>
            </a:lvl8pPr>
            <a:lvl9pPr marL="3915095" indent="0">
              <a:buNone/>
              <a:defRPr sz="10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784" y="4395298"/>
            <a:ext cx="8349996" cy="13574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7"/>
            </a:lvl1pPr>
            <a:lvl2pPr marL="489387" indent="0">
              <a:buNone/>
              <a:defRPr sz="1499"/>
            </a:lvl2pPr>
            <a:lvl3pPr marL="978774" indent="0">
              <a:buNone/>
              <a:defRPr sz="1284"/>
            </a:lvl3pPr>
            <a:lvl4pPr marL="1468161" indent="0">
              <a:buNone/>
              <a:defRPr sz="1070"/>
            </a:lvl4pPr>
            <a:lvl5pPr marL="1957548" indent="0">
              <a:buNone/>
              <a:defRPr sz="1070"/>
            </a:lvl5pPr>
            <a:lvl6pPr marL="2446934" indent="0">
              <a:buNone/>
              <a:defRPr sz="1070"/>
            </a:lvl6pPr>
            <a:lvl7pPr marL="2936321" indent="0">
              <a:buNone/>
              <a:defRPr sz="1070"/>
            </a:lvl7pPr>
            <a:lvl8pPr marL="3425708" indent="0">
              <a:buNone/>
              <a:defRPr sz="1070"/>
            </a:lvl8pPr>
            <a:lvl9pPr marL="3915095" indent="0">
              <a:buNone/>
              <a:defRPr sz="10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extBox 9"/>
          <p:cNvSpPr txBox="1"/>
          <p:nvPr/>
        </p:nvSpPr>
        <p:spPr>
          <a:xfrm>
            <a:off x="432917" y="950328"/>
            <a:ext cx="489585" cy="625927"/>
          </a:xfrm>
          <a:prstGeom prst="rect">
            <a:avLst/>
          </a:prstGeom>
        </p:spPr>
        <p:txBody>
          <a:bodyPr vert="horz" lIns="97875" tIns="48937" rIns="97875" bIns="4893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6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6528" y="3111012"/>
            <a:ext cx="489585" cy="625927"/>
          </a:xfrm>
          <a:prstGeom prst="rect">
            <a:avLst/>
          </a:prstGeom>
        </p:spPr>
        <p:txBody>
          <a:bodyPr vert="horz" lIns="97875" tIns="48937" rIns="97875" bIns="4893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63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94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84" y="1845164"/>
            <a:ext cx="8348249" cy="2688594"/>
          </a:xfrm>
        </p:spPr>
        <p:txBody>
          <a:bodyPr anchor="b">
            <a:normAutofit/>
          </a:bodyPr>
          <a:lstStyle>
            <a:lvl1pPr algn="l">
              <a:defRPr sz="51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784" y="4546364"/>
            <a:ext cx="8348249" cy="1220912"/>
          </a:xfrm>
        </p:spPr>
        <p:txBody>
          <a:bodyPr anchor="t">
            <a:normAutofit/>
          </a:bodyPr>
          <a:lstStyle>
            <a:lvl1pPr marL="0" indent="0" algn="l">
              <a:buNone/>
              <a:defRPr sz="1927"/>
            </a:lvl1pPr>
            <a:lvl2pPr marL="489387" indent="0">
              <a:buNone/>
              <a:defRPr sz="1499"/>
            </a:lvl2pPr>
            <a:lvl3pPr marL="978774" indent="0">
              <a:buNone/>
              <a:defRPr sz="1284"/>
            </a:lvl3pPr>
            <a:lvl4pPr marL="1468161" indent="0">
              <a:buNone/>
              <a:defRPr sz="1070"/>
            </a:lvl4pPr>
            <a:lvl5pPr marL="1957548" indent="0">
              <a:buNone/>
              <a:defRPr sz="1070"/>
            </a:lvl5pPr>
            <a:lvl6pPr marL="2446934" indent="0">
              <a:buNone/>
              <a:defRPr sz="1070"/>
            </a:lvl6pPr>
            <a:lvl7pPr marL="2936321" indent="0">
              <a:buNone/>
              <a:defRPr sz="1070"/>
            </a:lvl7pPr>
            <a:lvl8pPr marL="3425708" indent="0">
              <a:buNone/>
              <a:defRPr sz="1070"/>
            </a:lvl8pPr>
            <a:lvl9pPr marL="3915095" indent="0">
              <a:buNone/>
              <a:defRPr sz="10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6668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50784" y="734062"/>
            <a:ext cx="8348249" cy="1233029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0785" y="2208597"/>
            <a:ext cx="2658447" cy="6168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569" b="0">
                <a:solidFill>
                  <a:schemeClr val="accent1"/>
                </a:solidFill>
              </a:defRPr>
            </a:lvl1pPr>
            <a:lvl2pPr marL="489387" indent="0">
              <a:buNone/>
              <a:defRPr sz="2141" b="1"/>
            </a:lvl2pPr>
            <a:lvl3pPr marL="978774" indent="0">
              <a:buNone/>
              <a:defRPr sz="1927" b="1"/>
            </a:lvl3pPr>
            <a:lvl4pPr marL="1468161" indent="0">
              <a:buNone/>
              <a:defRPr sz="1713" b="1"/>
            </a:lvl4pPr>
            <a:lvl5pPr marL="1957548" indent="0">
              <a:buNone/>
              <a:defRPr sz="1713" b="1"/>
            </a:lvl5pPr>
            <a:lvl6pPr marL="2446934" indent="0">
              <a:buNone/>
              <a:defRPr sz="1713" b="1"/>
            </a:lvl6pPr>
            <a:lvl7pPr marL="2936321" indent="0">
              <a:buNone/>
              <a:defRPr sz="1713" b="1"/>
            </a:lvl7pPr>
            <a:lvl8pPr marL="3425708" indent="0">
              <a:buNone/>
              <a:defRPr sz="1713" b="1"/>
            </a:lvl8pPr>
            <a:lvl9pPr marL="3915095" indent="0">
              <a:buNone/>
              <a:defRPr sz="171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50785" y="2825412"/>
            <a:ext cx="2658447" cy="2927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99"/>
            </a:lvl1pPr>
            <a:lvl2pPr marL="489387" indent="0">
              <a:buNone/>
              <a:defRPr sz="1284"/>
            </a:lvl2pPr>
            <a:lvl3pPr marL="978774" indent="0">
              <a:buNone/>
              <a:defRPr sz="1070"/>
            </a:lvl3pPr>
            <a:lvl4pPr marL="1468161" indent="0">
              <a:buNone/>
              <a:defRPr sz="963"/>
            </a:lvl4pPr>
            <a:lvl5pPr marL="1957548" indent="0">
              <a:buNone/>
              <a:defRPr sz="963"/>
            </a:lvl5pPr>
            <a:lvl6pPr marL="2446934" indent="0">
              <a:buNone/>
              <a:defRPr sz="963"/>
            </a:lvl6pPr>
            <a:lvl7pPr marL="2936321" indent="0">
              <a:buNone/>
              <a:defRPr sz="963"/>
            </a:lvl7pPr>
            <a:lvl8pPr marL="3425708" indent="0">
              <a:buNone/>
              <a:defRPr sz="963"/>
            </a:lvl8pPr>
            <a:lvl9pPr marL="3915095" indent="0">
              <a:buNone/>
              <a:defRPr sz="9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0931" y="2208597"/>
            <a:ext cx="2658447" cy="6168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569" b="0">
                <a:solidFill>
                  <a:schemeClr val="accent1"/>
                </a:solidFill>
              </a:defRPr>
            </a:lvl1pPr>
            <a:lvl2pPr marL="489387" indent="0">
              <a:buNone/>
              <a:defRPr sz="2141" b="1"/>
            </a:lvl2pPr>
            <a:lvl3pPr marL="978774" indent="0">
              <a:buNone/>
              <a:defRPr sz="1927" b="1"/>
            </a:lvl3pPr>
            <a:lvl4pPr marL="1468161" indent="0">
              <a:buNone/>
              <a:defRPr sz="1713" b="1"/>
            </a:lvl4pPr>
            <a:lvl5pPr marL="1957548" indent="0">
              <a:buNone/>
              <a:defRPr sz="1713" b="1"/>
            </a:lvl5pPr>
            <a:lvl6pPr marL="2446934" indent="0">
              <a:buNone/>
              <a:defRPr sz="1713" b="1"/>
            </a:lvl6pPr>
            <a:lvl7pPr marL="2936321" indent="0">
              <a:buNone/>
              <a:defRPr sz="1713" b="1"/>
            </a:lvl7pPr>
            <a:lvl8pPr marL="3425708" indent="0">
              <a:buNone/>
              <a:defRPr sz="1713" b="1"/>
            </a:lvl8pPr>
            <a:lvl9pPr marL="3915095" indent="0">
              <a:buNone/>
              <a:defRPr sz="171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0930" y="2825412"/>
            <a:ext cx="2658447" cy="2927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99"/>
            </a:lvl1pPr>
            <a:lvl2pPr marL="489387" indent="0">
              <a:buNone/>
              <a:defRPr sz="1284"/>
            </a:lvl2pPr>
            <a:lvl3pPr marL="978774" indent="0">
              <a:buNone/>
              <a:defRPr sz="1070"/>
            </a:lvl3pPr>
            <a:lvl4pPr marL="1468161" indent="0">
              <a:buNone/>
              <a:defRPr sz="963"/>
            </a:lvl4pPr>
            <a:lvl5pPr marL="1957548" indent="0">
              <a:buNone/>
              <a:defRPr sz="963"/>
            </a:lvl5pPr>
            <a:lvl6pPr marL="2446934" indent="0">
              <a:buNone/>
              <a:defRPr sz="963"/>
            </a:lvl6pPr>
            <a:lvl7pPr marL="2936321" indent="0">
              <a:buNone/>
              <a:defRPr sz="963"/>
            </a:lvl7pPr>
            <a:lvl8pPr marL="3425708" indent="0">
              <a:buNone/>
              <a:defRPr sz="963"/>
            </a:lvl8pPr>
            <a:lvl9pPr marL="3915095" indent="0">
              <a:buNone/>
              <a:defRPr sz="9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0586" y="2208597"/>
            <a:ext cx="2658447" cy="6168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569" b="0">
                <a:solidFill>
                  <a:schemeClr val="accent1"/>
                </a:solidFill>
              </a:defRPr>
            </a:lvl1pPr>
            <a:lvl2pPr marL="489387" indent="0">
              <a:buNone/>
              <a:defRPr sz="2141" b="1"/>
            </a:lvl2pPr>
            <a:lvl3pPr marL="978774" indent="0">
              <a:buNone/>
              <a:defRPr sz="1927" b="1"/>
            </a:lvl3pPr>
            <a:lvl4pPr marL="1468161" indent="0">
              <a:buNone/>
              <a:defRPr sz="1713" b="1"/>
            </a:lvl4pPr>
            <a:lvl5pPr marL="1957548" indent="0">
              <a:buNone/>
              <a:defRPr sz="1713" b="1"/>
            </a:lvl5pPr>
            <a:lvl6pPr marL="2446934" indent="0">
              <a:buNone/>
              <a:defRPr sz="1713" b="1"/>
            </a:lvl6pPr>
            <a:lvl7pPr marL="2936321" indent="0">
              <a:buNone/>
              <a:defRPr sz="1713" b="1"/>
            </a:lvl7pPr>
            <a:lvl8pPr marL="3425708" indent="0">
              <a:buNone/>
              <a:defRPr sz="1713" b="1"/>
            </a:lvl8pPr>
            <a:lvl9pPr marL="3915095" indent="0">
              <a:buNone/>
              <a:defRPr sz="171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40586" y="2825412"/>
            <a:ext cx="2658447" cy="2927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99"/>
            </a:lvl1pPr>
            <a:lvl2pPr marL="489387" indent="0">
              <a:buNone/>
              <a:defRPr sz="1284"/>
            </a:lvl2pPr>
            <a:lvl3pPr marL="978774" indent="0">
              <a:buNone/>
              <a:defRPr sz="1070"/>
            </a:lvl3pPr>
            <a:lvl4pPr marL="1468161" indent="0">
              <a:buNone/>
              <a:defRPr sz="963"/>
            </a:lvl4pPr>
            <a:lvl5pPr marL="1957548" indent="0">
              <a:buNone/>
              <a:defRPr sz="963"/>
            </a:lvl5pPr>
            <a:lvl6pPr marL="2446934" indent="0">
              <a:buNone/>
              <a:defRPr sz="963"/>
            </a:lvl6pPr>
            <a:lvl7pPr marL="2936321" indent="0">
              <a:buNone/>
              <a:defRPr sz="963"/>
            </a:lvl7pPr>
            <a:lvl8pPr marL="3425708" indent="0">
              <a:buNone/>
              <a:defRPr sz="963"/>
            </a:lvl8pPr>
            <a:lvl9pPr marL="3915095" indent="0">
              <a:buNone/>
              <a:defRPr sz="9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8328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50784" y="734062"/>
            <a:ext cx="8349996" cy="1233029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55634" y="4081349"/>
            <a:ext cx="2658447" cy="6168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355" b="0">
                <a:solidFill>
                  <a:schemeClr val="accent1"/>
                </a:solidFill>
              </a:defRPr>
            </a:lvl1pPr>
            <a:lvl2pPr marL="489387" indent="0">
              <a:buNone/>
              <a:defRPr sz="2141" b="1"/>
            </a:lvl2pPr>
            <a:lvl3pPr marL="978774" indent="0">
              <a:buNone/>
              <a:defRPr sz="1927" b="1"/>
            </a:lvl3pPr>
            <a:lvl4pPr marL="1468161" indent="0">
              <a:buNone/>
              <a:defRPr sz="1713" b="1"/>
            </a:lvl4pPr>
            <a:lvl5pPr marL="1957548" indent="0">
              <a:buNone/>
              <a:defRPr sz="1713" b="1"/>
            </a:lvl5pPr>
            <a:lvl6pPr marL="2446934" indent="0">
              <a:buNone/>
              <a:defRPr sz="1713" b="1"/>
            </a:lvl6pPr>
            <a:lvl7pPr marL="2936321" indent="0">
              <a:buNone/>
              <a:defRPr sz="1713" b="1"/>
            </a:lvl7pPr>
            <a:lvl8pPr marL="3425708" indent="0">
              <a:buNone/>
              <a:defRPr sz="1713" b="1"/>
            </a:lvl8pPr>
            <a:lvl9pPr marL="3915095" indent="0">
              <a:buNone/>
              <a:defRPr sz="171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50767" y="2208598"/>
            <a:ext cx="2658447" cy="164486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13"/>
            </a:lvl1pPr>
            <a:lvl2pPr marL="489387" indent="0">
              <a:buNone/>
              <a:defRPr sz="1713"/>
            </a:lvl2pPr>
            <a:lvl3pPr marL="978774" indent="0">
              <a:buNone/>
              <a:defRPr sz="1713"/>
            </a:lvl3pPr>
            <a:lvl4pPr marL="1468161" indent="0">
              <a:buNone/>
              <a:defRPr sz="1713"/>
            </a:lvl4pPr>
            <a:lvl5pPr marL="1957548" indent="0">
              <a:buNone/>
              <a:defRPr sz="1713"/>
            </a:lvl5pPr>
            <a:lvl6pPr marL="2446934" indent="0">
              <a:buNone/>
              <a:defRPr sz="1713"/>
            </a:lvl6pPr>
            <a:lvl7pPr marL="2936321" indent="0">
              <a:buNone/>
              <a:defRPr sz="1713"/>
            </a:lvl7pPr>
            <a:lvl8pPr marL="3425708" indent="0">
              <a:buNone/>
              <a:defRPr sz="1713"/>
            </a:lvl8pPr>
            <a:lvl9pPr marL="3915095" indent="0">
              <a:buNone/>
              <a:defRPr sz="17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55634" y="4698164"/>
            <a:ext cx="2658447" cy="10546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99"/>
            </a:lvl1pPr>
            <a:lvl2pPr marL="489387" indent="0">
              <a:buNone/>
              <a:defRPr sz="1284"/>
            </a:lvl2pPr>
            <a:lvl3pPr marL="978774" indent="0">
              <a:buNone/>
              <a:defRPr sz="1070"/>
            </a:lvl3pPr>
            <a:lvl4pPr marL="1468161" indent="0">
              <a:buNone/>
              <a:defRPr sz="963"/>
            </a:lvl4pPr>
            <a:lvl5pPr marL="1957548" indent="0">
              <a:buNone/>
              <a:defRPr sz="963"/>
            </a:lvl5pPr>
            <a:lvl6pPr marL="2446934" indent="0">
              <a:buNone/>
              <a:defRPr sz="963"/>
            </a:lvl6pPr>
            <a:lvl7pPr marL="2936321" indent="0">
              <a:buNone/>
              <a:defRPr sz="963"/>
            </a:lvl7pPr>
            <a:lvl8pPr marL="3425708" indent="0">
              <a:buNone/>
              <a:defRPr sz="963"/>
            </a:lvl8pPr>
            <a:lvl9pPr marL="3915095" indent="0">
              <a:buNone/>
              <a:defRPr sz="9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3170" y="4081349"/>
            <a:ext cx="2658447" cy="6168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355" b="0">
                <a:solidFill>
                  <a:schemeClr val="accent1"/>
                </a:solidFill>
              </a:defRPr>
            </a:lvl1pPr>
            <a:lvl2pPr marL="489387" indent="0">
              <a:buNone/>
              <a:defRPr sz="2141" b="1"/>
            </a:lvl2pPr>
            <a:lvl3pPr marL="978774" indent="0">
              <a:buNone/>
              <a:defRPr sz="1927" b="1"/>
            </a:lvl3pPr>
            <a:lvl4pPr marL="1468161" indent="0">
              <a:buNone/>
              <a:defRPr sz="1713" b="1"/>
            </a:lvl4pPr>
            <a:lvl5pPr marL="1957548" indent="0">
              <a:buNone/>
              <a:defRPr sz="1713" b="1"/>
            </a:lvl5pPr>
            <a:lvl6pPr marL="2446934" indent="0">
              <a:buNone/>
              <a:defRPr sz="1713" b="1"/>
            </a:lvl6pPr>
            <a:lvl7pPr marL="2936321" indent="0">
              <a:buNone/>
              <a:defRPr sz="1713" b="1"/>
            </a:lvl7pPr>
            <a:lvl8pPr marL="3425708" indent="0">
              <a:buNone/>
              <a:defRPr sz="1713" b="1"/>
            </a:lvl8pPr>
            <a:lvl9pPr marL="3915095" indent="0">
              <a:buNone/>
              <a:defRPr sz="171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2036" y="2208599"/>
            <a:ext cx="2658447" cy="1643272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13"/>
            </a:lvl1pPr>
            <a:lvl2pPr marL="489387" indent="0">
              <a:buNone/>
              <a:defRPr sz="1713"/>
            </a:lvl2pPr>
            <a:lvl3pPr marL="978774" indent="0">
              <a:buNone/>
              <a:defRPr sz="1713"/>
            </a:lvl3pPr>
            <a:lvl4pPr marL="1468161" indent="0">
              <a:buNone/>
              <a:defRPr sz="1713"/>
            </a:lvl4pPr>
            <a:lvl5pPr marL="1957548" indent="0">
              <a:buNone/>
              <a:defRPr sz="1713"/>
            </a:lvl5pPr>
            <a:lvl6pPr marL="2446934" indent="0">
              <a:buNone/>
              <a:defRPr sz="1713"/>
            </a:lvl6pPr>
            <a:lvl7pPr marL="2936321" indent="0">
              <a:buNone/>
              <a:defRPr sz="1713"/>
            </a:lvl7pPr>
            <a:lvl8pPr marL="3425708" indent="0">
              <a:buNone/>
              <a:defRPr sz="1713"/>
            </a:lvl8pPr>
            <a:lvl9pPr marL="3915095" indent="0">
              <a:buNone/>
              <a:defRPr sz="17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2036" y="4698162"/>
            <a:ext cx="2659581" cy="10546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99"/>
            </a:lvl1pPr>
            <a:lvl2pPr marL="489387" indent="0">
              <a:buNone/>
              <a:defRPr sz="1284"/>
            </a:lvl2pPr>
            <a:lvl3pPr marL="978774" indent="0">
              <a:buNone/>
              <a:defRPr sz="1070"/>
            </a:lvl3pPr>
            <a:lvl4pPr marL="1468161" indent="0">
              <a:buNone/>
              <a:defRPr sz="963"/>
            </a:lvl4pPr>
            <a:lvl5pPr marL="1957548" indent="0">
              <a:buNone/>
              <a:defRPr sz="963"/>
            </a:lvl5pPr>
            <a:lvl6pPr marL="2446934" indent="0">
              <a:buNone/>
              <a:defRPr sz="963"/>
            </a:lvl6pPr>
            <a:lvl7pPr marL="2936321" indent="0">
              <a:buNone/>
              <a:defRPr sz="963"/>
            </a:lvl7pPr>
            <a:lvl8pPr marL="3425708" indent="0">
              <a:buNone/>
              <a:defRPr sz="963"/>
            </a:lvl8pPr>
            <a:lvl9pPr marL="3915095" indent="0">
              <a:buNone/>
              <a:defRPr sz="9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9433" y="4081349"/>
            <a:ext cx="2658447" cy="6168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355" b="0">
                <a:solidFill>
                  <a:schemeClr val="accent1"/>
                </a:solidFill>
              </a:defRPr>
            </a:lvl1pPr>
            <a:lvl2pPr marL="489387" indent="0">
              <a:buNone/>
              <a:defRPr sz="2141" b="1"/>
            </a:lvl2pPr>
            <a:lvl3pPr marL="978774" indent="0">
              <a:buNone/>
              <a:defRPr sz="1927" b="1"/>
            </a:lvl3pPr>
            <a:lvl4pPr marL="1468161" indent="0">
              <a:buNone/>
              <a:defRPr sz="1713" b="1"/>
            </a:lvl4pPr>
            <a:lvl5pPr marL="1957548" indent="0">
              <a:buNone/>
              <a:defRPr sz="1713" b="1"/>
            </a:lvl5pPr>
            <a:lvl6pPr marL="2446934" indent="0">
              <a:buNone/>
              <a:defRPr sz="1713" b="1"/>
            </a:lvl6pPr>
            <a:lvl7pPr marL="2936321" indent="0">
              <a:buNone/>
              <a:defRPr sz="1713" b="1"/>
            </a:lvl7pPr>
            <a:lvl8pPr marL="3425708" indent="0">
              <a:buNone/>
              <a:defRPr sz="1713" b="1"/>
            </a:lvl8pPr>
            <a:lvl9pPr marL="3915095" indent="0">
              <a:buNone/>
              <a:defRPr sz="171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39332" y="2208596"/>
            <a:ext cx="2658447" cy="1645369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13"/>
            </a:lvl1pPr>
            <a:lvl2pPr marL="489387" indent="0">
              <a:buNone/>
              <a:defRPr sz="1713"/>
            </a:lvl2pPr>
            <a:lvl3pPr marL="978774" indent="0">
              <a:buNone/>
              <a:defRPr sz="1713"/>
            </a:lvl3pPr>
            <a:lvl4pPr marL="1468161" indent="0">
              <a:buNone/>
              <a:defRPr sz="1713"/>
            </a:lvl4pPr>
            <a:lvl5pPr marL="1957548" indent="0">
              <a:buNone/>
              <a:defRPr sz="1713"/>
            </a:lvl5pPr>
            <a:lvl6pPr marL="2446934" indent="0">
              <a:buNone/>
              <a:defRPr sz="1713"/>
            </a:lvl6pPr>
            <a:lvl7pPr marL="2936321" indent="0">
              <a:buNone/>
              <a:defRPr sz="1713"/>
            </a:lvl7pPr>
            <a:lvl8pPr marL="3425708" indent="0">
              <a:buNone/>
              <a:defRPr sz="1713"/>
            </a:lvl8pPr>
            <a:lvl9pPr marL="3915095" indent="0">
              <a:buNone/>
              <a:defRPr sz="17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39332" y="4698160"/>
            <a:ext cx="2658447" cy="10546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99"/>
            </a:lvl1pPr>
            <a:lvl2pPr marL="489387" indent="0">
              <a:buNone/>
              <a:defRPr sz="1284"/>
            </a:lvl2pPr>
            <a:lvl3pPr marL="978774" indent="0">
              <a:buNone/>
              <a:defRPr sz="1070"/>
            </a:lvl3pPr>
            <a:lvl4pPr marL="1468161" indent="0">
              <a:buNone/>
              <a:defRPr sz="963"/>
            </a:lvl4pPr>
            <a:lvl5pPr marL="1957548" indent="0">
              <a:buNone/>
              <a:defRPr sz="963"/>
            </a:lvl5pPr>
            <a:lvl6pPr marL="2446934" indent="0">
              <a:buNone/>
              <a:defRPr sz="963"/>
            </a:lvl6pPr>
            <a:lvl7pPr marL="2936321" indent="0">
              <a:buNone/>
              <a:defRPr sz="963"/>
            </a:lvl7pPr>
            <a:lvl8pPr marL="3425708" indent="0">
              <a:buNone/>
              <a:defRPr sz="963"/>
            </a:lvl8pPr>
            <a:lvl9pPr marL="3915095" indent="0">
              <a:buNone/>
              <a:defRPr sz="9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1109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50784" y="2208598"/>
            <a:ext cx="8348249" cy="35442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3342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0239" y="734061"/>
            <a:ext cx="1818794" cy="501873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50785" y="734061"/>
            <a:ext cx="6348246" cy="5018737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56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654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06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50784" y="2208598"/>
            <a:ext cx="8348249" cy="35441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674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84" y="734062"/>
            <a:ext cx="8348249" cy="3418214"/>
          </a:xfrm>
        </p:spPr>
        <p:txBody>
          <a:bodyPr anchor="b">
            <a:normAutofit/>
          </a:bodyPr>
          <a:lstStyle>
            <a:lvl1pPr algn="l">
              <a:defRPr sz="5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784" y="4005612"/>
            <a:ext cx="8348249" cy="1754994"/>
          </a:xfrm>
        </p:spPr>
        <p:txBody>
          <a:bodyPr anchor="t">
            <a:normAutofit/>
          </a:bodyPr>
          <a:lstStyle>
            <a:lvl1pPr marL="0" indent="0" algn="l">
              <a:buNone/>
              <a:defRPr sz="2141">
                <a:solidFill>
                  <a:schemeClr val="bg1">
                    <a:lumMod val="50000"/>
                  </a:schemeClr>
                </a:solidFill>
              </a:defRPr>
            </a:lvl1pPr>
            <a:lvl2pPr marL="489387" indent="0">
              <a:buNone/>
              <a:defRPr sz="2141">
                <a:solidFill>
                  <a:schemeClr val="tx1">
                    <a:tint val="75000"/>
                  </a:schemeClr>
                </a:solidFill>
              </a:defRPr>
            </a:lvl2pPr>
            <a:lvl3pPr marL="97877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3pPr>
            <a:lvl4pPr marL="1468161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4pPr>
            <a:lvl5pPr marL="1957548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5pPr>
            <a:lvl6pPr marL="2446934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6pPr>
            <a:lvl7pPr marL="2936321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7pPr>
            <a:lvl8pPr marL="3425708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8pPr>
            <a:lvl9pPr marL="3915095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19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50784" y="734060"/>
            <a:ext cx="8349996" cy="12396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50783" y="2208598"/>
            <a:ext cx="4086874" cy="354419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813908" y="2208598"/>
            <a:ext cx="4085126" cy="354419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591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50784" y="734060"/>
            <a:ext cx="8348249" cy="12396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956" y="2208598"/>
            <a:ext cx="3845702" cy="72784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783" b="0">
                <a:solidFill>
                  <a:schemeClr val="accent1"/>
                </a:solidFill>
              </a:defRPr>
            </a:lvl1pPr>
            <a:lvl2pPr marL="489387" indent="0">
              <a:buNone/>
              <a:defRPr sz="2141" b="1"/>
            </a:lvl2pPr>
            <a:lvl3pPr marL="978774" indent="0">
              <a:buNone/>
              <a:defRPr sz="1927" b="1"/>
            </a:lvl3pPr>
            <a:lvl4pPr marL="1468161" indent="0">
              <a:buNone/>
              <a:defRPr sz="1713" b="1"/>
            </a:lvl4pPr>
            <a:lvl5pPr marL="1957548" indent="0">
              <a:buNone/>
              <a:defRPr sz="1713" b="1"/>
            </a:lvl5pPr>
            <a:lvl6pPr marL="2446934" indent="0">
              <a:buNone/>
              <a:defRPr sz="1713" b="1"/>
            </a:lvl6pPr>
            <a:lvl7pPr marL="2936321" indent="0">
              <a:buNone/>
              <a:defRPr sz="1713" b="1"/>
            </a:lvl7pPr>
            <a:lvl8pPr marL="3425708" indent="0">
              <a:buNone/>
              <a:defRPr sz="1713" b="1"/>
            </a:lvl8pPr>
            <a:lvl9pPr marL="3915095" indent="0">
              <a:buNone/>
              <a:defRPr sz="171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50785" y="3063114"/>
            <a:ext cx="4086872" cy="268968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9344" y="2208598"/>
            <a:ext cx="3851435" cy="72784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783" b="0">
                <a:solidFill>
                  <a:schemeClr val="accent1"/>
                </a:solidFill>
              </a:defRPr>
            </a:lvl1pPr>
            <a:lvl2pPr marL="489387" indent="0">
              <a:buNone/>
              <a:defRPr sz="2141" b="1"/>
            </a:lvl2pPr>
            <a:lvl3pPr marL="978774" indent="0">
              <a:buNone/>
              <a:defRPr sz="1927" b="1"/>
            </a:lvl3pPr>
            <a:lvl4pPr marL="1468161" indent="0">
              <a:buNone/>
              <a:defRPr sz="1713" b="1"/>
            </a:lvl4pPr>
            <a:lvl5pPr marL="1957548" indent="0">
              <a:buNone/>
              <a:defRPr sz="1713" b="1"/>
            </a:lvl5pPr>
            <a:lvl6pPr marL="2446934" indent="0">
              <a:buNone/>
              <a:defRPr sz="1713" b="1"/>
            </a:lvl6pPr>
            <a:lvl7pPr marL="2936321" indent="0">
              <a:buNone/>
              <a:defRPr sz="1713" b="1"/>
            </a:lvl7pPr>
            <a:lvl8pPr marL="3425708" indent="0">
              <a:buNone/>
              <a:defRPr sz="1713" b="1"/>
            </a:lvl8pPr>
            <a:lvl9pPr marL="3915095" indent="0">
              <a:buNone/>
              <a:defRPr sz="171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813907" y="3063114"/>
            <a:ext cx="4086873" cy="268968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20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61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13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83" y="734060"/>
            <a:ext cx="3314384" cy="2165629"/>
          </a:xfrm>
        </p:spPr>
        <p:txBody>
          <a:bodyPr anchor="b">
            <a:normAutofit/>
          </a:bodyPr>
          <a:lstStyle>
            <a:lvl1pPr algn="ctr">
              <a:defRPr sz="385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052676" y="734061"/>
            <a:ext cx="4846357" cy="50187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082" y="2899690"/>
            <a:ext cx="3314386" cy="2853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927"/>
            </a:lvl1pPr>
            <a:lvl2pPr marL="489387" indent="0">
              <a:buNone/>
              <a:defRPr sz="1499"/>
            </a:lvl2pPr>
            <a:lvl3pPr marL="978774" indent="0">
              <a:buNone/>
              <a:defRPr sz="1284"/>
            </a:lvl3pPr>
            <a:lvl4pPr marL="1468161" indent="0">
              <a:buNone/>
              <a:defRPr sz="1070"/>
            </a:lvl4pPr>
            <a:lvl5pPr marL="1957548" indent="0">
              <a:buNone/>
              <a:defRPr sz="1070"/>
            </a:lvl5pPr>
            <a:lvl6pPr marL="2446934" indent="0">
              <a:buNone/>
              <a:defRPr sz="1070"/>
            </a:lvl6pPr>
            <a:lvl7pPr marL="2936321" indent="0">
              <a:buNone/>
              <a:defRPr sz="1070"/>
            </a:lvl7pPr>
            <a:lvl8pPr marL="3425708" indent="0">
              <a:buNone/>
              <a:defRPr sz="1070"/>
            </a:lvl8pPr>
            <a:lvl9pPr marL="3915095" indent="0">
              <a:buNone/>
              <a:defRPr sz="10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416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84" y="734060"/>
            <a:ext cx="4720418" cy="2165629"/>
          </a:xfrm>
        </p:spPr>
        <p:txBody>
          <a:bodyPr anchor="b">
            <a:normAutofit/>
          </a:bodyPr>
          <a:lstStyle>
            <a:lvl1pPr algn="ctr">
              <a:defRPr sz="385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2372" y="1"/>
            <a:ext cx="3386661" cy="542841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425"/>
            </a:lvl1pPr>
            <a:lvl2pPr marL="489387" indent="0">
              <a:buNone/>
              <a:defRPr sz="2997"/>
            </a:lvl2pPr>
            <a:lvl3pPr marL="978774" indent="0">
              <a:buNone/>
              <a:defRPr sz="2569"/>
            </a:lvl3pPr>
            <a:lvl4pPr marL="1468161" indent="0">
              <a:buNone/>
              <a:defRPr sz="2141"/>
            </a:lvl4pPr>
            <a:lvl5pPr marL="1957548" indent="0">
              <a:buNone/>
              <a:defRPr sz="2141"/>
            </a:lvl5pPr>
            <a:lvl6pPr marL="2446934" indent="0">
              <a:buNone/>
              <a:defRPr sz="2141"/>
            </a:lvl6pPr>
            <a:lvl7pPr marL="2936321" indent="0">
              <a:buNone/>
              <a:defRPr sz="2141"/>
            </a:lvl7pPr>
            <a:lvl8pPr marL="3425708" indent="0">
              <a:buNone/>
              <a:defRPr sz="2141"/>
            </a:lvl8pPr>
            <a:lvl9pPr marL="3915095" indent="0">
              <a:buNone/>
              <a:defRPr sz="214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785" y="2899690"/>
            <a:ext cx="4720416" cy="2528730"/>
          </a:xfrm>
        </p:spPr>
        <p:txBody>
          <a:bodyPr anchor="t">
            <a:normAutofit/>
          </a:bodyPr>
          <a:lstStyle>
            <a:lvl1pPr marL="0" indent="0" algn="ctr">
              <a:buNone/>
              <a:defRPr sz="1927"/>
            </a:lvl1pPr>
            <a:lvl2pPr marL="489387" indent="0">
              <a:buNone/>
              <a:defRPr sz="1499"/>
            </a:lvl2pPr>
            <a:lvl3pPr marL="978774" indent="0">
              <a:buNone/>
              <a:defRPr sz="1284"/>
            </a:lvl3pPr>
            <a:lvl4pPr marL="1468161" indent="0">
              <a:buNone/>
              <a:defRPr sz="1070"/>
            </a:lvl4pPr>
            <a:lvl5pPr marL="1957548" indent="0">
              <a:buNone/>
              <a:defRPr sz="1070"/>
            </a:lvl5pPr>
            <a:lvl6pPr marL="2446934" indent="0">
              <a:buNone/>
              <a:defRPr sz="1070"/>
            </a:lvl6pPr>
            <a:lvl7pPr marL="2936321" indent="0">
              <a:buNone/>
              <a:defRPr sz="1070"/>
            </a:lvl7pPr>
            <a:lvl8pPr marL="3425708" indent="0">
              <a:buNone/>
              <a:defRPr sz="1070"/>
            </a:lvl8pPr>
            <a:lvl9pPr marL="3915095" indent="0">
              <a:buNone/>
              <a:defRPr sz="10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318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91700" cy="7340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397" y="2"/>
            <a:ext cx="9641797" cy="7111627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784" y="734062"/>
            <a:ext cx="8349996" cy="1233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784" y="2208598"/>
            <a:ext cx="8349996" cy="3544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1273" y="6162479"/>
            <a:ext cx="3039507" cy="533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0785" y="6162479"/>
            <a:ext cx="4416962" cy="533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9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9344" y="6162479"/>
            <a:ext cx="728584" cy="533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9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638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</p:sldLayoutIdLst>
  <p:txStyles>
    <p:titleStyle>
      <a:lvl1pPr algn="l" defTabSz="978774" rtl="0" eaLnBrk="1" latinLnBrk="0" hangingPunct="1">
        <a:lnSpc>
          <a:spcPct val="90000"/>
        </a:lnSpc>
        <a:spcBef>
          <a:spcPct val="0"/>
        </a:spcBef>
        <a:buNone/>
        <a:defRPr sz="471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44693" indent="-244693" algn="l" defTabSz="978774" rtl="0" eaLnBrk="1" latinLnBrk="0" hangingPunct="1">
        <a:lnSpc>
          <a:spcPct val="120000"/>
        </a:lnSpc>
        <a:spcBef>
          <a:spcPts val="107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4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34080" indent="-244693" algn="l" defTabSz="978774" rtl="0" eaLnBrk="1" latinLnBrk="0" hangingPunct="1">
        <a:lnSpc>
          <a:spcPct val="120000"/>
        </a:lnSpc>
        <a:spcBef>
          <a:spcPts val="53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2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23467" indent="-244693" algn="l" defTabSz="978774" rtl="0" eaLnBrk="1" latinLnBrk="0" hangingPunct="1">
        <a:lnSpc>
          <a:spcPct val="120000"/>
        </a:lnSpc>
        <a:spcBef>
          <a:spcPts val="53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71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2854" indent="-244693" algn="l" defTabSz="978774" rtl="0" eaLnBrk="1" latinLnBrk="0" hangingPunct="1">
        <a:lnSpc>
          <a:spcPct val="120000"/>
        </a:lnSpc>
        <a:spcBef>
          <a:spcPts val="53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2241" indent="-244693" algn="l" defTabSz="978774" rtl="0" eaLnBrk="1" latinLnBrk="0" hangingPunct="1">
        <a:lnSpc>
          <a:spcPct val="120000"/>
        </a:lnSpc>
        <a:spcBef>
          <a:spcPts val="53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91628" indent="-244693" algn="l" defTabSz="978774" rtl="0" eaLnBrk="1" latinLnBrk="0" hangingPunct="1">
        <a:lnSpc>
          <a:spcPct val="120000"/>
        </a:lnSpc>
        <a:spcBef>
          <a:spcPts val="53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81015" indent="-244693" algn="l" defTabSz="978774" rtl="0" eaLnBrk="1" latinLnBrk="0" hangingPunct="1">
        <a:lnSpc>
          <a:spcPct val="120000"/>
        </a:lnSpc>
        <a:spcBef>
          <a:spcPts val="53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402" indent="-244693" algn="l" defTabSz="978774" rtl="0" eaLnBrk="1" latinLnBrk="0" hangingPunct="1">
        <a:lnSpc>
          <a:spcPct val="120000"/>
        </a:lnSpc>
        <a:spcBef>
          <a:spcPts val="53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59788" indent="-244693" algn="l" defTabSz="978774" rtl="0" eaLnBrk="1" latinLnBrk="0" hangingPunct="1">
        <a:lnSpc>
          <a:spcPct val="120000"/>
        </a:lnSpc>
        <a:spcBef>
          <a:spcPts val="53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8774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1pPr>
      <a:lvl2pPr marL="489387" algn="l" defTabSz="978774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2pPr>
      <a:lvl3pPr marL="978774" algn="l" defTabSz="978774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3pPr>
      <a:lvl4pPr marL="1468161" algn="l" defTabSz="978774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4pPr>
      <a:lvl5pPr marL="1957548" algn="l" defTabSz="978774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5pPr>
      <a:lvl6pPr marL="2446934" algn="l" defTabSz="978774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6pPr>
      <a:lvl7pPr marL="2936321" algn="l" defTabSz="978774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7pPr>
      <a:lvl8pPr marL="3425708" algn="l" defTabSz="978774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8pPr>
      <a:lvl9pPr marL="3915095" algn="l" defTabSz="978774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ev/pep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Curso Python </a:t>
            </a:r>
            <a:r>
              <a:rPr lang="es-EC" dirty="0" err="1"/>
              <a:t>P</a:t>
            </a:r>
            <a:r>
              <a:rPr lang="es-EC" dirty="0" err="1" smtClean="0"/>
              <a:t>latzi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Pablo Ceballos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6338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78360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Variables </a:t>
            </a:r>
            <a:r>
              <a:rPr spc="-210" dirty="0"/>
              <a:t>y</a:t>
            </a:r>
            <a:r>
              <a:rPr spc="-750" dirty="0"/>
              <a:t> </a:t>
            </a:r>
            <a:r>
              <a:rPr spc="-170" dirty="0"/>
              <a:t>expresiones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7707630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¿Qué es una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Tipos de </a:t>
            </a:r>
            <a:r>
              <a:rPr sz="1800" dirty="0">
                <a:latin typeface="Arial"/>
                <a:cs typeface="Arial"/>
              </a:rPr>
              <a:t>variables: </a:t>
            </a:r>
            <a:r>
              <a:rPr sz="1800" spc="-5" dirty="0">
                <a:latin typeface="Arial"/>
                <a:cs typeface="Arial"/>
              </a:rPr>
              <a:t>públicas, privadas,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constantes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Una asignación </a:t>
            </a:r>
            <a:r>
              <a:rPr sz="1800" dirty="0">
                <a:latin typeface="Arial"/>
                <a:cs typeface="Arial"/>
              </a:rPr>
              <a:t>(assignment statement) crea </a:t>
            </a:r>
            <a:r>
              <a:rPr sz="1800" spc="-5" dirty="0">
                <a:latin typeface="Arial"/>
                <a:cs typeface="Arial"/>
              </a:rPr>
              <a:t>una </a:t>
            </a:r>
            <a:r>
              <a:rPr sz="1800" dirty="0">
                <a:latin typeface="Arial"/>
                <a:cs typeface="Arial"/>
              </a:rPr>
              <a:t>variable y </a:t>
            </a:r>
            <a:r>
              <a:rPr sz="1800" spc="-5" dirty="0">
                <a:latin typeface="Arial"/>
                <a:cs typeface="Arial"/>
              </a:rPr>
              <a:t>le asigna un  </a:t>
            </a:r>
            <a:r>
              <a:rPr sz="1800" dirty="0">
                <a:latin typeface="Arial"/>
                <a:cs typeface="Arial"/>
              </a:rPr>
              <a:t>valor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message = </a:t>
            </a:r>
            <a:r>
              <a:rPr sz="1800" spc="-5" dirty="0">
                <a:latin typeface="Arial"/>
                <a:cs typeface="Arial"/>
              </a:rPr>
              <a:t>‘How 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you?’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_age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PI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3.14159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  <a:tab pos="836930" algn="l"/>
                <a:tab pos="109029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latin typeface="Arial"/>
                <a:cs typeface="Arial"/>
              </a:rPr>
              <a:t>do_not_touch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‘something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important’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Las </a:t>
            </a:r>
            <a:r>
              <a:rPr sz="1800" dirty="0">
                <a:latin typeface="Arial"/>
                <a:cs typeface="Arial"/>
              </a:rPr>
              <a:t>variables se </a:t>
            </a:r>
            <a:r>
              <a:rPr sz="1800" spc="-5" dirty="0">
                <a:latin typeface="Arial"/>
                <a:cs typeface="Arial"/>
              </a:rPr>
              <a:t>pueden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reasignar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my_var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my_var = my_var *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print(my_var)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8454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Variables </a:t>
            </a:r>
            <a:r>
              <a:rPr spc="-210" dirty="0" smtClean="0"/>
              <a:t>y</a:t>
            </a:r>
            <a:r>
              <a:rPr lang="es-EC" spc="-210" dirty="0" smtClean="0"/>
              <a:t> </a:t>
            </a:r>
            <a:r>
              <a:rPr spc="-750" dirty="0" smtClean="0"/>
              <a:t> </a:t>
            </a:r>
            <a:r>
              <a:rPr spc="-170" dirty="0"/>
              <a:t>expresiones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512953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Pueden </a:t>
            </a:r>
            <a:r>
              <a:rPr sz="1800" dirty="0">
                <a:latin typeface="Arial"/>
                <a:cs typeface="Arial"/>
              </a:rPr>
              <a:t>contener </a:t>
            </a:r>
            <a:r>
              <a:rPr sz="1800" spc="-5" dirty="0">
                <a:latin typeface="Arial"/>
                <a:cs typeface="Arial"/>
              </a:rPr>
              <a:t>números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letras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No deben </a:t>
            </a:r>
            <a:r>
              <a:rPr sz="1800" dirty="0">
                <a:latin typeface="Arial"/>
                <a:cs typeface="Arial"/>
              </a:rPr>
              <a:t>comenzar con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número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Múltiples </a:t>
            </a:r>
            <a:r>
              <a:rPr sz="1800" spc="-5" dirty="0">
                <a:latin typeface="Arial"/>
                <a:cs typeface="Arial"/>
              </a:rPr>
              <a:t>palabras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unen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_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latin typeface="Arial"/>
                <a:cs typeface="Arial"/>
              </a:rPr>
              <a:t>multiple_words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No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pueden utilizar palabras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reservadas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616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z="4710" spc="-140" dirty="0">
                <a:solidFill>
                  <a:srgbClr val="B80E0F"/>
                </a:solidFill>
                <a:latin typeface="Impact" panose="020B0806030902050204"/>
                <a:cs typeface="+mj-cs"/>
              </a:rPr>
              <a:t>Variables </a:t>
            </a:r>
            <a:r>
              <a:rPr lang="es-EC" sz="4710" spc="-210" dirty="0">
                <a:solidFill>
                  <a:srgbClr val="B80E0F"/>
                </a:solidFill>
                <a:latin typeface="Impact" panose="020B0806030902050204"/>
                <a:cs typeface="+mj-cs"/>
              </a:rPr>
              <a:t>y </a:t>
            </a:r>
            <a:r>
              <a:rPr lang="es-EC" sz="4710" spc="-750" dirty="0">
                <a:solidFill>
                  <a:srgbClr val="B80E0F"/>
                </a:solidFill>
                <a:latin typeface="Impact" panose="020B0806030902050204"/>
                <a:cs typeface="+mj-cs"/>
              </a:rPr>
              <a:t> </a:t>
            </a:r>
            <a:r>
              <a:rPr lang="es-EC" sz="4710" spc="-170" dirty="0">
                <a:solidFill>
                  <a:srgbClr val="B80E0F"/>
                </a:solidFill>
                <a:latin typeface="Impact" panose="020B0806030902050204"/>
                <a:cs typeface="+mj-cs"/>
              </a:rPr>
              <a:t>expresiones</a:t>
            </a:r>
            <a:endParaRPr spc="-170" dirty="0"/>
          </a:p>
        </p:txBody>
      </p:sp>
      <p:sp>
        <p:nvSpPr>
          <p:cNvPr id="3" name="object 3"/>
          <p:cNvSpPr/>
          <p:nvPr/>
        </p:nvSpPr>
        <p:spPr>
          <a:xfrm>
            <a:off x="215049" y="2503270"/>
            <a:ext cx="9143981" cy="2705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7378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Variables </a:t>
            </a:r>
            <a:r>
              <a:rPr spc="-210" dirty="0"/>
              <a:t>y</a:t>
            </a:r>
            <a:r>
              <a:rPr spc="-750" dirty="0"/>
              <a:t> </a:t>
            </a:r>
            <a:r>
              <a:rPr lang="es-EC" spc="-750" dirty="0" smtClean="0"/>
              <a:t>         </a:t>
            </a:r>
            <a:r>
              <a:rPr spc="-170" dirty="0" err="1" smtClean="0"/>
              <a:t>expresiones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7722234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Una expresión (</a:t>
            </a:r>
            <a:r>
              <a:rPr sz="1800" b="1" spc="-5" dirty="0">
                <a:latin typeface="Arial"/>
                <a:cs typeface="Arial"/>
              </a:rPr>
              <a:t>expression</a:t>
            </a:r>
            <a:r>
              <a:rPr sz="1800" spc="-5" dirty="0">
                <a:latin typeface="Arial"/>
                <a:cs typeface="Arial"/>
              </a:rPr>
              <a:t>) es una </a:t>
            </a:r>
            <a:r>
              <a:rPr sz="1800" dirty="0">
                <a:latin typeface="Arial"/>
                <a:cs typeface="Arial"/>
              </a:rPr>
              <a:t>combinación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valores, variables y  </a:t>
            </a:r>
            <a:r>
              <a:rPr sz="1800" spc="-5" dirty="0">
                <a:latin typeface="Arial"/>
                <a:cs typeface="Arial"/>
              </a:rPr>
              <a:t>operadores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El intérprete evalúa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expresiones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 </a:t>
            </a:r>
            <a:r>
              <a:rPr sz="1800" dirty="0">
                <a:latin typeface="Arial"/>
                <a:cs typeface="Arial"/>
              </a:rPr>
              <a:t>2 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 enunciado (</a:t>
            </a:r>
            <a:r>
              <a:rPr sz="1800" b="1" spc="-5" dirty="0">
                <a:latin typeface="Arial"/>
                <a:cs typeface="Arial"/>
              </a:rPr>
              <a:t>statement</a:t>
            </a:r>
            <a:r>
              <a:rPr sz="1800" spc="-5" dirty="0">
                <a:latin typeface="Arial"/>
                <a:cs typeface="Arial"/>
              </a:rPr>
              <a:t>) es una unidad de </a:t>
            </a:r>
            <a:r>
              <a:rPr sz="1800" dirty="0">
                <a:latin typeface="Arial"/>
                <a:cs typeface="Arial"/>
              </a:rPr>
              <a:t>código </a:t>
            </a:r>
            <a:r>
              <a:rPr sz="1800" spc="-5" dirty="0">
                <a:latin typeface="Arial"/>
                <a:cs typeface="Arial"/>
              </a:rPr>
              <a:t>que tiene un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efecto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 age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8454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Variables </a:t>
            </a:r>
            <a:r>
              <a:rPr spc="-210" dirty="0" smtClean="0"/>
              <a:t>y</a:t>
            </a:r>
            <a:r>
              <a:rPr lang="es-EC" spc="-210" dirty="0" smtClean="0"/>
              <a:t> </a:t>
            </a:r>
            <a:r>
              <a:rPr spc="-750" dirty="0" smtClean="0"/>
              <a:t> </a:t>
            </a:r>
            <a:r>
              <a:rPr spc="-170" dirty="0"/>
              <a:t>expresiones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3542029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Orden 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operaciones: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arentesis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800" b="1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xponente</a:t>
            </a:r>
            <a:endParaRPr sz="1800">
              <a:latin typeface="Arial"/>
              <a:cs typeface="Arial"/>
            </a:endParaRPr>
          </a:p>
          <a:p>
            <a:pPr marL="1750695" lvl="3" indent="-366395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1750695" algn="l"/>
                <a:tab pos="1751330" algn="l"/>
              </a:tabLst>
            </a:pP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ultiplicación</a:t>
            </a:r>
            <a:endParaRPr sz="1800">
              <a:latin typeface="Arial"/>
              <a:cs typeface="Arial"/>
            </a:endParaRPr>
          </a:p>
          <a:p>
            <a:pPr marL="1750695" lvl="3" indent="-366395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1750695" algn="l"/>
                <a:tab pos="1751330" algn="l"/>
              </a:tabLst>
            </a:pP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ivisión</a:t>
            </a:r>
            <a:endParaRPr sz="1800">
              <a:latin typeface="Arial"/>
              <a:cs typeface="Arial"/>
            </a:endParaRPr>
          </a:p>
          <a:p>
            <a:pPr marL="2207895" lvl="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2207895" algn="l"/>
                <a:tab pos="2208530" algn="l"/>
              </a:tabLst>
            </a:pP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dición</a:t>
            </a:r>
            <a:endParaRPr sz="1800">
              <a:latin typeface="Arial"/>
              <a:cs typeface="Arial"/>
            </a:endParaRPr>
          </a:p>
          <a:p>
            <a:pPr marL="2207895" lvl="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2207895" algn="l"/>
                <a:tab pos="2208530" algn="l"/>
              </a:tabLst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ubstracción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PEMDAS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70740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Variables </a:t>
            </a:r>
            <a:r>
              <a:rPr spc="-210" dirty="0" smtClean="0"/>
              <a:t>y</a:t>
            </a:r>
            <a:r>
              <a:rPr lang="es-EC" spc="-210" dirty="0" smtClean="0"/>
              <a:t> </a:t>
            </a:r>
            <a:r>
              <a:rPr spc="-750" dirty="0" smtClean="0"/>
              <a:t> </a:t>
            </a:r>
            <a:r>
              <a:rPr lang="es-EC" spc="-750" dirty="0" smtClean="0"/>
              <a:t> </a:t>
            </a:r>
            <a:r>
              <a:rPr spc="-170" dirty="0" err="1" smtClean="0"/>
              <a:t>expresiones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12292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operadores funcionan de </a:t>
            </a:r>
            <a:r>
              <a:rPr sz="1800" dirty="0">
                <a:latin typeface="Arial"/>
                <a:cs typeface="Arial"/>
              </a:rPr>
              <a:t>manera contextual según </a:t>
            </a:r>
            <a:r>
              <a:rPr sz="1800" spc="-5" dirty="0">
                <a:latin typeface="Arial"/>
                <a:cs typeface="Arial"/>
              </a:rPr>
              <a:t>el tipo de los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valores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2 +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‘H’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‘ello’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2 *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2.0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‘Hello’ </a:t>
            </a:r>
            <a:r>
              <a:rPr sz="1800" dirty="0">
                <a:latin typeface="Arial"/>
                <a:cs typeface="Arial"/>
              </a:rPr>
              <a:t>*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10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2.5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‘Hello’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3111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Funciones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7563484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1943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En el </a:t>
            </a:r>
            <a:r>
              <a:rPr sz="1800" dirty="0">
                <a:latin typeface="Arial"/>
                <a:cs typeface="Arial"/>
              </a:rPr>
              <a:t>contexto </a:t>
            </a:r>
            <a:r>
              <a:rPr sz="1800" spc="-5" dirty="0">
                <a:latin typeface="Arial"/>
                <a:cs typeface="Arial"/>
              </a:rPr>
              <a:t>de la programación, una función es una </a:t>
            </a:r>
            <a:r>
              <a:rPr sz="1800" dirty="0">
                <a:latin typeface="Arial"/>
                <a:cs typeface="Arial"/>
              </a:rPr>
              <a:t>secuencia  </a:t>
            </a:r>
            <a:r>
              <a:rPr sz="1800" spc="-5" dirty="0">
                <a:latin typeface="Arial"/>
                <a:cs typeface="Arial"/>
              </a:rPr>
              <a:t>enunciados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statements</a:t>
            </a:r>
            <a:r>
              <a:rPr sz="1800" dirty="0">
                <a:latin typeface="Arial"/>
                <a:cs typeface="Arial"/>
              </a:rPr>
              <a:t>) con </a:t>
            </a:r>
            <a:r>
              <a:rPr sz="1800" spc="-5" dirty="0">
                <a:latin typeface="Arial"/>
                <a:cs typeface="Arial"/>
              </a:rPr>
              <a:t>un nombre que </a:t>
            </a:r>
            <a:r>
              <a:rPr sz="1800" dirty="0">
                <a:latin typeface="Arial"/>
                <a:cs typeface="Arial"/>
              </a:rPr>
              <a:t>realizan </a:t>
            </a:r>
            <a:r>
              <a:rPr sz="1800" spc="-5" dirty="0">
                <a:latin typeface="Arial"/>
                <a:cs typeface="Arial"/>
              </a:rPr>
              <a:t>un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cómputo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Una función tiene un nombre, parámetros </a:t>
            </a:r>
            <a:r>
              <a:rPr sz="1800" dirty="0">
                <a:latin typeface="Arial"/>
                <a:cs typeface="Arial"/>
              </a:rPr>
              <a:t>(opcional) y valor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regreso  (</a:t>
            </a:r>
            <a:r>
              <a:rPr sz="1800" i="1" dirty="0">
                <a:latin typeface="Arial"/>
                <a:cs typeface="Arial"/>
              </a:rPr>
              <a:t>return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value</a:t>
            </a:r>
            <a:r>
              <a:rPr sz="1800" dirty="0">
                <a:latin typeface="Arial"/>
                <a:cs typeface="Arial"/>
              </a:rPr>
              <a:t>)(opcional)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Python incluye </a:t>
            </a:r>
            <a:r>
              <a:rPr sz="1800" dirty="0">
                <a:latin typeface="Arial"/>
                <a:cs typeface="Arial"/>
              </a:rPr>
              <a:t>varias </a:t>
            </a:r>
            <a:r>
              <a:rPr sz="1800" i="1" spc="-5" dirty="0">
                <a:latin typeface="Arial"/>
                <a:cs typeface="Arial"/>
              </a:rPr>
              <a:t>built-in functions </a:t>
            </a:r>
            <a:r>
              <a:rPr sz="1800" spc="-5" dirty="0">
                <a:latin typeface="Arial"/>
                <a:cs typeface="Arial"/>
              </a:rPr>
              <a:t>en </a:t>
            </a:r>
            <a:r>
              <a:rPr sz="1800" dirty="0">
                <a:latin typeface="Arial"/>
                <a:cs typeface="Arial"/>
              </a:rPr>
              <a:t>su </a:t>
            </a:r>
            <a:r>
              <a:rPr sz="1800" spc="-5" dirty="0">
                <a:latin typeface="Arial"/>
                <a:cs typeface="Arial"/>
              </a:rPr>
              <a:t>librería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estándar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698500"/>
            <a:ext cx="5092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z="4710" spc="-155" dirty="0" smtClean="0">
                <a:solidFill>
                  <a:srgbClr val="B80E0F"/>
                </a:solidFill>
                <a:latin typeface="Impact" panose="020B0806030902050204"/>
                <a:cs typeface="+mj-cs"/>
              </a:rPr>
              <a:t>Funciones</a:t>
            </a:r>
            <a:endParaRPr spc="-155" dirty="0"/>
          </a:p>
        </p:txBody>
      </p:sp>
      <p:sp>
        <p:nvSpPr>
          <p:cNvPr id="3" name="object 3"/>
          <p:cNvSpPr/>
          <p:nvPr/>
        </p:nvSpPr>
        <p:spPr>
          <a:xfrm>
            <a:off x="152399" y="1612900"/>
            <a:ext cx="9475037" cy="5018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3187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Funciones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571563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Otras funciones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pueden encontrar en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módulos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Para utilizarlas es necesario importar el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módulo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spc="-5" dirty="0">
                <a:latin typeface="Arial"/>
                <a:cs typeface="Arial"/>
              </a:rPr>
              <a:t>Ej. import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math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Para declarar una función, utilizamos el </a:t>
            </a:r>
            <a:r>
              <a:rPr sz="1800" dirty="0">
                <a:latin typeface="Arial"/>
                <a:cs typeface="Arial"/>
              </a:rPr>
              <a:t>keyword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def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 def </a:t>
            </a:r>
            <a:r>
              <a:rPr sz="1800" dirty="0">
                <a:latin typeface="Arial"/>
                <a:cs typeface="Arial"/>
              </a:rPr>
              <a:t>my_fuction(first_arg,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second_arg=None)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Las funciones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pueden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componer.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1293495" marR="1987550" indent="-4572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def </a:t>
            </a:r>
            <a:r>
              <a:rPr sz="1800" dirty="0">
                <a:latin typeface="Arial"/>
                <a:cs typeface="Arial"/>
              </a:rPr>
              <a:t>sum_two_numbers(x,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y):  return x +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83629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other_function(sum_two_numbers(3,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4))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30354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Funciones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7503795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argumentos pueden </a:t>
            </a:r>
            <a:r>
              <a:rPr sz="1800" dirty="0">
                <a:latin typeface="Arial"/>
                <a:cs typeface="Arial"/>
              </a:rPr>
              <a:t>ser </a:t>
            </a:r>
            <a:r>
              <a:rPr sz="1800" spc="-5" dirty="0">
                <a:latin typeface="Arial"/>
                <a:cs typeface="Arial"/>
              </a:rPr>
              <a:t>posicionales </a:t>
            </a:r>
            <a:r>
              <a:rPr sz="1800" dirty="0">
                <a:latin typeface="Arial"/>
                <a:cs typeface="Arial"/>
              </a:rPr>
              <a:t>(positional </a:t>
            </a:r>
            <a:r>
              <a:rPr sz="1800" spc="-5" dirty="0">
                <a:latin typeface="Arial"/>
                <a:cs typeface="Arial"/>
              </a:rPr>
              <a:t>arguments) </a:t>
            </a:r>
            <a:r>
              <a:rPr sz="1800" dirty="0">
                <a:latin typeface="Arial"/>
                <a:cs typeface="Arial"/>
              </a:rPr>
              <a:t>o con  </a:t>
            </a:r>
            <a:r>
              <a:rPr sz="1800" spc="-5" dirty="0">
                <a:latin typeface="Arial"/>
                <a:cs typeface="Arial"/>
              </a:rPr>
              <a:t>nombre </a:t>
            </a:r>
            <a:r>
              <a:rPr sz="1800" dirty="0">
                <a:latin typeface="Arial"/>
                <a:cs typeface="Arial"/>
              </a:rPr>
              <a:t>(named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arguments)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Los parámetros </a:t>
            </a:r>
            <a:r>
              <a:rPr sz="1800" dirty="0">
                <a:latin typeface="Arial"/>
                <a:cs typeface="Arial"/>
              </a:rPr>
              <a:t>y variables son </a:t>
            </a:r>
            <a:r>
              <a:rPr sz="1800" spc="-5" dirty="0">
                <a:latin typeface="Arial"/>
                <a:cs typeface="Arial"/>
              </a:rPr>
              <a:t>locales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función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spc="-5" dirty="0">
                <a:latin typeface="Arial"/>
                <a:cs typeface="Arial"/>
              </a:rPr>
              <a:t>global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keyword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Orden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ejecución: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Arriba para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abajo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Izquierda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derecha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616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¿Qué</a:t>
            </a:r>
            <a:r>
              <a:rPr spc="-430" dirty="0"/>
              <a:t> </a:t>
            </a:r>
            <a:r>
              <a:rPr spc="-210" dirty="0"/>
              <a:t>es</a:t>
            </a:r>
            <a:r>
              <a:rPr spc="-430" dirty="0"/>
              <a:t> </a:t>
            </a:r>
            <a:r>
              <a:rPr spc="-150" dirty="0"/>
              <a:t>la</a:t>
            </a:r>
            <a:r>
              <a:rPr spc="-430" dirty="0"/>
              <a:t> </a:t>
            </a:r>
            <a:r>
              <a:rPr spc="-195" dirty="0"/>
              <a:t>programación?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533209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Ciencias de 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computación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Matemáticas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Ingeniería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Ciencia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 habilidad </a:t>
            </a:r>
            <a:r>
              <a:rPr sz="1800" dirty="0">
                <a:latin typeface="Arial"/>
                <a:cs typeface="Arial"/>
              </a:rPr>
              <a:t>más </a:t>
            </a:r>
            <a:r>
              <a:rPr sz="1800" spc="-5" dirty="0">
                <a:latin typeface="Arial"/>
                <a:cs typeface="Arial"/>
              </a:rPr>
              <a:t>importante: </a:t>
            </a:r>
            <a:r>
              <a:rPr sz="1800" dirty="0">
                <a:latin typeface="Arial"/>
                <a:cs typeface="Arial"/>
              </a:rPr>
              <a:t>resolver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problemas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921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 err="1"/>
              <a:t>Estructuras</a:t>
            </a:r>
            <a:r>
              <a:rPr spc="-430" dirty="0"/>
              <a:t> </a:t>
            </a:r>
            <a:r>
              <a:rPr lang="es-EC" spc="-430" dirty="0" smtClean="0"/>
              <a:t>  </a:t>
            </a:r>
            <a:r>
              <a:rPr spc="-150" dirty="0" err="1" smtClean="0"/>
              <a:t>condicionales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7694930" cy="3061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Una expresión booleana </a:t>
            </a:r>
            <a:r>
              <a:rPr sz="1800" dirty="0">
                <a:latin typeface="Arial"/>
                <a:cs typeface="Arial"/>
              </a:rPr>
              <a:t>siempre </a:t>
            </a:r>
            <a:r>
              <a:rPr sz="1800" spc="-5" dirty="0">
                <a:latin typeface="Arial"/>
                <a:cs typeface="Arial"/>
              </a:rPr>
              <a:t>evalúa </a:t>
            </a:r>
            <a:r>
              <a:rPr sz="1800" dirty="0">
                <a:latin typeface="Arial"/>
                <a:cs typeface="Arial"/>
              </a:rPr>
              <a:t>como verdadero (True) o como  </a:t>
            </a:r>
            <a:r>
              <a:rPr sz="1800" spc="-5" dirty="0">
                <a:latin typeface="Arial"/>
                <a:cs typeface="Arial"/>
              </a:rPr>
              <a:t>falso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(False)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Operadores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comparación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x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y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==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!=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latin typeface="Arial"/>
                <a:cs typeface="Arial"/>
              </a:rPr>
              <a:t>x &gt;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latin typeface="Arial"/>
                <a:cs typeface="Arial"/>
              </a:rPr>
              <a:t>x &lt;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&gt;=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&lt;=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79122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pc="-150" dirty="0" smtClean="0"/>
              <a:t>Estructuras</a:t>
            </a:r>
            <a:r>
              <a:rPr spc="-430" dirty="0" smtClean="0"/>
              <a:t> </a:t>
            </a:r>
            <a:r>
              <a:rPr lang="es-EC" spc="-430" dirty="0" smtClean="0"/>
              <a:t>  </a:t>
            </a:r>
            <a:r>
              <a:rPr lang="es-EC" spc="-150" dirty="0" smtClean="0"/>
              <a:t>condicionales</a:t>
            </a:r>
            <a:endParaRPr lang="es-EC"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27546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operadores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lógicos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and, or,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8064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 err="1"/>
              <a:t>Estructuras</a:t>
            </a:r>
            <a:r>
              <a:rPr spc="-430" dirty="0"/>
              <a:t> </a:t>
            </a:r>
            <a:r>
              <a:rPr lang="es-EC" spc="-430" dirty="0" smtClean="0"/>
              <a:t>  </a:t>
            </a:r>
            <a:r>
              <a:rPr spc="-150" dirty="0" err="1" smtClean="0"/>
              <a:t>condicionales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016240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Al escribir </a:t>
            </a:r>
            <a:r>
              <a:rPr sz="1800" dirty="0">
                <a:latin typeface="Arial"/>
                <a:cs typeface="Arial"/>
              </a:rPr>
              <a:t>software siempre </a:t>
            </a:r>
            <a:r>
              <a:rPr sz="1800" spc="-5" dirty="0">
                <a:latin typeface="Arial"/>
                <a:cs typeface="Arial"/>
              </a:rPr>
              <a:t>necesitamos de una ejecución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condicional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Python nos ofrece esta habilidad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el </a:t>
            </a:r>
            <a:r>
              <a:rPr sz="1800" dirty="0">
                <a:latin typeface="Arial"/>
                <a:cs typeface="Arial"/>
              </a:rPr>
              <a:t>keyword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  <a:p>
            <a:pPr marL="1293495" marR="5126355" lvl="1" indent="-823594">
              <a:lnSpc>
                <a:spcPct val="100699"/>
              </a:lnSpc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x &gt; y:  </a:t>
            </a:r>
            <a:r>
              <a:rPr sz="1800" spc="-5" dirty="0">
                <a:latin typeface="Arial"/>
                <a:cs typeface="Arial"/>
              </a:rPr>
              <a:t>do_something()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○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También podemos definir ejecuciones alternas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los </a:t>
            </a:r>
            <a:r>
              <a:rPr sz="1800" dirty="0">
                <a:latin typeface="Arial"/>
                <a:cs typeface="Arial"/>
              </a:rPr>
              <a:t>keywords </a:t>
            </a:r>
            <a:r>
              <a:rPr sz="1800" b="1" spc="-5" dirty="0">
                <a:latin typeface="Arial"/>
                <a:cs typeface="Arial"/>
              </a:rPr>
              <a:t>elif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1293495" marR="5126355" lvl="1" indent="-823594">
              <a:lnSpc>
                <a:spcPct val="100699"/>
              </a:lnSpc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x &gt; y:  </a:t>
            </a:r>
            <a:r>
              <a:rPr sz="1800" spc="-5" dirty="0">
                <a:latin typeface="Arial"/>
                <a:cs typeface="Arial"/>
              </a:rPr>
              <a:t>do_something()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elif:</a:t>
            </a:r>
            <a:endParaRPr sz="1800">
              <a:latin typeface="Arial"/>
              <a:cs typeface="Arial"/>
            </a:endParaRPr>
          </a:p>
          <a:p>
            <a:pPr marL="836294" marR="4580255" indent="4572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do_something_else()  else:</a:t>
            </a:r>
            <a:endParaRPr sz="1800">
              <a:latin typeface="Arial"/>
              <a:cs typeface="Arial"/>
            </a:endParaRP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execute_if_no_other_conditions_are_true()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57024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Strings </a:t>
            </a:r>
            <a:r>
              <a:rPr spc="-195" dirty="0" err="1"/>
              <a:t>en</a:t>
            </a:r>
            <a:r>
              <a:rPr spc="-710" dirty="0"/>
              <a:t> </a:t>
            </a:r>
            <a:r>
              <a:rPr lang="es-EC" spc="-710" dirty="0" smtClean="0"/>
              <a:t>      </a:t>
            </a:r>
            <a:r>
              <a:rPr spc="-165" dirty="0" smtClean="0"/>
              <a:t>python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161020" cy="4443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42545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Las </a:t>
            </a:r>
            <a:r>
              <a:rPr sz="1800" dirty="0">
                <a:latin typeface="Arial"/>
                <a:cs typeface="Arial"/>
              </a:rPr>
              <a:t>cadenas (strings) </a:t>
            </a:r>
            <a:r>
              <a:rPr sz="1800" spc="-5" dirty="0">
                <a:latin typeface="Arial"/>
                <a:cs typeface="Arial"/>
              </a:rPr>
              <a:t>es un tipo </a:t>
            </a:r>
            <a:r>
              <a:rPr sz="1800" dirty="0">
                <a:latin typeface="Arial"/>
                <a:cs typeface="Arial"/>
              </a:rPr>
              <a:t>con comportamiento </a:t>
            </a:r>
            <a:r>
              <a:rPr sz="1800" spc="-5" dirty="0">
                <a:latin typeface="Arial"/>
                <a:cs typeface="Arial"/>
              </a:rPr>
              <a:t>diferente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los int, float 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bool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Las </a:t>
            </a:r>
            <a:r>
              <a:rPr sz="1800" dirty="0">
                <a:latin typeface="Arial"/>
                <a:cs typeface="Arial"/>
              </a:rPr>
              <a:t>cadenas son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secuencias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Las </a:t>
            </a:r>
            <a:r>
              <a:rPr sz="1800" dirty="0">
                <a:latin typeface="Arial"/>
                <a:cs typeface="Arial"/>
              </a:rPr>
              <a:t>secuencias se </a:t>
            </a:r>
            <a:r>
              <a:rPr sz="1800" spc="-5" dirty="0">
                <a:latin typeface="Arial"/>
                <a:cs typeface="Arial"/>
              </a:rPr>
              <a:t>pueden acceder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través de un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índice</a:t>
            </a:r>
            <a:endParaRPr sz="1800">
              <a:latin typeface="Arial"/>
              <a:cs typeface="Arial"/>
            </a:endParaRPr>
          </a:p>
          <a:p>
            <a:pPr marL="1293495" marR="5379720" lvl="2" indent="-366395">
              <a:lnSpc>
                <a:spcPct val="100699"/>
              </a:lnSpc>
              <a:buChar char="■"/>
              <a:tabLst>
                <a:tab pos="1293495" algn="l"/>
                <a:tab pos="1294130" algn="l"/>
              </a:tabLst>
            </a:pPr>
            <a:r>
              <a:rPr sz="1800" spc="-5" dirty="0">
                <a:latin typeface="Arial"/>
                <a:cs typeface="Arial"/>
              </a:rPr>
              <a:t>apple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‘apple’  apple[1]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Las </a:t>
            </a:r>
            <a:r>
              <a:rPr sz="1800" dirty="0">
                <a:latin typeface="Arial"/>
                <a:cs typeface="Arial"/>
              </a:rPr>
              <a:t>cadenas (al </a:t>
            </a:r>
            <a:r>
              <a:rPr sz="1800" spc="-5" dirty="0">
                <a:latin typeface="Arial"/>
                <a:cs typeface="Arial"/>
              </a:rPr>
              <a:t>igual que otras </a:t>
            </a:r>
            <a:r>
              <a:rPr sz="1800" dirty="0">
                <a:latin typeface="Arial"/>
                <a:cs typeface="Arial"/>
              </a:rPr>
              <a:t>secuencias) </a:t>
            </a:r>
            <a:r>
              <a:rPr sz="1800" spc="-5" dirty="0">
                <a:latin typeface="Arial"/>
                <a:cs typeface="Arial"/>
              </a:rPr>
              <a:t>tienen una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longitud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Para </a:t>
            </a:r>
            <a:r>
              <a:rPr sz="1800" dirty="0">
                <a:latin typeface="Arial"/>
                <a:cs typeface="Arial"/>
              </a:rPr>
              <a:t>saber </a:t>
            </a:r>
            <a:r>
              <a:rPr sz="1800" spc="-5" dirty="0">
                <a:latin typeface="Arial"/>
                <a:cs typeface="Arial"/>
              </a:rPr>
              <a:t>la longitud de una </a:t>
            </a:r>
            <a:r>
              <a:rPr sz="1800" dirty="0">
                <a:latin typeface="Arial"/>
                <a:cs typeface="Arial"/>
              </a:rPr>
              <a:t>secuencia, se </a:t>
            </a:r>
            <a:r>
              <a:rPr sz="1800" spc="-5" dirty="0">
                <a:latin typeface="Arial"/>
                <a:cs typeface="Arial"/>
              </a:rPr>
              <a:t>puede usar la función </a:t>
            </a:r>
            <a:r>
              <a:rPr sz="1800" b="1" spc="-5" dirty="0">
                <a:latin typeface="Arial"/>
                <a:cs typeface="Arial"/>
              </a:rPr>
              <a:t>len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spc="-5" dirty="0">
                <a:latin typeface="Arial"/>
                <a:cs typeface="Arial"/>
              </a:rPr>
              <a:t>len(apple)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En Python, los </a:t>
            </a:r>
            <a:r>
              <a:rPr sz="1800" dirty="0">
                <a:latin typeface="Arial"/>
                <a:cs typeface="Arial"/>
              </a:rPr>
              <a:t>caracteres </a:t>
            </a:r>
            <a:r>
              <a:rPr sz="1800" spc="-5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componen </a:t>
            </a:r>
            <a:r>
              <a:rPr sz="1800" spc="-5" dirty="0">
                <a:latin typeface="Arial"/>
                <a:cs typeface="Arial"/>
              </a:rPr>
              <a:t>un </a:t>
            </a:r>
            <a:r>
              <a:rPr sz="1800" dirty="0">
                <a:latin typeface="Arial"/>
                <a:cs typeface="Arial"/>
              </a:rPr>
              <a:t>string se reutilizan a </a:t>
            </a:r>
            <a:r>
              <a:rPr sz="1800" spc="-5" dirty="0">
                <a:latin typeface="Arial"/>
                <a:cs typeface="Arial"/>
              </a:rPr>
              <a:t>lo largo del  programa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Esto ayuda </a:t>
            </a:r>
            <a:r>
              <a:rPr sz="1800" dirty="0">
                <a:latin typeface="Arial"/>
                <a:cs typeface="Arial"/>
              </a:rPr>
              <a:t>a reducir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dirty="0">
                <a:latin typeface="Arial"/>
                <a:cs typeface="Arial"/>
              </a:rPr>
              <a:t>cantidad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memoria </a:t>
            </a:r>
            <a:r>
              <a:rPr sz="1800" spc="-5" dirty="0">
                <a:latin typeface="Arial"/>
                <a:cs typeface="Arial"/>
              </a:rPr>
              <a:t>que necesita el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programa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También </a:t>
            </a:r>
            <a:r>
              <a:rPr sz="1800" dirty="0">
                <a:latin typeface="Arial"/>
                <a:cs typeface="Arial"/>
              </a:rPr>
              <a:t>significa </a:t>
            </a:r>
            <a:r>
              <a:rPr sz="1800" spc="-5" dirty="0">
                <a:latin typeface="Arial"/>
                <a:cs typeface="Arial"/>
              </a:rPr>
              <a:t>que las </a:t>
            </a:r>
            <a:r>
              <a:rPr sz="1800" dirty="0">
                <a:latin typeface="Arial"/>
                <a:cs typeface="Arial"/>
              </a:rPr>
              <a:t>strings </a:t>
            </a:r>
            <a:r>
              <a:rPr sz="1800" spc="-5" dirty="0">
                <a:latin typeface="Arial"/>
                <a:cs typeface="Arial"/>
              </a:rPr>
              <a:t>deben 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inmutables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latin typeface="Arial"/>
                <a:cs typeface="Arial"/>
              </a:rPr>
              <a:t>x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‘a’</a:t>
            </a:r>
            <a:endParaRPr sz="1800">
              <a:latin typeface="Arial"/>
              <a:cs typeface="Arial"/>
            </a:endParaRP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y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‘b’</a:t>
            </a:r>
            <a:endParaRPr sz="1800">
              <a:latin typeface="Arial"/>
              <a:cs typeface="Arial"/>
            </a:endParaRP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id(x) ==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id(y)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7692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Operaciones </a:t>
            </a:r>
            <a:r>
              <a:rPr spc="-160" dirty="0"/>
              <a:t>con</a:t>
            </a:r>
            <a:r>
              <a:rPr spc="-745" dirty="0"/>
              <a:t> </a:t>
            </a:r>
            <a:r>
              <a:rPr lang="es-EC" spc="-745" dirty="0" smtClean="0"/>
              <a:t>         </a:t>
            </a:r>
            <a:r>
              <a:rPr spc="-160" dirty="0" smtClean="0"/>
              <a:t>strings</a:t>
            </a:r>
            <a:endParaRPr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7223759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</a:t>
            </a:r>
            <a:r>
              <a:rPr sz="1800" dirty="0">
                <a:latin typeface="Arial"/>
                <a:cs typeface="Arial"/>
              </a:rPr>
              <a:t>strings </a:t>
            </a:r>
            <a:r>
              <a:rPr sz="1800" spc="-5" dirty="0">
                <a:latin typeface="Arial"/>
                <a:cs typeface="Arial"/>
              </a:rPr>
              <a:t>tienen </a:t>
            </a:r>
            <a:r>
              <a:rPr sz="1800" dirty="0">
                <a:latin typeface="Arial"/>
                <a:cs typeface="Arial"/>
              </a:rPr>
              <a:t>varios métodos </a:t>
            </a:r>
            <a:r>
              <a:rPr sz="1800" spc="-5" dirty="0">
                <a:latin typeface="Arial"/>
                <a:cs typeface="Arial"/>
              </a:rPr>
              <a:t>que nos </a:t>
            </a:r>
            <a:r>
              <a:rPr sz="1800" dirty="0">
                <a:latin typeface="Arial"/>
                <a:cs typeface="Arial"/>
              </a:rPr>
              <a:t>sirven </a:t>
            </a:r>
            <a:r>
              <a:rPr sz="1800" spc="-5" dirty="0">
                <a:latin typeface="Arial"/>
                <a:cs typeface="Arial"/>
              </a:rPr>
              <a:t>para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manipularlas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Algunos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son: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upper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lower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find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startswith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endswith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capitalize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78360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 err="1"/>
              <a:t>Operaciones</a:t>
            </a:r>
            <a:r>
              <a:rPr spc="-145" dirty="0"/>
              <a:t> </a:t>
            </a:r>
            <a:r>
              <a:rPr spc="-160" dirty="0" smtClean="0"/>
              <a:t>con</a:t>
            </a:r>
            <a:r>
              <a:rPr lang="es-EC" spc="-160" dirty="0" smtClean="0"/>
              <a:t>  </a:t>
            </a:r>
            <a:r>
              <a:rPr spc="-745" dirty="0" smtClean="0"/>
              <a:t> </a:t>
            </a:r>
            <a:r>
              <a:rPr spc="-16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471106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Operadores 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pertenencia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latin typeface="Arial"/>
                <a:cs typeface="Arial"/>
              </a:rPr>
              <a:t>not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Comparaciones entre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strings</a:t>
            </a:r>
            <a:endParaRPr sz="1800">
              <a:latin typeface="Arial"/>
              <a:cs typeface="Arial"/>
            </a:endParaRPr>
          </a:p>
          <a:p>
            <a:pPr marL="836294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Las </a:t>
            </a:r>
            <a:r>
              <a:rPr sz="1800" dirty="0">
                <a:latin typeface="Arial"/>
                <a:cs typeface="Arial"/>
              </a:rPr>
              <a:t>comparaciones son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lexicográficas</a:t>
            </a:r>
            <a:endParaRPr sz="1800">
              <a:latin typeface="Arial"/>
              <a:cs typeface="Arial"/>
            </a:endParaRPr>
          </a:p>
          <a:p>
            <a:pPr marL="836294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Tener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cuidado:</a:t>
            </a:r>
            <a:endParaRPr sz="1800">
              <a:latin typeface="Arial"/>
              <a:cs typeface="Arial"/>
            </a:endParaRPr>
          </a:p>
          <a:p>
            <a:pPr marL="1293495" lvl="1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spc="-5" dirty="0">
                <a:latin typeface="Arial"/>
                <a:cs typeface="Arial"/>
              </a:rPr>
              <a:t>En Python ‘a’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‘A’ </a:t>
            </a:r>
            <a:r>
              <a:rPr sz="1800" dirty="0">
                <a:latin typeface="Arial"/>
                <a:cs typeface="Arial"/>
              </a:rPr>
              <a:t>son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diferentes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616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Slices </a:t>
            </a:r>
            <a:r>
              <a:rPr spc="-195" dirty="0" err="1"/>
              <a:t>en</a:t>
            </a:r>
            <a:r>
              <a:rPr spc="-735" dirty="0"/>
              <a:t> </a:t>
            </a:r>
            <a:r>
              <a:rPr lang="es-EC" spc="-735" dirty="0" smtClean="0"/>
              <a:t>          </a:t>
            </a:r>
            <a:r>
              <a:rPr spc="-130" dirty="0" smtClean="0"/>
              <a:t>Python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02132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Python tiene una de las </a:t>
            </a:r>
            <a:r>
              <a:rPr sz="1800" dirty="0">
                <a:latin typeface="Arial"/>
                <a:cs typeface="Arial"/>
              </a:rPr>
              <a:t>sintaxis más </a:t>
            </a:r>
            <a:r>
              <a:rPr sz="1800" spc="-5" dirty="0">
                <a:latin typeface="Arial"/>
                <a:cs typeface="Arial"/>
              </a:rPr>
              <a:t>poderosas para </a:t>
            </a:r>
            <a:r>
              <a:rPr sz="1800" dirty="0">
                <a:latin typeface="Arial"/>
                <a:cs typeface="Arial"/>
              </a:rPr>
              <a:t>manipular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secuencias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Esta </a:t>
            </a:r>
            <a:r>
              <a:rPr sz="1800" dirty="0">
                <a:latin typeface="Arial"/>
                <a:cs typeface="Arial"/>
              </a:rPr>
              <a:t>sintaxis se </a:t>
            </a:r>
            <a:r>
              <a:rPr sz="1800" spc="-5" dirty="0">
                <a:latin typeface="Arial"/>
                <a:cs typeface="Arial"/>
              </a:rPr>
              <a:t>llama </a:t>
            </a:r>
            <a:r>
              <a:rPr sz="1800" b="1" spc="-5" dirty="0">
                <a:latin typeface="Arial"/>
                <a:cs typeface="Arial"/>
              </a:rPr>
              <a:t>slice </a:t>
            </a:r>
            <a:r>
              <a:rPr sz="1800" dirty="0">
                <a:latin typeface="Arial"/>
                <a:cs typeface="Arial"/>
              </a:rPr>
              <a:t>(rebanada </a:t>
            </a:r>
            <a:r>
              <a:rPr sz="1800" spc="-5" dirty="0">
                <a:latin typeface="Arial"/>
                <a:cs typeface="Arial"/>
              </a:rPr>
              <a:t>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español)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secuencia[comienzo:final:pasos]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836294" marR="5227320">
              <a:lnSpc>
                <a:spcPct val="100699"/>
              </a:lnSpc>
            </a:pPr>
            <a:r>
              <a:rPr sz="1800" dirty="0">
                <a:latin typeface="Arial"/>
                <a:cs typeface="Arial"/>
              </a:rPr>
              <a:t>my_name =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‘David’  </a:t>
            </a:r>
            <a:r>
              <a:rPr sz="1800" dirty="0">
                <a:latin typeface="Arial"/>
                <a:cs typeface="Arial"/>
              </a:rPr>
              <a:t>my_name[0]  my_name[-1]  my_name[0:3]  my_name[::2]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5473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 smtClean="0"/>
              <a:t>For</a:t>
            </a:r>
            <a:r>
              <a:rPr lang="es-EC" spc="-75" dirty="0" smtClean="0"/>
              <a:t> </a:t>
            </a:r>
            <a:r>
              <a:rPr spc="-490" dirty="0" smtClean="0"/>
              <a:t> </a:t>
            </a:r>
            <a:r>
              <a:rPr spc="-14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19340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loops permiten </a:t>
            </a:r>
            <a:r>
              <a:rPr sz="1800" dirty="0">
                <a:latin typeface="Arial"/>
                <a:cs typeface="Arial"/>
              </a:rPr>
              <a:t>ciclar a </a:t>
            </a:r>
            <a:r>
              <a:rPr sz="1800" spc="-5" dirty="0">
                <a:latin typeface="Arial"/>
                <a:cs typeface="Arial"/>
              </a:rPr>
              <a:t>lo largo de una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secuencia</a:t>
            </a:r>
            <a:endParaRPr sz="1800">
              <a:latin typeface="Arial"/>
              <a:cs typeface="Arial"/>
            </a:endParaRPr>
          </a:p>
          <a:p>
            <a:pPr marL="379095" marR="64389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Se usan </a:t>
            </a:r>
            <a:r>
              <a:rPr sz="1800" dirty="0">
                <a:latin typeface="Arial"/>
                <a:cs typeface="Arial"/>
              </a:rPr>
              <a:t>cuando se </a:t>
            </a:r>
            <a:r>
              <a:rPr sz="1800" spc="-5" dirty="0">
                <a:latin typeface="Arial"/>
                <a:cs typeface="Arial"/>
              </a:rPr>
              <a:t>quiere ejecutar un </a:t>
            </a:r>
            <a:r>
              <a:rPr sz="1800" dirty="0">
                <a:latin typeface="Arial"/>
                <a:cs typeface="Arial"/>
              </a:rPr>
              <a:t>conjunto </a:t>
            </a:r>
            <a:r>
              <a:rPr sz="1800" spc="-5" dirty="0">
                <a:latin typeface="Arial"/>
                <a:cs typeface="Arial"/>
              </a:rPr>
              <a:t>de instrucciones </a:t>
            </a:r>
            <a:r>
              <a:rPr sz="1800" dirty="0">
                <a:latin typeface="Arial"/>
                <a:cs typeface="Arial"/>
              </a:rPr>
              <a:t>varias  veces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Esto también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llama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iteration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Se puede utilizar el </a:t>
            </a:r>
            <a:r>
              <a:rPr sz="1800" dirty="0">
                <a:latin typeface="Arial"/>
                <a:cs typeface="Arial"/>
              </a:rPr>
              <a:t>keyword </a:t>
            </a:r>
            <a:r>
              <a:rPr sz="1800" b="1" spc="-5" dirty="0">
                <a:latin typeface="Arial"/>
                <a:cs typeface="Arial"/>
              </a:rPr>
              <a:t>continue </a:t>
            </a:r>
            <a:r>
              <a:rPr sz="1800" spc="-5" dirty="0">
                <a:latin typeface="Arial"/>
                <a:cs typeface="Arial"/>
              </a:rPr>
              <a:t>para </a:t>
            </a:r>
            <a:r>
              <a:rPr sz="1800" dirty="0">
                <a:latin typeface="Arial"/>
                <a:cs typeface="Arial"/>
              </a:rPr>
              <a:t>saltarse </a:t>
            </a:r>
            <a:r>
              <a:rPr sz="1800" spc="-5" dirty="0">
                <a:latin typeface="Arial"/>
                <a:cs typeface="Arial"/>
              </a:rPr>
              <a:t>los </a:t>
            </a:r>
            <a:r>
              <a:rPr sz="1800" i="1" dirty="0">
                <a:latin typeface="Arial"/>
                <a:cs typeface="Arial"/>
              </a:rPr>
              <a:t>statements </a:t>
            </a:r>
            <a:r>
              <a:rPr sz="1800" dirty="0">
                <a:latin typeface="Arial"/>
                <a:cs typeface="Arial"/>
              </a:rPr>
              <a:t>restantes  y </a:t>
            </a:r>
            <a:r>
              <a:rPr sz="1800" spc="-5" dirty="0">
                <a:latin typeface="Arial"/>
                <a:cs typeface="Arial"/>
              </a:rPr>
              <a:t>pasar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dirty="0">
                <a:latin typeface="Arial"/>
                <a:cs typeface="Arial"/>
              </a:rPr>
              <a:t>siguiente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iteración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836294" marR="5812790" indent="-4572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range(1000):  </a:t>
            </a:r>
            <a:r>
              <a:rPr sz="1800" spc="-5" dirty="0">
                <a:latin typeface="Arial"/>
                <a:cs typeface="Arial"/>
              </a:rPr>
              <a:t>print(i)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5016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 smtClean="0"/>
              <a:t>While</a:t>
            </a:r>
            <a:r>
              <a:rPr lang="es-EC" spc="-85" dirty="0" smtClean="0"/>
              <a:t> </a:t>
            </a:r>
            <a:r>
              <a:rPr spc="-480" dirty="0" smtClean="0"/>
              <a:t> </a:t>
            </a:r>
            <a:r>
              <a:rPr spc="-12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126730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Al igual que los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loops, los </a:t>
            </a:r>
            <a:r>
              <a:rPr sz="1800" b="1" spc="-5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loops </a:t>
            </a:r>
            <a:r>
              <a:rPr sz="1800" dirty="0">
                <a:latin typeface="Arial"/>
                <a:cs typeface="Arial"/>
              </a:rPr>
              <a:t>sirven </a:t>
            </a:r>
            <a:r>
              <a:rPr sz="1800" spc="-5" dirty="0">
                <a:latin typeface="Arial"/>
                <a:cs typeface="Arial"/>
              </a:rPr>
              <a:t>para iterar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lo largo de una  </a:t>
            </a:r>
            <a:r>
              <a:rPr sz="1800" dirty="0">
                <a:latin typeface="Arial"/>
                <a:cs typeface="Arial"/>
              </a:rPr>
              <a:t>secuencia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836294" marR="5261610" indent="-4572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def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cuenta_regresiva(n):  </a:t>
            </a:r>
            <a:r>
              <a:rPr sz="1800" spc="-5" dirty="0">
                <a:latin typeface="Arial"/>
                <a:cs typeface="Arial"/>
              </a:rPr>
              <a:t>while </a:t>
            </a:r>
            <a:r>
              <a:rPr sz="1800" dirty="0">
                <a:latin typeface="Arial"/>
                <a:cs typeface="Arial"/>
              </a:rPr>
              <a:t>n &gt;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0:</a:t>
            </a:r>
            <a:endParaRPr sz="1800">
              <a:latin typeface="Arial"/>
              <a:cs typeface="Arial"/>
            </a:endParaRPr>
          </a:p>
          <a:p>
            <a:pPr marL="1293495" marR="6101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print(n)  </a:t>
            </a:r>
            <a:r>
              <a:rPr sz="1800" dirty="0">
                <a:latin typeface="Arial"/>
                <a:cs typeface="Arial"/>
              </a:rPr>
              <a:t>n -=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49404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 smtClean="0"/>
              <a:t>While</a:t>
            </a:r>
            <a:r>
              <a:rPr lang="es-EC" spc="-85" dirty="0" smtClean="0"/>
              <a:t> </a:t>
            </a:r>
            <a:r>
              <a:rPr spc="-480" dirty="0" smtClean="0"/>
              <a:t> </a:t>
            </a:r>
            <a:r>
              <a:rPr spc="-12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774700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while loops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ejecutan de la </a:t>
            </a:r>
            <a:r>
              <a:rPr sz="1800" dirty="0">
                <a:latin typeface="Arial"/>
                <a:cs typeface="Arial"/>
              </a:rPr>
              <a:t>siguiente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manera: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Determinan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dirty="0">
                <a:latin typeface="Arial"/>
                <a:cs typeface="Arial"/>
              </a:rPr>
              <a:t>condición </a:t>
            </a:r>
            <a:r>
              <a:rPr sz="1800" spc="-5" dirty="0">
                <a:latin typeface="Arial"/>
                <a:cs typeface="Arial"/>
              </a:rPr>
              <a:t>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verdadera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Si es </a:t>
            </a:r>
            <a:r>
              <a:rPr sz="1800" dirty="0">
                <a:latin typeface="Arial"/>
                <a:cs typeface="Arial"/>
              </a:rPr>
              <a:t>verdadera, vuelve a </a:t>
            </a:r>
            <a:r>
              <a:rPr sz="1800" spc="-5" dirty="0">
                <a:latin typeface="Arial"/>
                <a:cs typeface="Arial"/>
              </a:rPr>
              <a:t>ejecutar el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Si es falsa, </a:t>
            </a:r>
            <a:r>
              <a:rPr sz="1800" dirty="0">
                <a:latin typeface="Arial"/>
                <a:cs typeface="Arial"/>
              </a:rPr>
              <a:t>sal </a:t>
            </a:r>
            <a:r>
              <a:rPr sz="1800" spc="-5" dirty="0">
                <a:latin typeface="Arial"/>
                <a:cs typeface="Arial"/>
              </a:rPr>
              <a:t>del bloque </a:t>
            </a:r>
            <a:r>
              <a:rPr sz="1800" dirty="0">
                <a:latin typeface="Arial"/>
                <a:cs typeface="Arial"/>
              </a:rPr>
              <a:t>y continúa </a:t>
            </a:r>
            <a:r>
              <a:rPr sz="1800" spc="-5" dirty="0">
                <a:latin typeface="Arial"/>
                <a:cs typeface="Arial"/>
              </a:rPr>
              <a:t>ejecutando el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programa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Se tiene que tener </a:t>
            </a:r>
            <a:r>
              <a:rPr sz="1800" dirty="0">
                <a:latin typeface="Arial"/>
                <a:cs typeface="Arial"/>
              </a:rPr>
              <a:t>mucho cuidado </a:t>
            </a:r>
            <a:r>
              <a:rPr sz="1800" spc="-5" dirty="0">
                <a:latin typeface="Arial"/>
                <a:cs typeface="Arial"/>
              </a:rPr>
              <a:t>para evitar un infinite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Se puede utilizar el </a:t>
            </a:r>
            <a:r>
              <a:rPr sz="1800" dirty="0">
                <a:latin typeface="Arial"/>
                <a:cs typeface="Arial"/>
              </a:rPr>
              <a:t>keyword </a:t>
            </a:r>
            <a:r>
              <a:rPr sz="1800" b="1" spc="-5" dirty="0">
                <a:latin typeface="Arial"/>
                <a:cs typeface="Arial"/>
              </a:rPr>
              <a:t>break </a:t>
            </a:r>
            <a:r>
              <a:rPr sz="1800" dirty="0">
                <a:latin typeface="Arial"/>
                <a:cs typeface="Arial"/>
              </a:rPr>
              <a:t>si se </a:t>
            </a:r>
            <a:r>
              <a:rPr sz="1800" spc="-5" dirty="0">
                <a:latin typeface="Arial"/>
                <a:cs typeface="Arial"/>
              </a:rPr>
              <a:t>quiere </a:t>
            </a:r>
            <a:r>
              <a:rPr sz="1800" dirty="0">
                <a:latin typeface="Arial"/>
                <a:cs typeface="Arial"/>
              </a:rPr>
              <a:t>salir </a:t>
            </a:r>
            <a:r>
              <a:rPr sz="1800" spc="-5" dirty="0">
                <a:latin typeface="Arial"/>
                <a:cs typeface="Arial"/>
              </a:rPr>
              <a:t>anticipadamente del  </a:t>
            </a:r>
            <a:r>
              <a:rPr sz="1800" dirty="0">
                <a:latin typeface="Arial"/>
                <a:cs typeface="Arial"/>
              </a:rPr>
              <a:t>ciclo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3882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¿Qué</a:t>
            </a:r>
            <a:r>
              <a:rPr spc="-430" dirty="0"/>
              <a:t> </a:t>
            </a:r>
            <a:r>
              <a:rPr spc="-210" dirty="0"/>
              <a:t>es</a:t>
            </a:r>
            <a:r>
              <a:rPr spc="-430" dirty="0"/>
              <a:t> </a:t>
            </a:r>
            <a:r>
              <a:rPr spc="-150" dirty="0"/>
              <a:t>la</a:t>
            </a:r>
            <a:r>
              <a:rPr spc="-430" dirty="0"/>
              <a:t> </a:t>
            </a:r>
            <a:r>
              <a:rPr spc="-195" dirty="0"/>
              <a:t>programación?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087995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 programa es una </a:t>
            </a:r>
            <a:r>
              <a:rPr sz="1800" dirty="0">
                <a:latin typeface="Arial"/>
                <a:cs typeface="Arial"/>
              </a:rPr>
              <a:t>secuencia </a:t>
            </a:r>
            <a:r>
              <a:rPr sz="1800" spc="-5" dirty="0">
                <a:latin typeface="Arial"/>
                <a:cs typeface="Arial"/>
              </a:rPr>
              <a:t>de instrucciones que describe </a:t>
            </a:r>
            <a:r>
              <a:rPr sz="1800" dirty="0">
                <a:latin typeface="Arial"/>
                <a:cs typeface="Arial"/>
              </a:rPr>
              <a:t>cómo realizar  </a:t>
            </a:r>
            <a:r>
              <a:rPr sz="1800" spc="-5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cómputo.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Casi todos los programas </a:t>
            </a:r>
            <a:r>
              <a:rPr sz="1800" dirty="0">
                <a:latin typeface="Arial"/>
                <a:cs typeface="Arial"/>
              </a:rPr>
              <a:t>realizan </a:t>
            </a:r>
            <a:r>
              <a:rPr sz="1800" spc="-5" dirty="0">
                <a:latin typeface="Arial"/>
                <a:cs typeface="Arial"/>
              </a:rPr>
              <a:t>las </a:t>
            </a:r>
            <a:r>
              <a:rPr sz="1800" dirty="0">
                <a:latin typeface="Arial"/>
                <a:cs typeface="Arial"/>
              </a:rPr>
              <a:t>siguientes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tareas: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Operaciones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matemáticas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Ejecución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condicional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Repeticiones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997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 err="1" smtClean="0"/>
              <a:t>Listas</a:t>
            </a:r>
            <a:r>
              <a:rPr lang="es-EC" spc="-155" dirty="0" smtClean="0"/>
              <a:t> </a:t>
            </a:r>
            <a:r>
              <a:rPr spc="-155" dirty="0" smtClean="0"/>
              <a:t> </a:t>
            </a:r>
            <a:r>
              <a:rPr spc="-195" dirty="0" err="1" smtClean="0"/>
              <a:t>en</a:t>
            </a:r>
            <a:r>
              <a:rPr lang="es-EC" spc="-195" dirty="0" smtClean="0"/>
              <a:t>  </a:t>
            </a:r>
            <a:r>
              <a:rPr spc="-740" dirty="0" smtClean="0"/>
              <a:t> </a:t>
            </a:r>
            <a:r>
              <a:rPr spc="-13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667194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790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Como los </a:t>
            </a:r>
            <a:r>
              <a:rPr sz="1800" dirty="0">
                <a:latin typeface="Arial"/>
                <a:cs typeface="Arial"/>
              </a:rPr>
              <a:t>strings, </a:t>
            </a:r>
            <a:r>
              <a:rPr sz="1800" spc="-5" dirty="0">
                <a:latin typeface="Arial"/>
                <a:cs typeface="Arial"/>
              </a:rPr>
              <a:t>las listas </a:t>
            </a:r>
            <a:r>
              <a:rPr sz="1800" dirty="0">
                <a:latin typeface="Arial"/>
                <a:cs typeface="Arial"/>
              </a:rPr>
              <a:t>son secuencias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valores.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En las listas, los </a:t>
            </a:r>
            <a:r>
              <a:rPr sz="1800" dirty="0">
                <a:latin typeface="Arial"/>
                <a:cs typeface="Arial"/>
              </a:rPr>
              <a:t>valores </a:t>
            </a:r>
            <a:r>
              <a:rPr sz="1800" spc="-5" dirty="0">
                <a:latin typeface="Arial"/>
                <a:cs typeface="Arial"/>
              </a:rPr>
              <a:t>pueden tener </a:t>
            </a:r>
            <a:r>
              <a:rPr sz="1800" dirty="0">
                <a:latin typeface="Arial"/>
                <a:cs typeface="Arial"/>
              </a:rPr>
              <a:t>cualquier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tipo</a:t>
            </a:r>
            <a:endParaRPr sz="1800">
              <a:latin typeface="Arial"/>
              <a:cs typeface="Arial"/>
            </a:endParaRPr>
          </a:p>
          <a:p>
            <a:pPr marL="379095" indent="-3790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[2, 5,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6]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[‘Colombia’, ‘Mexico’,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‘Argentina’]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[‘tacos’, 3, ‘arepas’, 6, ‘chorizo’,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9]</a:t>
            </a:r>
            <a:endParaRPr sz="1800">
              <a:latin typeface="Arial"/>
              <a:cs typeface="Arial"/>
            </a:endParaRPr>
          </a:p>
          <a:p>
            <a:pPr marL="379095" marR="1192530" indent="-3790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Las listas </a:t>
            </a:r>
            <a:r>
              <a:rPr sz="1800" dirty="0">
                <a:latin typeface="Arial"/>
                <a:cs typeface="Arial"/>
              </a:rPr>
              <a:t>son mutables, a </a:t>
            </a:r>
            <a:r>
              <a:rPr sz="1800" spc="-5" dirty="0">
                <a:latin typeface="Arial"/>
                <a:cs typeface="Arial"/>
              </a:rPr>
              <a:t>diferencia de los </a:t>
            </a:r>
            <a:r>
              <a:rPr sz="1800" dirty="0">
                <a:latin typeface="Arial"/>
                <a:cs typeface="Arial"/>
              </a:rPr>
              <a:t>strings  my_list = </a:t>
            </a:r>
            <a:r>
              <a:rPr sz="1800" spc="-5" dirty="0">
                <a:latin typeface="Arial"/>
                <a:cs typeface="Arial"/>
              </a:rPr>
              <a:t>[1, 2,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3]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my_list[2]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379095" indent="-3790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índices de las listas, funcionan igual que los de los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strings</a:t>
            </a:r>
            <a:endParaRPr sz="1800">
              <a:latin typeface="Arial"/>
              <a:cs typeface="Arial"/>
            </a:endParaRPr>
          </a:p>
          <a:p>
            <a:pPr marL="379095" indent="-3790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Las listas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inician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[] </a:t>
            </a:r>
            <a:r>
              <a:rPr sz="1800" dirty="0">
                <a:latin typeface="Arial"/>
                <a:cs typeface="Arial"/>
              </a:rPr>
              <a:t>o con </a:t>
            </a:r>
            <a:r>
              <a:rPr sz="1800" spc="-5" dirty="0">
                <a:latin typeface="Arial"/>
                <a:cs typeface="Arial"/>
              </a:rPr>
              <a:t>la función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55500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 err="1"/>
              <a:t>Listas</a:t>
            </a:r>
            <a:r>
              <a:rPr spc="-155" dirty="0"/>
              <a:t> </a:t>
            </a:r>
            <a:r>
              <a:rPr lang="es-EC" spc="-155" dirty="0" smtClean="0"/>
              <a:t> </a:t>
            </a:r>
            <a:r>
              <a:rPr spc="-195" dirty="0" err="1" smtClean="0"/>
              <a:t>en</a:t>
            </a:r>
            <a:r>
              <a:rPr lang="es-EC" spc="-195" dirty="0" smtClean="0"/>
              <a:t>  </a:t>
            </a:r>
            <a:r>
              <a:rPr spc="-740" dirty="0" smtClean="0"/>
              <a:t> </a:t>
            </a:r>
            <a:r>
              <a:rPr spc="-13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19404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Para </a:t>
            </a:r>
            <a:r>
              <a:rPr sz="1800" dirty="0">
                <a:latin typeface="Arial"/>
                <a:cs typeface="Arial"/>
              </a:rPr>
              <a:t>ciclar a </a:t>
            </a:r>
            <a:r>
              <a:rPr sz="1800" spc="-5" dirty="0">
                <a:latin typeface="Arial"/>
                <a:cs typeface="Arial"/>
              </a:rPr>
              <a:t>lo largo de los elementos de una lista, normalmente usamos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loops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1293495" marR="5038090" indent="-4572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student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students:  </a:t>
            </a:r>
            <a:r>
              <a:rPr sz="1800" spc="-5" dirty="0">
                <a:latin typeface="Arial"/>
                <a:cs typeface="Arial"/>
              </a:rPr>
              <a:t>print(student)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Si la lista está </a:t>
            </a:r>
            <a:r>
              <a:rPr sz="1800" dirty="0">
                <a:latin typeface="Arial"/>
                <a:cs typeface="Arial"/>
              </a:rPr>
              <a:t>vacía, </a:t>
            </a:r>
            <a:r>
              <a:rPr sz="1800" spc="-5" dirty="0">
                <a:latin typeface="Arial"/>
                <a:cs typeface="Arial"/>
              </a:rPr>
              <a:t>el </a:t>
            </a:r>
            <a:r>
              <a:rPr sz="1800" dirty="0">
                <a:latin typeface="Arial"/>
                <a:cs typeface="Arial"/>
              </a:rPr>
              <a:t>cuerpo </a:t>
            </a:r>
            <a:r>
              <a:rPr sz="1800" spc="-5" dirty="0">
                <a:latin typeface="Arial"/>
                <a:cs typeface="Arial"/>
              </a:rPr>
              <a:t>del loop nunca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ejecuta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159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z="4710" spc="-155" dirty="0">
                <a:solidFill>
                  <a:srgbClr val="B80E0F"/>
                </a:solidFill>
                <a:latin typeface="Impact" panose="020B0806030902050204"/>
                <a:cs typeface="+mj-cs"/>
              </a:rPr>
              <a:t>Listas  </a:t>
            </a:r>
            <a:r>
              <a:rPr lang="es-EC" sz="4710" spc="-195" dirty="0">
                <a:solidFill>
                  <a:srgbClr val="B80E0F"/>
                </a:solidFill>
                <a:latin typeface="Impact" panose="020B0806030902050204"/>
                <a:cs typeface="+mj-cs"/>
              </a:rPr>
              <a:t>en  </a:t>
            </a:r>
            <a:r>
              <a:rPr lang="es-EC" sz="4710" spc="-740" dirty="0">
                <a:solidFill>
                  <a:srgbClr val="B80E0F"/>
                </a:solidFill>
                <a:latin typeface="Impact" panose="020B0806030902050204"/>
                <a:cs typeface="+mj-cs"/>
              </a:rPr>
              <a:t> </a:t>
            </a:r>
            <a:r>
              <a:rPr lang="es-EC" sz="4710" spc="-130" dirty="0">
                <a:solidFill>
                  <a:srgbClr val="B80E0F"/>
                </a:solidFill>
                <a:latin typeface="Impact" panose="020B0806030902050204"/>
                <a:cs typeface="+mj-cs"/>
              </a:rPr>
              <a:t>Python</a:t>
            </a:r>
            <a:endParaRPr spc="-130" dirty="0"/>
          </a:p>
        </p:txBody>
      </p:sp>
      <p:sp>
        <p:nvSpPr>
          <p:cNvPr id="3" name="object 3"/>
          <p:cNvSpPr/>
          <p:nvPr/>
        </p:nvSpPr>
        <p:spPr>
          <a:xfrm>
            <a:off x="1467299" y="3450993"/>
            <a:ext cx="2292880" cy="976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1162" y="3450993"/>
            <a:ext cx="2273220" cy="976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8140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Operaciones </a:t>
            </a:r>
            <a:r>
              <a:rPr spc="-160" dirty="0"/>
              <a:t>con</a:t>
            </a:r>
            <a:r>
              <a:rPr spc="-735" dirty="0"/>
              <a:t> </a:t>
            </a:r>
            <a:r>
              <a:rPr lang="es-EC" spc="-735" dirty="0" smtClean="0"/>
              <a:t>       </a:t>
            </a:r>
            <a:r>
              <a:rPr spc="-145" dirty="0" err="1" smtClean="0"/>
              <a:t>listas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5561965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El operador </a:t>
            </a:r>
            <a:r>
              <a:rPr sz="1800" b="1" dirty="0">
                <a:latin typeface="Arial"/>
                <a:cs typeface="Arial"/>
              </a:rPr>
              <a:t>+ (suma) </a:t>
            </a:r>
            <a:r>
              <a:rPr sz="1800" dirty="0">
                <a:latin typeface="Arial"/>
                <a:cs typeface="Arial"/>
              </a:rPr>
              <a:t>concatena </a:t>
            </a:r>
            <a:r>
              <a:rPr sz="1800" spc="-5" dirty="0">
                <a:latin typeface="Arial"/>
                <a:cs typeface="Arial"/>
              </a:rPr>
              <a:t>dos </a:t>
            </a:r>
            <a:r>
              <a:rPr sz="1800" dirty="0">
                <a:latin typeface="Arial"/>
                <a:cs typeface="Arial"/>
              </a:rPr>
              <a:t>o más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listas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 = </a:t>
            </a:r>
            <a:r>
              <a:rPr sz="1800" spc="-5" dirty="0">
                <a:latin typeface="Arial"/>
                <a:cs typeface="Arial"/>
              </a:rPr>
              <a:t>[1,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2]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b = </a:t>
            </a:r>
            <a:r>
              <a:rPr sz="1800" spc="-5" dirty="0">
                <a:latin typeface="Arial"/>
                <a:cs typeface="Arial"/>
              </a:rPr>
              <a:t>[2,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3]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 + b # </a:t>
            </a:r>
            <a:r>
              <a:rPr sz="1800" spc="-5" dirty="0">
                <a:latin typeface="Arial"/>
                <a:cs typeface="Arial"/>
              </a:rPr>
              <a:t>[1, 2, 2,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El operador </a:t>
            </a:r>
            <a:r>
              <a:rPr sz="1800" b="1" dirty="0">
                <a:latin typeface="Arial"/>
                <a:cs typeface="Arial"/>
              </a:rPr>
              <a:t>* (multiplicación) </a:t>
            </a:r>
            <a:r>
              <a:rPr sz="1800" dirty="0">
                <a:latin typeface="Arial"/>
                <a:cs typeface="Arial"/>
              </a:rPr>
              <a:t>repite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dirty="0">
                <a:latin typeface="Arial"/>
                <a:cs typeface="Arial"/>
              </a:rPr>
              <a:t>misma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lista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 = </a:t>
            </a:r>
            <a:r>
              <a:rPr sz="1800" spc="-5" dirty="0">
                <a:latin typeface="Arial"/>
                <a:cs typeface="Arial"/>
              </a:rPr>
              <a:t>[1,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2]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 * 2 # </a:t>
            </a:r>
            <a:r>
              <a:rPr sz="1800" spc="-5" dirty="0">
                <a:latin typeface="Arial"/>
                <a:cs typeface="Arial"/>
              </a:rPr>
              <a:t>[1, 2, 1,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393700"/>
            <a:ext cx="72264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 err="1"/>
              <a:t>Operaciones</a:t>
            </a:r>
            <a:r>
              <a:rPr spc="-145" dirty="0"/>
              <a:t> </a:t>
            </a:r>
            <a:r>
              <a:rPr spc="-160" dirty="0" smtClean="0"/>
              <a:t>con</a:t>
            </a:r>
            <a:r>
              <a:rPr lang="es-EC" spc="-160" dirty="0" smtClean="0"/>
              <a:t>  </a:t>
            </a:r>
            <a:r>
              <a:rPr spc="-735" dirty="0" smtClean="0"/>
              <a:t> </a:t>
            </a:r>
            <a:r>
              <a:rPr spc="-145" dirty="0"/>
              <a:t>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050" y="1460500"/>
            <a:ext cx="8027670" cy="444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Para añadir un elemento al final de la lista, podemos utilizar el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método</a:t>
            </a: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Arial"/>
                <a:cs typeface="Arial"/>
              </a:rPr>
              <a:t>append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 dirty="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[1]</a:t>
            </a:r>
            <a:endParaRPr sz="1800" dirty="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a.append(2)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[1,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2]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Para eliminar el último elemento de la lista, podemos utilizar el </a:t>
            </a:r>
            <a:r>
              <a:rPr sz="1800" dirty="0">
                <a:latin typeface="Arial"/>
                <a:cs typeface="Arial"/>
              </a:rPr>
              <a:t>método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pop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Este </a:t>
            </a:r>
            <a:r>
              <a:rPr sz="1800" dirty="0">
                <a:latin typeface="Arial"/>
                <a:cs typeface="Arial"/>
              </a:rPr>
              <a:t>método, </a:t>
            </a:r>
            <a:r>
              <a:rPr sz="1800" spc="-5" dirty="0">
                <a:latin typeface="Arial"/>
                <a:cs typeface="Arial"/>
              </a:rPr>
              <a:t>también </a:t>
            </a:r>
            <a:r>
              <a:rPr sz="1800" dirty="0">
                <a:latin typeface="Arial"/>
                <a:cs typeface="Arial"/>
              </a:rPr>
              <a:t>regresa </a:t>
            </a:r>
            <a:r>
              <a:rPr sz="1800" spc="-5" dirty="0">
                <a:latin typeface="Arial"/>
                <a:cs typeface="Arial"/>
              </a:rPr>
              <a:t>el </a:t>
            </a:r>
            <a:r>
              <a:rPr sz="1800" dirty="0">
                <a:latin typeface="Arial"/>
                <a:cs typeface="Arial"/>
              </a:rPr>
              <a:t>valor </a:t>
            </a:r>
            <a:r>
              <a:rPr sz="1800" spc="-5" dirty="0">
                <a:latin typeface="Arial"/>
                <a:cs typeface="Arial"/>
              </a:rPr>
              <a:t>que fue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eliminado</a:t>
            </a:r>
            <a:endParaRPr sz="1800" dirty="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 dirty="0">
              <a:latin typeface="Arial"/>
              <a:cs typeface="Arial"/>
            </a:endParaRP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 = </a:t>
            </a:r>
            <a:r>
              <a:rPr sz="1800" spc="-5" dirty="0">
                <a:latin typeface="Arial"/>
                <a:cs typeface="Arial"/>
              </a:rPr>
              <a:t>[1,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2]</a:t>
            </a:r>
            <a:endParaRPr sz="1800" dirty="0">
              <a:latin typeface="Arial"/>
              <a:cs typeface="Arial"/>
            </a:endParaRP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b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a.pop()</a:t>
            </a:r>
            <a:endParaRPr sz="1800" dirty="0">
              <a:latin typeface="Arial"/>
              <a:cs typeface="Arial"/>
            </a:endParaRP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print(a) </a:t>
            </a:r>
            <a:r>
              <a:rPr sz="1800" dirty="0">
                <a:latin typeface="Arial"/>
                <a:cs typeface="Arial"/>
              </a:rPr>
              <a:t>#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[1]</a:t>
            </a:r>
            <a:endParaRPr sz="1800" dirty="0">
              <a:latin typeface="Arial"/>
              <a:cs typeface="Arial"/>
            </a:endParaRP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print(b) </a:t>
            </a:r>
            <a:r>
              <a:rPr sz="1800" dirty="0">
                <a:latin typeface="Arial"/>
                <a:cs typeface="Arial"/>
              </a:rPr>
              <a:t>#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Para ordenar una lista, podemos utilizar el </a:t>
            </a:r>
            <a:r>
              <a:rPr sz="1800" dirty="0">
                <a:latin typeface="Arial"/>
                <a:cs typeface="Arial"/>
              </a:rPr>
              <a:t>método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sort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 dirty="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 = </a:t>
            </a:r>
            <a:r>
              <a:rPr sz="1800" spc="-5" dirty="0">
                <a:latin typeface="Arial"/>
                <a:cs typeface="Arial"/>
              </a:rPr>
              <a:t>[3, 8,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1]</a:t>
            </a:r>
            <a:endParaRPr sz="1800" dirty="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a.sort()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[1, 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8]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7759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Operaciones </a:t>
            </a:r>
            <a:r>
              <a:rPr spc="-160" dirty="0"/>
              <a:t>con</a:t>
            </a:r>
            <a:r>
              <a:rPr spc="-735" dirty="0"/>
              <a:t> </a:t>
            </a:r>
            <a:r>
              <a:rPr lang="es-EC" spc="-735" dirty="0" smtClean="0"/>
              <a:t>        </a:t>
            </a:r>
            <a:r>
              <a:rPr spc="-145" dirty="0" err="1" smtClean="0"/>
              <a:t>listas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10895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Para eliminar elementos, también podemos utilizar el </a:t>
            </a:r>
            <a:r>
              <a:rPr sz="1800" dirty="0">
                <a:latin typeface="Arial"/>
                <a:cs typeface="Arial"/>
              </a:rPr>
              <a:t>keyword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del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latin typeface="Arial"/>
                <a:cs typeface="Arial"/>
              </a:rPr>
              <a:t>del </a:t>
            </a:r>
            <a:r>
              <a:rPr sz="1800" spc="-5" dirty="0">
                <a:latin typeface="Arial"/>
                <a:cs typeface="Arial"/>
              </a:rPr>
              <a:t>también funciona </a:t>
            </a:r>
            <a:r>
              <a:rPr sz="1800" dirty="0">
                <a:latin typeface="Arial"/>
                <a:cs typeface="Arial"/>
              </a:rPr>
              <a:t>con slices</a:t>
            </a:r>
            <a:endParaRPr sz="1800">
              <a:latin typeface="Arial"/>
              <a:cs typeface="Arial"/>
            </a:endParaRPr>
          </a:p>
          <a:p>
            <a:pPr marL="836294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 = </a:t>
            </a:r>
            <a:r>
              <a:rPr sz="1800" spc="-5" dirty="0">
                <a:latin typeface="Arial"/>
                <a:cs typeface="Arial"/>
              </a:rPr>
              <a:t>[1, 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3]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del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a[-1]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Si </a:t>
            </a:r>
            <a:r>
              <a:rPr sz="1800" dirty="0">
                <a:latin typeface="Arial"/>
                <a:cs typeface="Arial"/>
              </a:rPr>
              <a:t>sabes </a:t>
            </a:r>
            <a:r>
              <a:rPr sz="1800" spc="-5" dirty="0">
                <a:latin typeface="Arial"/>
                <a:cs typeface="Arial"/>
              </a:rPr>
              <a:t>qué elemento quieres eliminar, pero no </a:t>
            </a:r>
            <a:r>
              <a:rPr sz="1800" dirty="0">
                <a:latin typeface="Arial"/>
                <a:cs typeface="Arial"/>
              </a:rPr>
              <a:t>su </a:t>
            </a:r>
            <a:r>
              <a:rPr sz="1800" spc="-5" dirty="0">
                <a:latin typeface="Arial"/>
                <a:cs typeface="Arial"/>
              </a:rPr>
              <a:t>índice, puedes utilizar el  </a:t>
            </a:r>
            <a:r>
              <a:rPr sz="1800" dirty="0">
                <a:latin typeface="Arial"/>
                <a:cs typeface="Arial"/>
              </a:rPr>
              <a:t>método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remove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75312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Diccionarios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163559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 diccionario es </a:t>
            </a:r>
            <a:r>
              <a:rPr sz="1800" dirty="0">
                <a:latin typeface="Arial"/>
                <a:cs typeface="Arial"/>
              </a:rPr>
              <a:t>similar a </a:t>
            </a:r>
            <a:r>
              <a:rPr sz="1800" spc="-5" dirty="0">
                <a:latin typeface="Arial"/>
                <a:cs typeface="Arial"/>
              </a:rPr>
              <a:t>una lista en el </a:t>
            </a:r>
            <a:r>
              <a:rPr sz="1800" dirty="0">
                <a:latin typeface="Arial"/>
                <a:cs typeface="Arial"/>
              </a:rPr>
              <a:t>sentido </a:t>
            </a:r>
            <a:r>
              <a:rPr sz="1800" spc="-5" dirty="0">
                <a:latin typeface="Arial"/>
                <a:cs typeface="Arial"/>
              </a:rPr>
              <a:t>de que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puede acceder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través de índices </a:t>
            </a:r>
            <a:r>
              <a:rPr sz="1800" dirty="0">
                <a:latin typeface="Arial"/>
                <a:cs typeface="Arial"/>
              </a:rPr>
              <a:t>(en </a:t>
            </a:r>
            <a:r>
              <a:rPr sz="1800" spc="-5" dirty="0">
                <a:latin typeface="Arial"/>
                <a:cs typeface="Arial"/>
              </a:rPr>
              <a:t>el diccionario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llaman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llaves)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En la lista los índices tienen que 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enteros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En el diccionario pueden </a:t>
            </a:r>
            <a:r>
              <a:rPr sz="1800" dirty="0">
                <a:latin typeface="Arial"/>
                <a:cs typeface="Arial"/>
              </a:rPr>
              <a:t>ser casi cualquier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tipo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 diccionario es una asociación entre llaves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keys</a:t>
            </a:r>
            <a:r>
              <a:rPr sz="1800" dirty="0">
                <a:latin typeface="Arial"/>
                <a:cs typeface="Arial"/>
              </a:rPr>
              <a:t>) y valores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values)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diccionarios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inicializan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{} </a:t>
            </a:r>
            <a:r>
              <a:rPr sz="1800" dirty="0">
                <a:latin typeface="Arial"/>
                <a:cs typeface="Arial"/>
              </a:rPr>
              <a:t>o con </a:t>
            </a:r>
            <a:r>
              <a:rPr sz="1800" spc="-5" dirty="0">
                <a:latin typeface="Arial"/>
                <a:cs typeface="Arial"/>
              </a:rPr>
              <a:t>la función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dict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836294" marR="470916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productos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{}  productos[‘leche’]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23.50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5778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Diccionarios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6279515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Existen </a:t>
            </a:r>
            <a:r>
              <a:rPr sz="1800" dirty="0">
                <a:latin typeface="Arial"/>
                <a:cs typeface="Arial"/>
              </a:rPr>
              <a:t>varias </a:t>
            </a:r>
            <a:r>
              <a:rPr sz="1800" spc="-5" dirty="0">
                <a:latin typeface="Arial"/>
                <a:cs typeface="Arial"/>
              </a:rPr>
              <a:t>formas de </a:t>
            </a:r>
            <a:r>
              <a:rPr sz="1800" dirty="0">
                <a:latin typeface="Arial"/>
                <a:cs typeface="Arial"/>
              </a:rPr>
              <a:t>ciclar a </a:t>
            </a:r>
            <a:r>
              <a:rPr sz="1800" spc="-5" dirty="0">
                <a:latin typeface="Arial"/>
                <a:cs typeface="Arial"/>
              </a:rPr>
              <a:t>lo largo de un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diccionario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>
              <a:latin typeface="Arial"/>
              <a:cs typeface="Arial"/>
            </a:endParaRPr>
          </a:p>
          <a:p>
            <a:pPr marL="1293495" marR="2908300" indent="-4572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key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my_dict.keys():  </a:t>
            </a:r>
            <a:r>
              <a:rPr sz="1800" spc="-5" dirty="0">
                <a:latin typeface="Arial"/>
                <a:cs typeface="Arial"/>
              </a:rPr>
              <a:t>pass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93495" marR="2526665" indent="-4572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value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my_dict.values():  </a:t>
            </a:r>
            <a:r>
              <a:rPr sz="1800" spc="-5" dirty="0">
                <a:latin typeface="Arial"/>
                <a:cs typeface="Arial"/>
              </a:rPr>
              <a:t>pass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93495" marR="2159000" indent="-4572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key, value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my_dict.items():  </a:t>
            </a:r>
            <a:r>
              <a:rPr sz="1800" spc="-5" dirty="0">
                <a:latin typeface="Arial"/>
                <a:cs typeface="Arial"/>
              </a:rPr>
              <a:t>pass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546100"/>
            <a:ext cx="6921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Tuplas </a:t>
            </a:r>
            <a:r>
              <a:rPr spc="-210" dirty="0"/>
              <a:t>y</a:t>
            </a:r>
            <a:r>
              <a:rPr spc="-730" dirty="0"/>
              <a:t> </a:t>
            </a:r>
            <a:r>
              <a:rPr lang="es-EC" spc="-730" dirty="0" smtClean="0"/>
              <a:t>         </a:t>
            </a:r>
            <a:r>
              <a:rPr spc="-170" dirty="0" err="1" smtClean="0"/>
              <a:t>conjuntos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1917700"/>
            <a:ext cx="7693659" cy="389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Las tuplas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tuples</a:t>
            </a:r>
            <a:r>
              <a:rPr sz="1800" dirty="0">
                <a:latin typeface="Arial"/>
                <a:cs typeface="Arial"/>
              </a:rPr>
              <a:t>) son similares a </a:t>
            </a:r>
            <a:r>
              <a:rPr sz="1800" spc="-5" dirty="0">
                <a:latin typeface="Arial"/>
                <a:cs typeface="Arial"/>
              </a:rPr>
              <a:t>las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listas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La </a:t>
            </a:r>
            <a:r>
              <a:rPr sz="1800" dirty="0">
                <a:latin typeface="Arial"/>
                <a:cs typeface="Arial"/>
              </a:rPr>
              <a:t>mayor </a:t>
            </a:r>
            <a:r>
              <a:rPr sz="1800" spc="-5" dirty="0">
                <a:latin typeface="Arial"/>
                <a:cs typeface="Arial"/>
              </a:rPr>
              <a:t>diferencia es que </a:t>
            </a:r>
            <a:r>
              <a:rPr sz="1800" dirty="0">
                <a:latin typeface="Arial"/>
                <a:cs typeface="Arial"/>
              </a:rPr>
              <a:t>son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inmutables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 que define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un tuple es que </a:t>
            </a:r>
            <a:r>
              <a:rPr sz="1800" dirty="0">
                <a:latin typeface="Arial"/>
                <a:cs typeface="Arial"/>
              </a:rPr>
              <a:t>sus valores </a:t>
            </a:r>
            <a:r>
              <a:rPr sz="1800" spc="-5" dirty="0">
                <a:latin typeface="Arial"/>
                <a:cs typeface="Arial"/>
              </a:rPr>
              <a:t>están </a:t>
            </a:r>
            <a:r>
              <a:rPr sz="1800" dirty="0">
                <a:latin typeface="Arial"/>
                <a:cs typeface="Arial"/>
              </a:rPr>
              <a:t>separados </a:t>
            </a:r>
            <a:r>
              <a:rPr sz="1800" spc="-5" dirty="0">
                <a:latin typeface="Arial"/>
                <a:cs typeface="Arial"/>
              </a:rPr>
              <a:t>por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comas</a:t>
            </a:r>
          </a:p>
          <a:p>
            <a:pPr marL="836294" marR="274955" lvl="1" indent="-366395">
              <a:lnSpc>
                <a:spcPct val="100699"/>
              </a:lnSpc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Es buena práctica utilizar un paréntesis también para ayudar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la  legibilidad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 dirty="0">
              <a:latin typeface="Arial"/>
              <a:cs typeface="Arial"/>
            </a:endParaRP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tup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1, 2,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tup </a:t>
            </a:r>
            <a:r>
              <a:rPr sz="1800" dirty="0">
                <a:latin typeface="Arial"/>
                <a:cs typeface="Arial"/>
              </a:rPr>
              <a:t>= (1, </a:t>
            </a:r>
            <a:r>
              <a:rPr sz="1800" spc="-5" dirty="0">
                <a:latin typeface="Arial"/>
                <a:cs typeface="Arial"/>
              </a:rPr>
              <a:t>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También podemos utilizar la función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tuple</a:t>
            </a:r>
            <a:endParaRPr sz="1800" dirty="0">
              <a:latin typeface="Arial"/>
              <a:cs typeface="Arial"/>
            </a:endParaRPr>
          </a:p>
          <a:p>
            <a:pPr marL="379095" marR="131445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 uso </a:t>
            </a:r>
            <a:r>
              <a:rPr sz="1800" dirty="0">
                <a:latin typeface="Arial"/>
                <a:cs typeface="Arial"/>
              </a:rPr>
              <a:t>muy común </a:t>
            </a:r>
            <a:r>
              <a:rPr sz="1800" spc="-5" dirty="0">
                <a:latin typeface="Arial"/>
                <a:cs typeface="Arial"/>
              </a:rPr>
              <a:t>es utilizarlas para </a:t>
            </a:r>
            <a:r>
              <a:rPr sz="1800" dirty="0">
                <a:latin typeface="Arial"/>
                <a:cs typeface="Arial"/>
              </a:rPr>
              <a:t>regresar más </a:t>
            </a:r>
            <a:r>
              <a:rPr sz="1800" spc="-5" dirty="0">
                <a:latin typeface="Arial"/>
                <a:cs typeface="Arial"/>
              </a:rPr>
              <a:t>de un </a:t>
            </a:r>
            <a:r>
              <a:rPr sz="1800" dirty="0">
                <a:latin typeface="Arial"/>
                <a:cs typeface="Arial"/>
              </a:rPr>
              <a:t>valor </a:t>
            </a:r>
            <a:r>
              <a:rPr sz="1800" spc="-5" dirty="0">
                <a:latin typeface="Arial"/>
                <a:cs typeface="Arial"/>
              </a:rPr>
              <a:t>en una  función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 dirty="0">
              <a:latin typeface="Arial"/>
              <a:cs typeface="Arial"/>
            </a:endParaRPr>
          </a:p>
          <a:p>
            <a:pPr marL="12934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return (students,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teachers)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540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Tuplas </a:t>
            </a:r>
            <a:r>
              <a:rPr spc="-210" dirty="0" smtClean="0"/>
              <a:t>y</a:t>
            </a:r>
            <a:r>
              <a:rPr lang="es-EC" spc="-210" dirty="0" smtClean="0"/>
              <a:t>  </a:t>
            </a:r>
            <a:r>
              <a:rPr spc="-730" dirty="0" smtClean="0"/>
              <a:t> </a:t>
            </a:r>
            <a:r>
              <a:rPr spc="-170" dirty="0"/>
              <a:t>conjuntos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07656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</a:t>
            </a:r>
            <a:r>
              <a:rPr sz="1800" dirty="0">
                <a:latin typeface="Arial"/>
                <a:cs typeface="Arial"/>
              </a:rPr>
              <a:t>conjuntos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sets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son </a:t>
            </a:r>
            <a:r>
              <a:rPr sz="1800" spc="-5" dirty="0">
                <a:latin typeface="Arial"/>
                <a:cs typeface="Arial"/>
              </a:rPr>
              <a:t>una </a:t>
            </a:r>
            <a:r>
              <a:rPr sz="1800" dirty="0">
                <a:latin typeface="Arial"/>
                <a:cs typeface="Arial"/>
              </a:rPr>
              <a:t>colección sin </a:t>
            </a:r>
            <a:r>
              <a:rPr sz="1800" spc="-5" dirty="0">
                <a:latin typeface="Arial"/>
                <a:cs typeface="Arial"/>
              </a:rPr>
              <a:t>orden que no permite elementos  duplicados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</a:t>
            </a:r>
            <a:r>
              <a:rPr sz="1800" dirty="0">
                <a:latin typeface="Arial"/>
                <a:cs typeface="Arial"/>
              </a:rPr>
              <a:t>sets se </a:t>
            </a:r>
            <a:r>
              <a:rPr sz="1800" spc="-5" dirty="0">
                <a:latin typeface="Arial"/>
                <a:cs typeface="Arial"/>
              </a:rPr>
              <a:t>inicializan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la función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Para añadir elementos utilizamos el </a:t>
            </a:r>
            <a:r>
              <a:rPr sz="1800" dirty="0">
                <a:latin typeface="Arial"/>
                <a:cs typeface="Arial"/>
              </a:rPr>
              <a:t>método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add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para eliminarlos, el </a:t>
            </a:r>
            <a:r>
              <a:rPr sz="1800" dirty="0">
                <a:latin typeface="Arial"/>
                <a:cs typeface="Arial"/>
              </a:rPr>
              <a:t>método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remove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540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¿Qué</a:t>
            </a:r>
            <a:r>
              <a:rPr spc="-430" dirty="0"/>
              <a:t> </a:t>
            </a:r>
            <a:r>
              <a:rPr spc="-210" dirty="0"/>
              <a:t>es</a:t>
            </a:r>
            <a:r>
              <a:rPr spc="-430" dirty="0"/>
              <a:t> </a:t>
            </a:r>
            <a:r>
              <a:rPr spc="-150" dirty="0"/>
              <a:t>la</a:t>
            </a:r>
            <a:r>
              <a:rPr spc="-430" dirty="0"/>
              <a:t> </a:t>
            </a:r>
            <a:r>
              <a:rPr spc="-195" dirty="0"/>
              <a:t>programación?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67519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Objetivos: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Aprender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pensar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un Científico del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cómputo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Aprender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utilizar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Python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Entender las </a:t>
            </a:r>
            <a:r>
              <a:rPr sz="1800" dirty="0">
                <a:latin typeface="Arial"/>
                <a:cs typeface="Arial"/>
              </a:rPr>
              <a:t>ventajas y </a:t>
            </a:r>
            <a:r>
              <a:rPr sz="1800" spc="-5" dirty="0">
                <a:latin typeface="Arial"/>
                <a:cs typeface="Arial"/>
              </a:rPr>
              <a:t>desventajas de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Python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Aprender </a:t>
            </a:r>
            <a:r>
              <a:rPr sz="1800" dirty="0">
                <a:latin typeface="Arial"/>
                <a:cs typeface="Arial"/>
              </a:rPr>
              <a:t>a construir </a:t>
            </a:r>
            <a:r>
              <a:rPr sz="1800" spc="-5" dirty="0">
                <a:latin typeface="Arial"/>
                <a:cs typeface="Arial"/>
              </a:rPr>
              <a:t>una aplicación de línea de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comandos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53214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Comprehensions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028940" cy="278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173355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Comprehensions </a:t>
            </a:r>
            <a:r>
              <a:rPr sz="1800" dirty="0">
                <a:latin typeface="Arial"/>
                <a:cs typeface="Arial"/>
              </a:rPr>
              <a:t>son constructos </a:t>
            </a:r>
            <a:r>
              <a:rPr sz="1800" spc="-5" dirty="0">
                <a:latin typeface="Arial"/>
                <a:cs typeface="Arial"/>
              </a:rPr>
              <a:t>que nos permiten generar </a:t>
            </a:r>
            <a:r>
              <a:rPr sz="1800" dirty="0">
                <a:latin typeface="Arial"/>
                <a:cs typeface="Arial"/>
              </a:rPr>
              <a:t>secuencias a  </a:t>
            </a:r>
            <a:r>
              <a:rPr sz="1800" spc="-5" dirty="0">
                <a:latin typeface="Arial"/>
                <a:cs typeface="Arial"/>
              </a:rPr>
              <a:t>partir de otras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secuencias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175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List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comprehension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800" b="1" spc="-5" dirty="0">
                <a:latin typeface="Arial"/>
                <a:cs typeface="Arial"/>
              </a:rPr>
              <a:t>element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element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i="1" spc="-5" dirty="0">
                <a:latin typeface="Arial"/>
                <a:cs typeface="Arial"/>
              </a:rPr>
              <a:t>element_list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element_meets_condition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Dictionary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comprehension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800" b="1" spc="-5" dirty="0">
                <a:latin typeface="Arial"/>
                <a:cs typeface="Arial"/>
              </a:rPr>
              <a:t>key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800" b="1" spc="-5" dirty="0">
                <a:latin typeface="Arial"/>
                <a:cs typeface="Arial"/>
              </a:rPr>
              <a:t>element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element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i="1" spc="-5" dirty="0">
                <a:latin typeface="Arial"/>
                <a:cs typeface="Arial"/>
              </a:rPr>
              <a:t>element_list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element_meets_condition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comprehension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800" b="1" spc="-5" dirty="0">
                <a:latin typeface="Arial"/>
                <a:cs typeface="Arial"/>
              </a:rPr>
              <a:t>element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element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i="1" spc="-5" dirty="0">
                <a:latin typeface="Arial"/>
                <a:cs typeface="Arial"/>
              </a:rPr>
              <a:t>element_list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element_meets_condition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59310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Búsqueda</a:t>
            </a:r>
            <a:r>
              <a:rPr spc="-470" dirty="0"/>
              <a:t> </a:t>
            </a:r>
            <a:r>
              <a:rPr spc="-145" dirty="0"/>
              <a:t>binaria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654875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El </a:t>
            </a:r>
            <a:r>
              <a:rPr sz="1800" dirty="0">
                <a:latin typeface="Arial"/>
                <a:cs typeface="Arial"/>
              </a:rPr>
              <a:t>módulo random </a:t>
            </a:r>
            <a:r>
              <a:rPr sz="1800" spc="-5" dirty="0">
                <a:latin typeface="Arial"/>
                <a:cs typeface="Arial"/>
              </a:rPr>
              <a:t>nos permite generar números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aleatorios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Recibe dos parámetros: el </a:t>
            </a:r>
            <a:r>
              <a:rPr sz="1800" dirty="0">
                <a:latin typeface="Arial"/>
                <a:cs typeface="Arial"/>
              </a:rPr>
              <a:t>rango </a:t>
            </a:r>
            <a:r>
              <a:rPr sz="1800" spc="-5" dirty="0">
                <a:latin typeface="Arial"/>
                <a:cs typeface="Arial"/>
              </a:rPr>
              <a:t>inicial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final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(inclusive)</a:t>
            </a:r>
            <a:endParaRPr sz="1800">
              <a:latin typeface="Arial"/>
              <a:cs typeface="Arial"/>
            </a:endParaRPr>
          </a:p>
          <a:p>
            <a:pPr marL="379095" marR="3825875">
              <a:lnSpc>
                <a:spcPct val="201399"/>
              </a:lnSpc>
            </a:pPr>
            <a:r>
              <a:rPr sz="1800" b="1" spc="-5" dirty="0">
                <a:latin typeface="Arial"/>
                <a:cs typeface="Arial"/>
              </a:rPr>
              <a:t>import random  random.randint(0,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622300"/>
            <a:ext cx="74550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 err="1"/>
              <a:t>Manipulación</a:t>
            </a:r>
            <a:r>
              <a:rPr spc="-125" dirty="0"/>
              <a:t> </a:t>
            </a:r>
            <a:r>
              <a:rPr spc="-180" dirty="0" smtClean="0"/>
              <a:t>de</a:t>
            </a:r>
            <a:r>
              <a:rPr lang="es-EC" spc="-180" dirty="0" smtClean="0"/>
              <a:t>  </a:t>
            </a:r>
            <a:r>
              <a:rPr spc="-760" dirty="0" smtClean="0"/>
              <a:t> </a:t>
            </a:r>
            <a:r>
              <a:rPr spc="-160" dirty="0"/>
              <a:t>archivos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1765300"/>
            <a:ext cx="8206105" cy="389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 función </a:t>
            </a:r>
            <a:r>
              <a:rPr sz="1800" b="1" spc="-5" dirty="0">
                <a:latin typeface="Arial"/>
                <a:cs typeface="Arial"/>
              </a:rPr>
              <a:t>open </a:t>
            </a:r>
            <a:r>
              <a:rPr sz="1800" spc="-5" dirty="0">
                <a:latin typeface="Arial"/>
                <a:cs typeface="Arial"/>
              </a:rPr>
              <a:t>nos permite leer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archivos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f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open(‘some_file’)</a:t>
            </a:r>
            <a:endParaRPr sz="1800" dirty="0">
              <a:latin typeface="Arial"/>
              <a:cs typeface="Arial"/>
            </a:endParaRPr>
          </a:p>
          <a:p>
            <a:pPr marL="379095" marR="43688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Es importante </a:t>
            </a:r>
            <a:r>
              <a:rPr sz="1800" dirty="0">
                <a:latin typeface="Arial"/>
                <a:cs typeface="Arial"/>
              </a:rPr>
              <a:t>siempre cerrar </a:t>
            </a:r>
            <a:r>
              <a:rPr sz="1800" spc="-5" dirty="0">
                <a:latin typeface="Arial"/>
                <a:cs typeface="Arial"/>
              </a:rPr>
              <a:t>el archivo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la función </a:t>
            </a:r>
            <a:r>
              <a:rPr sz="1800" b="1" spc="-5" dirty="0">
                <a:latin typeface="Arial"/>
                <a:cs typeface="Arial"/>
              </a:rPr>
              <a:t>close </a:t>
            </a:r>
            <a:r>
              <a:rPr sz="1800" spc="-5" dirty="0">
                <a:latin typeface="Arial"/>
                <a:cs typeface="Arial"/>
              </a:rPr>
              <a:t>para que </a:t>
            </a:r>
            <a:r>
              <a:rPr sz="1800" dirty="0">
                <a:latin typeface="Arial"/>
                <a:cs typeface="Arial"/>
              </a:rPr>
              <a:t>se  </a:t>
            </a:r>
            <a:r>
              <a:rPr sz="1800" spc="-5" dirty="0">
                <a:latin typeface="Arial"/>
                <a:cs typeface="Arial"/>
              </a:rPr>
              <a:t>escriban los datos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desperdicie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memoria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f.close()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Una </a:t>
            </a:r>
            <a:r>
              <a:rPr sz="1800" dirty="0">
                <a:latin typeface="Arial"/>
                <a:cs typeface="Arial"/>
              </a:rPr>
              <a:t>mejor manera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manipular </a:t>
            </a:r>
            <a:r>
              <a:rPr sz="1800" spc="-5" dirty="0">
                <a:latin typeface="Arial"/>
                <a:cs typeface="Arial"/>
              </a:rPr>
              <a:t>archivos es utilizando </a:t>
            </a:r>
            <a:r>
              <a:rPr sz="1800" b="1" spc="-5" dirty="0">
                <a:latin typeface="Arial"/>
                <a:cs typeface="Arial"/>
              </a:rPr>
              <a:t>context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managers,</a:t>
            </a:r>
            <a:endParaRPr sz="1800" dirty="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porque garantizan que el archivo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cierre</a:t>
            </a: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 dirty="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with open(filename) 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f:</a:t>
            </a:r>
            <a:endParaRPr sz="1800" dirty="0">
              <a:latin typeface="Arial"/>
              <a:cs typeface="Arial"/>
            </a:endParaRPr>
          </a:p>
          <a:p>
            <a:pPr marR="2843530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something </a:t>
            </a:r>
            <a:r>
              <a:rPr sz="1800" spc="-5" dirty="0">
                <a:latin typeface="Arial"/>
                <a:cs typeface="Arial"/>
              </a:rPr>
              <a:t>with 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Existen </a:t>
            </a:r>
            <a:r>
              <a:rPr sz="1800" dirty="0">
                <a:latin typeface="Arial"/>
                <a:cs typeface="Arial"/>
              </a:rPr>
              <a:t>varios modos </a:t>
            </a:r>
            <a:r>
              <a:rPr sz="1800" spc="-5" dirty="0">
                <a:latin typeface="Arial"/>
                <a:cs typeface="Arial"/>
              </a:rPr>
              <a:t>de abrir un archivo. Los </a:t>
            </a:r>
            <a:r>
              <a:rPr sz="1800" dirty="0">
                <a:latin typeface="Arial"/>
                <a:cs typeface="Arial"/>
              </a:rPr>
              <a:t>más </a:t>
            </a:r>
            <a:r>
              <a:rPr sz="1800" spc="-5" dirty="0">
                <a:latin typeface="Arial"/>
                <a:cs typeface="Arial"/>
              </a:rPr>
              <a:t>importantes </a:t>
            </a:r>
            <a:r>
              <a:rPr sz="1800" dirty="0">
                <a:latin typeface="Arial"/>
                <a:cs typeface="Arial"/>
              </a:rPr>
              <a:t>son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dirty="0">
                <a:latin typeface="Arial"/>
                <a:cs typeface="Arial"/>
              </a:rPr>
              <a:t>(read)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(write)</a:t>
            </a:r>
          </a:p>
          <a:p>
            <a:pPr marL="1293495" marR="3774440" indent="-4572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with open(filename, </a:t>
            </a:r>
            <a:r>
              <a:rPr sz="1800" dirty="0">
                <a:latin typeface="Arial"/>
                <a:cs typeface="Arial"/>
              </a:rPr>
              <a:t>mode=’w’) </a:t>
            </a:r>
            <a:r>
              <a:rPr sz="1800" spc="-5" dirty="0">
                <a:latin typeface="Arial"/>
                <a:cs typeface="Arial"/>
              </a:rPr>
              <a:t>as f: 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something </a:t>
            </a:r>
            <a:r>
              <a:rPr sz="1800" spc="-5" dirty="0">
                <a:latin typeface="Arial"/>
                <a:cs typeface="Arial"/>
              </a:rPr>
              <a:t>with 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88900"/>
            <a:ext cx="71502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 err="1"/>
              <a:t>Manipulación</a:t>
            </a:r>
            <a:r>
              <a:rPr spc="-125" dirty="0"/>
              <a:t> </a:t>
            </a:r>
            <a:r>
              <a:rPr spc="-180" dirty="0" smtClean="0"/>
              <a:t>de</a:t>
            </a:r>
            <a:r>
              <a:rPr lang="es-EC" spc="-180" dirty="0" smtClean="0"/>
              <a:t>    </a:t>
            </a:r>
            <a:r>
              <a:rPr spc="-760" dirty="0" smtClean="0"/>
              <a:t> </a:t>
            </a:r>
            <a:r>
              <a:rPr spc="-160" dirty="0"/>
              <a:t>archivos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550784" y="944107"/>
            <a:ext cx="8348249" cy="4881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0410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740410" algn="l"/>
                <a:tab pos="7410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módulo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nos permite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manipular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archivos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terminación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i="1" spc="-5" dirty="0">
                <a:latin typeface="Arial" panose="020B0604020202020204" pitchFamily="34" charset="0"/>
                <a:cs typeface="Arial" panose="020B0604020202020204" pitchFamily="34" charset="0"/>
              </a:rPr>
              <a:t>.csv</a:t>
            </a:r>
          </a:p>
          <a:p>
            <a:pPr marL="1197610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1197610" algn="l"/>
                <a:tab pos="119824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csv significa comma separated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pPr marL="1197610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1197610" algn="l"/>
                <a:tab pos="11982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Es un formato para almacenar datos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tabulares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410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740410" algn="l"/>
                <a:tab pos="7410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Para utilizarlo lo importamos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declaración:</a:t>
            </a:r>
          </a:p>
          <a:p>
            <a:pPr marL="74041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  <a:p>
            <a:pPr marL="361315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410" indent="-366395">
              <a:lnSpc>
                <a:spcPct val="100000"/>
              </a:lnSpc>
              <a:buChar char="●"/>
              <a:tabLst>
                <a:tab pos="740410" algn="l"/>
                <a:tab pos="7410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Existen dos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readers y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writers</a:t>
            </a:r>
          </a:p>
          <a:p>
            <a:pPr marL="1197610" marR="5080" indent="-366395">
              <a:lnSpc>
                <a:spcPct val="100699"/>
              </a:lnSpc>
              <a:buChar char="○"/>
              <a:tabLst>
                <a:tab pos="1197610" algn="l"/>
                <a:tab pos="1198245" algn="l"/>
              </a:tabLst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csv.reader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csv.writer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nos permiten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manipular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valores a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través de  listas que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</a:p>
          <a:p>
            <a:pPr marL="1654810" lvl="1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654810" algn="l"/>
                <a:tab pos="16554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Solo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puede acceder por índice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</a:p>
          <a:p>
            <a:pPr marL="1197610" marR="27940" indent="-366395">
              <a:lnSpc>
                <a:spcPct val="100699"/>
              </a:lnSpc>
              <a:buChar char="○"/>
              <a:tabLst>
                <a:tab pos="1197610" algn="l"/>
                <a:tab pos="1198245" algn="l"/>
              </a:tabLst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csv.DictReader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csv.DictWriter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nos permiten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manipular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valores a 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través de diccionarios que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</a:p>
          <a:p>
            <a:pPr marL="1654810" lvl="1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654810" algn="l"/>
                <a:tab pos="16554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Se puede acceder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través de llaves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698500"/>
            <a:ext cx="52452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Decoradores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972" y="1612900"/>
            <a:ext cx="8277225" cy="3890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2284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Los decoradores permiten extender </a:t>
            </a:r>
            <a:r>
              <a:rPr sz="1800" dirty="0">
                <a:latin typeface="Arial"/>
                <a:cs typeface="Arial"/>
              </a:rPr>
              <a:t>y modificar </a:t>
            </a:r>
            <a:r>
              <a:rPr sz="1800" spc="-5" dirty="0">
                <a:latin typeface="Arial"/>
                <a:cs typeface="Arial"/>
              </a:rPr>
              <a:t>el funcionamiento de las  funciones</a:t>
            </a:r>
            <a:endParaRPr sz="1800" dirty="0">
              <a:latin typeface="Arial"/>
              <a:cs typeface="Arial"/>
            </a:endParaRPr>
          </a:p>
          <a:p>
            <a:pPr marL="469900" marR="5080" indent="-367030">
              <a:lnSpc>
                <a:spcPct val="1006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Los decoradores envuelven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otra función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permiten ejecutar </a:t>
            </a:r>
            <a:r>
              <a:rPr sz="1800" dirty="0">
                <a:latin typeface="Arial"/>
                <a:cs typeface="Arial"/>
              </a:rPr>
              <a:t>código </a:t>
            </a:r>
            <a:r>
              <a:rPr sz="1800" spc="-5" dirty="0">
                <a:latin typeface="Arial"/>
                <a:cs typeface="Arial"/>
              </a:rPr>
              <a:t>antes </a:t>
            </a:r>
            <a:r>
              <a:rPr sz="1800" dirty="0">
                <a:latin typeface="Arial"/>
                <a:cs typeface="Arial"/>
              </a:rPr>
              <a:t>y  </a:t>
            </a:r>
            <a:r>
              <a:rPr sz="1800" spc="-5" dirty="0">
                <a:latin typeface="Arial"/>
                <a:cs typeface="Arial"/>
              </a:rPr>
              <a:t>después de que 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llamada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5430" marR="6071870" indent="-25336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def lower_case(func):  def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wrapper():</a:t>
            </a:r>
            <a:endParaRPr sz="18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5"/>
              </a:spcBef>
            </a:pPr>
            <a:r>
              <a:rPr sz="1800" i="1" dirty="0">
                <a:latin typeface="Arial"/>
                <a:cs typeface="Arial"/>
              </a:rPr>
              <a:t># </a:t>
            </a:r>
            <a:r>
              <a:rPr sz="1800" i="1" spc="-5" dirty="0">
                <a:latin typeface="Arial"/>
                <a:cs typeface="Arial"/>
              </a:rPr>
              <a:t>execute </a:t>
            </a:r>
            <a:r>
              <a:rPr sz="1800" i="1" dirty="0">
                <a:latin typeface="Arial"/>
                <a:cs typeface="Arial"/>
              </a:rPr>
              <a:t>code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before</a:t>
            </a:r>
            <a:endParaRPr sz="1800" dirty="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result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func()</a:t>
            </a:r>
            <a:endParaRPr sz="18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5"/>
              </a:spcBef>
            </a:pPr>
            <a:r>
              <a:rPr sz="1800" i="1" dirty="0">
                <a:latin typeface="Arial"/>
                <a:cs typeface="Arial"/>
              </a:rPr>
              <a:t># </a:t>
            </a:r>
            <a:r>
              <a:rPr sz="1800" i="1" spc="-5" dirty="0">
                <a:latin typeface="Arial"/>
                <a:cs typeface="Arial"/>
              </a:rPr>
              <a:t>execute </a:t>
            </a:r>
            <a:r>
              <a:rPr sz="1800" i="1" dirty="0">
                <a:latin typeface="Arial"/>
                <a:cs typeface="Arial"/>
              </a:rPr>
              <a:t>code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after</a:t>
            </a:r>
            <a:endParaRPr sz="1800" dirty="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return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289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return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wrapper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18" y="88900"/>
            <a:ext cx="7683631" cy="1462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¿Qué</a:t>
            </a:r>
            <a:r>
              <a:rPr spc="-420" dirty="0"/>
              <a:t> </a:t>
            </a:r>
            <a:r>
              <a:rPr spc="-210" dirty="0"/>
              <a:t>es</a:t>
            </a:r>
            <a:r>
              <a:rPr spc="-420" dirty="0"/>
              <a:t> </a:t>
            </a:r>
            <a:r>
              <a:rPr spc="-150" dirty="0"/>
              <a:t>la</a:t>
            </a:r>
            <a:r>
              <a:rPr spc="-415" dirty="0"/>
              <a:t> </a:t>
            </a:r>
            <a:r>
              <a:rPr spc="-180" dirty="0"/>
              <a:t>programación</a:t>
            </a:r>
            <a:r>
              <a:rPr spc="-420" dirty="0"/>
              <a:t> </a:t>
            </a:r>
            <a:r>
              <a:rPr spc="-150" dirty="0"/>
              <a:t>orientada</a:t>
            </a:r>
            <a:r>
              <a:rPr spc="-420" dirty="0"/>
              <a:t> </a:t>
            </a:r>
            <a:r>
              <a:rPr spc="-245" dirty="0"/>
              <a:t>a</a:t>
            </a:r>
            <a:r>
              <a:rPr spc="-415" dirty="0"/>
              <a:t> </a:t>
            </a:r>
            <a:r>
              <a:rPr spc="-190" dirty="0"/>
              <a:t>objetos?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550784" y="1765300"/>
            <a:ext cx="8348249" cy="39750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40410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740410" algn="l"/>
                <a:tab pos="7410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La programación orientada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objetos es un paradigma de programación que  otorga los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medios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para estructurar programas de tal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manera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que las  propiedades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y comportamientos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estén envueltos en objetos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individuales</a:t>
            </a:r>
          </a:p>
          <a:p>
            <a:pPr marL="1197610" marR="398780" lvl="1" indent="-366395">
              <a:lnSpc>
                <a:spcPct val="100699"/>
              </a:lnSpc>
              <a:buChar char="○"/>
              <a:tabLst>
                <a:tab pos="1197610" algn="l"/>
                <a:tab pos="11982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En pocas palabras, es un enfoque que nos permite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modelar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objetos 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concretos y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mundo real y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relaciones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ellos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410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740410" algn="l"/>
                <a:tab pos="7410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Los principios básicos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son:</a:t>
            </a:r>
          </a:p>
          <a:p>
            <a:pPr marL="1197610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1197610" algn="l"/>
                <a:tab pos="1198245" algn="l"/>
              </a:tabLst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</a:p>
          <a:p>
            <a:pPr marL="1197610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1197610" algn="l"/>
                <a:tab pos="1198245" algn="l"/>
              </a:tabLst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</a:p>
          <a:p>
            <a:pPr marL="1197610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1197610" algn="l"/>
                <a:tab pos="1198245" algn="l"/>
              </a:tabLst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  <a:p>
            <a:pPr marL="1197610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1197610" algn="l"/>
                <a:tab pos="1198245" algn="l"/>
              </a:tabLst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Polyphormism</a:t>
            </a:r>
          </a:p>
          <a:p>
            <a:pPr marL="740410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740410" algn="l"/>
                <a:tab pos="741045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Todos los objetos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una instancia de una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18" y="801479"/>
            <a:ext cx="8064631" cy="1462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¿Qué</a:t>
            </a:r>
            <a:r>
              <a:rPr spc="-420" dirty="0"/>
              <a:t> </a:t>
            </a:r>
            <a:r>
              <a:rPr spc="-210" dirty="0"/>
              <a:t>es</a:t>
            </a:r>
            <a:r>
              <a:rPr spc="-420" dirty="0"/>
              <a:t> </a:t>
            </a:r>
            <a:r>
              <a:rPr spc="-150" dirty="0"/>
              <a:t>la</a:t>
            </a:r>
            <a:r>
              <a:rPr spc="-415" dirty="0"/>
              <a:t> </a:t>
            </a:r>
            <a:r>
              <a:rPr spc="-180" dirty="0"/>
              <a:t>programación</a:t>
            </a:r>
            <a:r>
              <a:rPr spc="-420" dirty="0"/>
              <a:t> </a:t>
            </a:r>
            <a:r>
              <a:rPr spc="-150" dirty="0"/>
              <a:t>orientada</a:t>
            </a:r>
            <a:r>
              <a:rPr spc="-420" dirty="0"/>
              <a:t> </a:t>
            </a:r>
            <a:r>
              <a:rPr spc="-245" dirty="0"/>
              <a:t>a</a:t>
            </a:r>
            <a:r>
              <a:rPr spc="-415" dirty="0"/>
              <a:t> </a:t>
            </a:r>
            <a:r>
              <a:rPr spc="-190" dirty="0"/>
              <a:t>objetos?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7617459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250825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tipos básicos en Python </a:t>
            </a:r>
            <a:r>
              <a:rPr sz="1800" dirty="0">
                <a:latin typeface="Arial"/>
                <a:cs typeface="Arial"/>
              </a:rPr>
              <a:t>(str, </a:t>
            </a:r>
            <a:r>
              <a:rPr sz="1800" spc="-5" dirty="0">
                <a:latin typeface="Arial"/>
                <a:cs typeface="Arial"/>
              </a:rPr>
              <a:t>int, bool, etc.) están diseñados para  </a:t>
            </a:r>
            <a:r>
              <a:rPr sz="1800" dirty="0">
                <a:latin typeface="Arial"/>
                <a:cs typeface="Arial"/>
              </a:rPr>
              <a:t>representar cosas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simples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Cuando necesitamos </a:t>
            </a:r>
            <a:r>
              <a:rPr sz="1800" dirty="0">
                <a:latin typeface="Arial"/>
                <a:cs typeface="Arial"/>
              </a:rPr>
              <a:t>crear </a:t>
            </a:r>
            <a:r>
              <a:rPr sz="1800" spc="-5" dirty="0">
                <a:latin typeface="Arial"/>
                <a:cs typeface="Arial"/>
              </a:rPr>
              <a:t>estructuras </a:t>
            </a:r>
            <a:r>
              <a:rPr sz="1800" dirty="0">
                <a:latin typeface="Arial"/>
                <a:cs typeface="Arial"/>
              </a:rPr>
              <a:t>más complejas (por </a:t>
            </a:r>
            <a:r>
              <a:rPr sz="1800" spc="-5" dirty="0">
                <a:latin typeface="Arial"/>
                <a:cs typeface="Arial"/>
              </a:rPr>
              <a:t>ejemplo, un  avión), podemos utilizar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 instancia es el objeto </a:t>
            </a:r>
            <a:r>
              <a:rPr sz="1800" dirty="0">
                <a:latin typeface="Arial"/>
                <a:cs typeface="Arial"/>
              </a:rPr>
              <a:t>concreto con valores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546100"/>
            <a:ext cx="67692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OOP</a:t>
            </a:r>
            <a:r>
              <a:rPr spc="-715" dirty="0"/>
              <a:t> </a:t>
            </a:r>
            <a:r>
              <a:rPr spc="-195" dirty="0"/>
              <a:t>en </a:t>
            </a:r>
            <a:r>
              <a:rPr spc="-13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972" y="1689100"/>
            <a:ext cx="6835140" cy="389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Ejemplo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class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Airplane:</a:t>
            </a:r>
            <a:endParaRPr sz="1800">
              <a:latin typeface="Arial"/>
              <a:cs typeface="Arial"/>
            </a:endParaRPr>
          </a:p>
          <a:p>
            <a:pPr marL="518795" marR="1906905" indent="-253365">
              <a:lnSpc>
                <a:spcPct val="100699"/>
              </a:lnSpc>
              <a:tabLst>
                <a:tab pos="900430" algn="l"/>
                <a:tab pos="1446530" algn="l"/>
              </a:tabLst>
            </a:pPr>
            <a:r>
              <a:rPr sz="1800" spc="-5" dirty="0">
                <a:latin typeface="Arial"/>
                <a:cs typeface="Arial"/>
              </a:rPr>
              <a:t>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latin typeface="Arial"/>
                <a:cs typeface="Arial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latin typeface="Arial"/>
                <a:cs typeface="Arial"/>
              </a:rPr>
              <a:t>(self, passengers, </a:t>
            </a:r>
            <a:r>
              <a:rPr sz="1800" dirty="0">
                <a:latin typeface="Arial"/>
                <a:cs typeface="Arial"/>
              </a:rPr>
              <a:t>seats, </a:t>
            </a:r>
            <a:r>
              <a:rPr sz="1800" spc="-5" dirty="0">
                <a:latin typeface="Arial"/>
                <a:cs typeface="Arial"/>
              </a:rPr>
              <a:t>pilots=[]):  </a:t>
            </a:r>
            <a:r>
              <a:rPr sz="1800" dirty="0">
                <a:latin typeface="Arial"/>
                <a:cs typeface="Arial"/>
              </a:rPr>
              <a:t>self.passengers 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passengers</a:t>
            </a:r>
            <a:endParaRPr sz="1800">
              <a:latin typeface="Arial"/>
              <a:cs typeface="Arial"/>
            </a:endParaRPr>
          </a:p>
          <a:p>
            <a:pPr marL="518795" marR="4434840" indent="13335">
              <a:lnSpc>
                <a:spcPct val="100699"/>
              </a:lnSpc>
            </a:pPr>
            <a:r>
              <a:rPr sz="1800" dirty="0">
                <a:latin typeface="Arial"/>
                <a:cs typeface="Arial"/>
              </a:rPr>
              <a:t>self.seats = seats  self._pilots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pilots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645795" marR="4861560" indent="-31686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def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takeoff(self):  pass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airplane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Airplane(passengers=20, </a:t>
            </a:r>
            <a:r>
              <a:rPr sz="1800" dirty="0">
                <a:latin typeface="Arial"/>
                <a:cs typeface="Arial"/>
              </a:rPr>
              <a:t>seats=30, </a:t>
            </a:r>
            <a:r>
              <a:rPr sz="1800" spc="-5" dirty="0">
                <a:latin typeface="Arial"/>
                <a:cs typeface="Arial"/>
              </a:rPr>
              <a:t>pilots=[‘Tom’, ‘Billy’])  airplane.passengers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airplane.takeoff()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546100"/>
            <a:ext cx="63120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OOP</a:t>
            </a:r>
            <a:r>
              <a:rPr spc="-715" dirty="0"/>
              <a:t> </a:t>
            </a:r>
            <a:r>
              <a:rPr spc="-195" dirty="0"/>
              <a:t>en </a:t>
            </a:r>
            <a:r>
              <a:rPr spc="-13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972" y="1993900"/>
            <a:ext cx="5066665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Ejemplo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Inheritance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class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Vehicle:</a:t>
            </a:r>
            <a:endParaRPr sz="1800" dirty="0">
              <a:latin typeface="Arial"/>
              <a:cs typeface="Arial"/>
            </a:endParaRPr>
          </a:p>
          <a:p>
            <a:pPr marL="582295" marR="1451610" indent="-316865">
              <a:lnSpc>
                <a:spcPct val="100699"/>
              </a:lnSpc>
              <a:tabLst>
                <a:tab pos="900430" algn="l"/>
                <a:tab pos="1446530" algn="l"/>
              </a:tabLst>
            </a:pPr>
            <a:r>
              <a:rPr sz="1800" spc="-5" dirty="0">
                <a:latin typeface="Arial"/>
                <a:cs typeface="Arial"/>
              </a:rPr>
              <a:t>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latin typeface="Arial"/>
                <a:cs typeface="Arial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latin typeface="Arial"/>
                <a:cs typeface="Arial"/>
              </a:rPr>
              <a:t>(self,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current_speed):  self.current_speed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92430" marR="2724150" indent="-380365">
              <a:lnSpc>
                <a:spcPct val="100699"/>
              </a:lnSpc>
              <a:tabLst>
                <a:tab pos="1027430" algn="l"/>
                <a:tab pos="1628139" algn="l"/>
              </a:tabLst>
            </a:pPr>
            <a:r>
              <a:rPr sz="1800" dirty="0">
                <a:latin typeface="Arial"/>
                <a:cs typeface="Arial"/>
              </a:rPr>
              <a:t>class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Airplane(Vehicle)  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latin typeface="Arial"/>
                <a:cs typeface="Arial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latin typeface="Arial"/>
                <a:cs typeface="Arial"/>
              </a:rPr>
              <a:t>…</a:t>
            </a:r>
          </a:p>
          <a:p>
            <a:pPr marL="835660">
              <a:lnSpc>
                <a:spcPct val="100000"/>
              </a:lnSpc>
              <a:spcBef>
                <a:spcPts val="15"/>
              </a:spcBef>
              <a:tabLst>
                <a:tab pos="1877695" algn="l"/>
                <a:tab pos="2423795" algn="l"/>
              </a:tabLst>
            </a:pPr>
            <a:r>
              <a:rPr sz="1800" dirty="0">
                <a:latin typeface="Arial"/>
                <a:cs typeface="Arial"/>
              </a:rPr>
              <a:t>super().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latin typeface="Arial"/>
                <a:cs typeface="Arial"/>
              </a:rPr>
              <a:t>init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latin typeface="Arial"/>
                <a:cs typeface="Arial"/>
              </a:rPr>
              <a:t>(current_speed=0)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current_speed():</a:t>
            </a:r>
          </a:p>
          <a:p>
            <a:pPr marL="83566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return </a:t>
            </a:r>
            <a:r>
              <a:rPr sz="1800" spc="-5" dirty="0">
                <a:latin typeface="Arial"/>
                <a:cs typeface="Arial"/>
              </a:rPr>
              <a:t>‘{}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km/h’.format(self.current_speed)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7378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 err="1"/>
              <a:t>Introducción</a:t>
            </a:r>
            <a:r>
              <a:rPr spc="-150" dirty="0"/>
              <a:t> </a:t>
            </a:r>
            <a:r>
              <a:rPr spc="-245" dirty="0" smtClean="0"/>
              <a:t>a</a:t>
            </a:r>
            <a:r>
              <a:rPr lang="es-EC" spc="-245" dirty="0" smtClean="0"/>
              <a:t> </a:t>
            </a:r>
            <a:r>
              <a:rPr spc="-745" dirty="0" smtClean="0"/>
              <a:t> </a:t>
            </a:r>
            <a:r>
              <a:rPr spc="-90" dirty="0"/>
              <a:t>Click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172450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Click es un framework que nos permite </a:t>
            </a:r>
            <a:r>
              <a:rPr sz="1800" dirty="0">
                <a:latin typeface="Arial"/>
                <a:cs typeface="Arial"/>
              </a:rPr>
              <a:t>crear </a:t>
            </a:r>
            <a:r>
              <a:rPr sz="1800" spc="-5" dirty="0">
                <a:latin typeface="Arial"/>
                <a:cs typeface="Arial"/>
              </a:rPr>
              <a:t>aplicaciones de Command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Click utiliza decoradores para implementar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funcionalidad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Nos otorga una interfaz que podemos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personalizar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También autogenera ayuda para 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usuario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decoradores </a:t>
            </a:r>
            <a:r>
              <a:rPr sz="1800" dirty="0">
                <a:latin typeface="Arial"/>
                <a:cs typeface="Arial"/>
              </a:rPr>
              <a:t>más </a:t>
            </a:r>
            <a:r>
              <a:rPr sz="1800" spc="-5" dirty="0">
                <a:latin typeface="Arial"/>
                <a:cs typeface="Arial"/>
              </a:rPr>
              <a:t>importantes que nos otorga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son: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@click.group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@click.command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@click.argument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@click.option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También </a:t>
            </a:r>
            <a:r>
              <a:rPr sz="1800" dirty="0">
                <a:latin typeface="Arial"/>
                <a:cs typeface="Arial"/>
              </a:rPr>
              <a:t>realiza </a:t>
            </a:r>
            <a:r>
              <a:rPr sz="1800" spc="-5" dirty="0">
                <a:latin typeface="Arial"/>
                <a:cs typeface="Arial"/>
              </a:rPr>
              <a:t>las </a:t>
            </a:r>
            <a:r>
              <a:rPr sz="1800" dirty="0">
                <a:latin typeface="Arial"/>
                <a:cs typeface="Arial"/>
              </a:rPr>
              <a:t>conversiones </a:t>
            </a:r>
            <a:r>
              <a:rPr sz="1800" spc="-5" dirty="0">
                <a:latin typeface="Arial"/>
                <a:cs typeface="Arial"/>
              </a:rPr>
              <a:t>de tipo por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nosotros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8445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¿Por</a:t>
            </a:r>
            <a:r>
              <a:rPr spc="-420" dirty="0"/>
              <a:t> </a:t>
            </a:r>
            <a:r>
              <a:rPr spc="-185" dirty="0"/>
              <a:t>qué</a:t>
            </a:r>
            <a:r>
              <a:rPr spc="-420" dirty="0"/>
              <a:t> </a:t>
            </a:r>
            <a:r>
              <a:rPr spc="-190" dirty="0"/>
              <a:t>programar</a:t>
            </a:r>
            <a:r>
              <a:rPr spc="-420" dirty="0"/>
              <a:t> </a:t>
            </a:r>
            <a:r>
              <a:rPr spc="-160" dirty="0"/>
              <a:t>con</a:t>
            </a:r>
            <a:r>
              <a:rPr spc="-420" dirty="0"/>
              <a:t> </a:t>
            </a:r>
            <a:r>
              <a:rPr spc="-170" dirty="0"/>
              <a:t>Python?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20529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Comunidad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Facilidad de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uso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Librerías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Popularidad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Industria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774700"/>
            <a:ext cx="8140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 err="1"/>
              <a:t>Errores</a:t>
            </a:r>
            <a:r>
              <a:rPr spc="-420" dirty="0"/>
              <a:t> </a:t>
            </a:r>
            <a:r>
              <a:rPr lang="es-EC" spc="-420" dirty="0" smtClean="0"/>
              <a:t> </a:t>
            </a:r>
            <a:r>
              <a:rPr spc="-210" dirty="0" smtClean="0"/>
              <a:t>y</a:t>
            </a:r>
            <a:r>
              <a:rPr lang="es-EC" spc="-210" dirty="0" smtClean="0"/>
              <a:t> </a:t>
            </a:r>
            <a:r>
              <a:rPr spc="-420" dirty="0" smtClean="0"/>
              <a:t> </a:t>
            </a:r>
            <a:r>
              <a:rPr spc="-165" dirty="0" err="1"/>
              <a:t>jerarquía</a:t>
            </a:r>
            <a:r>
              <a:rPr spc="-415" dirty="0"/>
              <a:t> </a:t>
            </a:r>
            <a:r>
              <a:rPr lang="es-EC" spc="-415" dirty="0" smtClean="0"/>
              <a:t> </a:t>
            </a:r>
            <a:r>
              <a:rPr spc="-180" dirty="0" smtClean="0"/>
              <a:t>de</a:t>
            </a:r>
            <a:r>
              <a:rPr spc="-420" dirty="0" smtClean="0"/>
              <a:t> </a:t>
            </a:r>
            <a:r>
              <a:rPr lang="es-EC" spc="-420" dirty="0" smtClean="0"/>
              <a:t> </a:t>
            </a:r>
            <a:r>
              <a:rPr spc="-135" dirty="0" err="1" smtClean="0"/>
              <a:t>errores</a:t>
            </a:r>
            <a:r>
              <a:rPr lang="es-EC" spc="-135" dirty="0" smtClean="0"/>
              <a:t> 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146300"/>
            <a:ext cx="7030720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 programa de Python termina en </a:t>
            </a:r>
            <a:r>
              <a:rPr sz="1800" dirty="0">
                <a:latin typeface="Arial"/>
                <a:cs typeface="Arial"/>
              </a:rPr>
              <a:t>cuanto </a:t>
            </a:r>
            <a:r>
              <a:rPr sz="1800" spc="-5" dirty="0">
                <a:latin typeface="Arial"/>
                <a:cs typeface="Arial"/>
              </a:rPr>
              <a:t>encuentra un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error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Es diferente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un error 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sintaxis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Para </a:t>
            </a:r>
            <a:r>
              <a:rPr sz="1800" dirty="0">
                <a:latin typeface="Arial"/>
                <a:cs typeface="Arial"/>
              </a:rPr>
              <a:t>“aventar” </a:t>
            </a:r>
            <a:r>
              <a:rPr sz="1800" spc="-5" dirty="0">
                <a:latin typeface="Arial"/>
                <a:cs typeface="Arial"/>
              </a:rPr>
              <a:t>un error utilizamos el </a:t>
            </a:r>
            <a:r>
              <a:rPr sz="1800" dirty="0">
                <a:latin typeface="Arial"/>
                <a:cs typeface="Arial"/>
              </a:rPr>
              <a:t>keyword </a:t>
            </a:r>
            <a:r>
              <a:rPr sz="1800" b="1" spc="-5" dirty="0">
                <a:latin typeface="Arial"/>
                <a:cs typeface="Arial"/>
              </a:rPr>
              <a:t>raise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Ej.</a:t>
            </a:r>
            <a:endParaRPr sz="1800" dirty="0">
              <a:latin typeface="Arial"/>
              <a:cs typeface="Arial"/>
            </a:endParaRPr>
          </a:p>
          <a:p>
            <a:pPr marL="1061720" marR="2553970" indent="-22542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def divide(numerator, denominator):  If denominator ==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0:</a:t>
            </a:r>
            <a:endParaRPr sz="1800" dirty="0">
              <a:latin typeface="Arial"/>
              <a:cs typeface="Arial"/>
            </a:endParaRPr>
          </a:p>
          <a:p>
            <a:pPr marR="1804670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raise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ZeroDivisionError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También podemos generar nuestros propios error,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extendemos</a:t>
            </a:r>
            <a:endParaRPr sz="1800" dirty="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Arial"/>
                <a:cs typeface="Arial"/>
              </a:rPr>
              <a:t>BaseException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Ej</a:t>
            </a:r>
            <a:endParaRPr sz="1800" dirty="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class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TakeOffError(BaseException)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8521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 err="1" smtClean="0"/>
              <a:t>Errores</a:t>
            </a:r>
            <a:r>
              <a:rPr spc="-420" dirty="0" smtClean="0"/>
              <a:t> </a:t>
            </a:r>
            <a:r>
              <a:rPr lang="es-EC" spc="-420" dirty="0" smtClean="0"/>
              <a:t> </a:t>
            </a:r>
            <a:r>
              <a:rPr spc="-210" dirty="0" smtClean="0"/>
              <a:t>y</a:t>
            </a:r>
            <a:r>
              <a:rPr spc="-420" dirty="0" smtClean="0"/>
              <a:t> </a:t>
            </a:r>
            <a:r>
              <a:rPr lang="es-EC" spc="-420" dirty="0" smtClean="0"/>
              <a:t> </a:t>
            </a:r>
            <a:r>
              <a:rPr spc="-165" dirty="0" err="1" smtClean="0"/>
              <a:t>jerarquía</a:t>
            </a:r>
            <a:r>
              <a:rPr lang="es-EC" spc="-165" dirty="0" smtClean="0"/>
              <a:t> </a:t>
            </a:r>
            <a:r>
              <a:rPr spc="-415" dirty="0" smtClean="0"/>
              <a:t> </a:t>
            </a:r>
            <a:r>
              <a:rPr spc="-180" dirty="0" smtClean="0"/>
              <a:t>de</a:t>
            </a:r>
            <a:r>
              <a:rPr lang="es-EC" spc="-180" dirty="0" smtClean="0"/>
              <a:t> </a:t>
            </a:r>
            <a:r>
              <a:rPr spc="-420" dirty="0" smtClean="0"/>
              <a:t> </a:t>
            </a:r>
            <a:r>
              <a:rPr spc="-135" dirty="0" err="1" smtClean="0"/>
              <a:t>errores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7992109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Si queremos evitar que termine el programa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tenemos una estrategia para  </a:t>
            </a:r>
            <a:r>
              <a:rPr sz="1800" dirty="0">
                <a:latin typeface="Arial"/>
                <a:cs typeface="Arial"/>
              </a:rPr>
              <a:t>responder </a:t>
            </a:r>
            <a:r>
              <a:rPr sz="1800" spc="-5" dirty="0">
                <a:latin typeface="Arial"/>
                <a:cs typeface="Arial"/>
              </a:rPr>
              <a:t>al error podemos utilizar los </a:t>
            </a:r>
            <a:r>
              <a:rPr sz="1800" dirty="0">
                <a:latin typeface="Arial"/>
                <a:cs typeface="Arial"/>
              </a:rPr>
              <a:t>keyword </a:t>
            </a:r>
            <a:r>
              <a:rPr sz="1800" b="1" dirty="0">
                <a:latin typeface="Arial"/>
                <a:cs typeface="Arial"/>
              </a:rPr>
              <a:t>try /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except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Ej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try:</a:t>
            </a:r>
            <a:endParaRPr sz="1800">
              <a:latin typeface="Arial"/>
              <a:cs typeface="Arial"/>
            </a:endParaRPr>
          </a:p>
          <a:p>
            <a:pPr marL="74485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airplane.takeoff()</a:t>
            </a:r>
            <a:endParaRPr sz="1800">
              <a:latin typeface="Arial"/>
              <a:cs typeface="Arial"/>
            </a:endParaRPr>
          </a:p>
          <a:p>
            <a:pPr marL="744855" marR="4652010" indent="-38036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except TakeOffError as error:  airplane.land()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393700"/>
            <a:ext cx="85980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z="4710" spc="-125" dirty="0">
                <a:solidFill>
                  <a:srgbClr val="B80E0F"/>
                </a:solidFill>
                <a:latin typeface="Impact" panose="020B0806030902050204"/>
                <a:cs typeface="+mj-cs"/>
              </a:rPr>
              <a:t>Errores</a:t>
            </a:r>
            <a:r>
              <a:rPr lang="es-EC" sz="4710" spc="-420" dirty="0">
                <a:solidFill>
                  <a:srgbClr val="B80E0F"/>
                </a:solidFill>
                <a:latin typeface="Impact" panose="020B0806030902050204"/>
                <a:cs typeface="+mj-cs"/>
              </a:rPr>
              <a:t>  </a:t>
            </a:r>
            <a:r>
              <a:rPr lang="es-EC" sz="4710" spc="-210" dirty="0">
                <a:solidFill>
                  <a:srgbClr val="B80E0F"/>
                </a:solidFill>
                <a:latin typeface="Impact" panose="020B0806030902050204"/>
                <a:cs typeface="+mj-cs"/>
              </a:rPr>
              <a:t>y</a:t>
            </a:r>
            <a:r>
              <a:rPr lang="es-EC" sz="4710" spc="-420" dirty="0">
                <a:solidFill>
                  <a:srgbClr val="B80E0F"/>
                </a:solidFill>
                <a:latin typeface="Impact" panose="020B0806030902050204"/>
                <a:cs typeface="+mj-cs"/>
              </a:rPr>
              <a:t>  </a:t>
            </a:r>
            <a:r>
              <a:rPr lang="es-EC" sz="4710" spc="-165" dirty="0">
                <a:solidFill>
                  <a:srgbClr val="B80E0F"/>
                </a:solidFill>
                <a:latin typeface="Impact" panose="020B0806030902050204"/>
                <a:cs typeface="+mj-cs"/>
              </a:rPr>
              <a:t>jerarquía </a:t>
            </a:r>
            <a:r>
              <a:rPr lang="es-EC" sz="4710" spc="-415" dirty="0">
                <a:solidFill>
                  <a:srgbClr val="B80E0F"/>
                </a:solidFill>
                <a:latin typeface="Impact" panose="020B0806030902050204"/>
                <a:cs typeface="+mj-cs"/>
              </a:rPr>
              <a:t> </a:t>
            </a:r>
            <a:r>
              <a:rPr lang="es-EC" sz="4710" spc="-180" dirty="0">
                <a:solidFill>
                  <a:srgbClr val="B80E0F"/>
                </a:solidFill>
                <a:latin typeface="Impact" panose="020B0806030902050204"/>
                <a:cs typeface="+mj-cs"/>
              </a:rPr>
              <a:t>de </a:t>
            </a:r>
            <a:r>
              <a:rPr lang="es-EC" sz="4710" spc="-420" dirty="0">
                <a:solidFill>
                  <a:srgbClr val="B80E0F"/>
                </a:solidFill>
                <a:latin typeface="Impact" panose="020B0806030902050204"/>
                <a:cs typeface="+mj-cs"/>
              </a:rPr>
              <a:t> </a:t>
            </a:r>
            <a:r>
              <a:rPr lang="es-EC" sz="4710" spc="-135" dirty="0">
                <a:solidFill>
                  <a:srgbClr val="B80E0F"/>
                </a:solidFill>
                <a:latin typeface="Impact" panose="020B0806030902050204"/>
                <a:cs typeface="+mj-cs"/>
              </a:rPr>
              <a:t>errores</a:t>
            </a:r>
            <a:endParaRPr spc="-135" dirty="0"/>
          </a:p>
        </p:txBody>
      </p:sp>
      <p:sp>
        <p:nvSpPr>
          <p:cNvPr id="3" name="object 3"/>
          <p:cNvSpPr/>
          <p:nvPr/>
        </p:nvSpPr>
        <p:spPr>
          <a:xfrm>
            <a:off x="2709917" y="1384300"/>
            <a:ext cx="4795799" cy="4552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310850"/>
            <a:ext cx="42811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z="2800" spc="-125" dirty="0">
                <a:solidFill>
                  <a:srgbClr val="B80E0F"/>
                </a:solidFill>
                <a:latin typeface="Impact" panose="020B0806030902050204"/>
              </a:rPr>
              <a:t>Errores</a:t>
            </a:r>
            <a:r>
              <a:rPr lang="es-EC" sz="2800" spc="-420" dirty="0">
                <a:solidFill>
                  <a:srgbClr val="B80E0F"/>
                </a:solidFill>
                <a:latin typeface="Impact" panose="020B0806030902050204"/>
              </a:rPr>
              <a:t>  </a:t>
            </a:r>
            <a:r>
              <a:rPr lang="es-EC" sz="2800" spc="-210" dirty="0">
                <a:solidFill>
                  <a:srgbClr val="B80E0F"/>
                </a:solidFill>
                <a:latin typeface="Impact" panose="020B0806030902050204"/>
              </a:rPr>
              <a:t>y</a:t>
            </a:r>
            <a:r>
              <a:rPr lang="es-EC" sz="2800" spc="-420" dirty="0">
                <a:solidFill>
                  <a:srgbClr val="B80E0F"/>
                </a:solidFill>
                <a:latin typeface="Impact" panose="020B0806030902050204"/>
              </a:rPr>
              <a:t>  </a:t>
            </a:r>
            <a:r>
              <a:rPr lang="es-EC" sz="2800" spc="-165" dirty="0">
                <a:solidFill>
                  <a:srgbClr val="B80E0F"/>
                </a:solidFill>
                <a:latin typeface="Impact" panose="020B0806030902050204"/>
              </a:rPr>
              <a:t>jerarquía </a:t>
            </a:r>
            <a:r>
              <a:rPr lang="es-EC" sz="2800" spc="-415" dirty="0">
                <a:solidFill>
                  <a:srgbClr val="B80E0F"/>
                </a:solidFill>
                <a:latin typeface="Impact" panose="020B0806030902050204"/>
              </a:rPr>
              <a:t> </a:t>
            </a:r>
            <a:r>
              <a:rPr lang="es-EC" sz="2800" spc="-180" dirty="0">
                <a:solidFill>
                  <a:srgbClr val="B80E0F"/>
                </a:solidFill>
                <a:latin typeface="Impact" panose="020B0806030902050204"/>
              </a:rPr>
              <a:t>de </a:t>
            </a:r>
            <a:r>
              <a:rPr lang="es-EC" sz="2800" spc="-420" dirty="0">
                <a:solidFill>
                  <a:srgbClr val="B80E0F"/>
                </a:solidFill>
                <a:latin typeface="Impact" panose="020B0806030902050204"/>
              </a:rPr>
              <a:t> </a:t>
            </a:r>
            <a:r>
              <a:rPr lang="es-EC" sz="2800" spc="-135" dirty="0">
                <a:solidFill>
                  <a:srgbClr val="B80E0F"/>
                </a:solidFill>
                <a:latin typeface="Impact" panose="020B0806030902050204"/>
              </a:rPr>
              <a:t>errores</a:t>
            </a:r>
            <a:endParaRPr spc="-135" dirty="0"/>
          </a:p>
        </p:txBody>
      </p:sp>
      <p:sp>
        <p:nvSpPr>
          <p:cNvPr id="3" name="object 3"/>
          <p:cNvSpPr/>
          <p:nvPr/>
        </p:nvSpPr>
        <p:spPr>
          <a:xfrm>
            <a:off x="5270489" y="0"/>
            <a:ext cx="4521190" cy="734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1163886"/>
            <a:ext cx="8991600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¿Qué</a:t>
            </a:r>
            <a:r>
              <a:rPr spc="-420" dirty="0"/>
              <a:t> </a:t>
            </a:r>
            <a:r>
              <a:rPr spc="-210" dirty="0"/>
              <a:t>es</a:t>
            </a:r>
            <a:r>
              <a:rPr spc="-420" dirty="0"/>
              <a:t> </a:t>
            </a:r>
            <a:r>
              <a:rPr spc="-150" dirty="0"/>
              <a:t>la</a:t>
            </a:r>
            <a:r>
              <a:rPr spc="-420" dirty="0"/>
              <a:t> </a:t>
            </a:r>
            <a:r>
              <a:rPr spc="-180" dirty="0"/>
              <a:t>programación</a:t>
            </a:r>
            <a:r>
              <a:rPr spc="-420" dirty="0"/>
              <a:t> </a:t>
            </a:r>
            <a:r>
              <a:rPr spc="-165" dirty="0"/>
              <a:t>funcional?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134350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20955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La programación funcional </a:t>
            </a:r>
            <a:r>
              <a:rPr sz="1800" dirty="0">
                <a:latin typeface="Arial"/>
                <a:cs typeface="Arial"/>
              </a:rPr>
              <a:t>consiste </a:t>
            </a:r>
            <a:r>
              <a:rPr sz="1800" spc="-5" dirty="0">
                <a:latin typeface="Arial"/>
                <a:cs typeface="Arial"/>
              </a:rPr>
              <a:t>en utilizar funciones puras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pieza  base de nuestros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programas</a:t>
            </a:r>
            <a:endParaRPr sz="1800">
              <a:latin typeface="Arial"/>
              <a:cs typeface="Arial"/>
            </a:endParaRPr>
          </a:p>
          <a:p>
            <a:pPr marL="379095" marR="330200" indent="-366395" algn="just">
              <a:lnSpc>
                <a:spcPct val="100699"/>
              </a:lnSpc>
              <a:buFont typeface="Arial"/>
              <a:buChar char="●"/>
              <a:tabLst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Funciones puras </a:t>
            </a:r>
            <a:r>
              <a:rPr sz="1800" dirty="0">
                <a:latin typeface="Arial"/>
                <a:cs typeface="Arial"/>
              </a:rPr>
              <a:t>son </a:t>
            </a:r>
            <a:r>
              <a:rPr sz="1800" spc="-5" dirty="0">
                <a:latin typeface="Arial"/>
                <a:cs typeface="Arial"/>
              </a:rPr>
              <a:t>aquellas que no tienen estado, no </a:t>
            </a:r>
            <a:r>
              <a:rPr sz="1800" dirty="0">
                <a:latin typeface="Arial"/>
                <a:cs typeface="Arial"/>
              </a:rPr>
              <a:t>causan </a:t>
            </a:r>
            <a:r>
              <a:rPr sz="1800" spc="-5" dirty="0">
                <a:latin typeface="Arial"/>
                <a:cs typeface="Arial"/>
              </a:rPr>
              <a:t>efectos  </a:t>
            </a:r>
            <a:r>
              <a:rPr sz="1800" dirty="0">
                <a:latin typeface="Arial"/>
                <a:cs typeface="Arial"/>
              </a:rPr>
              <a:t>secundarios y </a:t>
            </a:r>
            <a:r>
              <a:rPr sz="1800" spc="-5" dirty="0">
                <a:latin typeface="Arial"/>
                <a:cs typeface="Arial"/>
              </a:rPr>
              <a:t>dependen únicamente de </a:t>
            </a:r>
            <a:r>
              <a:rPr sz="1800" dirty="0">
                <a:latin typeface="Arial"/>
                <a:cs typeface="Arial"/>
              </a:rPr>
              <a:t>sus </a:t>
            </a:r>
            <a:r>
              <a:rPr sz="1800" spc="-5" dirty="0">
                <a:latin typeface="Arial"/>
                <a:cs typeface="Arial"/>
              </a:rPr>
              <a:t>parámetros para producir un  </a:t>
            </a:r>
            <a:r>
              <a:rPr sz="1800" dirty="0">
                <a:latin typeface="Arial"/>
                <a:cs typeface="Arial"/>
              </a:rPr>
              <a:t>resultado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El lenguaje debe implementar </a:t>
            </a:r>
            <a:r>
              <a:rPr sz="1800" b="1" dirty="0">
                <a:latin typeface="Arial"/>
                <a:cs typeface="Arial"/>
              </a:rPr>
              <a:t>first 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dirty="0">
                <a:latin typeface="Arial"/>
                <a:cs typeface="Arial"/>
              </a:rPr>
              <a:t> functions</a:t>
            </a:r>
            <a:endParaRPr sz="1800">
              <a:latin typeface="Arial"/>
              <a:cs typeface="Arial"/>
            </a:endParaRPr>
          </a:p>
          <a:p>
            <a:pPr marL="836294" marR="5080" lvl="1" indent="-366395">
              <a:lnSpc>
                <a:spcPct val="100699"/>
              </a:lnSpc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Es decir, las funciones deben poderse pasar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argumentos de otras  funciones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44832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Ciencias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140716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Astropy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Biopython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Sympy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Numpy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Pandas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Matplotlib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Scipy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Sunpy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Tomopy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632" y="1321885"/>
            <a:ext cx="76836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z="4710" cap="all" spc="-145" dirty="0" smtClean="0">
                <a:solidFill>
                  <a:srgbClr val="B80E0F"/>
                </a:solidFill>
                <a:ea typeface="+mj-ea"/>
                <a:cs typeface="+mj-cs"/>
              </a:rPr>
              <a:t>CLI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133286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aws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gcloud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rebound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geeknote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997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 err="1"/>
              <a:t>Aplicaciones</a:t>
            </a:r>
            <a:r>
              <a:rPr spc="-484" dirty="0"/>
              <a:t> </a:t>
            </a:r>
            <a:r>
              <a:rPr lang="es-EC" spc="-484" dirty="0" smtClean="0"/>
              <a:t>    </a:t>
            </a:r>
            <a:r>
              <a:rPr spc="-165" dirty="0" smtClean="0"/>
              <a:t>web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136969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Django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Flask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Bottle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Chalice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Webapp2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Gunicorn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Tornado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6168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Python</a:t>
            </a:r>
            <a:r>
              <a:rPr spc="-445" dirty="0"/>
              <a:t> </a:t>
            </a:r>
            <a:r>
              <a:rPr spc="-145" dirty="0" smtClean="0"/>
              <a:t>2</a:t>
            </a:r>
            <a:r>
              <a:rPr lang="es-EC" spc="-145" dirty="0" smtClean="0"/>
              <a:t>   </a:t>
            </a:r>
            <a:r>
              <a:rPr spc="-440" dirty="0" smtClean="0"/>
              <a:t> </a:t>
            </a:r>
            <a:r>
              <a:rPr spc="-220" dirty="0"/>
              <a:t>vs</a:t>
            </a:r>
            <a:r>
              <a:rPr spc="-445" dirty="0"/>
              <a:t> </a:t>
            </a:r>
            <a:r>
              <a:rPr lang="es-EC" spc="-445" dirty="0" smtClean="0"/>
              <a:t>    </a:t>
            </a:r>
            <a:r>
              <a:rPr spc="-145" dirty="0" smtClean="0"/>
              <a:t>3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3441065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print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integer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division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unicode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range 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xrange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input </a:t>
            </a:r>
            <a:r>
              <a:rPr sz="1800" dirty="0">
                <a:latin typeface="Arial"/>
                <a:cs typeface="Arial"/>
              </a:rPr>
              <a:t>vs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raw_input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raising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errors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handling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exceptions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  <a:tab pos="633095" algn="l"/>
                <a:tab pos="152654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latin typeface="Arial"/>
                <a:cs typeface="Arial"/>
              </a:rPr>
              <a:t>future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 dirty="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six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library</a:t>
            </a:r>
            <a:endParaRPr sz="1800" dirty="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https://six.readthedocs.io/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51690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8061959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Los PEPs </a:t>
            </a:r>
            <a:r>
              <a:rPr sz="1800" dirty="0">
                <a:latin typeface="Arial"/>
                <a:cs typeface="Arial"/>
              </a:rPr>
              <a:t>son </a:t>
            </a:r>
            <a:r>
              <a:rPr sz="1800" spc="-5" dirty="0">
                <a:latin typeface="Arial"/>
                <a:cs typeface="Arial"/>
              </a:rPr>
              <a:t>Python Enhancement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Proposals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Describen </a:t>
            </a:r>
            <a:r>
              <a:rPr sz="1800" dirty="0">
                <a:latin typeface="Arial"/>
                <a:cs typeface="Arial"/>
              </a:rPr>
              <a:t>cambios </a:t>
            </a:r>
            <a:r>
              <a:rPr sz="1800" spc="-5" dirty="0">
                <a:latin typeface="Arial"/>
                <a:cs typeface="Arial"/>
              </a:rPr>
              <a:t>al lenguaje </a:t>
            </a:r>
            <a:r>
              <a:rPr sz="1800" dirty="0">
                <a:latin typeface="Arial"/>
                <a:cs typeface="Arial"/>
              </a:rPr>
              <a:t>o a </a:t>
            </a:r>
            <a:r>
              <a:rPr sz="1800" spc="-5" dirty="0">
                <a:latin typeface="Arial"/>
                <a:cs typeface="Arial"/>
              </a:rPr>
              <a:t>los estándares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alrededor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Pueden </a:t>
            </a:r>
            <a:r>
              <a:rPr sz="1800" dirty="0">
                <a:latin typeface="Arial"/>
                <a:cs typeface="Arial"/>
              </a:rPr>
              <a:t>ser </a:t>
            </a:r>
            <a:r>
              <a:rPr sz="1800" spc="-5" dirty="0">
                <a:latin typeface="Arial"/>
                <a:cs typeface="Arial"/>
              </a:rPr>
              <a:t>de tres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tipos: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marL="1293495" lvl="2" indent="-36639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800" spc="-5" dirty="0">
                <a:latin typeface="Arial"/>
                <a:cs typeface="Arial"/>
              </a:rPr>
              <a:t>Describen un nuevo feature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comportamiento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Informational</a:t>
            </a:r>
            <a:endParaRPr sz="1800">
              <a:latin typeface="Arial"/>
              <a:cs typeface="Arial"/>
            </a:endParaRPr>
          </a:p>
          <a:p>
            <a:pPr marL="1293495" marR="5080" lvl="2" indent="-366395">
              <a:lnSpc>
                <a:spcPct val="100699"/>
              </a:lnSpc>
              <a:buChar char="■"/>
              <a:tabLst>
                <a:tab pos="1293495" algn="l"/>
                <a:tab pos="1294130" algn="l"/>
              </a:tabLst>
            </a:pPr>
            <a:r>
              <a:rPr sz="1800" spc="-5" dirty="0">
                <a:latin typeface="Arial"/>
                <a:cs typeface="Arial"/>
              </a:rPr>
              <a:t>Describen un problema de diseño, una guía general,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información  para 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comunidad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1293495" marR="208915" lvl="2" indent="-366395">
              <a:lnSpc>
                <a:spcPct val="100699"/>
              </a:lnSpc>
              <a:buChar char="■"/>
              <a:tabLst>
                <a:tab pos="1293495" algn="l"/>
                <a:tab pos="1294130" algn="l"/>
              </a:tabLst>
            </a:pPr>
            <a:r>
              <a:rPr sz="1800" spc="-5" dirty="0">
                <a:latin typeface="Arial"/>
                <a:cs typeface="Arial"/>
              </a:rPr>
              <a:t>Describen un proceso </a:t>
            </a:r>
            <a:r>
              <a:rPr sz="1800" dirty="0">
                <a:latin typeface="Arial"/>
                <a:cs typeface="Arial"/>
              </a:rPr>
              <a:t>relacionado con </a:t>
            </a:r>
            <a:r>
              <a:rPr sz="1800" spc="-5" dirty="0">
                <a:latin typeface="Arial"/>
                <a:cs typeface="Arial"/>
              </a:rPr>
              <a:t>Python, pero no al </a:t>
            </a:r>
            <a:r>
              <a:rPr sz="1800" dirty="0">
                <a:latin typeface="Arial"/>
                <a:cs typeface="Arial"/>
              </a:rPr>
              <a:t>código  </a:t>
            </a:r>
            <a:r>
              <a:rPr sz="1800" spc="-5" dirty="0">
                <a:latin typeface="Arial"/>
                <a:cs typeface="Arial"/>
              </a:rPr>
              <a:t>fuente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Python</a:t>
            </a:r>
            <a:endParaRPr sz="1800">
              <a:latin typeface="Arial"/>
              <a:cs typeface="Arial"/>
            </a:endParaRPr>
          </a:p>
          <a:p>
            <a:pPr marL="1750695" lvl="3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1750695" algn="l"/>
                <a:tab pos="1751330" algn="l"/>
              </a:tabLst>
            </a:pPr>
            <a:r>
              <a:rPr sz="1800" spc="-5" dirty="0">
                <a:latin typeface="Arial"/>
                <a:cs typeface="Arial"/>
              </a:rPr>
              <a:t>Ej. </a:t>
            </a:r>
            <a:r>
              <a:rPr sz="1800" dirty="0">
                <a:latin typeface="Arial"/>
                <a:cs typeface="Arial"/>
              </a:rPr>
              <a:t>cambios </a:t>
            </a:r>
            <a:r>
              <a:rPr sz="1800" spc="-5" dirty="0">
                <a:latin typeface="Arial"/>
                <a:cs typeface="Arial"/>
              </a:rPr>
              <a:t>en los procesos de toma 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decisiones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Instalación de </a:t>
            </a:r>
            <a:r>
              <a:rPr lang="es-EC" b="1" dirty="0"/>
              <a:t>P</a:t>
            </a:r>
            <a:r>
              <a:rPr lang="es-EC" b="1" dirty="0" smtClean="0"/>
              <a:t>ython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52531" y="1467168"/>
            <a:ext cx="8348249" cy="2659299"/>
          </a:xfrm>
        </p:spPr>
        <p:txBody>
          <a:bodyPr/>
          <a:lstStyle/>
          <a:p>
            <a:r>
              <a:rPr lang="es-EC" dirty="0" smtClean="0"/>
              <a:t>Acceder a la página </a:t>
            </a:r>
            <a:r>
              <a:rPr lang="es-EC" dirty="0"/>
              <a:t>oficial: </a:t>
            </a:r>
            <a:r>
              <a:rPr lang="es-EC" dirty="0">
                <a:hlinkClick r:id="rId2"/>
              </a:rPr>
              <a:t>https://www.python.org</a:t>
            </a:r>
            <a:r>
              <a:rPr lang="es-EC" dirty="0" smtClean="0">
                <a:hlinkClick r:id="rId2"/>
              </a:rPr>
              <a:t>/</a:t>
            </a:r>
            <a:r>
              <a:rPr lang="es-EC" dirty="0" smtClean="0"/>
              <a:t> 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27" y="2880685"/>
            <a:ext cx="6153667" cy="27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03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44832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377126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PEP8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Python </a:t>
            </a:r>
            <a:r>
              <a:rPr sz="1800" dirty="0">
                <a:latin typeface="Arial"/>
                <a:cs typeface="Arial"/>
              </a:rPr>
              <a:t>style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guide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PEP257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Python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docstrings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PEP20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Arial"/>
                <a:cs typeface="Arial"/>
              </a:rPr>
              <a:t>import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○"/>
            </a:pPr>
            <a:endParaRPr sz="175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  <a:hlinkClick r:id="rId2"/>
              </a:rPr>
              <a:t>https://www.python.org/dev/peps/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Instalación de Python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447351" y="1467168"/>
            <a:ext cx="8348249" cy="2659299"/>
          </a:xfrm>
        </p:spPr>
        <p:txBody>
          <a:bodyPr/>
          <a:lstStyle/>
          <a:p>
            <a:r>
              <a:rPr lang="es-EC" dirty="0" smtClean="0"/>
              <a:t>Descargar versión más reciente e instalar:</a:t>
            </a:r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07" y="2925665"/>
            <a:ext cx="6591934" cy="27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3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632" y="1163886"/>
            <a:ext cx="6464418" cy="737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Operadores</a:t>
            </a:r>
            <a:r>
              <a:rPr spc="-455" dirty="0"/>
              <a:t> </a:t>
            </a:r>
            <a:r>
              <a:rPr spc="-195" dirty="0"/>
              <a:t>matemáticos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97" y="2511800"/>
            <a:ext cx="59563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sz="1800" dirty="0">
                <a:latin typeface="Arial"/>
                <a:cs typeface="Arial"/>
              </a:rPr>
              <a:t>●	+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-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/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//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%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*</a:t>
            </a: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**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2417346"/>
            <a:ext cx="993734" cy="21459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9249" y="165100"/>
            <a:ext cx="682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1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24</TotalTime>
  <Words>2419</Words>
  <Application>Microsoft Office PowerPoint</Application>
  <PresentationFormat>Personalizado</PresentationFormat>
  <Paragraphs>451</Paragraphs>
  <Slides>60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5" baseType="lpstr">
      <vt:lpstr>Arial</vt:lpstr>
      <vt:lpstr>Impact</vt:lpstr>
      <vt:lpstr>Times New Roman</vt:lpstr>
      <vt:lpstr>Verdana</vt:lpstr>
      <vt:lpstr>Evento principal</vt:lpstr>
      <vt:lpstr>Curso Python Platzi</vt:lpstr>
      <vt:lpstr>¿Qué es la programación?</vt:lpstr>
      <vt:lpstr>¿Qué es la programación?</vt:lpstr>
      <vt:lpstr>¿Qué es la programación?</vt:lpstr>
      <vt:lpstr>¿Por qué programar con Python?</vt:lpstr>
      <vt:lpstr>Instalación de Python</vt:lpstr>
      <vt:lpstr>Instalación de Python</vt:lpstr>
      <vt:lpstr>Operadores matemáticos</vt:lpstr>
      <vt:lpstr>Presentación de PowerPoint</vt:lpstr>
      <vt:lpstr>Variables y expresiones</vt:lpstr>
      <vt:lpstr>Variables y  expresiones</vt:lpstr>
      <vt:lpstr>Variables y  expresiones</vt:lpstr>
      <vt:lpstr>Variables y          expresiones</vt:lpstr>
      <vt:lpstr>Variables y  expresiones</vt:lpstr>
      <vt:lpstr>Variables y   expresiones</vt:lpstr>
      <vt:lpstr>Funciones</vt:lpstr>
      <vt:lpstr>Funciones</vt:lpstr>
      <vt:lpstr>Funciones</vt:lpstr>
      <vt:lpstr>Funciones</vt:lpstr>
      <vt:lpstr>Estructuras   condicionales</vt:lpstr>
      <vt:lpstr>Estructuras   condicionales</vt:lpstr>
      <vt:lpstr>Estructuras   condicionales</vt:lpstr>
      <vt:lpstr>Strings en       python</vt:lpstr>
      <vt:lpstr>Operaciones con          strings</vt:lpstr>
      <vt:lpstr>Operaciones con   strings</vt:lpstr>
      <vt:lpstr>Slices en           Python</vt:lpstr>
      <vt:lpstr>For  loops</vt:lpstr>
      <vt:lpstr>While  loop</vt:lpstr>
      <vt:lpstr>While  loop</vt:lpstr>
      <vt:lpstr>Listas  en   Python</vt:lpstr>
      <vt:lpstr>Listas  en   Python</vt:lpstr>
      <vt:lpstr>Listas  en   Python</vt:lpstr>
      <vt:lpstr>Operaciones con        listas</vt:lpstr>
      <vt:lpstr>Operaciones con   listas</vt:lpstr>
      <vt:lpstr>Operaciones con         listas</vt:lpstr>
      <vt:lpstr>Diccionarios</vt:lpstr>
      <vt:lpstr>Diccionarios</vt:lpstr>
      <vt:lpstr>Tuplas y          conjuntos</vt:lpstr>
      <vt:lpstr>Tuplas y   conjuntos</vt:lpstr>
      <vt:lpstr>Comprehensions</vt:lpstr>
      <vt:lpstr>Búsqueda binaria</vt:lpstr>
      <vt:lpstr>Manipulación de   archivos</vt:lpstr>
      <vt:lpstr>Manipulación de     archivos</vt:lpstr>
      <vt:lpstr>Decoradores</vt:lpstr>
      <vt:lpstr>¿Qué es la programación orientada a objetos?</vt:lpstr>
      <vt:lpstr>¿Qué es la programación orientada a objetos?</vt:lpstr>
      <vt:lpstr>OOP en Python</vt:lpstr>
      <vt:lpstr>OOP en Python</vt:lpstr>
      <vt:lpstr>Introducción a  Click</vt:lpstr>
      <vt:lpstr>Errores  y  jerarquía  de  errores </vt:lpstr>
      <vt:lpstr>Errores  y  jerarquía  de  errores</vt:lpstr>
      <vt:lpstr>Errores  y  jerarquía  de  errores</vt:lpstr>
      <vt:lpstr>Errores  y  jerarquía  de  errores</vt:lpstr>
      <vt:lpstr>¿Qué es la programación funcional?</vt:lpstr>
      <vt:lpstr>Ciencias</vt:lpstr>
      <vt:lpstr>Presentación de PowerPoint</vt:lpstr>
      <vt:lpstr>Aplicaciones     web</vt:lpstr>
      <vt:lpstr>Python 2    vs     3</vt:lpstr>
      <vt:lpstr>PEPs</vt:lpstr>
      <vt:lpstr>PEPs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Python Platzi</dc:title>
  <cp:lastModifiedBy>Pablo</cp:lastModifiedBy>
  <cp:revision>3</cp:revision>
  <dcterms:created xsi:type="dcterms:W3CDTF">2019-02-28T23:49:24Z</dcterms:created>
  <dcterms:modified xsi:type="dcterms:W3CDTF">2019-03-01T00:23:11Z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2019-02-28T00:00:00Z</vt:filetime>
  </property>
</Properties>
</file>