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34" r:id="rId6"/>
    <p:sldId id="336" r:id="rId7"/>
    <p:sldId id="337" r:id="rId8"/>
    <p:sldId id="338" r:id="rId9"/>
    <p:sldId id="339" r:id="rId10"/>
    <p:sldId id="340" r:id="rId11"/>
    <p:sldId id="343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50AF04-D5B6-4254-A192-0E90681AD8D5}" type="datetime1">
              <a:rPr lang="es-ES" smtClean="0"/>
              <a:t>19/03/2021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BBFE5E4-E7AD-46D7-82A6-8E6D0CE600B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5007D3-3C63-4905-8DBE-7EB7600CBAF1}" type="datetime1">
              <a:rPr lang="es-ES" smtClean="0"/>
              <a:t>19/03/2021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DF5DD2-187C-450F-BB87-F62B9ADB04D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 rtlCol="0">
            <a:noAutofit/>
          </a:bodyPr>
          <a:lstStyle>
            <a:lvl1pPr>
              <a:defRPr sz="4400" b="1" spc="1500" baseline="0"/>
            </a:lvl1pPr>
          </a:lstStyle>
          <a:p>
            <a:pPr algn="l" rtl="0"/>
            <a:r>
              <a:rPr lang="es-ES"/>
              <a:t>HAGA CLIC PARA AGREGAR UN TÍTULO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 rtlCol="0"/>
          <a:lstStyle>
            <a:lvl1pPr marL="0">
              <a:buNone/>
              <a:defRPr sz="2400" spc="400" baseline="0"/>
            </a:lvl1pPr>
          </a:lstStyle>
          <a:p>
            <a:pPr algn="l" rtl="0"/>
            <a:r>
              <a:rPr lang="es-ES"/>
              <a:t>HAGA CLIC PARA AGREGAR UN SUBTÍTULO</a:t>
            </a:r>
          </a:p>
        </p:txBody>
      </p:sp>
      <p:sp>
        <p:nvSpPr>
          <p:cNvPr id="19" name="Gráfico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20" name="Gráfico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198" name="Marcador de posición de imagen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7" name="Gráfico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10" name="Gráfico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5" name="Marcador de texto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6" name="Marcador de texto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7" name="Marcador de texto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8" name="Marcador de texto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5" name="Marcador de fecha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6" name="Marcador de pie de página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3" name="Marcador de número de diapositiva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áfico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6" name="Forma libre: Forma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50" name="Gráfico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8" name="Marcador de texto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9" name="Marcador de texto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0" name="Marcador de texto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41" name="Marcador de texto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2" name="Marcador de texto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43" name="Marcador de texto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4" name="Marcador de fecha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5" name="Marcador de pie de página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2" name="Marcador de número de diapositiva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áfico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6" name="Forma libre: Forma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46" name="Gráfico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orma libre: Forma 8" descr="Etiqueta = Color de énfasis&#10;Tipo = Claro&#10;Objetivo=Relleno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0" name="Forma libre: Forma 9" descr="Etiqueta = Color de énfasis&#10;Tipo = Claro&#10;Objetivo = Relleno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sp>
        <p:nvSpPr>
          <p:cNvPr id="21" name="Marcador de fecha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2" name="Marcador de pie de página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9" name="Marcador de número de diapositiva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ángulo 7" descr="Etiqueta = Color de énfasis&#10;Tipo = Claro&#10;Objetivo=Relleno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ángulo 8" descr="Etiqueta=Color de énfasis&#10;Tipo = Claro&#10;Objetivo = Relleno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rtlCol="0" anchor="b">
            <a:noAutofit/>
          </a:bodyPr>
          <a:lstStyle>
            <a:lvl1pPr>
              <a:defRPr sz="40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 rtlCol="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4" name="Marcador de fecha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5" name="Marcador de pie de página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6" name="Marcador de número de diapositiva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F3450C42-9A0B-4425-92C2-70FCF7C4573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9" name="Marcador de posición de imagen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15" name="Gráfico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grpSp>
        <p:nvGrpSpPr>
          <p:cNvPr id="16" name="Gráfico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ítulo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7" name="Marcador de contenido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áfico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66" name="Gráfico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áfico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orma libre: Forma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70" name="Gráfico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orma libre: Forma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2" name="Forma libre: Forma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422" name="Marcador de posición de imagen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417" name="Marcador de fecha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418" name="Marcador de pie de página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19" name="Marcador de número de diapositiva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rtlCol="0" anchor="b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sp>
        <p:nvSpPr>
          <p:cNvPr id="37" name="Marcador de posición de imagen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" name="Marcador de posición de imagen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6" name="Marcador de fecha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7" name="Marcador de pie de página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4" name="Marcador de número de diapositiva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s-ES" smtClean="0"/>
              <a:pPr rtl="0"/>
              <a:t>‹Nº›</a:t>
            </a:fld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22" name="Gráfico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 useBgFill="1">
        <p:nvSpPr>
          <p:cNvPr id="20" name="Elipse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 rtlCol="0">
            <a:noAutofit/>
          </a:bodyPr>
          <a:lstStyle>
            <a:lvl1pPr algn="ctr">
              <a:defRPr sz="36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 rtlCol="0">
            <a:noAutofit/>
          </a:bodyPr>
          <a:lstStyle>
            <a:lvl1pPr marL="0" algn="ctr">
              <a:buNone/>
              <a:defRPr sz="24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3" name="Gráfico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24" name="Gráfico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27" name="Forma libre: Forma 26" descr="Etiqueta=Color de énfasis&#10;Tipo = Claro&#10;Objetivo=Relleno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30" name="Forma libre: Forma 29" descr="Etiqueta=Color de énfasis&#10;Tipo = Claro&#10;Objetivo=Relleno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1" name="Gráfico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43" name="Marcador de posición de imagen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20" name="Gráfico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áfico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5" name="Gráfico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Marcador de fecha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7" name="Marcador de pie de página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8" name="Marcador de número de diapositiva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15" name="Gráfico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áfico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0" name="Gráfico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Marcador de fecha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2" name="Marcador de pie de página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3" name="Marcador de número de diapositiva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rtlCol="0"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lvl="0" rtl="0"/>
            <a:r>
              <a:rPr lang="es-ES"/>
              <a:t>Haga clic para agregar un subtítulo</a:t>
            </a:r>
          </a:p>
        </p:txBody>
      </p:sp>
      <p:sp>
        <p:nvSpPr>
          <p:cNvPr id="23" name="Marcador de fecha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4" name="Marcador de pie de página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grpSp>
        <p:nvGrpSpPr>
          <p:cNvPr id="25" name="Gráfico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31" name="Marcador de número de diapositiva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>
                <a:solidFill>
                  <a:srgbClr val="898989"/>
                </a:solidFill>
              </a:rPr>
              <a:t>‹Nº›</a:t>
            </a:fld>
            <a:endParaRPr lang="es-E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5" y="174173"/>
            <a:ext cx="5318553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18" name="Gráfico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7" name="Gráfico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198" name="Marcador de fecha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199" name="Marcador de pie de página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00" name="Marcador de número de diapositiva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áfico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4" name="Gráfico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5" y="174173"/>
            <a:ext cx="5113027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1" name="Marcador de fecha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42" name="Marcador de pie de página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3" name="Marcador de número de diapositiva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48" name="Gráfico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51" name="Gráfico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áfico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23" name="Gráfico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1/2/20XX</a:t>
            </a:r>
            <a:endParaRPr lang="es-ES" b="1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 b="1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F3450C42-9A0B-4425-92C2-70FCF7C45734}" type="slidenum">
              <a:rPr lang="es-ES" smtClean="0"/>
              <a:pPr rtl="0"/>
              <a:t>‹Nº›</a:t>
            </a:fld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F6BE1-62EB-46F5-821F-FE913884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200" y="2447085"/>
            <a:ext cx="3225800" cy="2577893"/>
          </a:xfrm>
        </p:spPr>
        <p:txBody>
          <a:bodyPr/>
          <a:lstStyle/>
          <a:p>
            <a:r>
              <a:rPr lang="es-MX" dirty="0"/>
              <a:t>.CIN, </a:t>
            </a:r>
            <a:r>
              <a:rPr lang="es-MX" dirty="0" err="1"/>
              <a:t>Cineon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402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88E93-B3F6-4008-966D-2251E1DB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 del formato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6C83C-9690-4DA0-B490-B9A82DDD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Creado por Kodak a principios de 1990.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</a:t>
            </a:r>
            <a:r>
              <a:rPr lang="es-MX" b="1" dirty="0"/>
              <a:t>Sistema </a:t>
            </a:r>
            <a:r>
              <a:rPr lang="es-MX" b="1" dirty="0" err="1"/>
              <a:t>Cineon</a:t>
            </a:r>
            <a:r>
              <a:rPr lang="es-MX" b="1" dirty="0"/>
              <a:t> </a:t>
            </a:r>
            <a:r>
              <a:rPr lang="es-MX" dirty="0"/>
              <a:t>fue uno de los primeros sistemas informáticos basados en sistemas digitales de cine (DI).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proyecto </a:t>
            </a:r>
            <a:r>
              <a:rPr lang="es-MX" dirty="0" err="1"/>
              <a:t>Cineon</a:t>
            </a:r>
            <a:r>
              <a:rPr lang="es-MX" dirty="0"/>
              <a:t> también fue responsable de la creación del formato de archivo (.</a:t>
            </a:r>
            <a:r>
              <a:rPr lang="es-MX" dirty="0" err="1"/>
              <a:t>cin</a:t>
            </a:r>
            <a:r>
              <a:rPr lang="es-MX" dirty="0"/>
              <a:t>) de 10 bits, diseñado para manejar fotogramas de películas digitales.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D775361-DB62-4A73-83F8-0DF0F2CC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 err="1"/>
              <a:t>cineon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BF104D-3C8D-4A65-8A00-FCFC657B0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210" y="3485135"/>
            <a:ext cx="1584779" cy="14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2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16630-0883-4A2D-961E-777B29B9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Para la utilización del formato </a:t>
            </a:r>
            <a:r>
              <a:rPr lang="es-MX" dirty="0" err="1"/>
              <a:t>Cineon</a:t>
            </a:r>
            <a:r>
              <a:rPr lang="es-MX" dirty="0"/>
              <a:t>, se necesitaba un conjunto integrado de componentes que constaba de un </a:t>
            </a:r>
            <a:r>
              <a:rPr lang="es-MX" b="1" dirty="0"/>
              <a:t>escáner de películas cinematográficas</a:t>
            </a:r>
            <a:r>
              <a:rPr lang="es-MX" dirty="0"/>
              <a:t>, una </a:t>
            </a:r>
            <a:r>
              <a:rPr lang="es-MX" b="1" dirty="0"/>
              <a:t>grabadora de películas </a:t>
            </a:r>
            <a:r>
              <a:rPr lang="es-MX" dirty="0"/>
              <a:t>y </a:t>
            </a:r>
            <a:r>
              <a:rPr lang="es-MX" b="1" dirty="0"/>
              <a:t>una estación de trabajo </a:t>
            </a:r>
            <a:r>
              <a:rPr lang="es-MX" dirty="0"/>
              <a:t>(estación de trabajo de películas digitales </a:t>
            </a:r>
            <a:r>
              <a:rPr lang="es-MX" dirty="0" err="1"/>
              <a:t>Cineon</a:t>
            </a:r>
            <a:r>
              <a:rPr lang="es-MX" dirty="0"/>
              <a:t>) para: </a:t>
            </a:r>
            <a:r>
              <a:rPr lang="es-MX" i="1" dirty="0"/>
              <a:t>composición</a:t>
            </a:r>
            <a:r>
              <a:rPr lang="es-MX" dirty="0"/>
              <a:t>, </a:t>
            </a:r>
            <a:r>
              <a:rPr lang="es-MX" i="1" dirty="0"/>
              <a:t>efectos visuales</a:t>
            </a:r>
            <a:r>
              <a:rPr lang="es-MX" dirty="0"/>
              <a:t>, </a:t>
            </a:r>
            <a:r>
              <a:rPr lang="es-MX" i="1" dirty="0"/>
              <a:t>restauración de imágenes </a:t>
            </a:r>
            <a:r>
              <a:rPr lang="es-MX" dirty="0"/>
              <a:t>y </a:t>
            </a:r>
            <a:r>
              <a:rPr lang="es-MX" i="1" dirty="0"/>
              <a:t>gestión del color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AF6EB92-0E9C-464D-9B0A-D187F995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 err="1"/>
              <a:t>cineon</a:t>
            </a:r>
            <a:endParaRPr lang="es-ES" dirty="0"/>
          </a:p>
        </p:txBody>
      </p:sp>
      <p:pic>
        <p:nvPicPr>
          <p:cNvPr id="3074" name="Picture 2" descr="The Influence of Cineon — Carver Moore">
            <a:extLst>
              <a:ext uri="{FF2B5EF4-FFF2-40B4-BE49-F238E27FC236}">
                <a16:creationId xmlns:a16="http://schemas.microsoft.com/office/drawing/2014/main" id="{1D4A5FFE-AE51-4CA4-B53B-4ADF3F40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8999"/>
            <a:ext cx="3630386" cy="24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3072E-99BE-4E04-91C0-BDE561B0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gráficos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1E469C-58B9-4A41-9878-35F82AE2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 err="1"/>
              <a:t>cineon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A974AE2-71DD-4439-A242-64CEF1ACBE53}"/>
              </a:ext>
            </a:extLst>
          </p:cNvPr>
          <p:cNvSpPr txBox="1">
            <a:spLocks/>
          </p:cNvSpPr>
          <p:nvPr/>
        </p:nvSpPr>
        <p:spPr>
          <a:xfrm>
            <a:off x="838201" y="2167932"/>
            <a:ext cx="5257799" cy="10106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es-MX" sz="1800" dirty="0"/>
              <a:t>Sus gráficos son de tipo ráster.</a:t>
            </a:r>
          </a:p>
          <a:p>
            <a:pPr marL="285750" indent="-285750" algn="just"/>
            <a:r>
              <a:rPr lang="es-MX" sz="1800" dirty="0"/>
              <a:t>Fue diseñado específicamente para representar imágenes de película escaneadas.</a:t>
            </a:r>
          </a:p>
        </p:txBody>
      </p:sp>
      <p:pic>
        <p:nvPicPr>
          <p:cNvPr id="2052" name="Picture 4" descr="Pleasantville | Ebertfest">
            <a:extLst>
              <a:ext uri="{FF2B5EF4-FFF2-40B4-BE49-F238E27FC236}">
                <a16:creationId xmlns:a16="http://schemas.microsoft.com/office/drawing/2014/main" id="{F33B0B8F-8427-4852-8D92-10C45BAD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71" y="3329779"/>
            <a:ext cx="6340858" cy="282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76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2699B-AE95-4ADA-B7B1-CCC699AD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color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F412FD-A048-4110-BE3B-AC9B3DAB1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91324" y="1527191"/>
            <a:ext cx="4307160" cy="3295650"/>
          </a:xfrm>
        </p:spPr>
        <p:txBody>
          <a:bodyPr/>
          <a:lstStyle/>
          <a:p>
            <a:pPr algn="just"/>
            <a:r>
              <a:rPr lang="es-MX" dirty="0"/>
              <a:t>En un archivo </a:t>
            </a:r>
            <a:r>
              <a:rPr lang="es-MX" dirty="0" err="1"/>
              <a:t>Cineon</a:t>
            </a:r>
            <a:r>
              <a:rPr lang="es-MX" dirty="0"/>
              <a:t> (.</a:t>
            </a:r>
            <a:r>
              <a:rPr lang="es-MX" dirty="0" err="1"/>
              <a:t>cin</a:t>
            </a:r>
            <a:r>
              <a:rPr lang="es-MX" dirty="0"/>
              <a:t>), cada canal (R, G, B) tiene 10 bits en un conjunto de 32 bits, dejando 2 bits sin usar. </a:t>
            </a:r>
          </a:p>
          <a:p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F58FA-3513-48B5-A152-94E7F7A3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 err="1"/>
              <a:t>Cineon</a:t>
            </a:r>
            <a:endParaRPr lang="es-ES" dirty="0"/>
          </a:p>
        </p:txBody>
      </p:sp>
      <p:pic>
        <p:nvPicPr>
          <p:cNvPr id="4098" name="Picture 2" descr="RGB - Wikipedia, la enciclopedia libre">
            <a:extLst>
              <a:ext uri="{FF2B5EF4-FFF2-40B4-BE49-F238E27FC236}">
                <a16:creationId xmlns:a16="http://schemas.microsoft.com/office/drawing/2014/main" id="{D43883EB-1C75-46E1-A202-C1B06803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417734"/>
            <a:ext cx="2524806" cy="240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24E988-7738-4E61-85E1-2D04257F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5199034"/>
            <a:ext cx="100774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8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0B967-2BEC-4D94-B00E-A8D021BF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¿Cómo almacena la información?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295AE0-4F92-41CF-A8F7-A610A33D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 err="1"/>
              <a:t>cineon</a:t>
            </a:r>
            <a:endParaRPr lang="es-ES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527A17A0-26A8-4F6F-92CA-8BBF177241DF}"/>
              </a:ext>
            </a:extLst>
          </p:cNvPr>
          <p:cNvSpPr txBox="1">
            <a:spLocks/>
          </p:cNvSpPr>
          <p:nvPr/>
        </p:nvSpPr>
        <p:spPr>
          <a:xfrm>
            <a:off x="1788840" y="1909733"/>
            <a:ext cx="4307160" cy="4099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800" dirty="0"/>
              <a:t>La conversión a un formato entero de 8 bits para su visualización en monitores de computadora o la transferencia a video normalmente implica las coordenadas del </a:t>
            </a:r>
            <a:r>
              <a:rPr lang="es-MX" sz="1800" i="1" dirty="0"/>
              <a:t>punto </a:t>
            </a:r>
            <a:r>
              <a:rPr lang="es-MX" sz="1800" dirty="0"/>
              <a:t>negro y del </a:t>
            </a:r>
            <a:r>
              <a:rPr lang="es-MX" sz="1800" i="1" dirty="0"/>
              <a:t>punto blanco </a:t>
            </a:r>
            <a:r>
              <a:rPr lang="es-MX" sz="1800" dirty="0"/>
              <a:t>(es el tono neutro más claro que se logra con los píxeles RGB emitiendo juntos a su máximo valor).</a:t>
            </a:r>
          </a:p>
          <a:p>
            <a:pPr algn="just"/>
            <a:r>
              <a:rPr lang="es-MX" sz="1800" dirty="0"/>
              <a:t>Rangos:</a:t>
            </a:r>
          </a:p>
          <a:p>
            <a:pPr marL="685800" lvl="2" algn="just">
              <a:spcBef>
                <a:spcPts val="1000"/>
              </a:spcBef>
            </a:pPr>
            <a:r>
              <a:rPr lang="es-MX" sz="1400" i="1" dirty="0"/>
              <a:t>Por debajo de 95 representan los valores negros.</a:t>
            </a:r>
          </a:p>
          <a:p>
            <a:pPr marL="685800" lvl="2" algn="just">
              <a:spcBef>
                <a:spcPts val="1000"/>
              </a:spcBef>
            </a:pPr>
            <a:r>
              <a:rPr lang="es-MX" sz="1400" i="1" dirty="0"/>
              <a:t>Entre 95 y 685 representan las tonalidades de color.</a:t>
            </a:r>
          </a:p>
          <a:p>
            <a:pPr marL="685800" lvl="2" algn="just">
              <a:spcBef>
                <a:spcPts val="1000"/>
              </a:spcBef>
            </a:pPr>
            <a:r>
              <a:rPr lang="es-MX" sz="1400" i="1" dirty="0"/>
              <a:t>Por encima de 685 representan los valores blancos.</a:t>
            </a:r>
          </a:p>
        </p:txBody>
      </p:sp>
      <p:pic>
        <p:nvPicPr>
          <p:cNvPr id="5122" name="Picture 2" descr="CIN (Kodak Cineon) Files | 3ds Max 2017 | Autodesk Knowledge Network">
            <a:extLst>
              <a:ext uri="{FF2B5EF4-FFF2-40B4-BE49-F238E27FC236}">
                <a16:creationId xmlns:a16="http://schemas.microsoft.com/office/drawing/2014/main" id="{4EC654F4-B02A-44D1-8E70-A1EDE2F7F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57" y="753601"/>
            <a:ext cx="2708886" cy="180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E22FF46-2223-4CB0-99DD-3EE0A2BC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82" y="2559525"/>
            <a:ext cx="3383235" cy="38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6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01561C-9B60-4329-ACF9-6A3F136E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 err="1"/>
              <a:t>cineon</a:t>
            </a: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E599B26-30EF-440F-9D18-89FDFE58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13" y="142960"/>
            <a:ext cx="5113027" cy="1158857"/>
          </a:xfrm>
        </p:spPr>
        <p:txBody>
          <a:bodyPr>
            <a:normAutofit/>
          </a:bodyPr>
          <a:lstStyle/>
          <a:p>
            <a:r>
              <a:rPr lang="es-MX" dirty="0"/>
              <a:t>¿Dónde se utiliza?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443DC4B8-8BBA-405D-9BFD-4A10AF5B53ED}"/>
              </a:ext>
            </a:extLst>
          </p:cNvPr>
          <p:cNvSpPr txBox="1">
            <a:spLocks/>
          </p:cNvSpPr>
          <p:nvPr/>
        </p:nvSpPr>
        <p:spPr>
          <a:xfrm>
            <a:off x="2422213" y="1781175"/>
            <a:ext cx="4307160" cy="1647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800" dirty="0"/>
              <a:t>El software se retiró de la venta en 1997.</a:t>
            </a:r>
          </a:p>
          <a:p>
            <a:pPr algn="just"/>
            <a:r>
              <a:rPr lang="es-MX" sz="1800" dirty="0"/>
              <a:t>Formó la base del nuevo formato de intercambio de imágenes digitales (DPX).</a:t>
            </a:r>
          </a:p>
          <a:p>
            <a:endParaRPr lang="es-MX" dirty="0"/>
          </a:p>
        </p:txBody>
      </p:sp>
      <p:pic>
        <p:nvPicPr>
          <p:cNvPr id="9" name="Picture 4" descr="The Influence of Cineon — Carver Moore">
            <a:extLst>
              <a:ext uri="{FF2B5EF4-FFF2-40B4-BE49-F238E27FC236}">
                <a16:creationId xmlns:a16="http://schemas.microsoft.com/office/drawing/2014/main" id="{506BFC02-350A-4B25-8746-2E56BE7E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7" y="3429000"/>
            <a:ext cx="4420449" cy="27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3E2F90-B90C-4BC8-A976-2D4AEEBE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30" y="3429001"/>
            <a:ext cx="2435292" cy="27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9B248-C29D-449F-83A6-062FC909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/>
              <a:t>¡Gracias!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076787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990.tgt.Office_50301467_TF11828066_Win32_OJ112196096" id="{0D52CDC3-08AA-4FF7-8E21-6D83936299DE}" vid="{B39C34D3-69F6-452E-AE26-DFA6DDACFD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oscuro de formas vibrantes</Template>
  <TotalTime>78</TotalTime>
  <Words>300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Source Sans Pro</vt:lpstr>
      <vt:lpstr>FunkyShapesDarkVTI</vt:lpstr>
      <vt:lpstr>.CIN, Cineon</vt:lpstr>
      <vt:lpstr>Historia del formato</vt:lpstr>
      <vt:lpstr>Presentación de PowerPoint</vt:lpstr>
      <vt:lpstr>Tipos de gráficos </vt:lpstr>
      <vt:lpstr>Formato de color</vt:lpstr>
      <vt:lpstr>¿Cómo almacena la información?</vt:lpstr>
      <vt:lpstr>¿Dónde se utiliza?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Aarón Pulido</dc:creator>
  <cp:lastModifiedBy>Aarón Pulido</cp:lastModifiedBy>
  <cp:revision>12</cp:revision>
  <dcterms:created xsi:type="dcterms:W3CDTF">2021-03-19T21:18:15Z</dcterms:created>
  <dcterms:modified xsi:type="dcterms:W3CDTF">2021-03-19T22:51:18Z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