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8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2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s-GT" sz="8000" b="1"/>
              <a:t>PRESUPUESTO DE PRODUCCIÓN</a:t>
            </a:r>
          </a:p>
        </p:txBody>
      </p:sp>
      <p:pic>
        <p:nvPicPr>
          <p:cNvPr id="6" name="Graphic 5" descr="Dinero">
            <a:extLst>
              <a:ext uri="{FF2B5EF4-FFF2-40B4-BE49-F238E27FC236}">
                <a16:creationId xmlns:a16="http://schemas.microsoft.com/office/drawing/2014/main" id="{0E8BAE4B-C9BF-417C-84B7-6734CF2C3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3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2AEDCB-3859-4EAD-AA65-4BDD2802A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AA709-28A2-4289-A11E-FD3AA53F0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8D5D4-689C-423B-9974-4733A30A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2" y="1060704"/>
            <a:ext cx="3630168" cy="4736592"/>
          </a:xfrm>
        </p:spPr>
        <p:txBody>
          <a:bodyPr>
            <a:normAutofit/>
          </a:bodyPr>
          <a:lstStyle/>
          <a:p>
            <a:r>
              <a:rPr lang="es-GT" sz="3600" b="1">
                <a:solidFill>
                  <a:schemeClr val="bg1"/>
                </a:solidFill>
              </a:rPr>
              <a:t>CONSIDERACIONES DEL PRESUPUESTO DE PRODUCCIÓN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48284" y="1060704"/>
            <a:ext cx="5093110" cy="4736592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GT" sz="2800" b="1" dirty="0"/>
              <a:t>Capacidad productiva de la planta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GT" sz="2800" b="1" dirty="0"/>
              <a:t>Disposiciones y limitaciones financieras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GT" sz="2800" b="1" dirty="0"/>
              <a:t>Accesibilidad a los elementos del costo, maquinaria, equipo, locales, instalaciones,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GT" sz="2800" b="1" dirty="0"/>
              <a:t>Requerimientos y/o políticas sobre inventarios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8673E8-250A-46DB-9A53-00144B5AB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52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795130"/>
            <a:ext cx="9637542" cy="5224670"/>
          </a:xfrm>
        </p:spPr>
        <p:txBody>
          <a:bodyPr/>
          <a:lstStyle/>
          <a:p>
            <a:pPr marL="0" indent="0" algn="just">
              <a:buNone/>
            </a:pPr>
            <a:r>
              <a:rPr lang="es-GT" sz="6000" b="1" dirty="0"/>
              <a:t>La determinación de este presupuesto debe hacerse en dos partes: </a:t>
            </a:r>
            <a:r>
              <a:rPr lang="es-GT" sz="6000" b="1" i="1" dirty="0"/>
              <a:t>UNIDADES Y VALORES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725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s-GT" sz="6000" b="1"/>
              <a:t>EJEMPLO: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s-GT" sz="2800" b="1" dirty="0"/>
              <a:t>Se tiene un presupuesto de ventas de 1,500,000 unidades; la empresa considera ideal una rotación mensual de inventarios y se cuenta con un inventario real al final del ejercicio anterior de 135,000 unidades. Determinar el presupuesto de producción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746975"/>
            <a:ext cx="8761413" cy="933657"/>
          </a:xfrm>
        </p:spPr>
        <p:txBody>
          <a:bodyPr/>
          <a:lstStyle/>
          <a:p>
            <a:r>
              <a:rPr lang="es-GT" sz="4400" b="1" dirty="0"/>
              <a:t>SOLUCIÓN: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GT" b="1" i="1" dirty="0"/>
              <a:t>Determinación del “inventario base”</a:t>
            </a:r>
            <a:r>
              <a:rPr lang="es-GT" b="1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b="1" dirty="0"/>
              <a:t>					   1,500,000 Unidades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b="1" dirty="0"/>
              <a:t>Rotación estándar 12 =  		______________________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dirty="0"/>
              <a:t>					 	      </a:t>
            </a:r>
            <a:r>
              <a:rPr lang="es-GT" b="1" dirty="0"/>
              <a:t>x</a:t>
            </a:r>
          </a:p>
          <a:p>
            <a:pPr marL="0" indent="0">
              <a:spcBef>
                <a:spcPts val="0"/>
              </a:spcBef>
              <a:buNone/>
            </a:pPr>
            <a:endParaRPr lang="es-GT" b="1" dirty="0"/>
          </a:p>
          <a:p>
            <a:pPr marL="0" indent="0">
              <a:spcBef>
                <a:spcPts val="0"/>
              </a:spcBef>
              <a:buNone/>
            </a:pPr>
            <a:endParaRPr lang="es-GT" b="1" dirty="0"/>
          </a:p>
          <a:p>
            <a:pPr marL="0" indent="0">
              <a:spcBef>
                <a:spcPts val="0"/>
              </a:spcBef>
              <a:buNone/>
            </a:pPr>
            <a:r>
              <a:rPr lang="es-GT" b="1" dirty="0"/>
              <a:t>					1,500,000 Unidades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b="1" dirty="0"/>
              <a:t>Inventario Base X	 =  		______________________ = </a:t>
            </a:r>
            <a:r>
              <a:rPr lang="es-GT" b="1" u="dbl" dirty="0"/>
              <a:t>125,000 Unidades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dirty="0"/>
              <a:t>						  </a:t>
            </a:r>
            <a:r>
              <a:rPr lang="es-GT" b="1" dirty="0"/>
              <a:t>12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2634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2368" y="844902"/>
            <a:ext cx="7746579" cy="51681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b="1" dirty="0"/>
              <a:t>Presupuesto de ventas		1,500,000 Unidades</a:t>
            </a:r>
          </a:p>
          <a:p>
            <a:pPr marL="0" indent="0">
              <a:buNone/>
            </a:pPr>
            <a:r>
              <a:rPr lang="es-GT" b="1" dirty="0"/>
              <a:t>Más: Inventario base			</a:t>
            </a:r>
            <a:r>
              <a:rPr lang="es-GT" b="1" u="sng" dirty="0"/>
              <a:t>    125,000 Unidades</a:t>
            </a:r>
          </a:p>
          <a:p>
            <a:pPr marL="0" indent="0">
              <a:buNone/>
            </a:pPr>
            <a:r>
              <a:rPr lang="es-GT" b="1" dirty="0"/>
              <a:t>	SUMA				1,625,000 Unidades</a:t>
            </a:r>
          </a:p>
          <a:p>
            <a:pPr marL="0" indent="0">
              <a:buNone/>
            </a:pPr>
            <a:r>
              <a:rPr lang="es-GT" b="1" dirty="0"/>
              <a:t>Menos: Inventario inicial         	</a:t>
            </a:r>
            <a:r>
              <a:rPr lang="es-GT" b="1" u="sng" dirty="0"/>
              <a:t>   135,000 Unidades</a:t>
            </a:r>
          </a:p>
          <a:p>
            <a:pPr marL="0" indent="0">
              <a:buNone/>
            </a:pPr>
            <a:r>
              <a:rPr lang="es-GT" b="1" dirty="0"/>
              <a:t>PRESUPUESTO DE PRODUCCIÓN	</a:t>
            </a:r>
            <a:r>
              <a:rPr lang="es-GT" b="1" u="dbl" dirty="0"/>
              <a:t>1,490,000 Unidades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893627" y="2376861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s-GT" sz="2800" b="1" dirty="0">
                <a:solidFill>
                  <a:schemeClr val="bg1">
                    <a:shade val="97000"/>
                    <a:satMod val="150000"/>
                  </a:schemeClr>
                </a:solidFill>
              </a:rPr>
              <a:t>Obtención del presupuesto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178202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GT" sz="4800" b="1">
                <a:solidFill>
                  <a:srgbClr val="FFFFFF"/>
                </a:solidFill>
              </a:rPr>
              <a:t>OTRO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s-GT" sz="2800" b="1" dirty="0"/>
              <a:t>En el año X se venden 800,000 unidades, más factor equivalente de ventas  de 400,000 unidades (1,200,000 unidades), que se considera como presupuesto suficiente para el siguiente año.</a:t>
            </a:r>
          </a:p>
          <a:p>
            <a:pPr marL="0" indent="0" algn="just">
              <a:buNone/>
            </a:pPr>
            <a:r>
              <a:rPr lang="es-GT" sz="2800" b="1" dirty="0"/>
              <a:t>Se supone que el inventario base del próximo año es de 200,000 unidades, pero el inventario real final de ese ejercicio es de 300,000 unidades. Determinar la rotación estándar y el monto de unidades del presupuesto de producción para el próximo año.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1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GT" sz="4800" b="1">
                <a:solidFill>
                  <a:srgbClr val="FFFFFF"/>
                </a:solidFill>
              </a:rPr>
              <a:t>SOLUCIÓN: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7134876" cy="55724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dirty="0"/>
              <a:t>									   	 </a:t>
            </a:r>
            <a:r>
              <a:rPr lang="es-GT" b="1" dirty="0"/>
              <a:t>1,200,000 Unidades</a:t>
            </a:r>
          </a:p>
          <a:p>
            <a:pPr marL="0" indent="0">
              <a:buNone/>
            </a:pPr>
            <a:r>
              <a:rPr lang="es-GT" b="1" dirty="0"/>
              <a:t>Rotación estándar =      ______________________				 200,000 Unidades</a:t>
            </a:r>
          </a:p>
          <a:p>
            <a:pPr marL="0" indent="0">
              <a:buNone/>
            </a:pPr>
            <a:r>
              <a:rPr lang="es-GT" b="1" dirty="0"/>
              <a:t>= 6</a:t>
            </a:r>
          </a:p>
          <a:p>
            <a:pPr marL="0" indent="0">
              <a:buNone/>
            </a:pPr>
            <a:endParaRPr lang="es-GT" b="1" dirty="0"/>
          </a:p>
          <a:p>
            <a:pPr marL="0" indent="0">
              <a:buNone/>
            </a:pPr>
            <a:r>
              <a:rPr lang="es-GT" b="1" dirty="0"/>
              <a:t>Comparación entre el inventario base y el final:</a:t>
            </a:r>
          </a:p>
          <a:p>
            <a:pPr marL="0" indent="0">
              <a:buNone/>
            </a:pPr>
            <a:r>
              <a:rPr lang="es-GT" b="1" dirty="0"/>
              <a:t>Inventario real:	300,000 unidades</a:t>
            </a:r>
          </a:p>
          <a:p>
            <a:pPr marL="0" indent="0">
              <a:buNone/>
            </a:pPr>
            <a:r>
              <a:rPr lang="es-GT" b="1" dirty="0"/>
              <a:t>Inventario base:	</a:t>
            </a:r>
            <a:r>
              <a:rPr lang="es-GT" b="1" u="sng" dirty="0"/>
              <a:t>200,000 unidades</a:t>
            </a:r>
            <a:r>
              <a:rPr lang="es-GT" b="1" dirty="0"/>
              <a:t>					</a:t>
            </a:r>
            <a:r>
              <a:rPr lang="es-GT" b="1" u="dbl" dirty="0"/>
              <a:t>100,000 Unidades </a:t>
            </a:r>
            <a:r>
              <a:rPr lang="es-GT" b="1" dirty="0"/>
              <a:t>(exceso)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6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8338" y="2305318"/>
            <a:ext cx="10522039" cy="37144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3200" b="1" dirty="0"/>
              <a:t>Presupuesto de ventas			1,200,000 Unidades</a:t>
            </a:r>
          </a:p>
          <a:p>
            <a:pPr marL="0" indent="0" algn="ctr">
              <a:buNone/>
            </a:pPr>
            <a:r>
              <a:rPr lang="es-GT" sz="3200" b="1" dirty="0"/>
              <a:t>Exceso de Inventarios			</a:t>
            </a:r>
            <a:r>
              <a:rPr lang="es-GT" sz="3200" b="1" u="sng" dirty="0"/>
              <a:t>   100,000 Unidades </a:t>
            </a:r>
            <a:r>
              <a:rPr lang="es-GT" sz="3200" b="1" dirty="0"/>
              <a:t>Presupuesto de producción	</a:t>
            </a:r>
            <a:r>
              <a:rPr lang="es-GT" sz="3200" b="1" u="dbl" dirty="0"/>
              <a:t>	1,100,000 Unidades</a:t>
            </a:r>
          </a:p>
        </p:txBody>
      </p:sp>
    </p:spTree>
    <p:extLst>
      <p:ext uri="{BB962C8B-B14F-4D97-AF65-F5344CB8AC3E}">
        <p14:creationId xmlns:p14="http://schemas.microsoft.com/office/powerpoint/2010/main" val="71322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4400" b="1" dirty="0"/>
              <a:t>FÓRMULA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886" y="2215166"/>
            <a:ext cx="10367492" cy="3804634"/>
          </a:xfrm>
        </p:spPr>
        <p:txBody>
          <a:bodyPr/>
          <a:lstStyle/>
          <a:p>
            <a:pPr marL="0" indent="0">
              <a:buNone/>
            </a:pPr>
            <a:r>
              <a:rPr lang="es-GT" sz="3200" b="1" dirty="0"/>
              <a:t>				Presupuesto de Ventas</a:t>
            </a:r>
          </a:p>
          <a:p>
            <a:pPr marL="0" indent="0">
              <a:buNone/>
            </a:pPr>
            <a:r>
              <a:rPr lang="es-GT" sz="3200" b="1" dirty="0"/>
              <a:t>Más o menos:	Diferencia de Inventarios</a:t>
            </a:r>
          </a:p>
          <a:p>
            <a:pPr marL="0" indent="0">
              <a:buNone/>
            </a:pPr>
            <a:r>
              <a:rPr lang="es-GT" sz="3200" b="1" dirty="0"/>
              <a:t>				(Inicial real y final deseado)</a:t>
            </a:r>
          </a:p>
          <a:p>
            <a:pPr marL="0" indent="0">
              <a:buNone/>
            </a:pPr>
            <a:r>
              <a:rPr lang="es-GT" sz="3200" b="1" dirty="0"/>
              <a:t>Igual a:		PRESUPUESTO DE PRODUCCIÓN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4238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OTRO EJEMPLO MÁS</a:t>
            </a:r>
            <a:r>
              <a:rPr lang="es-GT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6824" y="2356834"/>
            <a:ext cx="11050072" cy="372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4000" b="1" dirty="0"/>
              <a:t>Presupuesto de ventas:	120,000 Unidades</a:t>
            </a:r>
          </a:p>
          <a:p>
            <a:pPr marL="0" indent="0">
              <a:buNone/>
            </a:pPr>
            <a:r>
              <a:rPr lang="es-GT" sz="4000" b="1" dirty="0"/>
              <a:t>Rotación estándar:		           8 veces</a:t>
            </a:r>
          </a:p>
          <a:p>
            <a:pPr marL="0" indent="0">
              <a:buNone/>
            </a:pPr>
            <a:r>
              <a:rPr lang="es-GT" sz="4000" b="1" dirty="0"/>
              <a:t>Inventario inicial:			  25,000 Unidades</a:t>
            </a:r>
          </a:p>
          <a:p>
            <a:pPr marL="0" indent="0">
              <a:buNone/>
            </a:pPr>
            <a:endParaRPr lang="es-GT" sz="4000" b="1" dirty="0"/>
          </a:p>
        </p:txBody>
      </p:sp>
    </p:spTree>
    <p:extLst>
      <p:ext uri="{BB962C8B-B14F-4D97-AF65-F5344CB8AC3E}">
        <p14:creationId xmlns:p14="http://schemas.microsoft.com/office/powerpoint/2010/main" val="63696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800666"/>
            <a:ext cx="10058400" cy="43715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5400" b="1" dirty="0"/>
              <a:t>* De él depende todo el plan de requisitos respecto a los diferentes insumos o recursos que se utilizarán en proceso productivo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4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3792" y="2511380"/>
            <a:ext cx="10856890" cy="35084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GT" sz="3200" b="1" dirty="0"/>
              <a:t>					120,000 Unidades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sz="3200" b="1" dirty="0"/>
              <a:t>Inventario base =	        	15,000    Unidades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sz="3200" b="1" dirty="0"/>
              <a:t>				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GT" sz="3200" b="1" dirty="0"/>
              <a:t>    			     = 			8 veces	</a:t>
            </a:r>
          </a:p>
          <a:p>
            <a:pPr marL="0" indent="0">
              <a:spcBef>
                <a:spcPts val="0"/>
              </a:spcBef>
              <a:buNone/>
            </a:pPr>
            <a:endParaRPr lang="es-GT" sz="3200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6116B3C-8848-4F5C-B307-F4BD856FB42C}"/>
              </a:ext>
            </a:extLst>
          </p:cNvPr>
          <p:cNvCxnSpPr/>
          <p:nvPr/>
        </p:nvCxnSpPr>
        <p:spPr>
          <a:xfrm>
            <a:off x="5176911" y="2968283"/>
            <a:ext cx="3629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1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276" y="1470991"/>
            <a:ext cx="11127347" cy="4548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3200" b="1" dirty="0"/>
              <a:t>Presupuesto de ventas			   120,000 Unidades</a:t>
            </a:r>
          </a:p>
          <a:p>
            <a:pPr marL="0" indent="0" algn="ctr">
              <a:buNone/>
            </a:pPr>
            <a:r>
              <a:rPr lang="es-GT" sz="3200" b="1" dirty="0"/>
              <a:t>Menos: Excedente entre						 </a:t>
            </a:r>
          </a:p>
          <a:p>
            <a:pPr marL="0" indent="0" algn="ctr">
              <a:buNone/>
            </a:pPr>
            <a:r>
              <a:rPr lang="es-GT" sz="3200" b="1" dirty="0"/>
              <a:t>Inventarios Real y base		</a:t>
            </a:r>
            <a:r>
              <a:rPr lang="es-GT" sz="3200" b="1" u="sng" dirty="0"/>
              <a:t>    10,000 Unidades</a:t>
            </a:r>
          </a:p>
          <a:p>
            <a:pPr marL="0" indent="0" algn="ctr">
              <a:buNone/>
            </a:pPr>
            <a:r>
              <a:rPr lang="es-GT" sz="3200" b="1" dirty="0"/>
              <a:t>Presupuesto de producción		</a:t>
            </a:r>
            <a:r>
              <a:rPr lang="es-GT" sz="3200" b="1" u="dbl" dirty="0"/>
              <a:t>110,000 Unidades</a:t>
            </a:r>
          </a:p>
          <a:p>
            <a:pPr marL="0" indent="0">
              <a:buNone/>
            </a:pP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244827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s-GT" sz="3000" b="1">
                <a:solidFill>
                  <a:srgbClr val="FFFFFF"/>
                </a:solidFill>
              </a:rPr>
              <a:t>PAR O PAR STOCK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7886" y="725394"/>
            <a:ext cx="6072365" cy="540721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GT" sz="4800" b="1" dirty="0"/>
              <a:t>Es un término conocido en la industria para catalogar la cantidad requerida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0141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10584802" cy="5199845"/>
          </a:xfrm>
        </p:spPr>
        <p:txBody>
          <a:bodyPr>
            <a:noAutofit/>
          </a:bodyPr>
          <a:lstStyle/>
          <a:p>
            <a:pPr algn="just"/>
            <a:r>
              <a:rPr lang="es-GT" sz="3200" b="1" dirty="0"/>
              <a:t>Es sugerido realizar un inventario diario de perecederos y periódico de no perecederos</a:t>
            </a:r>
          </a:p>
          <a:p>
            <a:pPr algn="just"/>
            <a:r>
              <a:rPr lang="es-GT" sz="3200" b="1" dirty="0"/>
              <a:t>Esto incluye un inventario físico, no únicamente en papeles</a:t>
            </a:r>
          </a:p>
          <a:p>
            <a:pPr algn="just"/>
            <a:r>
              <a:rPr lang="es-GT" sz="3200" b="1" dirty="0"/>
              <a:t>El encargado debe ir a través de los </a:t>
            </a:r>
            <a:r>
              <a:rPr lang="es-GT" sz="3200" b="1" dirty="0" err="1"/>
              <a:t>freezer</a:t>
            </a:r>
            <a:r>
              <a:rPr lang="es-GT" sz="3200" b="1" dirty="0"/>
              <a:t> y estantes con formulario en mano chequeando las existencias</a:t>
            </a:r>
          </a:p>
          <a:p>
            <a:pPr algn="just"/>
            <a:r>
              <a:rPr lang="es-GT" sz="3200" b="1" dirty="0"/>
              <a:t>Con los no perecederos el procedimiento no es tan complicado, aquí más bien hay que cuidar que no haya exceso de existencia</a:t>
            </a:r>
          </a:p>
        </p:txBody>
      </p:sp>
    </p:spTree>
    <p:extLst>
      <p:ext uri="{BB962C8B-B14F-4D97-AF65-F5344CB8AC3E}">
        <p14:creationId xmlns:p14="http://schemas.microsoft.com/office/powerpoint/2010/main" val="274849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GT" sz="4800" b="1">
                <a:solidFill>
                  <a:srgbClr val="FFFFFF"/>
                </a:solidFill>
              </a:rPr>
              <a:t>ASPECTOS A TOMAR EN CUENTA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algn="just"/>
            <a:r>
              <a:rPr lang="es-GT" sz="3200" b="1" dirty="0"/>
              <a:t>Espacio de almacenamiento</a:t>
            </a:r>
          </a:p>
          <a:p>
            <a:pPr algn="just"/>
            <a:r>
              <a:rPr lang="es-GT" sz="3200" b="1" dirty="0"/>
              <a:t>Límites del inventario total autorizados por la administración</a:t>
            </a:r>
          </a:p>
          <a:p>
            <a:pPr algn="just"/>
            <a:r>
              <a:rPr lang="es-GT" sz="3200" b="1" dirty="0"/>
              <a:t>Frecuencia deseada de órdenes</a:t>
            </a:r>
          </a:p>
          <a:p>
            <a:pPr algn="just"/>
            <a:r>
              <a:rPr lang="es-GT" sz="3200" b="1" dirty="0"/>
              <a:t>Uso</a:t>
            </a:r>
          </a:p>
          <a:p>
            <a:pPr algn="just"/>
            <a:r>
              <a:rPr lang="es-GT" sz="3200" b="1" dirty="0"/>
              <a:t>Requerimiento del mínimo de orden por parte de los proveedores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915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s-GT" sz="4200" b="1"/>
              <a:t>ESTABLECIENDO ESTÁNDARES DE PRECIO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s-GT" b="1"/>
              <a:t>Mayoristas</a:t>
            </a:r>
          </a:p>
          <a:p>
            <a:r>
              <a:rPr lang="es-GT" b="1"/>
              <a:t>Productores Locales</a:t>
            </a:r>
          </a:p>
          <a:p>
            <a:r>
              <a:rPr lang="es-GT" b="1"/>
              <a:t>Fabricantes</a:t>
            </a:r>
          </a:p>
          <a:p>
            <a:r>
              <a:rPr lang="es-GT" b="1"/>
              <a:t>Empacadores</a:t>
            </a:r>
          </a:p>
          <a:p>
            <a:r>
              <a:rPr lang="es-GT" b="1"/>
              <a:t>Agricultores locales</a:t>
            </a:r>
          </a:p>
          <a:p>
            <a:r>
              <a:rPr lang="es-GT" b="1"/>
              <a:t>Minoristas</a:t>
            </a:r>
          </a:p>
          <a:p>
            <a:r>
              <a:rPr lang="es-GT" b="1"/>
              <a:t>Asociaciones cooperativas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GT" sz="4800" b="1">
                <a:solidFill>
                  <a:srgbClr val="FFFFFF"/>
                </a:solidFill>
              </a:rPr>
              <a:t>VARIABLES A CONSIDERAR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GT" sz="3600" b="1" dirty="0"/>
              <a:t>Ventas presupuestadas de cada línea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GT" sz="3600" b="1" dirty="0"/>
              <a:t>Inventarios finales deseados para cada tipo de línea (pueden ser determinados en función de rotaciones)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GT" sz="3600" b="1" dirty="0"/>
              <a:t>Inventarios iniciales con que se cuenta por cada línea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1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2" name="Marcador de contenido 2"/>
          <p:cNvSpPr>
            <a:spLocks noGrp="1"/>
          </p:cNvSpPr>
          <p:nvPr>
            <p:ph idx="1"/>
          </p:nvPr>
        </p:nvSpPr>
        <p:spPr>
          <a:xfrm>
            <a:off x="196947" y="2320412"/>
            <a:ext cx="11661977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b="1" dirty="0"/>
              <a:t>   Presupuesto	               Presupuesto	         Inventario final	      		Inventario inicial												</a:t>
            </a:r>
          </a:p>
          <a:p>
            <a:pPr marL="0" indent="0">
              <a:buNone/>
            </a:pPr>
            <a:r>
              <a:rPr lang="es-GT" b="1" dirty="0"/>
              <a:t>de producción	     =          de ventas	+      deseado de 	 	-    	  de artículos 		</a:t>
            </a:r>
          </a:p>
          <a:p>
            <a:pPr marL="0" indent="0">
              <a:buNone/>
            </a:pPr>
            <a:r>
              <a:rPr lang="es-GT" b="1" dirty="0"/>
              <a:t>por línea		    por línea	         artículos terminados		terminados						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14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s-GT" sz="2800" b="1">
                <a:solidFill>
                  <a:srgbClr val="FFFFFF"/>
                </a:solidFill>
              </a:rPr>
              <a:t>POLÍTICAS MÁS COMUNES EN EMPRESAS RESPECTO A LA PRODUCCIÓN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7886" y="725394"/>
            <a:ext cx="5605861" cy="5407212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GT" sz="4000" dirty="0"/>
              <a:t>Producción estable e inventario variable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GT" sz="4000" dirty="0"/>
              <a:t>Producción variable e inventario estable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GT" sz="4000" dirty="0"/>
              <a:t>Combinación de las dos anteriores</a:t>
            </a:r>
          </a:p>
        </p:txBody>
      </p:sp>
    </p:spTree>
    <p:extLst>
      <p:ext uri="{BB962C8B-B14F-4D97-AF65-F5344CB8AC3E}">
        <p14:creationId xmlns:p14="http://schemas.microsoft.com/office/powerpoint/2010/main" val="240463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GT" sz="4800" b="1">
                <a:solidFill>
                  <a:srgbClr val="FFFFFF"/>
                </a:solidFill>
              </a:rPr>
              <a:t>VENTAJAS DE LA POLÍTICA DE PRODUCCIÓN ESTABLE E INVENTARIO VARIABLE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GT" sz="3200" b="1" dirty="0"/>
              <a:t>Costos de producción tienden a ser menores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3200" b="1" dirty="0"/>
              <a:t>Mejora la moral de los empleados al no existir una rotación acelerada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3200" b="1" dirty="0"/>
              <a:t>No se requiere trabajar a marchas forzadas en los meses pico de demanda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73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GT" sz="4800" b="1">
                <a:solidFill>
                  <a:srgbClr val="FFFFFF"/>
                </a:solidFill>
              </a:rPr>
              <a:t>DESVENTAJAS DE LA POLÍTICA DE PRODUCCIÓN ESTABLE E INVENTARIO VARIABLE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GT" sz="3600" b="1" dirty="0"/>
              <a:t>Puede llegarse a un inventario demasiado alto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3600" b="1" dirty="0"/>
              <a:t>Puede dar lugar a inventarios obsoletos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3600" b="1" dirty="0"/>
              <a:t>Problema de almacenamiento en los meses en que la demanda disminuye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40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es-GT" sz="4800" b="1">
                <a:solidFill>
                  <a:srgbClr val="FFFFFF"/>
                </a:solidFill>
              </a:rPr>
              <a:t>POLÍTICA DE PRODUCCIÓN VARIADA E INVENTARIO ESTABLE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2557" y="643465"/>
            <a:ext cx="6469168" cy="5586215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GT" sz="4400" b="1" dirty="0"/>
              <a:t>Difícil de aplicar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4400" b="1" dirty="0"/>
              <a:t>Implica parar y hacer arrancar la maquinaria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4400" b="1" dirty="0"/>
              <a:t>Filosofía justo a tiempo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4400" b="1" dirty="0"/>
              <a:t>¿Qué pasa con la mano de obra?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81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682969" cy="5580353"/>
          </a:xfrm>
        </p:spPr>
        <p:txBody>
          <a:bodyPr>
            <a:normAutofit/>
          </a:bodyPr>
          <a:lstStyle/>
          <a:p>
            <a:pPr algn="r"/>
            <a:r>
              <a:rPr lang="es-GT" sz="5000" b="1">
                <a:solidFill>
                  <a:srgbClr val="FFFFFF"/>
                </a:solidFill>
              </a:rPr>
              <a:t>POLÍTICAS COMBINADAS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2557" y="643466"/>
            <a:ext cx="6630177" cy="5528734"/>
          </a:xfrm>
        </p:spPr>
        <p:txBody>
          <a:bodyPr anchor="ctr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GT" sz="4400" b="1" dirty="0"/>
              <a:t>Puede lograrse una producción flexible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4400" b="1" dirty="0"/>
              <a:t>Ajuste a ciclo de ventas y niveles de inventarios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GT" sz="4400" b="1" dirty="0"/>
              <a:t>Trata de mantener la producción sujeta a las menores variaciones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535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73</TotalTime>
  <Words>904</Words>
  <Application>Microsoft Office PowerPoint</Application>
  <PresentationFormat>Panorámica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PRESUPUESTO DE PRODUCCIÓN</vt:lpstr>
      <vt:lpstr>Presentación de PowerPoint</vt:lpstr>
      <vt:lpstr>VARIABLES A CONSIDERAR</vt:lpstr>
      <vt:lpstr>Presentación de PowerPoint</vt:lpstr>
      <vt:lpstr>POLÍTICAS MÁS COMUNES EN EMPRESAS RESPECTO A LA PRODUCCIÓN</vt:lpstr>
      <vt:lpstr>VENTAJAS DE LA POLÍTICA DE PRODUCCIÓN ESTABLE E INVENTARIO VARIABLE</vt:lpstr>
      <vt:lpstr>DESVENTAJAS DE LA POLÍTICA DE PRODUCCIÓN ESTABLE E INVENTARIO VARIABLE</vt:lpstr>
      <vt:lpstr>POLÍTICA DE PRODUCCIÓN VARIADA E INVENTARIO ESTABLE</vt:lpstr>
      <vt:lpstr>POLÍTICAS COMBINADAS</vt:lpstr>
      <vt:lpstr>CONSIDERACIONES DEL PRESUPUESTO DE PRODUCCIÓN</vt:lpstr>
      <vt:lpstr>Presentación de PowerPoint</vt:lpstr>
      <vt:lpstr>EJEMPLO:</vt:lpstr>
      <vt:lpstr>SOLUCIÓN:</vt:lpstr>
      <vt:lpstr>Obtención del presupuesto de producción</vt:lpstr>
      <vt:lpstr>OTRO EJEMPLO</vt:lpstr>
      <vt:lpstr>SOLUCIÓN:</vt:lpstr>
      <vt:lpstr>Presentación de PowerPoint</vt:lpstr>
      <vt:lpstr>FÓRMULA</vt:lpstr>
      <vt:lpstr>OTRO EJEMPLO MÁS:</vt:lpstr>
      <vt:lpstr>Presentación de PowerPoint</vt:lpstr>
      <vt:lpstr>Presentación de PowerPoint</vt:lpstr>
      <vt:lpstr>PAR O PAR STOCK</vt:lpstr>
      <vt:lpstr>Presentación de PowerPoint</vt:lpstr>
      <vt:lpstr>ASPECTOS A TOMAR EN CUENTA</vt:lpstr>
      <vt:lpstr>ESTABLECIENDO ESTÁNDARES DE PRECIO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 DE PRODUCCIÓN</dc:title>
  <dc:creator>MARTINEZ SOSA, PATRICIA ALEJANDRA</dc:creator>
  <cp:lastModifiedBy>Patricia Martínez</cp:lastModifiedBy>
  <cp:revision>8</cp:revision>
  <dcterms:created xsi:type="dcterms:W3CDTF">2019-02-01T23:31:03Z</dcterms:created>
  <dcterms:modified xsi:type="dcterms:W3CDTF">2025-02-05T22:55:05Z</dcterms:modified>
</cp:coreProperties>
</file>