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snapToGrid="0">
      <p:cViewPr varScale="1">
        <p:scale>
          <a:sx n="64" d="100"/>
          <a:sy n="64"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7.svg"/><Relationship Id="rId5" Type="http://schemas.openxmlformats.org/officeDocument/2006/relationships/image" Target="../media/image5.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27.svg"/><Relationship Id="rId5" Type="http://schemas.openxmlformats.org/officeDocument/2006/relationships/image" Target="../media/image5.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220604-2CA2-4300-B635-4A8622AC3F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0B482F9-AF91-4635-9108-52C734FCE185}">
      <dgm:prSet/>
      <dgm:spPr/>
      <dgm:t>
        <a:bodyPr/>
        <a:lstStyle/>
        <a:p>
          <a:r>
            <a:rPr lang="es-ES"/>
            <a:t>Las cinco “C” del crédito:</a:t>
          </a:r>
          <a:endParaRPr lang="en-US"/>
        </a:p>
      </dgm:t>
    </dgm:pt>
    <dgm:pt modelId="{F7B410A2-BCE6-4D1D-9CE9-43B7D33CCE2A}" type="parTrans" cxnId="{4B1C9B46-4792-44ED-A13F-2819F663C269}">
      <dgm:prSet/>
      <dgm:spPr/>
      <dgm:t>
        <a:bodyPr/>
        <a:lstStyle/>
        <a:p>
          <a:endParaRPr lang="en-US"/>
        </a:p>
      </dgm:t>
    </dgm:pt>
    <dgm:pt modelId="{58269F51-68CC-4713-BF9A-19ADFBBD3D81}" type="sibTrans" cxnId="{4B1C9B46-4792-44ED-A13F-2819F663C269}">
      <dgm:prSet/>
      <dgm:spPr/>
      <dgm:t>
        <a:bodyPr/>
        <a:lstStyle/>
        <a:p>
          <a:endParaRPr lang="en-US"/>
        </a:p>
      </dgm:t>
    </dgm:pt>
    <dgm:pt modelId="{8CDF5C83-7BB3-405A-A4B5-7FC0DBB56A38}">
      <dgm:prSet/>
      <dgm:spPr/>
      <dgm:t>
        <a:bodyPr/>
        <a:lstStyle/>
        <a:p>
          <a:pPr algn="just"/>
          <a:r>
            <a:rPr lang="es-ES" dirty="0"/>
            <a:t>Carácter: historial del cliente al cumplir obligaciones pasadas</a:t>
          </a:r>
          <a:endParaRPr lang="en-US" dirty="0"/>
        </a:p>
      </dgm:t>
    </dgm:pt>
    <dgm:pt modelId="{A5E9F69E-3074-4E66-9006-D772C1FECE9F}" type="parTrans" cxnId="{3A42FAD6-AD88-469D-AFCA-E7B10DFA394E}">
      <dgm:prSet/>
      <dgm:spPr/>
      <dgm:t>
        <a:bodyPr/>
        <a:lstStyle/>
        <a:p>
          <a:endParaRPr lang="en-US"/>
        </a:p>
      </dgm:t>
    </dgm:pt>
    <dgm:pt modelId="{B578E6AD-57A3-49A7-BF6B-32C411942CC5}" type="sibTrans" cxnId="{3A42FAD6-AD88-469D-AFCA-E7B10DFA394E}">
      <dgm:prSet/>
      <dgm:spPr/>
      <dgm:t>
        <a:bodyPr/>
        <a:lstStyle/>
        <a:p>
          <a:endParaRPr lang="en-US"/>
        </a:p>
      </dgm:t>
    </dgm:pt>
    <dgm:pt modelId="{FEFF8FF6-536A-4FF4-90FF-EE465367C19B}">
      <dgm:prSet/>
      <dgm:spPr/>
      <dgm:t>
        <a:bodyPr/>
        <a:lstStyle/>
        <a:p>
          <a:pPr algn="just"/>
          <a:r>
            <a:rPr lang="es-ES" dirty="0"/>
            <a:t>Capacidad: Determinada por medio de un análisis de estados financieros centrado en los flujos de efectivo disponibles para rembolsar las obligaciones de deuda.</a:t>
          </a:r>
          <a:endParaRPr lang="en-US" dirty="0"/>
        </a:p>
      </dgm:t>
    </dgm:pt>
    <dgm:pt modelId="{D90392B1-EF95-4408-8FD2-D9EB2E5B62D9}" type="parTrans" cxnId="{DD09C796-EE51-4954-B162-07115FDD5FE7}">
      <dgm:prSet/>
      <dgm:spPr/>
      <dgm:t>
        <a:bodyPr/>
        <a:lstStyle/>
        <a:p>
          <a:endParaRPr lang="en-US"/>
        </a:p>
      </dgm:t>
    </dgm:pt>
    <dgm:pt modelId="{AC6CECE2-773C-4F88-8842-F4EC97F12399}" type="sibTrans" cxnId="{DD09C796-EE51-4954-B162-07115FDD5FE7}">
      <dgm:prSet/>
      <dgm:spPr/>
      <dgm:t>
        <a:bodyPr/>
        <a:lstStyle/>
        <a:p>
          <a:endParaRPr lang="en-US"/>
        </a:p>
      </dgm:t>
    </dgm:pt>
    <dgm:pt modelId="{9781FE10-55CB-42EC-ADF1-C40D9FEDBFFD}">
      <dgm:prSet/>
      <dgm:spPr/>
      <dgm:t>
        <a:bodyPr/>
        <a:lstStyle/>
        <a:p>
          <a:pPr algn="just"/>
          <a:r>
            <a:rPr lang="es-ES"/>
            <a:t>Capital: deuda del solicitante con relación al capital</a:t>
          </a:r>
          <a:endParaRPr lang="en-US"/>
        </a:p>
      </dgm:t>
    </dgm:pt>
    <dgm:pt modelId="{F483DDD1-C807-43F6-A446-53E9EC412DD8}" type="parTrans" cxnId="{9174B2A4-64E8-4938-B156-3AEBF3B06349}">
      <dgm:prSet/>
      <dgm:spPr/>
      <dgm:t>
        <a:bodyPr/>
        <a:lstStyle/>
        <a:p>
          <a:endParaRPr lang="en-US"/>
        </a:p>
      </dgm:t>
    </dgm:pt>
    <dgm:pt modelId="{C2933DA3-E4B1-4131-905A-F341846F4584}" type="sibTrans" cxnId="{9174B2A4-64E8-4938-B156-3AEBF3B06349}">
      <dgm:prSet/>
      <dgm:spPr/>
      <dgm:t>
        <a:bodyPr/>
        <a:lstStyle/>
        <a:p>
          <a:endParaRPr lang="en-US"/>
        </a:p>
      </dgm:t>
    </dgm:pt>
    <dgm:pt modelId="{A7E41712-8C6F-4467-91F9-CD9D5E10324F}">
      <dgm:prSet/>
      <dgm:spPr/>
      <dgm:t>
        <a:bodyPr/>
        <a:lstStyle/>
        <a:p>
          <a:pPr algn="just"/>
          <a:r>
            <a:rPr lang="es-ES" dirty="0"/>
            <a:t>Colateral: monto de activos disponibles para garantizar el crédito.</a:t>
          </a:r>
          <a:endParaRPr lang="en-US" dirty="0"/>
        </a:p>
      </dgm:t>
    </dgm:pt>
    <dgm:pt modelId="{8B3CD597-7012-4E54-A025-6CE18F46AA6F}" type="parTrans" cxnId="{C410CB8D-BF9C-4124-A431-CE7A490E55F5}">
      <dgm:prSet/>
      <dgm:spPr/>
      <dgm:t>
        <a:bodyPr/>
        <a:lstStyle/>
        <a:p>
          <a:endParaRPr lang="en-US"/>
        </a:p>
      </dgm:t>
    </dgm:pt>
    <dgm:pt modelId="{B677EC87-A2A7-424B-BEC0-3CEA402EA017}" type="sibTrans" cxnId="{C410CB8D-BF9C-4124-A431-CE7A490E55F5}">
      <dgm:prSet/>
      <dgm:spPr/>
      <dgm:t>
        <a:bodyPr/>
        <a:lstStyle/>
        <a:p>
          <a:endParaRPr lang="en-US"/>
        </a:p>
      </dgm:t>
    </dgm:pt>
    <dgm:pt modelId="{2A4F31E3-F098-4833-AADC-A93314DDEC70}">
      <dgm:prSet/>
      <dgm:spPr/>
      <dgm:t>
        <a:bodyPr/>
        <a:lstStyle/>
        <a:p>
          <a:pPr algn="just"/>
          <a:r>
            <a:rPr lang="es-ES" dirty="0"/>
            <a:t>Condiciones: de industria y cualquier condición peculiar respecto a la transacción específica</a:t>
          </a:r>
          <a:endParaRPr lang="en-US" dirty="0"/>
        </a:p>
      </dgm:t>
    </dgm:pt>
    <dgm:pt modelId="{63226F88-2313-4F1F-9D20-0D488E772663}" type="parTrans" cxnId="{AC68520A-0A70-4B32-B455-9B5187067F9F}">
      <dgm:prSet/>
      <dgm:spPr/>
      <dgm:t>
        <a:bodyPr/>
        <a:lstStyle/>
        <a:p>
          <a:endParaRPr lang="en-US"/>
        </a:p>
      </dgm:t>
    </dgm:pt>
    <dgm:pt modelId="{3C492B7E-6EF5-4502-8041-6187B61C0852}" type="sibTrans" cxnId="{AC68520A-0A70-4B32-B455-9B5187067F9F}">
      <dgm:prSet/>
      <dgm:spPr/>
      <dgm:t>
        <a:bodyPr/>
        <a:lstStyle/>
        <a:p>
          <a:endParaRPr lang="en-US"/>
        </a:p>
      </dgm:t>
    </dgm:pt>
    <dgm:pt modelId="{EB51F39E-9B0B-4778-9D45-39774B2E0580}" type="pres">
      <dgm:prSet presAssocID="{02220604-2CA2-4300-B635-4A8622AC3F7D}" presName="linear" presStyleCnt="0">
        <dgm:presLayoutVars>
          <dgm:animLvl val="lvl"/>
          <dgm:resizeHandles val="exact"/>
        </dgm:presLayoutVars>
      </dgm:prSet>
      <dgm:spPr/>
    </dgm:pt>
    <dgm:pt modelId="{6903FF4B-2545-4B06-B83C-D823B39BB822}" type="pres">
      <dgm:prSet presAssocID="{F0B482F9-AF91-4635-9108-52C734FCE185}" presName="parentText" presStyleLbl="node1" presStyleIdx="0" presStyleCnt="1">
        <dgm:presLayoutVars>
          <dgm:chMax val="0"/>
          <dgm:bulletEnabled val="1"/>
        </dgm:presLayoutVars>
      </dgm:prSet>
      <dgm:spPr/>
    </dgm:pt>
    <dgm:pt modelId="{16620B5E-0CCE-4A95-A453-85ADD058E6A3}" type="pres">
      <dgm:prSet presAssocID="{F0B482F9-AF91-4635-9108-52C734FCE185}" presName="childText" presStyleLbl="revTx" presStyleIdx="0" presStyleCnt="1">
        <dgm:presLayoutVars>
          <dgm:bulletEnabled val="1"/>
        </dgm:presLayoutVars>
      </dgm:prSet>
      <dgm:spPr/>
    </dgm:pt>
  </dgm:ptLst>
  <dgm:cxnLst>
    <dgm:cxn modelId="{AC68520A-0A70-4B32-B455-9B5187067F9F}" srcId="{F0B482F9-AF91-4635-9108-52C734FCE185}" destId="{2A4F31E3-F098-4833-AADC-A93314DDEC70}" srcOrd="4" destOrd="0" parTransId="{63226F88-2313-4F1F-9D20-0D488E772663}" sibTransId="{3C492B7E-6EF5-4502-8041-6187B61C0852}"/>
    <dgm:cxn modelId="{8A44CE18-160C-46E8-9546-3ECD2D13FA61}" type="presOf" srcId="{02220604-2CA2-4300-B635-4A8622AC3F7D}" destId="{EB51F39E-9B0B-4778-9D45-39774B2E0580}" srcOrd="0" destOrd="0" presId="urn:microsoft.com/office/officeart/2005/8/layout/vList2"/>
    <dgm:cxn modelId="{AF58E01A-6E9C-4311-9743-63D15796ED03}" type="presOf" srcId="{2A4F31E3-F098-4833-AADC-A93314DDEC70}" destId="{16620B5E-0CCE-4A95-A453-85ADD058E6A3}" srcOrd="0" destOrd="4" presId="urn:microsoft.com/office/officeart/2005/8/layout/vList2"/>
    <dgm:cxn modelId="{0DFF8020-4EB7-4246-9B06-A4F62FD38F01}" type="presOf" srcId="{FEFF8FF6-536A-4FF4-90FF-EE465367C19B}" destId="{16620B5E-0CCE-4A95-A453-85ADD058E6A3}" srcOrd="0" destOrd="1" presId="urn:microsoft.com/office/officeart/2005/8/layout/vList2"/>
    <dgm:cxn modelId="{4B1C9B46-4792-44ED-A13F-2819F663C269}" srcId="{02220604-2CA2-4300-B635-4A8622AC3F7D}" destId="{F0B482F9-AF91-4635-9108-52C734FCE185}" srcOrd="0" destOrd="0" parTransId="{F7B410A2-BCE6-4D1D-9CE9-43B7D33CCE2A}" sibTransId="{58269F51-68CC-4713-BF9A-19ADFBBD3D81}"/>
    <dgm:cxn modelId="{831D3C74-C485-4B1F-AA77-F759ED67F928}" type="presOf" srcId="{8CDF5C83-7BB3-405A-A4B5-7FC0DBB56A38}" destId="{16620B5E-0CCE-4A95-A453-85ADD058E6A3}" srcOrd="0" destOrd="0" presId="urn:microsoft.com/office/officeart/2005/8/layout/vList2"/>
    <dgm:cxn modelId="{C410CB8D-BF9C-4124-A431-CE7A490E55F5}" srcId="{F0B482F9-AF91-4635-9108-52C734FCE185}" destId="{A7E41712-8C6F-4467-91F9-CD9D5E10324F}" srcOrd="3" destOrd="0" parTransId="{8B3CD597-7012-4E54-A025-6CE18F46AA6F}" sibTransId="{B677EC87-A2A7-424B-BEC0-3CEA402EA017}"/>
    <dgm:cxn modelId="{DD09C796-EE51-4954-B162-07115FDD5FE7}" srcId="{F0B482F9-AF91-4635-9108-52C734FCE185}" destId="{FEFF8FF6-536A-4FF4-90FF-EE465367C19B}" srcOrd="1" destOrd="0" parTransId="{D90392B1-EF95-4408-8FD2-D9EB2E5B62D9}" sibTransId="{AC6CECE2-773C-4F88-8842-F4EC97F12399}"/>
    <dgm:cxn modelId="{9174B2A4-64E8-4938-B156-3AEBF3B06349}" srcId="{F0B482F9-AF91-4635-9108-52C734FCE185}" destId="{9781FE10-55CB-42EC-ADF1-C40D9FEDBFFD}" srcOrd="2" destOrd="0" parTransId="{F483DDD1-C807-43F6-A446-53E9EC412DD8}" sibTransId="{C2933DA3-E4B1-4131-905A-F341846F4584}"/>
    <dgm:cxn modelId="{3A42FAD6-AD88-469D-AFCA-E7B10DFA394E}" srcId="{F0B482F9-AF91-4635-9108-52C734FCE185}" destId="{8CDF5C83-7BB3-405A-A4B5-7FC0DBB56A38}" srcOrd="0" destOrd="0" parTransId="{A5E9F69E-3074-4E66-9006-D772C1FECE9F}" sibTransId="{B578E6AD-57A3-49A7-BF6B-32C411942CC5}"/>
    <dgm:cxn modelId="{CA8E36DA-B87A-4EB2-AB59-1688CFAA3D4A}" type="presOf" srcId="{9781FE10-55CB-42EC-ADF1-C40D9FEDBFFD}" destId="{16620B5E-0CCE-4A95-A453-85ADD058E6A3}" srcOrd="0" destOrd="2" presId="urn:microsoft.com/office/officeart/2005/8/layout/vList2"/>
    <dgm:cxn modelId="{E0B116DE-D2BB-4A0C-9A63-80B635FCE135}" type="presOf" srcId="{F0B482F9-AF91-4635-9108-52C734FCE185}" destId="{6903FF4B-2545-4B06-B83C-D823B39BB822}" srcOrd="0" destOrd="0" presId="urn:microsoft.com/office/officeart/2005/8/layout/vList2"/>
    <dgm:cxn modelId="{A96A4FF3-A575-4989-82AA-79424E13DE49}" type="presOf" srcId="{A7E41712-8C6F-4467-91F9-CD9D5E10324F}" destId="{16620B5E-0CCE-4A95-A453-85ADD058E6A3}" srcOrd="0" destOrd="3" presId="urn:microsoft.com/office/officeart/2005/8/layout/vList2"/>
    <dgm:cxn modelId="{491D75B4-BBB3-458C-924D-0BC40895088D}" type="presParOf" srcId="{EB51F39E-9B0B-4778-9D45-39774B2E0580}" destId="{6903FF4B-2545-4B06-B83C-D823B39BB822}" srcOrd="0" destOrd="0" presId="urn:microsoft.com/office/officeart/2005/8/layout/vList2"/>
    <dgm:cxn modelId="{377708BC-1DC8-41BC-B62F-AF6152EF5122}" type="presParOf" srcId="{EB51F39E-9B0B-4778-9D45-39774B2E0580}" destId="{16620B5E-0CCE-4A95-A453-85ADD058E6A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B42765-39A0-4B2D-82F0-665CDEB2DFC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BAE7FA-5425-48E0-9E46-FB80493BA433}">
      <dgm:prSet/>
      <dgm:spPr/>
      <dgm:t>
        <a:bodyPr/>
        <a:lstStyle/>
        <a:p>
          <a:pPr>
            <a:lnSpc>
              <a:spcPct val="100000"/>
            </a:lnSpc>
          </a:pPr>
          <a:r>
            <a:rPr lang="es-ES"/>
            <a:t>Con el plan presente: (6 dólares X 60,000 unidades ) = 360,000 dólares</a:t>
          </a:r>
          <a:endParaRPr lang="en-US"/>
        </a:p>
      </dgm:t>
    </dgm:pt>
    <dgm:pt modelId="{9F2275DB-4C92-423D-A71D-AF67AC8441B3}" type="parTrans" cxnId="{C6E76574-A422-4D09-9556-ABB7A468D867}">
      <dgm:prSet/>
      <dgm:spPr/>
      <dgm:t>
        <a:bodyPr/>
        <a:lstStyle/>
        <a:p>
          <a:endParaRPr lang="en-US"/>
        </a:p>
      </dgm:t>
    </dgm:pt>
    <dgm:pt modelId="{C7280365-8715-4156-A595-279AB7B5239E}" type="sibTrans" cxnId="{C6E76574-A422-4D09-9556-ABB7A468D867}">
      <dgm:prSet/>
      <dgm:spPr/>
      <dgm:t>
        <a:bodyPr/>
        <a:lstStyle/>
        <a:p>
          <a:endParaRPr lang="en-US"/>
        </a:p>
      </dgm:t>
    </dgm:pt>
    <dgm:pt modelId="{8CA7D3E6-5FCD-44C3-825A-4EA55B292682}">
      <dgm:prSet/>
      <dgm:spPr/>
      <dgm:t>
        <a:bodyPr/>
        <a:lstStyle/>
        <a:p>
          <a:pPr>
            <a:lnSpc>
              <a:spcPct val="100000"/>
            </a:lnSpc>
          </a:pPr>
          <a:r>
            <a:rPr lang="es-ES"/>
            <a:t>Con el plan propuesto: (6 dólares X 63,000 unidades) = 378,000 dólares</a:t>
          </a:r>
          <a:endParaRPr lang="en-US"/>
        </a:p>
      </dgm:t>
    </dgm:pt>
    <dgm:pt modelId="{5EDB4CF4-1B19-4FE1-A121-951A0AC1C4DA}" type="parTrans" cxnId="{2A8E552B-E742-4C40-A591-85EC61CE3226}">
      <dgm:prSet/>
      <dgm:spPr/>
      <dgm:t>
        <a:bodyPr/>
        <a:lstStyle/>
        <a:p>
          <a:endParaRPr lang="en-US"/>
        </a:p>
      </dgm:t>
    </dgm:pt>
    <dgm:pt modelId="{EA3BDE7D-4ABD-47A2-980F-AB2F1301C914}" type="sibTrans" cxnId="{2A8E552B-E742-4C40-A591-85EC61CE3226}">
      <dgm:prSet/>
      <dgm:spPr/>
      <dgm:t>
        <a:bodyPr/>
        <a:lstStyle/>
        <a:p>
          <a:endParaRPr lang="en-US"/>
        </a:p>
      </dgm:t>
    </dgm:pt>
    <dgm:pt modelId="{8A6C5809-31A6-4444-AF39-DDC8D47C71E1}">
      <dgm:prSet/>
      <dgm:spPr/>
      <dgm:t>
        <a:bodyPr/>
        <a:lstStyle/>
        <a:p>
          <a:pPr>
            <a:lnSpc>
              <a:spcPct val="100000"/>
            </a:lnSpc>
          </a:pPr>
          <a:r>
            <a:rPr lang="es-ES"/>
            <a:t>La rotación de las cuentas por cobrar es el número de veces al año que las cuentas por cobrar de la empresa se convierten realmente en efectivo. Se calcula dividiendo 365 (supuestamente el número de días en un año) entre el periodo promedio de cobro.</a:t>
          </a:r>
          <a:endParaRPr lang="en-US"/>
        </a:p>
      </dgm:t>
    </dgm:pt>
    <dgm:pt modelId="{6260D379-437A-4A49-9390-B0633A2A1D69}" type="parTrans" cxnId="{46E220C6-9171-46EA-9CB9-46235FE2C620}">
      <dgm:prSet/>
      <dgm:spPr/>
      <dgm:t>
        <a:bodyPr/>
        <a:lstStyle/>
        <a:p>
          <a:endParaRPr lang="en-US"/>
        </a:p>
      </dgm:t>
    </dgm:pt>
    <dgm:pt modelId="{5F8F851F-242E-412E-90FA-991161EEA5E0}" type="sibTrans" cxnId="{46E220C6-9171-46EA-9CB9-46235FE2C620}">
      <dgm:prSet/>
      <dgm:spPr/>
      <dgm:t>
        <a:bodyPr/>
        <a:lstStyle/>
        <a:p>
          <a:endParaRPr lang="en-US"/>
        </a:p>
      </dgm:t>
    </dgm:pt>
    <dgm:pt modelId="{183F395C-10AF-4DA7-959D-43EF744D53C8}" type="pres">
      <dgm:prSet presAssocID="{56B42765-39A0-4B2D-82F0-665CDEB2DFC3}" presName="root" presStyleCnt="0">
        <dgm:presLayoutVars>
          <dgm:dir/>
          <dgm:resizeHandles val="exact"/>
        </dgm:presLayoutVars>
      </dgm:prSet>
      <dgm:spPr/>
    </dgm:pt>
    <dgm:pt modelId="{CC37A517-BE3C-4DF1-AFE6-F1EE51DAFEA0}" type="pres">
      <dgm:prSet presAssocID="{54BAE7FA-5425-48E0-9E46-FB80493BA433}" presName="compNode" presStyleCnt="0"/>
      <dgm:spPr/>
    </dgm:pt>
    <dgm:pt modelId="{749A90B0-CE6E-4F47-B3BE-DE64FB9EE147}" type="pres">
      <dgm:prSet presAssocID="{54BAE7FA-5425-48E0-9E46-FB80493BA433}" presName="bgRect" presStyleLbl="bgShp" presStyleIdx="0" presStyleCnt="3"/>
      <dgm:spPr/>
    </dgm:pt>
    <dgm:pt modelId="{E94918E2-B91D-4A72-B0CA-C10FAFD527DB}" type="pres">
      <dgm:prSet presAssocID="{54BAE7FA-5425-48E0-9E46-FB80493BA4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nero"/>
        </a:ext>
      </dgm:extLst>
    </dgm:pt>
    <dgm:pt modelId="{A67EE270-8818-4483-8323-0725D884AED5}" type="pres">
      <dgm:prSet presAssocID="{54BAE7FA-5425-48E0-9E46-FB80493BA433}" presName="spaceRect" presStyleCnt="0"/>
      <dgm:spPr/>
    </dgm:pt>
    <dgm:pt modelId="{17960B32-D3D5-4C2E-8926-3BBDF6F1BA3E}" type="pres">
      <dgm:prSet presAssocID="{54BAE7FA-5425-48E0-9E46-FB80493BA433}" presName="parTx" presStyleLbl="revTx" presStyleIdx="0" presStyleCnt="3">
        <dgm:presLayoutVars>
          <dgm:chMax val="0"/>
          <dgm:chPref val="0"/>
        </dgm:presLayoutVars>
      </dgm:prSet>
      <dgm:spPr/>
    </dgm:pt>
    <dgm:pt modelId="{4F0BA1BC-3817-45C6-BC13-501EDE265C53}" type="pres">
      <dgm:prSet presAssocID="{C7280365-8715-4156-A595-279AB7B5239E}" presName="sibTrans" presStyleCnt="0"/>
      <dgm:spPr/>
    </dgm:pt>
    <dgm:pt modelId="{894AAC41-9595-42D2-BDBF-B9043562D0BD}" type="pres">
      <dgm:prSet presAssocID="{8CA7D3E6-5FCD-44C3-825A-4EA55B292682}" presName="compNode" presStyleCnt="0"/>
      <dgm:spPr/>
    </dgm:pt>
    <dgm:pt modelId="{7010FBE1-0418-47C5-BC5F-5AD567500881}" type="pres">
      <dgm:prSet presAssocID="{8CA7D3E6-5FCD-44C3-825A-4EA55B292682}" presName="bgRect" presStyleLbl="bgShp" presStyleIdx="1" presStyleCnt="3"/>
      <dgm:spPr/>
    </dgm:pt>
    <dgm:pt modelId="{1984887C-4BDB-4FE0-A12C-813E36DF5BA8}" type="pres">
      <dgm:prSet presAssocID="{8CA7D3E6-5FCD-44C3-825A-4EA55B29268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dora"/>
        </a:ext>
      </dgm:extLst>
    </dgm:pt>
    <dgm:pt modelId="{671619A2-DE09-433E-93A9-9DED17949D56}" type="pres">
      <dgm:prSet presAssocID="{8CA7D3E6-5FCD-44C3-825A-4EA55B292682}" presName="spaceRect" presStyleCnt="0"/>
      <dgm:spPr/>
    </dgm:pt>
    <dgm:pt modelId="{33189ECE-0BD3-4041-96EF-47CFFD77659A}" type="pres">
      <dgm:prSet presAssocID="{8CA7D3E6-5FCD-44C3-825A-4EA55B292682}" presName="parTx" presStyleLbl="revTx" presStyleIdx="1" presStyleCnt="3">
        <dgm:presLayoutVars>
          <dgm:chMax val="0"/>
          <dgm:chPref val="0"/>
        </dgm:presLayoutVars>
      </dgm:prSet>
      <dgm:spPr/>
    </dgm:pt>
    <dgm:pt modelId="{B39E4ADC-66D4-4911-AE5F-75E81EB6F306}" type="pres">
      <dgm:prSet presAssocID="{EA3BDE7D-4ABD-47A2-980F-AB2F1301C914}" presName="sibTrans" presStyleCnt="0"/>
      <dgm:spPr/>
    </dgm:pt>
    <dgm:pt modelId="{145E83E0-5EDB-4A17-B880-7FAF9712C1D5}" type="pres">
      <dgm:prSet presAssocID="{8A6C5809-31A6-4444-AF39-DDC8D47C71E1}" presName="compNode" presStyleCnt="0"/>
      <dgm:spPr/>
    </dgm:pt>
    <dgm:pt modelId="{FFDC6DF4-543F-4107-83A7-21162FE03F1B}" type="pres">
      <dgm:prSet presAssocID="{8A6C5809-31A6-4444-AF39-DDC8D47C71E1}" presName="bgRect" presStyleLbl="bgShp" presStyleIdx="2" presStyleCnt="3"/>
      <dgm:spPr/>
    </dgm:pt>
    <dgm:pt modelId="{DB2FFC1D-3139-482D-882E-7A8A64BC760C}" type="pres">
      <dgm:prSet presAssocID="{8A6C5809-31A6-4444-AF39-DDC8D47C71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ro"/>
        </a:ext>
      </dgm:extLst>
    </dgm:pt>
    <dgm:pt modelId="{9D0D2639-B93D-426B-96FE-A51665702D4D}" type="pres">
      <dgm:prSet presAssocID="{8A6C5809-31A6-4444-AF39-DDC8D47C71E1}" presName="spaceRect" presStyleCnt="0"/>
      <dgm:spPr/>
    </dgm:pt>
    <dgm:pt modelId="{EAB44B1E-E03C-4C0B-91B6-69CD1132A21A}" type="pres">
      <dgm:prSet presAssocID="{8A6C5809-31A6-4444-AF39-DDC8D47C71E1}" presName="parTx" presStyleLbl="revTx" presStyleIdx="2" presStyleCnt="3">
        <dgm:presLayoutVars>
          <dgm:chMax val="0"/>
          <dgm:chPref val="0"/>
        </dgm:presLayoutVars>
      </dgm:prSet>
      <dgm:spPr/>
    </dgm:pt>
  </dgm:ptLst>
  <dgm:cxnLst>
    <dgm:cxn modelId="{D968AB00-35D1-4BF6-8229-6FA5CEEDE6B9}" type="presOf" srcId="{56B42765-39A0-4B2D-82F0-665CDEB2DFC3}" destId="{183F395C-10AF-4DA7-959D-43EF744D53C8}" srcOrd="0" destOrd="0" presId="urn:microsoft.com/office/officeart/2018/2/layout/IconVerticalSolidList"/>
    <dgm:cxn modelId="{2A8E552B-E742-4C40-A591-85EC61CE3226}" srcId="{56B42765-39A0-4B2D-82F0-665CDEB2DFC3}" destId="{8CA7D3E6-5FCD-44C3-825A-4EA55B292682}" srcOrd="1" destOrd="0" parTransId="{5EDB4CF4-1B19-4FE1-A121-951A0AC1C4DA}" sibTransId="{EA3BDE7D-4ABD-47A2-980F-AB2F1301C914}"/>
    <dgm:cxn modelId="{5F62253F-35EB-4B60-91E8-72038D5284ED}" type="presOf" srcId="{8A6C5809-31A6-4444-AF39-DDC8D47C71E1}" destId="{EAB44B1E-E03C-4C0B-91B6-69CD1132A21A}" srcOrd="0" destOrd="0" presId="urn:microsoft.com/office/officeart/2018/2/layout/IconVerticalSolidList"/>
    <dgm:cxn modelId="{C6E76574-A422-4D09-9556-ABB7A468D867}" srcId="{56B42765-39A0-4B2D-82F0-665CDEB2DFC3}" destId="{54BAE7FA-5425-48E0-9E46-FB80493BA433}" srcOrd="0" destOrd="0" parTransId="{9F2275DB-4C92-423D-A71D-AF67AC8441B3}" sibTransId="{C7280365-8715-4156-A595-279AB7B5239E}"/>
    <dgm:cxn modelId="{B553467D-E95D-4089-9A21-B7DE42B04205}" type="presOf" srcId="{8CA7D3E6-5FCD-44C3-825A-4EA55B292682}" destId="{33189ECE-0BD3-4041-96EF-47CFFD77659A}" srcOrd="0" destOrd="0" presId="urn:microsoft.com/office/officeart/2018/2/layout/IconVerticalSolidList"/>
    <dgm:cxn modelId="{A36F2F88-D6AB-4AE2-96D3-39C370559653}" type="presOf" srcId="{54BAE7FA-5425-48E0-9E46-FB80493BA433}" destId="{17960B32-D3D5-4C2E-8926-3BBDF6F1BA3E}" srcOrd="0" destOrd="0" presId="urn:microsoft.com/office/officeart/2018/2/layout/IconVerticalSolidList"/>
    <dgm:cxn modelId="{46E220C6-9171-46EA-9CB9-46235FE2C620}" srcId="{56B42765-39A0-4B2D-82F0-665CDEB2DFC3}" destId="{8A6C5809-31A6-4444-AF39-DDC8D47C71E1}" srcOrd="2" destOrd="0" parTransId="{6260D379-437A-4A49-9390-B0633A2A1D69}" sibTransId="{5F8F851F-242E-412E-90FA-991161EEA5E0}"/>
    <dgm:cxn modelId="{0A2C379B-5F9F-4294-8AC7-D1425522B955}" type="presParOf" srcId="{183F395C-10AF-4DA7-959D-43EF744D53C8}" destId="{CC37A517-BE3C-4DF1-AFE6-F1EE51DAFEA0}" srcOrd="0" destOrd="0" presId="urn:microsoft.com/office/officeart/2018/2/layout/IconVerticalSolidList"/>
    <dgm:cxn modelId="{2E5F64A4-C0ED-4F9B-A3FC-686C992292E1}" type="presParOf" srcId="{CC37A517-BE3C-4DF1-AFE6-F1EE51DAFEA0}" destId="{749A90B0-CE6E-4F47-B3BE-DE64FB9EE147}" srcOrd="0" destOrd="0" presId="urn:microsoft.com/office/officeart/2018/2/layout/IconVerticalSolidList"/>
    <dgm:cxn modelId="{B453262F-0F90-49D5-B5BD-7B1D73A83F34}" type="presParOf" srcId="{CC37A517-BE3C-4DF1-AFE6-F1EE51DAFEA0}" destId="{E94918E2-B91D-4A72-B0CA-C10FAFD527DB}" srcOrd="1" destOrd="0" presId="urn:microsoft.com/office/officeart/2018/2/layout/IconVerticalSolidList"/>
    <dgm:cxn modelId="{1D841026-83D6-4DC5-98E7-2C2CF32FAC04}" type="presParOf" srcId="{CC37A517-BE3C-4DF1-AFE6-F1EE51DAFEA0}" destId="{A67EE270-8818-4483-8323-0725D884AED5}" srcOrd="2" destOrd="0" presId="urn:microsoft.com/office/officeart/2018/2/layout/IconVerticalSolidList"/>
    <dgm:cxn modelId="{38326C59-1B6A-4AE5-9972-134122568791}" type="presParOf" srcId="{CC37A517-BE3C-4DF1-AFE6-F1EE51DAFEA0}" destId="{17960B32-D3D5-4C2E-8926-3BBDF6F1BA3E}" srcOrd="3" destOrd="0" presId="urn:microsoft.com/office/officeart/2018/2/layout/IconVerticalSolidList"/>
    <dgm:cxn modelId="{B3BB8DC3-E125-4C72-98BA-7204DD415BF1}" type="presParOf" srcId="{183F395C-10AF-4DA7-959D-43EF744D53C8}" destId="{4F0BA1BC-3817-45C6-BC13-501EDE265C53}" srcOrd="1" destOrd="0" presId="urn:microsoft.com/office/officeart/2018/2/layout/IconVerticalSolidList"/>
    <dgm:cxn modelId="{BED88A97-72AB-4803-9C1D-F16F3640CCCF}" type="presParOf" srcId="{183F395C-10AF-4DA7-959D-43EF744D53C8}" destId="{894AAC41-9595-42D2-BDBF-B9043562D0BD}" srcOrd="2" destOrd="0" presId="urn:microsoft.com/office/officeart/2018/2/layout/IconVerticalSolidList"/>
    <dgm:cxn modelId="{E9FCAC6A-73E5-4245-A2D2-BE139C209BBB}" type="presParOf" srcId="{894AAC41-9595-42D2-BDBF-B9043562D0BD}" destId="{7010FBE1-0418-47C5-BC5F-5AD567500881}" srcOrd="0" destOrd="0" presId="urn:microsoft.com/office/officeart/2018/2/layout/IconVerticalSolidList"/>
    <dgm:cxn modelId="{AD1C05C4-2BA8-42A9-8278-BFAA7B15A33A}" type="presParOf" srcId="{894AAC41-9595-42D2-BDBF-B9043562D0BD}" destId="{1984887C-4BDB-4FE0-A12C-813E36DF5BA8}" srcOrd="1" destOrd="0" presId="urn:microsoft.com/office/officeart/2018/2/layout/IconVerticalSolidList"/>
    <dgm:cxn modelId="{0CFB7DD8-0FFA-432C-AB78-61CD63EFA0CC}" type="presParOf" srcId="{894AAC41-9595-42D2-BDBF-B9043562D0BD}" destId="{671619A2-DE09-433E-93A9-9DED17949D56}" srcOrd="2" destOrd="0" presId="urn:microsoft.com/office/officeart/2018/2/layout/IconVerticalSolidList"/>
    <dgm:cxn modelId="{12F77F2A-3555-43A1-BEE6-145CFE79AC2F}" type="presParOf" srcId="{894AAC41-9595-42D2-BDBF-B9043562D0BD}" destId="{33189ECE-0BD3-4041-96EF-47CFFD77659A}" srcOrd="3" destOrd="0" presId="urn:microsoft.com/office/officeart/2018/2/layout/IconVerticalSolidList"/>
    <dgm:cxn modelId="{F9435713-6C9E-46AA-B97F-96A6BFB7715C}" type="presParOf" srcId="{183F395C-10AF-4DA7-959D-43EF744D53C8}" destId="{B39E4ADC-66D4-4911-AE5F-75E81EB6F306}" srcOrd="3" destOrd="0" presId="urn:microsoft.com/office/officeart/2018/2/layout/IconVerticalSolidList"/>
    <dgm:cxn modelId="{AB1B9B96-B53E-4062-973B-49A7E21E985E}" type="presParOf" srcId="{183F395C-10AF-4DA7-959D-43EF744D53C8}" destId="{145E83E0-5EDB-4A17-B880-7FAF9712C1D5}" srcOrd="4" destOrd="0" presId="urn:microsoft.com/office/officeart/2018/2/layout/IconVerticalSolidList"/>
    <dgm:cxn modelId="{FB91CF3F-648E-4440-AD15-88664077043C}" type="presParOf" srcId="{145E83E0-5EDB-4A17-B880-7FAF9712C1D5}" destId="{FFDC6DF4-543F-4107-83A7-21162FE03F1B}" srcOrd="0" destOrd="0" presId="urn:microsoft.com/office/officeart/2018/2/layout/IconVerticalSolidList"/>
    <dgm:cxn modelId="{4FCFB5E3-3786-4174-98DB-4AC2F4B29D33}" type="presParOf" srcId="{145E83E0-5EDB-4A17-B880-7FAF9712C1D5}" destId="{DB2FFC1D-3139-482D-882E-7A8A64BC760C}" srcOrd="1" destOrd="0" presId="urn:microsoft.com/office/officeart/2018/2/layout/IconVerticalSolidList"/>
    <dgm:cxn modelId="{BCFA4816-0779-4061-ABE0-5D5C3816A0B4}" type="presParOf" srcId="{145E83E0-5EDB-4A17-B880-7FAF9712C1D5}" destId="{9D0D2639-B93D-426B-96FE-A51665702D4D}" srcOrd="2" destOrd="0" presId="urn:microsoft.com/office/officeart/2018/2/layout/IconVerticalSolidList"/>
    <dgm:cxn modelId="{A1C9EC8E-B48B-4359-A8F4-959BD686CC54}" type="presParOf" srcId="{145E83E0-5EDB-4A17-B880-7FAF9712C1D5}" destId="{EAB44B1E-E03C-4C0B-91B6-69CD1132A2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866588-45A9-4D1B-8123-833207FDD47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228ECC1-20F6-481A-A08E-3A0C6238C911}">
      <dgm:prSet/>
      <dgm:spPr/>
      <dgm:t>
        <a:bodyPr/>
        <a:lstStyle/>
        <a:p>
          <a:pPr>
            <a:lnSpc>
              <a:spcPct val="100000"/>
            </a:lnSpc>
          </a:pPr>
          <a:r>
            <a:rPr lang="es-ES" b="1"/>
            <a:t>Con el plan presente: 365 / 30 = 12.2</a:t>
          </a:r>
          <a:endParaRPr lang="en-US"/>
        </a:p>
      </dgm:t>
    </dgm:pt>
    <dgm:pt modelId="{4D588342-5B32-441A-8C06-CFC5A398A44A}" type="parTrans" cxnId="{46549452-89FA-47ED-96EF-ABDEAAAB82BE}">
      <dgm:prSet/>
      <dgm:spPr/>
      <dgm:t>
        <a:bodyPr/>
        <a:lstStyle/>
        <a:p>
          <a:endParaRPr lang="en-US"/>
        </a:p>
      </dgm:t>
    </dgm:pt>
    <dgm:pt modelId="{6FE7AAE4-2905-4E5E-ACFD-F0988DFA377B}" type="sibTrans" cxnId="{46549452-89FA-47ED-96EF-ABDEAAAB82BE}">
      <dgm:prSet/>
      <dgm:spPr/>
      <dgm:t>
        <a:bodyPr/>
        <a:lstStyle/>
        <a:p>
          <a:endParaRPr lang="en-US"/>
        </a:p>
      </dgm:t>
    </dgm:pt>
    <dgm:pt modelId="{5916C9DC-A35A-4C87-A924-E98D9E99E34E}">
      <dgm:prSet/>
      <dgm:spPr/>
      <dgm:t>
        <a:bodyPr/>
        <a:lstStyle/>
        <a:p>
          <a:pPr>
            <a:lnSpc>
              <a:spcPct val="100000"/>
            </a:lnSpc>
          </a:pPr>
          <a:r>
            <a:rPr lang="es-ES" b="1"/>
            <a:t>Con el plan propuesto: 365 / 45 = 8.1</a:t>
          </a:r>
          <a:endParaRPr lang="en-US"/>
        </a:p>
      </dgm:t>
    </dgm:pt>
    <dgm:pt modelId="{D156DCCD-EC52-4925-A619-8A216734C1B2}" type="parTrans" cxnId="{8CD2697F-374C-455B-8DB7-B7DDC81B1A95}">
      <dgm:prSet/>
      <dgm:spPr/>
      <dgm:t>
        <a:bodyPr/>
        <a:lstStyle/>
        <a:p>
          <a:endParaRPr lang="en-US"/>
        </a:p>
      </dgm:t>
    </dgm:pt>
    <dgm:pt modelId="{5A0CD778-4FFE-4F7E-B56D-19EC7C078D36}" type="sibTrans" cxnId="{8CD2697F-374C-455B-8DB7-B7DDC81B1A95}">
      <dgm:prSet/>
      <dgm:spPr/>
      <dgm:t>
        <a:bodyPr/>
        <a:lstStyle/>
        <a:p>
          <a:endParaRPr lang="en-US"/>
        </a:p>
      </dgm:t>
    </dgm:pt>
    <dgm:pt modelId="{8FDB1F03-D03A-44DF-A2AD-8206D5154B2A}" type="pres">
      <dgm:prSet presAssocID="{2E866588-45A9-4D1B-8123-833207FDD47C}" presName="root" presStyleCnt="0">
        <dgm:presLayoutVars>
          <dgm:dir/>
          <dgm:resizeHandles val="exact"/>
        </dgm:presLayoutVars>
      </dgm:prSet>
      <dgm:spPr/>
    </dgm:pt>
    <dgm:pt modelId="{52C4B29F-10F0-492B-B198-69B76EA7C78D}" type="pres">
      <dgm:prSet presAssocID="{5228ECC1-20F6-481A-A08E-3A0C6238C911}" presName="compNode" presStyleCnt="0"/>
      <dgm:spPr/>
    </dgm:pt>
    <dgm:pt modelId="{4316272A-5239-4C8C-89D5-2180BE9C230F}" type="pres">
      <dgm:prSet presAssocID="{5228ECC1-20F6-481A-A08E-3A0C6238C9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ily Calendar"/>
        </a:ext>
      </dgm:extLst>
    </dgm:pt>
    <dgm:pt modelId="{A37F47C2-FFDE-4A18-AFB1-C794989FA3D9}" type="pres">
      <dgm:prSet presAssocID="{5228ECC1-20F6-481A-A08E-3A0C6238C911}" presName="spaceRect" presStyleCnt="0"/>
      <dgm:spPr/>
    </dgm:pt>
    <dgm:pt modelId="{AA39E3F0-ABF6-4288-B38C-30F185558E86}" type="pres">
      <dgm:prSet presAssocID="{5228ECC1-20F6-481A-A08E-3A0C6238C911}" presName="textRect" presStyleLbl="revTx" presStyleIdx="0" presStyleCnt="2">
        <dgm:presLayoutVars>
          <dgm:chMax val="1"/>
          <dgm:chPref val="1"/>
        </dgm:presLayoutVars>
      </dgm:prSet>
      <dgm:spPr/>
    </dgm:pt>
    <dgm:pt modelId="{4F088EDD-1080-4410-BA14-D5475EF7BD49}" type="pres">
      <dgm:prSet presAssocID="{6FE7AAE4-2905-4E5E-ACFD-F0988DFA377B}" presName="sibTrans" presStyleCnt="0"/>
      <dgm:spPr/>
    </dgm:pt>
    <dgm:pt modelId="{E5BBAC84-B502-49A8-A02C-B4695BD58A86}" type="pres">
      <dgm:prSet presAssocID="{5916C9DC-A35A-4C87-A924-E98D9E99E34E}" presName="compNode" presStyleCnt="0"/>
      <dgm:spPr/>
    </dgm:pt>
    <dgm:pt modelId="{CD5899A2-C0C5-453A-A378-9E352380E075}" type="pres">
      <dgm:prSet presAssocID="{5916C9DC-A35A-4C87-A924-E98D9E99E3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1FBAAC63-3349-49C6-A9C2-D01C0E4FFF01}" type="pres">
      <dgm:prSet presAssocID="{5916C9DC-A35A-4C87-A924-E98D9E99E34E}" presName="spaceRect" presStyleCnt="0"/>
      <dgm:spPr/>
    </dgm:pt>
    <dgm:pt modelId="{C97269F5-145B-4BC8-9761-9FC3FB8A59F1}" type="pres">
      <dgm:prSet presAssocID="{5916C9DC-A35A-4C87-A924-E98D9E99E34E}" presName="textRect" presStyleLbl="revTx" presStyleIdx="1" presStyleCnt="2">
        <dgm:presLayoutVars>
          <dgm:chMax val="1"/>
          <dgm:chPref val="1"/>
        </dgm:presLayoutVars>
      </dgm:prSet>
      <dgm:spPr/>
    </dgm:pt>
  </dgm:ptLst>
  <dgm:cxnLst>
    <dgm:cxn modelId="{46549452-89FA-47ED-96EF-ABDEAAAB82BE}" srcId="{2E866588-45A9-4D1B-8123-833207FDD47C}" destId="{5228ECC1-20F6-481A-A08E-3A0C6238C911}" srcOrd="0" destOrd="0" parTransId="{4D588342-5B32-441A-8C06-CFC5A398A44A}" sibTransId="{6FE7AAE4-2905-4E5E-ACFD-F0988DFA377B}"/>
    <dgm:cxn modelId="{8CD2697F-374C-455B-8DB7-B7DDC81B1A95}" srcId="{2E866588-45A9-4D1B-8123-833207FDD47C}" destId="{5916C9DC-A35A-4C87-A924-E98D9E99E34E}" srcOrd="1" destOrd="0" parTransId="{D156DCCD-EC52-4925-A619-8A216734C1B2}" sibTransId="{5A0CD778-4FFE-4F7E-B56D-19EC7C078D36}"/>
    <dgm:cxn modelId="{60DAE888-9E19-471A-9D5B-420D1BFAF2A1}" type="presOf" srcId="{5228ECC1-20F6-481A-A08E-3A0C6238C911}" destId="{AA39E3F0-ABF6-4288-B38C-30F185558E86}" srcOrd="0" destOrd="0" presId="urn:microsoft.com/office/officeart/2018/2/layout/IconLabelList"/>
    <dgm:cxn modelId="{10E3A0CC-76A9-42C9-B91E-13EC45780D82}" type="presOf" srcId="{5916C9DC-A35A-4C87-A924-E98D9E99E34E}" destId="{C97269F5-145B-4BC8-9761-9FC3FB8A59F1}" srcOrd="0" destOrd="0" presId="urn:microsoft.com/office/officeart/2018/2/layout/IconLabelList"/>
    <dgm:cxn modelId="{F8ABD7DF-4774-43B3-88CD-F89197616C4D}" type="presOf" srcId="{2E866588-45A9-4D1B-8123-833207FDD47C}" destId="{8FDB1F03-D03A-44DF-A2AD-8206D5154B2A}" srcOrd="0" destOrd="0" presId="urn:microsoft.com/office/officeart/2018/2/layout/IconLabelList"/>
    <dgm:cxn modelId="{3BD4B03A-CD48-43CE-B66F-11434F674AC0}" type="presParOf" srcId="{8FDB1F03-D03A-44DF-A2AD-8206D5154B2A}" destId="{52C4B29F-10F0-492B-B198-69B76EA7C78D}" srcOrd="0" destOrd="0" presId="urn:microsoft.com/office/officeart/2018/2/layout/IconLabelList"/>
    <dgm:cxn modelId="{C8F42D1D-8DB8-4144-A506-7B1DFC3AD2AD}" type="presParOf" srcId="{52C4B29F-10F0-492B-B198-69B76EA7C78D}" destId="{4316272A-5239-4C8C-89D5-2180BE9C230F}" srcOrd="0" destOrd="0" presId="urn:microsoft.com/office/officeart/2018/2/layout/IconLabelList"/>
    <dgm:cxn modelId="{480B0199-EE57-4A35-B6E3-8DF5415E3805}" type="presParOf" srcId="{52C4B29F-10F0-492B-B198-69B76EA7C78D}" destId="{A37F47C2-FFDE-4A18-AFB1-C794989FA3D9}" srcOrd="1" destOrd="0" presId="urn:microsoft.com/office/officeart/2018/2/layout/IconLabelList"/>
    <dgm:cxn modelId="{51ADD69A-B098-49D6-8E89-342AD02BC46B}" type="presParOf" srcId="{52C4B29F-10F0-492B-B198-69B76EA7C78D}" destId="{AA39E3F0-ABF6-4288-B38C-30F185558E86}" srcOrd="2" destOrd="0" presId="urn:microsoft.com/office/officeart/2018/2/layout/IconLabelList"/>
    <dgm:cxn modelId="{66095979-528C-4A5F-B301-DC647CFC8FD5}" type="presParOf" srcId="{8FDB1F03-D03A-44DF-A2AD-8206D5154B2A}" destId="{4F088EDD-1080-4410-BA14-D5475EF7BD49}" srcOrd="1" destOrd="0" presId="urn:microsoft.com/office/officeart/2018/2/layout/IconLabelList"/>
    <dgm:cxn modelId="{566DDD18-0469-4B22-8115-C149B52DFB5C}" type="presParOf" srcId="{8FDB1F03-D03A-44DF-A2AD-8206D5154B2A}" destId="{E5BBAC84-B502-49A8-A02C-B4695BD58A86}" srcOrd="2" destOrd="0" presId="urn:microsoft.com/office/officeart/2018/2/layout/IconLabelList"/>
    <dgm:cxn modelId="{8E565E1A-B0F8-414E-A868-2630DBDB11D9}" type="presParOf" srcId="{E5BBAC84-B502-49A8-A02C-B4695BD58A86}" destId="{CD5899A2-C0C5-453A-A378-9E352380E075}" srcOrd="0" destOrd="0" presId="urn:microsoft.com/office/officeart/2018/2/layout/IconLabelList"/>
    <dgm:cxn modelId="{8F1DE84C-4A69-446C-9EB3-F0AD58A6BB38}" type="presParOf" srcId="{E5BBAC84-B502-49A8-A02C-B4695BD58A86}" destId="{1FBAAC63-3349-49C6-A9C2-D01C0E4FFF01}" srcOrd="1" destOrd="0" presId="urn:microsoft.com/office/officeart/2018/2/layout/IconLabelList"/>
    <dgm:cxn modelId="{799DCC06-5F5D-4624-A99F-194CF93114C1}" type="presParOf" srcId="{E5BBAC84-B502-49A8-A02C-B4695BD58A86}" destId="{C97269F5-145B-4BC8-9761-9FC3FB8A59F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DCB403-969A-41D2-A28B-D880332546B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AA68C2C-D945-491F-A9D5-E0E8D4DB1E76}">
      <dgm:prSet/>
      <dgm:spPr/>
      <dgm:t>
        <a:bodyPr/>
        <a:lstStyle/>
        <a:p>
          <a:pPr>
            <a:lnSpc>
              <a:spcPct val="100000"/>
            </a:lnSpc>
          </a:pPr>
          <a:r>
            <a:rPr lang="es-ES" b="1"/>
            <a:t>Con el plan propuesto: (0.02 x 10 dólares/unidad X 63,000 unidades) = 	$12,600</a:t>
          </a:r>
          <a:endParaRPr lang="en-US"/>
        </a:p>
      </dgm:t>
    </dgm:pt>
    <dgm:pt modelId="{3E39C737-4FD5-4F4C-A386-8AD97B341508}" type="parTrans" cxnId="{EAC3A1AD-9F19-494B-8843-D05888231039}">
      <dgm:prSet/>
      <dgm:spPr/>
      <dgm:t>
        <a:bodyPr/>
        <a:lstStyle/>
        <a:p>
          <a:endParaRPr lang="en-US"/>
        </a:p>
      </dgm:t>
    </dgm:pt>
    <dgm:pt modelId="{58ED1719-CD4F-4CE0-90C0-3287F90FFF49}" type="sibTrans" cxnId="{EAC3A1AD-9F19-494B-8843-D05888231039}">
      <dgm:prSet/>
      <dgm:spPr/>
      <dgm:t>
        <a:bodyPr/>
        <a:lstStyle/>
        <a:p>
          <a:endParaRPr lang="en-US"/>
        </a:p>
      </dgm:t>
    </dgm:pt>
    <dgm:pt modelId="{30AE3423-911E-484E-AB6C-26A7667DF0CD}">
      <dgm:prSet/>
      <dgm:spPr/>
      <dgm:t>
        <a:bodyPr/>
        <a:lstStyle/>
        <a:p>
          <a:pPr>
            <a:lnSpc>
              <a:spcPct val="100000"/>
            </a:lnSpc>
          </a:pPr>
          <a:r>
            <a:rPr lang="es-ES" b="1"/>
            <a:t>Con el plan presente: (0.01 x 10 dólares/unidad X 60,000 unidades) =	</a:t>
          </a:r>
          <a:r>
            <a:rPr lang="es-ES" b="1" u="sng"/>
            <a:t>$  6,000</a:t>
          </a:r>
          <a:endParaRPr lang="en-US"/>
        </a:p>
      </dgm:t>
    </dgm:pt>
    <dgm:pt modelId="{1CEB7875-6C58-49D5-8DB0-9927851E1539}" type="parTrans" cxnId="{3F0DDE5D-75B1-4CEC-909D-B12AA6B3C359}">
      <dgm:prSet/>
      <dgm:spPr/>
      <dgm:t>
        <a:bodyPr/>
        <a:lstStyle/>
        <a:p>
          <a:endParaRPr lang="en-US"/>
        </a:p>
      </dgm:t>
    </dgm:pt>
    <dgm:pt modelId="{672997AC-600D-40C2-8224-CDB329836752}" type="sibTrans" cxnId="{3F0DDE5D-75B1-4CEC-909D-B12AA6B3C359}">
      <dgm:prSet/>
      <dgm:spPr/>
      <dgm:t>
        <a:bodyPr/>
        <a:lstStyle/>
        <a:p>
          <a:endParaRPr lang="en-US"/>
        </a:p>
      </dgm:t>
    </dgm:pt>
    <dgm:pt modelId="{B112B853-B4C9-4C6B-B1FB-D9D76C650A54}">
      <dgm:prSet/>
      <dgm:spPr/>
      <dgm:t>
        <a:bodyPr/>
        <a:lstStyle/>
        <a:p>
          <a:pPr>
            <a:lnSpc>
              <a:spcPct val="100000"/>
            </a:lnSpc>
          </a:pPr>
          <a:r>
            <a:rPr lang="es-ES" b="1"/>
            <a:t>Costo de deudas incobrables marginales					$  6,600</a:t>
          </a:r>
          <a:endParaRPr lang="en-US"/>
        </a:p>
      </dgm:t>
    </dgm:pt>
    <dgm:pt modelId="{DC32096E-1B71-41FE-AC89-C48EA62941D2}" type="parTrans" cxnId="{7F16833D-1202-4176-BADA-4C2250547504}">
      <dgm:prSet/>
      <dgm:spPr/>
      <dgm:t>
        <a:bodyPr/>
        <a:lstStyle/>
        <a:p>
          <a:endParaRPr lang="en-US"/>
        </a:p>
      </dgm:t>
    </dgm:pt>
    <dgm:pt modelId="{103234E1-E8B1-4972-8A36-7CC6F7739486}" type="sibTrans" cxnId="{7F16833D-1202-4176-BADA-4C2250547504}">
      <dgm:prSet/>
      <dgm:spPr/>
      <dgm:t>
        <a:bodyPr/>
        <a:lstStyle/>
        <a:p>
          <a:endParaRPr lang="en-US"/>
        </a:p>
      </dgm:t>
    </dgm:pt>
    <dgm:pt modelId="{2F398002-DB16-473B-BE95-754C57E804D9}" type="pres">
      <dgm:prSet presAssocID="{A2DCB403-969A-41D2-A28B-D880332546B3}" presName="root" presStyleCnt="0">
        <dgm:presLayoutVars>
          <dgm:dir/>
          <dgm:resizeHandles val="exact"/>
        </dgm:presLayoutVars>
      </dgm:prSet>
      <dgm:spPr/>
    </dgm:pt>
    <dgm:pt modelId="{A6AB35B1-734B-4E63-B0F7-CB7EF829AB37}" type="pres">
      <dgm:prSet presAssocID="{BAA68C2C-D945-491F-A9D5-E0E8D4DB1E76}" presName="compNode" presStyleCnt="0"/>
      <dgm:spPr/>
    </dgm:pt>
    <dgm:pt modelId="{F60CF5A6-BC0D-4D9A-ABB0-D4315CD978AF}" type="pres">
      <dgm:prSet presAssocID="{BAA68C2C-D945-491F-A9D5-E0E8D4DB1E76}" presName="bgRect" presStyleLbl="bgShp" presStyleIdx="0" presStyleCnt="3"/>
      <dgm:spPr/>
    </dgm:pt>
    <dgm:pt modelId="{83B4E53E-904D-47F4-A5F8-67567CC183A5}" type="pres">
      <dgm:prSet presAssocID="{BAA68C2C-D945-491F-A9D5-E0E8D4DB1E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dora"/>
        </a:ext>
      </dgm:extLst>
    </dgm:pt>
    <dgm:pt modelId="{F6C5618A-0EE7-4DCC-84CB-C59E7299EA29}" type="pres">
      <dgm:prSet presAssocID="{BAA68C2C-D945-491F-A9D5-E0E8D4DB1E76}" presName="spaceRect" presStyleCnt="0"/>
      <dgm:spPr/>
    </dgm:pt>
    <dgm:pt modelId="{03FB558F-F329-4FEC-84C6-C5FEB4638509}" type="pres">
      <dgm:prSet presAssocID="{BAA68C2C-D945-491F-A9D5-E0E8D4DB1E76}" presName="parTx" presStyleLbl="revTx" presStyleIdx="0" presStyleCnt="3">
        <dgm:presLayoutVars>
          <dgm:chMax val="0"/>
          <dgm:chPref val="0"/>
        </dgm:presLayoutVars>
      </dgm:prSet>
      <dgm:spPr/>
    </dgm:pt>
    <dgm:pt modelId="{1499BB99-A3A2-44FA-8D7A-ABD8007C68D0}" type="pres">
      <dgm:prSet presAssocID="{58ED1719-CD4F-4CE0-90C0-3287F90FFF49}" presName="sibTrans" presStyleCnt="0"/>
      <dgm:spPr/>
    </dgm:pt>
    <dgm:pt modelId="{B6CB4EFD-6672-48E9-B33F-3114B02A9FFB}" type="pres">
      <dgm:prSet presAssocID="{30AE3423-911E-484E-AB6C-26A7667DF0CD}" presName="compNode" presStyleCnt="0"/>
      <dgm:spPr/>
    </dgm:pt>
    <dgm:pt modelId="{16C36D03-BF8E-404A-A567-DFC591B6ED3C}" type="pres">
      <dgm:prSet presAssocID="{30AE3423-911E-484E-AB6C-26A7667DF0CD}" presName="bgRect" presStyleLbl="bgShp" presStyleIdx="1" presStyleCnt="3"/>
      <dgm:spPr/>
    </dgm:pt>
    <dgm:pt modelId="{7457D4FF-BB91-4B37-892F-218DB2D5CE98}" type="pres">
      <dgm:prSet presAssocID="{30AE3423-911E-484E-AB6C-26A7667DF0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ólar"/>
        </a:ext>
      </dgm:extLst>
    </dgm:pt>
    <dgm:pt modelId="{429B3570-50C5-4756-A70A-8495AE2F708C}" type="pres">
      <dgm:prSet presAssocID="{30AE3423-911E-484E-AB6C-26A7667DF0CD}" presName="spaceRect" presStyleCnt="0"/>
      <dgm:spPr/>
    </dgm:pt>
    <dgm:pt modelId="{FA5B13C2-A239-4036-B85B-B40991EAB6E5}" type="pres">
      <dgm:prSet presAssocID="{30AE3423-911E-484E-AB6C-26A7667DF0CD}" presName="parTx" presStyleLbl="revTx" presStyleIdx="1" presStyleCnt="3">
        <dgm:presLayoutVars>
          <dgm:chMax val="0"/>
          <dgm:chPref val="0"/>
        </dgm:presLayoutVars>
      </dgm:prSet>
      <dgm:spPr/>
    </dgm:pt>
    <dgm:pt modelId="{F48B06F4-8F27-4516-AC5C-CF020BF97E6C}" type="pres">
      <dgm:prSet presAssocID="{672997AC-600D-40C2-8224-CDB329836752}" presName="sibTrans" presStyleCnt="0"/>
      <dgm:spPr/>
    </dgm:pt>
    <dgm:pt modelId="{961221C9-81EA-4398-9451-E1DD901B14BE}" type="pres">
      <dgm:prSet presAssocID="{B112B853-B4C9-4C6B-B1FB-D9D76C650A54}" presName="compNode" presStyleCnt="0"/>
      <dgm:spPr/>
    </dgm:pt>
    <dgm:pt modelId="{78276CB4-E4FA-4DC9-A279-F5E6C3A20DF1}" type="pres">
      <dgm:prSet presAssocID="{B112B853-B4C9-4C6B-B1FB-D9D76C650A54}" presName="bgRect" presStyleLbl="bgShp" presStyleIdx="2" presStyleCnt="3"/>
      <dgm:spPr/>
    </dgm:pt>
    <dgm:pt modelId="{B3E6E10D-DB0C-4C8E-A667-A0A7AD667713}" type="pres">
      <dgm:prSet presAssocID="{B112B853-B4C9-4C6B-B1FB-D9D76C650A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nero"/>
        </a:ext>
      </dgm:extLst>
    </dgm:pt>
    <dgm:pt modelId="{CD155D91-9D3C-473A-A0FE-5621FD365F2A}" type="pres">
      <dgm:prSet presAssocID="{B112B853-B4C9-4C6B-B1FB-D9D76C650A54}" presName="spaceRect" presStyleCnt="0"/>
      <dgm:spPr/>
    </dgm:pt>
    <dgm:pt modelId="{201B6CD4-F18C-4EC9-9DB2-1C69FF7FE371}" type="pres">
      <dgm:prSet presAssocID="{B112B853-B4C9-4C6B-B1FB-D9D76C650A54}" presName="parTx" presStyleLbl="revTx" presStyleIdx="2" presStyleCnt="3">
        <dgm:presLayoutVars>
          <dgm:chMax val="0"/>
          <dgm:chPref val="0"/>
        </dgm:presLayoutVars>
      </dgm:prSet>
      <dgm:spPr/>
    </dgm:pt>
  </dgm:ptLst>
  <dgm:cxnLst>
    <dgm:cxn modelId="{7F16833D-1202-4176-BADA-4C2250547504}" srcId="{A2DCB403-969A-41D2-A28B-D880332546B3}" destId="{B112B853-B4C9-4C6B-B1FB-D9D76C650A54}" srcOrd="2" destOrd="0" parTransId="{DC32096E-1B71-41FE-AC89-C48EA62941D2}" sibTransId="{103234E1-E8B1-4972-8A36-7CC6F7739486}"/>
    <dgm:cxn modelId="{3F0DDE5D-75B1-4CEC-909D-B12AA6B3C359}" srcId="{A2DCB403-969A-41D2-A28B-D880332546B3}" destId="{30AE3423-911E-484E-AB6C-26A7667DF0CD}" srcOrd="1" destOrd="0" parTransId="{1CEB7875-6C58-49D5-8DB0-9927851E1539}" sibTransId="{672997AC-600D-40C2-8224-CDB329836752}"/>
    <dgm:cxn modelId="{096BCA6D-3EAC-48A7-9098-AE22E03D62A0}" type="presOf" srcId="{B112B853-B4C9-4C6B-B1FB-D9D76C650A54}" destId="{201B6CD4-F18C-4EC9-9DB2-1C69FF7FE371}" srcOrd="0" destOrd="0" presId="urn:microsoft.com/office/officeart/2018/2/layout/IconVerticalSolidList"/>
    <dgm:cxn modelId="{07FA7D78-9951-4437-89A9-66DB6E900EAE}" type="presOf" srcId="{A2DCB403-969A-41D2-A28B-D880332546B3}" destId="{2F398002-DB16-473B-BE95-754C57E804D9}" srcOrd="0" destOrd="0" presId="urn:microsoft.com/office/officeart/2018/2/layout/IconVerticalSolidList"/>
    <dgm:cxn modelId="{5846F75A-BB3C-4CDF-9F86-F4147CC94FB6}" type="presOf" srcId="{BAA68C2C-D945-491F-A9D5-E0E8D4DB1E76}" destId="{03FB558F-F329-4FEC-84C6-C5FEB4638509}" srcOrd="0" destOrd="0" presId="urn:microsoft.com/office/officeart/2018/2/layout/IconVerticalSolidList"/>
    <dgm:cxn modelId="{EAC3A1AD-9F19-494B-8843-D05888231039}" srcId="{A2DCB403-969A-41D2-A28B-D880332546B3}" destId="{BAA68C2C-D945-491F-A9D5-E0E8D4DB1E76}" srcOrd="0" destOrd="0" parTransId="{3E39C737-4FD5-4F4C-A386-8AD97B341508}" sibTransId="{58ED1719-CD4F-4CE0-90C0-3287F90FFF49}"/>
    <dgm:cxn modelId="{4AE826B4-7D78-4360-AF41-1991CD75D8B7}" type="presOf" srcId="{30AE3423-911E-484E-AB6C-26A7667DF0CD}" destId="{FA5B13C2-A239-4036-B85B-B40991EAB6E5}" srcOrd="0" destOrd="0" presId="urn:microsoft.com/office/officeart/2018/2/layout/IconVerticalSolidList"/>
    <dgm:cxn modelId="{47D38006-E554-431D-A845-7D8E7226EACB}" type="presParOf" srcId="{2F398002-DB16-473B-BE95-754C57E804D9}" destId="{A6AB35B1-734B-4E63-B0F7-CB7EF829AB37}" srcOrd="0" destOrd="0" presId="urn:microsoft.com/office/officeart/2018/2/layout/IconVerticalSolidList"/>
    <dgm:cxn modelId="{3B4A9BF8-61A0-4957-9E19-9185B4135680}" type="presParOf" srcId="{A6AB35B1-734B-4E63-B0F7-CB7EF829AB37}" destId="{F60CF5A6-BC0D-4D9A-ABB0-D4315CD978AF}" srcOrd="0" destOrd="0" presId="urn:microsoft.com/office/officeart/2018/2/layout/IconVerticalSolidList"/>
    <dgm:cxn modelId="{EB051201-B1FB-4044-A4B1-8E0CEDBD6CD1}" type="presParOf" srcId="{A6AB35B1-734B-4E63-B0F7-CB7EF829AB37}" destId="{83B4E53E-904D-47F4-A5F8-67567CC183A5}" srcOrd="1" destOrd="0" presId="urn:microsoft.com/office/officeart/2018/2/layout/IconVerticalSolidList"/>
    <dgm:cxn modelId="{C24A3706-56A7-4F18-95B4-A915DC601A42}" type="presParOf" srcId="{A6AB35B1-734B-4E63-B0F7-CB7EF829AB37}" destId="{F6C5618A-0EE7-4DCC-84CB-C59E7299EA29}" srcOrd="2" destOrd="0" presId="urn:microsoft.com/office/officeart/2018/2/layout/IconVerticalSolidList"/>
    <dgm:cxn modelId="{EC2E0395-DB38-431A-8784-14640D74D883}" type="presParOf" srcId="{A6AB35B1-734B-4E63-B0F7-CB7EF829AB37}" destId="{03FB558F-F329-4FEC-84C6-C5FEB4638509}" srcOrd="3" destOrd="0" presId="urn:microsoft.com/office/officeart/2018/2/layout/IconVerticalSolidList"/>
    <dgm:cxn modelId="{D881855D-DC24-43A1-8D3B-0256F15A319A}" type="presParOf" srcId="{2F398002-DB16-473B-BE95-754C57E804D9}" destId="{1499BB99-A3A2-44FA-8D7A-ABD8007C68D0}" srcOrd="1" destOrd="0" presId="urn:microsoft.com/office/officeart/2018/2/layout/IconVerticalSolidList"/>
    <dgm:cxn modelId="{C58C9F23-7122-4F54-AEBF-9C81B5351315}" type="presParOf" srcId="{2F398002-DB16-473B-BE95-754C57E804D9}" destId="{B6CB4EFD-6672-48E9-B33F-3114B02A9FFB}" srcOrd="2" destOrd="0" presId="urn:microsoft.com/office/officeart/2018/2/layout/IconVerticalSolidList"/>
    <dgm:cxn modelId="{A2FB5822-4165-4955-8E60-D9EF7A185DB9}" type="presParOf" srcId="{B6CB4EFD-6672-48E9-B33F-3114B02A9FFB}" destId="{16C36D03-BF8E-404A-A567-DFC591B6ED3C}" srcOrd="0" destOrd="0" presId="urn:microsoft.com/office/officeart/2018/2/layout/IconVerticalSolidList"/>
    <dgm:cxn modelId="{9B7C0210-C1C3-4535-B72D-8CF56B5DE8EA}" type="presParOf" srcId="{B6CB4EFD-6672-48E9-B33F-3114B02A9FFB}" destId="{7457D4FF-BB91-4B37-892F-218DB2D5CE98}" srcOrd="1" destOrd="0" presId="urn:microsoft.com/office/officeart/2018/2/layout/IconVerticalSolidList"/>
    <dgm:cxn modelId="{E83FF923-CFE9-4032-A43C-6A223E7D592E}" type="presParOf" srcId="{B6CB4EFD-6672-48E9-B33F-3114B02A9FFB}" destId="{429B3570-50C5-4756-A70A-8495AE2F708C}" srcOrd="2" destOrd="0" presId="urn:microsoft.com/office/officeart/2018/2/layout/IconVerticalSolidList"/>
    <dgm:cxn modelId="{31F26206-387C-467E-9AA5-2151F778BE8A}" type="presParOf" srcId="{B6CB4EFD-6672-48E9-B33F-3114B02A9FFB}" destId="{FA5B13C2-A239-4036-B85B-B40991EAB6E5}" srcOrd="3" destOrd="0" presId="urn:microsoft.com/office/officeart/2018/2/layout/IconVerticalSolidList"/>
    <dgm:cxn modelId="{16601145-2103-4821-8E91-F9F15B4E926E}" type="presParOf" srcId="{2F398002-DB16-473B-BE95-754C57E804D9}" destId="{F48B06F4-8F27-4516-AC5C-CF020BF97E6C}" srcOrd="3" destOrd="0" presId="urn:microsoft.com/office/officeart/2018/2/layout/IconVerticalSolidList"/>
    <dgm:cxn modelId="{5DA7CFE8-D93C-42C2-B804-E2CD88CE272F}" type="presParOf" srcId="{2F398002-DB16-473B-BE95-754C57E804D9}" destId="{961221C9-81EA-4398-9451-E1DD901B14BE}" srcOrd="4" destOrd="0" presId="urn:microsoft.com/office/officeart/2018/2/layout/IconVerticalSolidList"/>
    <dgm:cxn modelId="{67A2A80B-5895-4EC9-AECA-72F588BEB2F2}" type="presParOf" srcId="{961221C9-81EA-4398-9451-E1DD901B14BE}" destId="{78276CB4-E4FA-4DC9-A279-F5E6C3A20DF1}" srcOrd="0" destOrd="0" presId="urn:microsoft.com/office/officeart/2018/2/layout/IconVerticalSolidList"/>
    <dgm:cxn modelId="{6043A818-6005-4F00-9625-6FA3C182A9B8}" type="presParOf" srcId="{961221C9-81EA-4398-9451-E1DD901B14BE}" destId="{B3E6E10D-DB0C-4C8E-A667-A0A7AD667713}" srcOrd="1" destOrd="0" presId="urn:microsoft.com/office/officeart/2018/2/layout/IconVerticalSolidList"/>
    <dgm:cxn modelId="{F4FFC9D7-ECFB-41F1-9467-3FCDE9E4974E}" type="presParOf" srcId="{961221C9-81EA-4398-9451-E1DD901B14BE}" destId="{CD155D91-9D3C-473A-A0FE-5621FD365F2A}" srcOrd="2" destOrd="0" presId="urn:microsoft.com/office/officeart/2018/2/layout/IconVerticalSolidList"/>
    <dgm:cxn modelId="{1908110A-3E81-4E06-80E8-DB045417C7F2}" type="presParOf" srcId="{961221C9-81EA-4398-9451-E1DD901B14BE}" destId="{201B6CD4-F18C-4EC9-9DB2-1C69FF7FE3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AC369B4-AEDA-4489-9416-ECBA0828861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3743CF8-370D-40B9-B014-B56F82A7B0A3}">
      <dgm:prSet/>
      <dgm:spPr/>
      <dgm:t>
        <a:bodyPr/>
        <a:lstStyle/>
        <a:p>
          <a:pPr>
            <a:lnSpc>
              <a:spcPct val="100000"/>
            </a:lnSpc>
          </a:pPr>
          <a:r>
            <a:rPr lang="es-ES" b="1"/>
            <a:t>Descuentos por pago en efectivo</a:t>
          </a:r>
          <a:endParaRPr lang="en-US"/>
        </a:p>
      </dgm:t>
    </dgm:pt>
    <dgm:pt modelId="{51D0E34F-0BEA-4A8F-9358-48F14FA64C75}" type="parTrans" cxnId="{55EF4552-9803-4929-8DF4-FBA69C6D91A3}">
      <dgm:prSet/>
      <dgm:spPr/>
      <dgm:t>
        <a:bodyPr/>
        <a:lstStyle/>
        <a:p>
          <a:endParaRPr lang="en-US"/>
        </a:p>
      </dgm:t>
    </dgm:pt>
    <dgm:pt modelId="{A9151A75-733C-4D79-A7DF-4EA8775AA409}" type="sibTrans" cxnId="{55EF4552-9803-4929-8DF4-FBA69C6D91A3}">
      <dgm:prSet/>
      <dgm:spPr/>
      <dgm:t>
        <a:bodyPr/>
        <a:lstStyle/>
        <a:p>
          <a:pPr>
            <a:lnSpc>
              <a:spcPct val="100000"/>
            </a:lnSpc>
          </a:pPr>
          <a:endParaRPr lang="en-US"/>
        </a:p>
      </dgm:t>
    </dgm:pt>
    <dgm:pt modelId="{069050AC-0369-4D42-A600-192C418C3C9F}">
      <dgm:prSet/>
      <dgm:spPr/>
      <dgm:t>
        <a:bodyPr/>
        <a:lstStyle/>
        <a:p>
          <a:pPr>
            <a:lnSpc>
              <a:spcPct val="100000"/>
            </a:lnSpc>
          </a:pPr>
          <a:r>
            <a:rPr lang="es-ES" b="1"/>
            <a:t>Periodo de descuento por pago en efectivo</a:t>
          </a:r>
          <a:endParaRPr lang="en-US"/>
        </a:p>
      </dgm:t>
    </dgm:pt>
    <dgm:pt modelId="{D4C0B213-AD23-492C-A4B9-FBD78CB07E43}" type="parTrans" cxnId="{E165E918-E124-4E52-9F5F-1FC8EB398447}">
      <dgm:prSet/>
      <dgm:spPr/>
      <dgm:t>
        <a:bodyPr/>
        <a:lstStyle/>
        <a:p>
          <a:endParaRPr lang="en-US"/>
        </a:p>
      </dgm:t>
    </dgm:pt>
    <dgm:pt modelId="{A3F1338F-E2AD-4FA2-BF38-9E5F02A496F6}" type="sibTrans" cxnId="{E165E918-E124-4E52-9F5F-1FC8EB398447}">
      <dgm:prSet/>
      <dgm:spPr/>
      <dgm:t>
        <a:bodyPr/>
        <a:lstStyle/>
        <a:p>
          <a:pPr>
            <a:lnSpc>
              <a:spcPct val="100000"/>
            </a:lnSpc>
          </a:pPr>
          <a:endParaRPr lang="en-US"/>
        </a:p>
      </dgm:t>
    </dgm:pt>
    <dgm:pt modelId="{7924EEE7-29A0-48E3-9547-37849D2977BC}">
      <dgm:prSet/>
      <dgm:spPr/>
      <dgm:t>
        <a:bodyPr/>
        <a:lstStyle/>
        <a:p>
          <a:pPr>
            <a:lnSpc>
              <a:spcPct val="100000"/>
            </a:lnSpc>
          </a:pPr>
          <a:r>
            <a:rPr lang="es-ES" b="1"/>
            <a:t>Periodo de crédito</a:t>
          </a:r>
          <a:endParaRPr lang="en-US"/>
        </a:p>
      </dgm:t>
    </dgm:pt>
    <dgm:pt modelId="{1F654059-2D39-4933-A19A-6E99C2199704}" type="parTrans" cxnId="{FD7BA4FD-17E7-4CFF-9779-5BF9AB66F91C}">
      <dgm:prSet/>
      <dgm:spPr/>
      <dgm:t>
        <a:bodyPr/>
        <a:lstStyle/>
        <a:p>
          <a:endParaRPr lang="en-US"/>
        </a:p>
      </dgm:t>
    </dgm:pt>
    <dgm:pt modelId="{3E09A7A8-E76E-45EB-B730-D3953FA6E3A8}" type="sibTrans" cxnId="{FD7BA4FD-17E7-4CFF-9779-5BF9AB66F91C}">
      <dgm:prSet/>
      <dgm:spPr/>
      <dgm:t>
        <a:bodyPr/>
        <a:lstStyle/>
        <a:p>
          <a:endParaRPr lang="en-US"/>
        </a:p>
      </dgm:t>
    </dgm:pt>
    <dgm:pt modelId="{FE365FD5-E45A-417A-AEC4-F767C8A5CBF9}" type="pres">
      <dgm:prSet presAssocID="{8AC369B4-AEDA-4489-9416-ECBA08288612}" presName="root" presStyleCnt="0">
        <dgm:presLayoutVars>
          <dgm:dir/>
          <dgm:resizeHandles val="exact"/>
        </dgm:presLayoutVars>
      </dgm:prSet>
      <dgm:spPr/>
    </dgm:pt>
    <dgm:pt modelId="{B662BDD6-A3EE-42C0-A93D-7CF115E89EBE}" type="pres">
      <dgm:prSet presAssocID="{8AC369B4-AEDA-4489-9416-ECBA08288612}" presName="container" presStyleCnt="0">
        <dgm:presLayoutVars>
          <dgm:dir/>
          <dgm:resizeHandles val="exact"/>
        </dgm:presLayoutVars>
      </dgm:prSet>
      <dgm:spPr/>
    </dgm:pt>
    <dgm:pt modelId="{4565D363-09A2-4779-B5E9-499ECB158C63}" type="pres">
      <dgm:prSet presAssocID="{73743CF8-370D-40B9-B014-B56F82A7B0A3}" presName="compNode" presStyleCnt="0"/>
      <dgm:spPr/>
    </dgm:pt>
    <dgm:pt modelId="{22A13EC9-F55A-418C-8F01-8C50AB59F305}" type="pres">
      <dgm:prSet presAssocID="{73743CF8-370D-40B9-B014-B56F82A7B0A3}" presName="iconBgRect" presStyleLbl="bgShp" presStyleIdx="0" presStyleCnt="3"/>
      <dgm:spPr/>
    </dgm:pt>
    <dgm:pt modelId="{8D8D0453-D979-494C-BD50-73D526D2ACF1}" type="pres">
      <dgm:prSet presAssocID="{73743CF8-370D-40B9-B014-B56F82A7B0A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nero"/>
        </a:ext>
      </dgm:extLst>
    </dgm:pt>
    <dgm:pt modelId="{7B0F5AA8-F6E1-4702-AB49-004B634DD131}" type="pres">
      <dgm:prSet presAssocID="{73743CF8-370D-40B9-B014-B56F82A7B0A3}" presName="spaceRect" presStyleCnt="0"/>
      <dgm:spPr/>
    </dgm:pt>
    <dgm:pt modelId="{C9E1AFFB-F1B0-444C-80D2-E302A793C1C6}" type="pres">
      <dgm:prSet presAssocID="{73743CF8-370D-40B9-B014-B56F82A7B0A3}" presName="textRect" presStyleLbl="revTx" presStyleIdx="0" presStyleCnt="3">
        <dgm:presLayoutVars>
          <dgm:chMax val="1"/>
          <dgm:chPref val="1"/>
        </dgm:presLayoutVars>
      </dgm:prSet>
      <dgm:spPr/>
    </dgm:pt>
    <dgm:pt modelId="{5082C990-C1C0-468B-9E6F-7576FF81CA50}" type="pres">
      <dgm:prSet presAssocID="{A9151A75-733C-4D79-A7DF-4EA8775AA409}" presName="sibTrans" presStyleLbl="sibTrans2D1" presStyleIdx="0" presStyleCnt="0"/>
      <dgm:spPr/>
    </dgm:pt>
    <dgm:pt modelId="{0B984105-7D75-4C95-A00A-17AC3A89AE96}" type="pres">
      <dgm:prSet presAssocID="{069050AC-0369-4D42-A600-192C418C3C9F}" presName="compNode" presStyleCnt="0"/>
      <dgm:spPr/>
    </dgm:pt>
    <dgm:pt modelId="{9ED0CE8B-82AB-4490-8CED-68D70B567ABE}" type="pres">
      <dgm:prSet presAssocID="{069050AC-0369-4D42-A600-192C418C3C9F}" presName="iconBgRect" presStyleLbl="bgShp" presStyleIdx="1" presStyleCnt="3"/>
      <dgm:spPr/>
    </dgm:pt>
    <dgm:pt modelId="{E00151E2-F216-4189-9D79-F9C1CE64D660}" type="pres">
      <dgm:prSet presAssocID="{069050AC-0369-4D42-A600-192C418C3C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das"/>
        </a:ext>
      </dgm:extLst>
    </dgm:pt>
    <dgm:pt modelId="{85AA7B61-138B-482D-914D-1A8805345D1A}" type="pres">
      <dgm:prSet presAssocID="{069050AC-0369-4D42-A600-192C418C3C9F}" presName="spaceRect" presStyleCnt="0"/>
      <dgm:spPr/>
    </dgm:pt>
    <dgm:pt modelId="{DF095A8B-B2F4-45D2-B2CB-EC80E84F654A}" type="pres">
      <dgm:prSet presAssocID="{069050AC-0369-4D42-A600-192C418C3C9F}" presName="textRect" presStyleLbl="revTx" presStyleIdx="1" presStyleCnt="3">
        <dgm:presLayoutVars>
          <dgm:chMax val="1"/>
          <dgm:chPref val="1"/>
        </dgm:presLayoutVars>
      </dgm:prSet>
      <dgm:spPr/>
    </dgm:pt>
    <dgm:pt modelId="{8426B8CD-59B7-437E-A58D-FF479AD411ED}" type="pres">
      <dgm:prSet presAssocID="{A3F1338F-E2AD-4FA2-BF38-9E5F02A496F6}" presName="sibTrans" presStyleLbl="sibTrans2D1" presStyleIdx="0" presStyleCnt="0"/>
      <dgm:spPr/>
    </dgm:pt>
    <dgm:pt modelId="{E850F683-1A5E-4479-97D0-9E15BF6FE60E}" type="pres">
      <dgm:prSet presAssocID="{7924EEE7-29A0-48E3-9547-37849D2977BC}" presName="compNode" presStyleCnt="0"/>
      <dgm:spPr/>
    </dgm:pt>
    <dgm:pt modelId="{4E8A199B-F71C-428D-BC9F-A5633E16545F}" type="pres">
      <dgm:prSet presAssocID="{7924EEE7-29A0-48E3-9547-37849D2977BC}" presName="iconBgRect" presStyleLbl="bgShp" presStyleIdx="2" presStyleCnt="3"/>
      <dgm:spPr/>
    </dgm:pt>
    <dgm:pt modelId="{930E5358-2B09-4D27-8CB6-A17F7B4662F9}" type="pres">
      <dgm:prSet presAssocID="{7924EEE7-29A0-48E3-9547-37849D2977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0C2EB589-46E1-4FAB-A812-043626861055}" type="pres">
      <dgm:prSet presAssocID="{7924EEE7-29A0-48E3-9547-37849D2977BC}" presName="spaceRect" presStyleCnt="0"/>
      <dgm:spPr/>
    </dgm:pt>
    <dgm:pt modelId="{E8D2C52B-E67F-434D-98A7-7D73883D7F54}" type="pres">
      <dgm:prSet presAssocID="{7924EEE7-29A0-48E3-9547-37849D2977BC}" presName="textRect" presStyleLbl="revTx" presStyleIdx="2" presStyleCnt="3">
        <dgm:presLayoutVars>
          <dgm:chMax val="1"/>
          <dgm:chPref val="1"/>
        </dgm:presLayoutVars>
      </dgm:prSet>
      <dgm:spPr/>
    </dgm:pt>
  </dgm:ptLst>
  <dgm:cxnLst>
    <dgm:cxn modelId="{905FB710-9462-4578-9030-3B17DE78A575}" type="presOf" srcId="{8AC369B4-AEDA-4489-9416-ECBA08288612}" destId="{FE365FD5-E45A-417A-AEC4-F767C8A5CBF9}" srcOrd="0" destOrd="0" presId="urn:microsoft.com/office/officeart/2018/2/layout/IconCircleList"/>
    <dgm:cxn modelId="{F4D85518-FECC-41EB-9F75-6DFC10EC4859}" type="presOf" srcId="{069050AC-0369-4D42-A600-192C418C3C9F}" destId="{DF095A8B-B2F4-45D2-B2CB-EC80E84F654A}" srcOrd="0" destOrd="0" presId="urn:microsoft.com/office/officeart/2018/2/layout/IconCircleList"/>
    <dgm:cxn modelId="{E165E918-E124-4E52-9F5F-1FC8EB398447}" srcId="{8AC369B4-AEDA-4489-9416-ECBA08288612}" destId="{069050AC-0369-4D42-A600-192C418C3C9F}" srcOrd="1" destOrd="0" parTransId="{D4C0B213-AD23-492C-A4B9-FBD78CB07E43}" sibTransId="{A3F1338F-E2AD-4FA2-BF38-9E5F02A496F6}"/>
    <dgm:cxn modelId="{FC6A3D19-96FF-4011-BC9D-FCA142780D92}" type="presOf" srcId="{73743CF8-370D-40B9-B014-B56F82A7B0A3}" destId="{C9E1AFFB-F1B0-444C-80D2-E302A793C1C6}" srcOrd="0" destOrd="0" presId="urn:microsoft.com/office/officeart/2018/2/layout/IconCircleList"/>
    <dgm:cxn modelId="{8254DD21-41B1-4422-9837-62ADABF16A04}" type="presOf" srcId="{A9151A75-733C-4D79-A7DF-4EA8775AA409}" destId="{5082C990-C1C0-468B-9E6F-7576FF81CA50}" srcOrd="0" destOrd="0" presId="urn:microsoft.com/office/officeart/2018/2/layout/IconCircleList"/>
    <dgm:cxn modelId="{B84D0B25-BF27-4CA8-AD31-EF513C813806}" type="presOf" srcId="{7924EEE7-29A0-48E3-9547-37849D2977BC}" destId="{E8D2C52B-E67F-434D-98A7-7D73883D7F54}" srcOrd="0" destOrd="0" presId="urn:microsoft.com/office/officeart/2018/2/layout/IconCircleList"/>
    <dgm:cxn modelId="{55EF4552-9803-4929-8DF4-FBA69C6D91A3}" srcId="{8AC369B4-AEDA-4489-9416-ECBA08288612}" destId="{73743CF8-370D-40B9-B014-B56F82A7B0A3}" srcOrd="0" destOrd="0" parTransId="{51D0E34F-0BEA-4A8F-9358-48F14FA64C75}" sibTransId="{A9151A75-733C-4D79-A7DF-4EA8775AA409}"/>
    <dgm:cxn modelId="{A10363AF-D7D7-4ECF-8D70-0DAFED80A1A2}" type="presOf" srcId="{A3F1338F-E2AD-4FA2-BF38-9E5F02A496F6}" destId="{8426B8CD-59B7-437E-A58D-FF479AD411ED}" srcOrd="0" destOrd="0" presId="urn:microsoft.com/office/officeart/2018/2/layout/IconCircleList"/>
    <dgm:cxn modelId="{FD7BA4FD-17E7-4CFF-9779-5BF9AB66F91C}" srcId="{8AC369B4-AEDA-4489-9416-ECBA08288612}" destId="{7924EEE7-29A0-48E3-9547-37849D2977BC}" srcOrd="2" destOrd="0" parTransId="{1F654059-2D39-4933-A19A-6E99C2199704}" sibTransId="{3E09A7A8-E76E-45EB-B730-D3953FA6E3A8}"/>
    <dgm:cxn modelId="{209F7516-7CA9-4126-B466-570DA198CF0E}" type="presParOf" srcId="{FE365FD5-E45A-417A-AEC4-F767C8A5CBF9}" destId="{B662BDD6-A3EE-42C0-A93D-7CF115E89EBE}" srcOrd="0" destOrd="0" presId="urn:microsoft.com/office/officeart/2018/2/layout/IconCircleList"/>
    <dgm:cxn modelId="{02A30C8A-7840-4115-A76D-D4C4330E867B}" type="presParOf" srcId="{B662BDD6-A3EE-42C0-A93D-7CF115E89EBE}" destId="{4565D363-09A2-4779-B5E9-499ECB158C63}" srcOrd="0" destOrd="0" presId="urn:microsoft.com/office/officeart/2018/2/layout/IconCircleList"/>
    <dgm:cxn modelId="{9EB37A50-204C-4EEC-BD76-84FDCB094709}" type="presParOf" srcId="{4565D363-09A2-4779-B5E9-499ECB158C63}" destId="{22A13EC9-F55A-418C-8F01-8C50AB59F305}" srcOrd="0" destOrd="0" presId="urn:microsoft.com/office/officeart/2018/2/layout/IconCircleList"/>
    <dgm:cxn modelId="{A76C660F-2D5A-45E8-A8D1-AD018313FC86}" type="presParOf" srcId="{4565D363-09A2-4779-B5E9-499ECB158C63}" destId="{8D8D0453-D979-494C-BD50-73D526D2ACF1}" srcOrd="1" destOrd="0" presId="urn:microsoft.com/office/officeart/2018/2/layout/IconCircleList"/>
    <dgm:cxn modelId="{0E28F97B-2683-4CB6-905E-DA9D3C6766B5}" type="presParOf" srcId="{4565D363-09A2-4779-B5E9-499ECB158C63}" destId="{7B0F5AA8-F6E1-4702-AB49-004B634DD131}" srcOrd="2" destOrd="0" presId="urn:microsoft.com/office/officeart/2018/2/layout/IconCircleList"/>
    <dgm:cxn modelId="{DE7A4223-EF07-406A-B71B-32293E138D88}" type="presParOf" srcId="{4565D363-09A2-4779-B5E9-499ECB158C63}" destId="{C9E1AFFB-F1B0-444C-80D2-E302A793C1C6}" srcOrd="3" destOrd="0" presId="urn:microsoft.com/office/officeart/2018/2/layout/IconCircleList"/>
    <dgm:cxn modelId="{8ED96E42-C67E-4F3D-8A2A-08D0871A3061}" type="presParOf" srcId="{B662BDD6-A3EE-42C0-A93D-7CF115E89EBE}" destId="{5082C990-C1C0-468B-9E6F-7576FF81CA50}" srcOrd="1" destOrd="0" presId="urn:microsoft.com/office/officeart/2018/2/layout/IconCircleList"/>
    <dgm:cxn modelId="{4E38F770-06E8-4890-80E0-591635F26222}" type="presParOf" srcId="{B662BDD6-A3EE-42C0-A93D-7CF115E89EBE}" destId="{0B984105-7D75-4C95-A00A-17AC3A89AE96}" srcOrd="2" destOrd="0" presId="urn:microsoft.com/office/officeart/2018/2/layout/IconCircleList"/>
    <dgm:cxn modelId="{687D91CC-72D8-4FE1-831B-4F9E7626DA77}" type="presParOf" srcId="{0B984105-7D75-4C95-A00A-17AC3A89AE96}" destId="{9ED0CE8B-82AB-4490-8CED-68D70B567ABE}" srcOrd="0" destOrd="0" presId="urn:microsoft.com/office/officeart/2018/2/layout/IconCircleList"/>
    <dgm:cxn modelId="{02086215-7746-484B-A1DF-A56F1B625146}" type="presParOf" srcId="{0B984105-7D75-4C95-A00A-17AC3A89AE96}" destId="{E00151E2-F216-4189-9D79-F9C1CE64D660}" srcOrd="1" destOrd="0" presId="urn:microsoft.com/office/officeart/2018/2/layout/IconCircleList"/>
    <dgm:cxn modelId="{F8DD878C-3FA4-438B-84DD-E8C33E98EDBE}" type="presParOf" srcId="{0B984105-7D75-4C95-A00A-17AC3A89AE96}" destId="{85AA7B61-138B-482D-914D-1A8805345D1A}" srcOrd="2" destOrd="0" presId="urn:microsoft.com/office/officeart/2018/2/layout/IconCircleList"/>
    <dgm:cxn modelId="{74D4B4CE-DA1E-49A1-8552-1BF78A189673}" type="presParOf" srcId="{0B984105-7D75-4C95-A00A-17AC3A89AE96}" destId="{DF095A8B-B2F4-45D2-B2CB-EC80E84F654A}" srcOrd="3" destOrd="0" presId="urn:microsoft.com/office/officeart/2018/2/layout/IconCircleList"/>
    <dgm:cxn modelId="{40E39806-45B5-4DCA-AC83-E1D001344E88}" type="presParOf" srcId="{B662BDD6-A3EE-42C0-A93D-7CF115E89EBE}" destId="{8426B8CD-59B7-437E-A58D-FF479AD411ED}" srcOrd="3" destOrd="0" presId="urn:microsoft.com/office/officeart/2018/2/layout/IconCircleList"/>
    <dgm:cxn modelId="{8FE266B3-3ED4-4F73-849A-127DAA3152BE}" type="presParOf" srcId="{B662BDD6-A3EE-42C0-A93D-7CF115E89EBE}" destId="{E850F683-1A5E-4479-97D0-9E15BF6FE60E}" srcOrd="4" destOrd="0" presId="urn:microsoft.com/office/officeart/2018/2/layout/IconCircleList"/>
    <dgm:cxn modelId="{55986AF4-954D-4799-BEDB-4037182F256F}" type="presParOf" srcId="{E850F683-1A5E-4479-97D0-9E15BF6FE60E}" destId="{4E8A199B-F71C-428D-BC9F-A5633E16545F}" srcOrd="0" destOrd="0" presId="urn:microsoft.com/office/officeart/2018/2/layout/IconCircleList"/>
    <dgm:cxn modelId="{8AC5F75C-4C5D-4420-8914-9D27649660D7}" type="presParOf" srcId="{E850F683-1A5E-4479-97D0-9E15BF6FE60E}" destId="{930E5358-2B09-4D27-8CB6-A17F7B4662F9}" srcOrd="1" destOrd="0" presId="urn:microsoft.com/office/officeart/2018/2/layout/IconCircleList"/>
    <dgm:cxn modelId="{58CB854E-0B83-4E10-BA0C-ECFA26E5B934}" type="presParOf" srcId="{E850F683-1A5E-4479-97D0-9E15BF6FE60E}" destId="{0C2EB589-46E1-4FAB-A812-043626861055}" srcOrd="2" destOrd="0" presId="urn:microsoft.com/office/officeart/2018/2/layout/IconCircleList"/>
    <dgm:cxn modelId="{711631BD-56A3-45E4-9C8F-B935533AB002}" type="presParOf" srcId="{E850F683-1A5E-4479-97D0-9E15BF6FE60E}" destId="{E8D2C52B-E67F-434D-98A7-7D73883D7F5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3FF4B-2545-4B06-B83C-D823B39BB822}">
      <dsp:nvSpPr>
        <dsp:cNvPr id="0" name=""/>
        <dsp:cNvSpPr/>
      </dsp:nvSpPr>
      <dsp:spPr>
        <a:xfrm>
          <a:off x="0" y="44287"/>
          <a:ext cx="1062085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sz="3100" kern="1200"/>
            <a:t>Las cinco “C” del crédito:</a:t>
          </a:r>
          <a:endParaRPr lang="en-US" sz="3100" kern="1200"/>
        </a:p>
      </dsp:txBody>
      <dsp:txXfrm>
        <a:off x="36296" y="80583"/>
        <a:ext cx="10548263" cy="670943"/>
      </dsp:txXfrm>
    </dsp:sp>
    <dsp:sp modelId="{16620B5E-0CCE-4A95-A453-85ADD058E6A3}">
      <dsp:nvSpPr>
        <dsp:cNvPr id="0" name=""/>
        <dsp:cNvSpPr/>
      </dsp:nvSpPr>
      <dsp:spPr>
        <a:xfrm>
          <a:off x="0" y="787822"/>
          <a:ext cx="10620855" cy="3015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7212" tIns="39370" rIns="220472" bIns="39370" numCol="1" spcCol="1270" anchor="t" anchorCtr="0">
          <a:noAutofit/>
        </a:bodyPr>
        <a:lstStyle/>
        <a:p>
          <a:pPr marL="228600" lvl="1" indent="-228600" algn="just" defTabSz="1066800">
            <a:lnSpc>
              <a:spcPct val="90000"/>
            </a:lnSpc>
            <a:spcBef>
              <a:spcPct val="0"/>
            </a:spcBef>
            <a:spcAft>
              <a:spcPct val="20000"/>
            </a:spcAft>
            <a:buChar char="•"/>
          </a:pPr>
          <a:r>
            <a:rPr lang="es-ES" sz="2400" kern="1200" dirty="0"/>
            <a:t>Carácter: historial del cliente al cumplir obligaciones pasadas</a:t>
          </a:r>
          <a:endParaRPr lang="en-US" sz="2400" kern="1200" dirty="0"/>
        </a:p>
        <a:p>
          <a:pPr marL="228600" lvl="1" indent="-228600" algn="just" defTabSz="1066800">
            <a:lnSpc>
              <a:spcPct val="90000"/>
            </a:lnSpc>
            <a:spcBef>
              <a:spcPct val="0"/>
            </a:spcBef>
            <a:spcAft>
              <a:spcPct val="20000"/>
            </a:spcAft>
            <a:buChar char="•"/>
          </a:pPr>
          <a:r>
            <a:rPr lang="es-ES" sz="2400" kern="1200" dirty="0"/>
            <a:t>Capacidad: Determinada por medio de un análisis de estados financieros centrado en los flujos de efectivo disponibles para rembolsar las obligaciones de deuda.</a:t>
          </a:r>
          <a:endParaRPr lang="en-US" sz="2400" kern="1200" dirty="0"/>
        </a:p>
        <a:p>
          <a:pPr marL="228600" lvl="1" indent="-228600" algn="just" defTabSz="1066800">
            <a:lnSpc>
              <a:spcPct val="90000"/>
            </a:lnSpc>
            <a:spcBef>
              <a:spcPct val="0"/>
            </a:spcBef>
            <a:spcAft>
              <a:spcPct val="20000"/>
            </a:spcAft>
            <a:buChar char="•"/>
          </a:pPr>
          <a:r>
            <a:rPr lang="es-ES" sz="2400" kern="1200"/>
            <a:t>Capital: deuda del solicitante con relación al capital</a:t>
          </a:r>
          <a:endParaRPr lang="en-US" sz="2400" kern="1200"/>
        </a:p>
        <a:p>
          <a:pPr marL="228600" lvl="1" indent="-228600" algn="just" defTabSz="1066800">
            <a:lnSpc>
              <a:spcPct val="90000"/>
            </a:lnSpc>
            <a:spcBef>
              <a:spcPct val="0"/>
            </a:spcBef>
            <a:spcAft>
              <a:spcPct val="20000"/>
            </a:spcAft>
            <a:buChar char="•"/>
          </a:pPr>
          <a:r>
            <a:rPr lang="es-ES" sz="2400" kern="1200" dirty="0"/>
            <a:t>Colateral: monto de activos disponibles para garantizar el crédito.</a:t>
          </a:r>
          <a:endParaRPr lang="en-US" sz="2400" kern="1200" dirty="0"/>
        </a:p>
        <a:p>
          <a:pPr marL="228600" lvl="1" indent="-228600" algn="just" defTabSz="1066800">
            <a:lnSpc>
              <a:spcPct val="90000"/>
            </a:lnSpc>
            <a:spcBef>
              <a:spcPct val="0"/>
            </a:spcBef>
            <a:spcAft>
              <a:spcPct val="20000"/>
            </a:spcAft>
            <a:buChar char="•"/>
          </a:pPr>
          <a:r>
            <a:rPr lang="es-ES" sz="2400" kern="1200" dirty="0"/>
            <a:t>Condiciones: de industria y cualquier condición peculiar respecto a la transacción específica</a:t>
          </a:r>
          <a:endParaRPr lang="en-US" sz="2400" kern="1200" dirty="0"/>
        </a:p>
      </dsp:txBody>
      <dsp:txXfrm>
        <a:off x="0" y="787822"/>
        <a:ext cx="10620855" cy="30159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A90B0-CE6E-4F47-B3BE-DE64FB9EE147}">
      <dsp:nvSpPr>
        <dsp:cNvPr id="0" name=""/>
        <dsp:cNvSpPr/>
      </dsp:nvSpPr>
      <dsp:spPr>
        <a:xfrm>
          <a:off x="0" y="469"/>
          <a:ext cx="10620855" cy="10991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918E2-B91D-4A72-B0CA-C10FAFD527DB}">
      <dsp:nvSpPr>
        <dsp:cNvPr id="0" name=""/>
        <dsp:cNvSpPr/>
      </dsp:nvSpPr>
      <dsp:spPr>
        <a:xfrm>
          <a:off x="332504" y="247787"/>
          <a:ext cx="604553" cy="6045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960B32-D3D5-4C2E-8926-3BBDF6F1BA3E}">
      <dsp:nvSpPr>
        <dsp:cNvPr id="0" name=""/>
        <dsp:cNvSpPr/>
      </dsp:nvSpPr>
      <dsp:spPr>
        <a:xfrm>
          <a:off x="1269562" y="469"/>
          <a:ext cx="9351292" cy="1099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31" tIns="116331" rIns="116331" bIns="116331" numCol="1" spcCol="1270" anchor="ctr" anchorCtr="0">
          <a:noAutofit/>
        </a:bodyPr>
        <a:lstStyle/>
        <a:p>
          <a:pPr marL="0" lvl="0" indent="0" algn="l" defTabSz="800100">
            <a:lnSpc>
              <a:spcPct val="100000"/>
            </a:lnSpc>
            <a:spcBef>
              <a:spcPct val="0"/>
            </a:spcBef>
            <a:spcAft>
              <a:spcPct val="35000"/>
            </a:spcAft>
            <a:buNone/>
          </a:pPr>
          <a:r>
            <a:rPr lang="es-ES" sz="1800" kern="1200"/>
            <a:t>Con el plan presente: (6 dólares X 60,000 unidades ) = 360,000 dólares</a:t>
          </a:r>
          <a:endParaRPr lang="en-US" sz="1800" kern="1200"/>
        </a:p>
      </dsp:txBody>
      <dsp:txXfrm>
        <a:off x="1269562" y="469"/>
        <a:ext cx="9351292" cy="1099188"/>
      </dsp:txXfrm>
    </dsp:sp>
    <dsp:sp modelId="{7010FBE1-0418-47C5-BC5F-5AD567500881}">
      <dsp:nvSpPr>
        <dsp:cNvPr id="0" name=""/>
        <dsp:cNvSpPr/>
      </dsp:nvSpPr>
      <dsp:spPr>
        <a:xfrm>
          <a:off x="0" y="1374455"/>
          <a:ext cx="10620855" cy="10991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4887C-4BDB-4FE0-A12C-813E36DF5BA8}">
      <dsp:nvSpPr>
        <dsp:cNvPr id="0" name=""/>
        <dsp:cNvSpPr/>
      </dsp:nvSpPr>
      <dsp:spPr>
        <a:xfrm>
          <a:off x="332504" y="1621773"/>
          <a:ext cx="604553" cy="6045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89ECE-0BD3-4041-96EF-47CFFD77659A}">
      <dsp:nvSpPr>
        <dsp:cNvPr id="0" name=""/>
        <dsp:cNvSpPr/>
      </dsp:nvSpPr>
      <dsp:spPr>
        <a:xfrm>
          <a:off x="1269562" y="1374455"/>
          <a:ext cx="9351292" cy="1099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31" tIns="116331" rIns="116331" bIns="116331" numCol="1" spcCol="1270" anchor="ctr" anchorCtr="0">
          <a:noAutofit/>
        </a:bodyPr>
        <a:lstStyle/>
        <a:p>
          <a:pPr marL="0" lvl="0" indent="0" algn="l" defTabSz="800100">
            <a:lnSpc>
              <a:spcPct val="100000"/>
            </a:lnSpc>
            <a:spcBef>
              <a:spcPct val="0"/>
            </a:spcBef>
            <a:spcAft>
              <a:spcPct val="35000"/>
            </a:spcAft>
            <a:buNone/>
          </a:pPr>
          <a:r>
            <a:rPr lang="es-ES" sz="1800" kern="1200"/>
            <a:t>Con el plan propuesto: (6 dólares X 63,000 unidades) = 378,000 dólares</a:t>
          </a:r>
          <a:endParaRPr lang="en-US" sz="1800" kern="1200"/>
        </a:p>
      </dsp:txBody>
      <dsp:txXfrm>
        <a:off x="1269562" y="1374455"/>
        <a:ext cx="9351292" cy="1099188"/>
      </dsp:txXfrm>
    </dsp:sp>
    <dsp:sp modelId="{FFDC6DF4-543F-4107-83A7-21162FE03F1B}">
      <dsp:nvSpPr>
        <dsp:cNvPr id="0" name=""/>
        <dsp:cNvSpPr/>
      </dsp:nvSpPr>
      <dsp:spPr>
        <a:xfrm>
          <a:off x="0" y="2748441"/>
          <a:ext cx="10620855" cy="10991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FFC1D-3139-482D-882E-7A8A64BC760C}">
      <dsp:nvSpPr>
        <dsp:cNvPr id="0" name=""/>
        <dsp:cNvSpPr/>
      </dsp:nvSpPr>
      <dsp:spPr>
        <a:xfrm>
          <a:off x="332504" y="2995759"/>
          <a:ext cx="604553" cy="6045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B44B1E-E03C-4C0B-91B6-69CD1132A21A}">
      <dsp:nvSpPr>
        <dsp:cNvPr id="0" name=""/>
        <dsp:cNvSpPr/>
      </dsp:nvSpPr>
      <dsp:spPr>
        <a:xfrm>
          <a:off x="1269562" y="2748441"/>
          <a:ext cx="9351292" cy="1099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31" tIns="116331" rIns="116331" bIns="116331" numCol="1" spcCol="1270" anchor="ctr" anchorCtr="0">
          <a:noAutofit/>
        </a:bodyPr>
        <a:lstStyle/>
        <a:p>
          <a:pPr marL="0" lvl="0" indent="0" algn="l" defTabSz="800100">
            <a:lnSpc>
              <a:spcPct val="100000"/>
            </a:lnSpc>
            <a:spcBef>
              <a:spcPct val="0"/>
            </a:spcBef>
            <a:spcAft>
              <a:spcPct val="35000"/>
            </a:spcAft>
            <a:buNone/>
          </a:pPr>
          <a:r>
            <a:rPr lang="es-ES" sz="1800" kern="1200"/>
            <a:t>La rotación de las cuentas por cobrar es el número de veces al año que las cuentas por cobrar de la empresa se convierten realmente en efectivo. Se calcula dividiendo 365 (supuestamente el número de días en un año) entre el periodo promedio de cobro.</a:t>
          </a:r>
          <a:endParaRPr lang="en-US" sz="1800" kern="1200"/>
        </a:p>
      </dsp:txBody>
      <dsp:txXfrm>
        <a:off x="1269562" y="2748441"/>
        <a:ext cx="9351292" cy="1099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6272A-5239-4C8C-89D5-2180BE9C230F}">
      <dsp:nvSpPr>
        <dsp:cNvPr id="0" name=""/>
        <dsp:cNvSpPr/>
      </dsp:nvSpPr>
      <dsp:spPr>
        <a:xfrm>
          <a:off x="1800427" y="35687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39E3F0-ABF6-4288-B38C-30F185558E86}">
      <dsp:nvSpPr>
        <dsp:cNvPr id="0" name=""/>
        <dsp:cNvSpPr/>
      </dsp:nvSpPr>
      <dsp:spPr>
        <a:xfrm>
          <a:off x="612427" y="277122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s-ES" sz="2300" b="1" kern="1200"/>
            <a:t>Con el plan presente: 365 / 30 = 12.2</a:t>
          </a:r>
          <a:endParaRPr lang="en-US" sz="2300" kern="1200"/>
        </a:p>
      </dsp:txBody>
      <dsp:txXfrm>
        <a:off x="612427" y="2771220"/>
        <a:ext cx="4320000" cy="720000"/>
      </dsp:txXfrm>
    </dsp:sp>
    <dsp:sp modelId="{CD5899A2-C0C5-453A-A378-9E352380E075}">
      <dsp:nvSpPr>
        <dsp:cNvPr id="0" name=""/>
        <dsp:cNvSpPr/>
      </dsp:nvSpPr>
      <dsp:spPr>
        <a:xfrm>
          <a:off x="6876427" y="35687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7269F5-145B-4BC8-9761-9FC3FB8A59F1}">
      <dsp:nvSpPr>
        <dsp:cNvPr id="0" name=""/>
        <dsp:cNvSpPr/>
      </dsp:nvSpPr>
      <dsp:spPr>
        <a:xfrm>
          <a:off x="5688427" y="277122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s-ES" sz="2300" b="1" kern="1200"/>
            <a:t>Con el plan propuesto: 365 / 45 = 8.1</a:t>
          </a:r>
          <a:endParaRPr lang="en-US" sz="2300" kern="1200"/>
        </a:p>
      </dsp:txBody>
      <dsp:txXfrm>
        <a:off x="5688427" y="2771220"/>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CF5A6-BC0D-4D9A-ABB0-D4315CD978AF}">
      <dsp:nvSpPr>
        <dsp:cNvPr id="0" name=""/>
        <dsp:cNvSpPr/>
      </dsp:nvSpPr>
      <dsp:spPr>
        <a:xfrm>
          <a:off x="0" y="469"/>
          <a:ext cx="10620855" cy="10991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4E53E-904D-47F4-A5F8-67567CC183A5}">
      <dsp:nvSpPr>
        <dsp:cNvPr id="0" name=""/>
        <dsp:cNvSpPr/>
      </dsp:nvSpPr>
      <dsp:spPr>
        <a:xfrm>
          <a:off x="332504" y="247787"/>
          <a:ext cx="604553" cy="6045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B558F-F329-4FEC-84C6-C5FEB4638509}">
      <dsp:nvSpPr>
        <dsp:cNvPr id="0" name=""/>
        <dsp:cNvSpPr/>
      </dsp:nvSpPr>
      <dsp:spPr>
        <a:xfrm>
          <a:off x="1269562" y="469"/>
          <a:ext cx="9351292" cy="1099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31" tIns="116331" rIns="116331" bIns="116331" numCol="1" spcCol="1270" anchor="ctr" anchorCtr="0">
          <a:noAutofit/>
        </a:bodyPr>
        <a:lstStyle/>
        <a:p>
          <a:pPr marL="0" lvl="0" indent="0" algn="l" defTabSz="1111250">
            <a:lnSpc>
              <a:spcPct val="100000"/>
            </a:lnSpc>
            <a:spcBef>
              <a:spcPct val="0"/>
            </a:spcBef>
            <a:spcAft>
              <a:spcPct val="35000"/>
            </a:spcAft>
            <a:buNone/>
          </a:pPr>
          <a:r>
            <a:rPr lang="es-ES" sz="2500" b="1" kern="1200"/>
            <a:t>Con el plan propuesto: (0.02 x 10 dólares/unidad X 63,000 unidades) = 	$12,600</a:t>
          </a:r>
          <a:endParaRPr lang="en-US" sz="2500" kern="1200"/>
        </a:p>
      </dsp:txBody>
      <dsp:txXfrm>
        <a:off x="1269562" y="469"/>
        <a:ext cx="9351292" cy="1099188"/>
      </dsp:txXfrm>
    </dsp:sp>
    <dsp:sp modelId="{16C36D03-BF8E-404A-A567-DFC591B6ED3C}">
      <dsp:nvSpPr>
        <dsp:cNvPr id="0" name=""/>
        <dsp:cNvSpPr/>
      </dsp:nvSpPr>
      <dsp:spPr>
        <a:xfrm>
          <a:off x="0" y="1374455"/>
          <a:ext cx="10620855" cy="10991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7D4FF-BB91-4B37-892F-218DB2D5CE98}">
      <dsp:nvSpPr>
        <dsp:cNvPr id="0" name=""/>
        <dsp:cNvSpPr/>
      </dsp:nvSpPr>
      <dsp:spPr>
        <a:xfrm>
          <a:off x="332504" y="1621773"/>
          <a:ext cx="604553" cy="6045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B13C2-A239-4036-B85B-B40991EAB6E5}">
      <dsp:nvSpPr>
        <dsp:cNvPr id="0" name=""/>
        <dsp:cNvSpPr/>
      </dsp:nvSpPr>
      <dsp:spPr>
        <a:xfrm>
          <a:off x="1269562" y="1374455"/>
          <a:ext cx="9351292" cy="1099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31" tIns="116331" rIns="116331" bIns="116331" numCol="1" spcCol="1270" anchor="ctr" anchorCtr="0">
          <a:noAutofit/>
        </a:bodyPr>
        <a:lstStyle/>
        <a:p>
          <a:pPr marL="0" lvl="0" indent="0" algn="l" defTabSz="1111250">
            <a:lnSpc>
              <a:spcPct val="100000"/>
            </a:lnSpc>
            <a:spcBef>
              <a:spcPct val="0"/>
            </a:spcBef>
            <a:spcAft>
              <a:spcPct val="35000"/>
            </a:spcAft>
            <a:buNone/>
          </a:pPr>
          <a:r>
            <a:rPr lang="es-ES" sz="2500" b="1" kern="1200"/>
            <a:t>Con el plan presente: (0.01 x 10 dólares/unidad X 60,000 unidades) =	</a:t>
          </a:r>
          <a:r>
            <a:rPr lang="es-ES" sz="2500" b="1" u="sng" kern="1200"/>
            <a:t>$  6,000</a:t>
          </a:r>
          <a:endParaRPr lang="en-US" sz="2500" kern="1200"/>
        </a:p>
      </dsp:txBody>
      <dsp:txXfrm>
        <a:off x="1269562" y="1374455"/>
        <a:ext cx="9351292" cy="1099188"/>
      </dsp:txXfrm>
    </dsp:sp>
    <dsp:sp modelId="{78276CB4-E4FA-4DC9-A279-F5E6C3A20DF1}">
      <dsp:nvSpPr>
        <dsp:cNvPr id="0" name=""/>
        <dsp:cNvSpPr/>
      </dsp:nvSpPr>
      <dsp:spPr>
        <a:xfrm>
          <a:off x="0" y="2748441"/>
          <a:ext cx="10620855" cy="10991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E6E10D-DB0C-4C8E-A667-A0A7AD667713}">
      <dsp:nvSpPr>
        <dsp:cNvPr id="0" name=""/>
        <dsp:cNvSpPr/>
      </dsp:nvSpPr>
      <dsp:spPr>
        <a:xfrm>
          <a:off x="332504" y="2995759"/>
          <a:ext cx="604553" cy="6045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1B6CD4-F18C-4EC9-9DB2-1C69FF7FE371}">
      <dsp:nvSpPr>
        <dsp:cNvPr id="0" name=""/>
        <dsp:cNvSpPr/>
      </dsp:nvSpPr>
      <dsp:spPr>
        <a:xfrm>
          <a:off x="1269562" y="2748441"/>
          <a:ext cx="9351292" cy="1099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331" tIns="116331" rIns="116331" bIns="116331" numCol="1" spcCol="1270" anchor="ctr" anchorCtr="0">
          <a:noAutofit/>
        </a:bodyPr>
        <a:lstStyle/>
        <a:p>
          <a:pPr marL="0" lvl="0" indent="0" algn="l" defTabSz="1111250">
            <a:lnSpc>
              <a:spcPct val="100000"/>
            </a:lnSpc>
            <a:spcBef>
              <a:spcPct val="0"/>
            </a:spcBef>
            <a:spcAft>
              <a:spcPct val="35000"/>
            </a:spcAft>
            <a:buNone/>
          </a:pPr>
          <a:r>
            <a:rPr lang="es-ES" sz="2500" b="1" kern="1200"/>
            <a:t>Costo de deudas incobrables marginales					$  6,600</a:t>
          </a:r>
          <a:endParaRPr lang="en-US" sz="2500" kern="1200"/>
        </a:p>
      </dsp:txBody>
      <dsp:txXfrm>
        <a:off x="1269562" y="2748441"/>
        <a:ext cx="9351292" cy="10991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13EC9-F55A-418C-8F01-8C50AB59F305}">
      <dsp:nvSpPr>
        <dsp:cNvPr id="0" name=""/>
        <dsp:cNvSpPr/>
      </dsp:nvSpPr>
      <dsp:spPr>
        <a:xfrm>
          <a:off x="113992" y="1473585"/>
          <a:ext cx="900929" cy="9009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D0453-D979-494C-BD50-73D526D2ACF1}">
      <dsp:nvSpPr>
        <dsp:cNvPr id="0" name=""/>
        <dsp:cNvSpPr/>
      </dsp:nvSpPr>
      <dsp:spPr>
        <a:xfrm>
          <a:off x="303187" y="1662780"/>
          <a:ext cx="522539" cy="522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E1AFFB-F1B0-444C-80D2-E302A793C1C6}">
      <dsp:nvSpPr>
        <dsp:cNvPr id="0" name=""/>
        <dsp:cNvSpPr/>
      </dsp:nvSpPr>
      <dsp:spPr>
        <a:xfrm>
          <a:off x="1207978" y="1473585"/>
          <a:ext cx="2123620" cy="90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b="1" kern="1200"/>
            <a:t>Descuentos por pago en efectivo</a:t>
          </a:r>
          <a:endParaRPr lang="en-US" sz="1900" kern="1200"/>
        </a:p>
      </dsp:txBody>
      <dsp:txXfrm>
        <a:off x="1207978" y="1473585"/>
        <a:ext cx="2123620" cy="900929"/>
      </dsp:txXfrm>
    </dsp:sp>
    <dsp:sp modelId="{9ED0CE8B-82AB-4490-8CED-68D70B567ABE}">
      <dsp:nvSpPr>
        <dsp:cNvPr id="0" name=""/>
        <dsp:cNvSpPr/>
      </dsp:nvSpPr>
      <dsp:spPr>
        <a:xfrm>
          <a:off x="3701624" y="1473585"/>
          <a:ext cx="900929" cy="9009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151E2-F216-4189-9D79-F9C1CE64D660}">
      <dsp:nvSpPr>
        <dsp:cNvPr id="0" name=""/>
        <dsp:cNvSpPr/>
      </dsp:nvSpPr>
      <dsp:spPr>
        <a:xfrm>
          <a:off x="3890819" y="1662780"/>
          <a:ext cx="522539" cy="522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95A8B-B2F4-45D2-B2CB-EC80E84F654A}">
      <dsp:nvSpPr>
        <dsp:cNvPr id="0" name=""/>
        <dsp:cNvSpPr/>
      </dsp:nvSpPr>
      <dsp:spPr>
        <a:xfrm>
          <a:off x="4795610" y="1473585"/>
          <a:ext cx="2123620" cy="90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b="1" kern="1200"/>
            <a:t>Periodo de descuento por pago en efectivo</a:t>
          </a:r>
          <a:endParaRPr lang="en-US" sz="1900" kern="1200"/>
        </a:p>
      </dsp:txBody>
      <dsp:txXfrm>
        <a:off x="4795610" y="1473585"/>
        <a:ext cx="2123620" cy="900929"/>
      </dsp:txXfrm>
    </dsp:sp>
    <dsp:sp modelId="{4E8A199B-F71C-428D-BC9F-A5633E16545F}">
      <dsp:nvSpPr>
        <dsp:cNvPr id="0" name=""/>
        <dsp:cNvSpPr/>
      </dsp:nvSpPr>
      <dsp:spPr>
        <a:xfrm>
          <a:off x="7289255" y="1473585"/>
          <a:ext cx="900929" cy="90092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0E5358-2B09-4D27-8CB6-A17F7B4662F9}">
      <dsp:nvSpPr>
        <dsp:cNvPr id="0" name=""/>
        <dsp:cNvSpPr/>
      </dsp:nvSpPr>
      <dsp:spPr>
        <a:xfrm>
          <a:off x="7478451" y="1662780"/>
          <a:ext cx="522539" cy="5225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2C52B-E67F-434D-98A7-7D73883D7F54}">
      <dsp:nvSpPr>
        <dsp:cNvPr id="0" name=""/>
        <dsp:cNvSpPr/>
      </dsp:nvSpPr>
      <dsp:spPr>
        <a:xfrm>
          <a:off x="8383242" y="1473585"/>
          <a:ext cx="2123620" cy="900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s-ES" sz="1900" b="1" kern="1200"/>
            <a:t>Periodo de crédito</a:t>
          </a:r>
          <a:endParaRPr lang="en-US" sz="1900" kern="1200"/>
        </a:p>
      </dsp:txBody>
      <dsp:txXfrm>
        <a:off x="8383242" y="1473585"/>
        <a:ext cx="2123620" cy="9009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3338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151485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7477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425467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3189139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368331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16195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43882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223517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253669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4/2/2024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28237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4/2/2024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‹Nº›</a:t>
            </a:fld>
            <a:endParaRPr lang="en-US"/>
          </a:p>
        </p:txBody>
      </p:sp>
    </p:spTree>
    <p:extLst>
      <p:ext uri="{BB962C8B-B14F-4D97-AF65-F5344CB8AC3E}">
        <p14:creationId xmlns:p14="http://schemas.microsoft.com/office/powerpoint/2010/main" val="22253871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89" r:id="rId7"/>
    <p:sldLayoutId id="2147483688" r:id="rId8"/>
    <p:sldLayoutId id="2147483687" r:id="rId9"/>
    <p:sldLayoutId id="2147483686" r:id="rId10"/>
    <p:sldLayoutId id="2147483679"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5B7232-85BB-4414-A179-E092BB02C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xplosión de pintura de color en un fondo blanco">
            <a:extLst>
              <a:ext uri="{FF2B5EF4-FFF2-40B4-BE49-F238E27FC236}">
                <a16:creationId xmlns:a16="http://schemas.microsoft.com/office/drawing/2014/main" id="{C2FF3125-90A6-F18F-6C61-357FDBA7D4B2}"/>
              </a:ext>
            </a:extLst>
          </p:cNvPr>
          <p:cNvPicPr>
            <a:picLocks noChangeAspect="1"/>
          </p:cNvPicPr>
          <p:nvPr/>
        </p:nvPicPr>
        <p:blipFill rotWithShape="1">
          <a:blip r:embed="rId2"/>
          <a:srcRect t="25361" r="-1" b="24850"/>
          <a:stretch/>
        </p:blipFill>
        <p:spPr>
          <a:xfrm>
            <a:off x="-5035" y="10"/>
            <a:ext cx="10177735" cy="5067290"/>
          </a:xfrm>
          <a:prstGeom prst="rect">
            <a:avLst/>
          </a:prstGeom>
        </p:spPr>
      </p:pic>
      <p:sp>
        <p:nvSpPr>
          <p:cNvPr id="2" name="Título 1">
            <a:extLst>
              <a:ext uri="{FF2B5EF4-FFF2-40B4-BE49-F238E27FC236}">
                <a16:creationId xmlns:a16="http://schemas.microsoft.com/office/drawing/2014/main" id="{2A218840-55AC-6C20-7A1F-651E90186AFF}"/>
              </a:ext>
            </a:extLst>
          </p:cNvPr>
          <p:cNvSpPr>
            <a:spLocks noGrp="1"/>
          </p:cNvSpPr>
          <p:nvPr>
            <p:ph type="ctrTitle"/>
          </p:nvPr>
        </p:nvSpPr>
        <p:spPr>
          <a:xfrm>
            <a:off x="5576341" y="914399"/>
            <a:ext cx="5967960" cy="3117553"/>
          </a:xfrm>
        </p:spPr>
        <p:txBody>
          <a:bodyPr anchor="t">
            <a:normAutofit/>
          </a:bodyPr>
          <a:lstStyle/>
          <a:p>
            <a:pPr algn="r"/>
            <a:r>
              <a:rPr lang="es-ES" dirty="0"/>
              <a:t>Capital de trabajo y administración de activos corrientes</a:t>
            </a:r>
            <a:endParaRPr lang="es-GT" dirty="0"/>
          </a:p>
        </p:txBody>
      </p:sp>
      <p:sp>
        <p:nvSpPr>
          <p:cNvPr id="3" name="Subtítulo 2">
            <a:extLst>
              <a:ext uri="{FF2B5EF4-FFF2-40B4-BE49-F238E27FC236}">
                <a16:creationId xmlns:a16="http://schemas.microsoft.com/office/drawing/2014/main" id="{390B4F20-870B-6A8F-A597-D4270FB94C85}"/>
              </a:ext>
            </a:extLst>
          </p:cNvPr>
          <p:cNvSpPr>
            <a:spLocks noGrp="1"/>
          </p:cNvSpPr>
          <p:nvPr>
            <p:ph type="subTitle" idx="1"/>
          </p:nvPr>
        </p:nvSpPr>
        <p:spPr>
          <a:xfrm>
            <a:off x="1981200" y="5560042"/>
            <a:ext cx="8271879" cy="542343"/>
          </a:xfrm>
        </p:spPr>
        <p:txBody>
          <a:bodyPr>
            <a:normAutofit/>
          </a:bodyPr>
          <a:lstStyle/>
          <a:p>
            <a:pPr algn="r"/>
            <a:r>
              <a:rPr lang="es-ES" b="1" dirty="0"/>
              <a:t>Administración de Cuentas por Cobrar</a:t>
            </a:r>
            <a:endParaRPr lang="es-GT" b="1" dirty="0"/>
          </a:p>
        </p:txBody>
      </p:sp>
    </p:spTree>
    <p:extLst>
      <p:ext uri="{BB962C8B-B14F-4D97-AF65-F5344CB8AC3E}">
        <p14:creationId xmlns:p14="http://schemas.microsoft.com/office/powerpoint/2010/main" val="34363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275A9-7436-1BEA-EC85-8F7CCC1CDEBA}"/>
              </a:ext>
            </a:extLst>
          </p:cNvPr>
          <p:cNvSpPr>
            <a:spLocks noGrp="1"/>
          </p:cNvSpPr>
          <p:nvPr>
            <p:ph type="title"/>
          </p:nvPr>
        </p:nvSpPr>
        <p:spPr/>
        <p:txBody>
          <a:bodyPr/>
          <a:lstStyle/>
          <a:p>
            <a:r>
              <a:rPr lang="es-ES" dirty="0"/>
              <a:t>Rotación de las cuentas por cobrar</a:t>
            </a:r>
            <a:endParaRPr lang="es-GT" dirty="0"/>
          </a:p>
        </p:txBody>
      </p:sp>
      <p:graphicFrame>
        <p:nvGraphicFramePr>
          <p:cNvPr id="5" name="Marcador de contenido 2">
            <a:extLst>
              <a:ext uri="{FF2B5EF4-FFF2-40B4-BE49-F238E27FC236}">
                <a16:creationId xmlns:a16="http://schemas.microsoft.com/office/drawing/2014/main" id="{2A520F64-4597-718E-B2D5-835263575D22}"/>
              </a:ext>
            </a:extLst>
          </p:cNvPr>
          <p:cNvGraphicFramePr>
            <a:graphicFrameLocks noGrp="1"/>
          </p:cNvGraphicFramePr>
          <p:nvPr>
            <p:ph idx="1"/>
          </p:nvPr>
        </p:nvGraphicFramePr>
        <p:xfrm>
          <a:off x="652371" y="2095500"/>
          <a:ext cx="10620855" cy="384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49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C10EA7-3671-A64E-02F4-D1A6725B6416}"/>
              </a:ext>
            </a:extLst>
          </p:cNvPr>
          <p:cNvSpPr>
            <a:spLocks noGrp="1"/>
          </p:cNvSpPr>
          <p:nvPr>
            <p:ph type="title"/>
          </p:nvPr>
        </p:nvSpPr>
        <p:spPr/>
        <p:txBody>
          <a:bodyPr>
            <a:normAutofit fontScale="90000"/>
          </a:bodyPr>
          <a:lstStyle/>
          <a:p>
            <a:r>
              <a:rPr lang="es-ES" dirty="0"/>
              <a:t>Inversión Promedio en las Cuentas por Cobrar</a:t>
            </a:r>
            <a:endParaRPr lang="es-GT" dirty="0"/>
          </a:p>
        </p:txBody>
      </p:sp>
      <p:sp>
        <p:nvSpPr>
          <p:cNvPr id="3" name="Marcador de contenido 2">
            <a:extLst>
              <a:ext uri="{FF2B5EF4-FFF2-40B4-BE49-F238E27FC236}">
                <a16:creationId xmlns:a16="http://schemas.microsoft.com/office/drawing/2014/main" id="{D73A4CB3-A1C6-457C-797C-BF5CD32DF582}"/>
              </a:ext>
            </a:extLst>
          </p:cNvPr>
          <p:cNvSpPr>
            <a:spLocks noGrp="1"/>
          </p:cNvSpPr>
          <p:nvPr>
            <p:ph idx="1"/>
          </p:nvPr>
        </p:nvSpPr>
        <p:spPr/>
        <p:txBody>
          <a:bodyPr>
            <a:normAutofit/>
          </a:bodyPr>
          <a:lstStyle/>
          <a:p>
            <a:pPr marL="0" indent="0">
              <a:buNone/>
            </a:pPr>
            <a:r>
              <a:rPr lang="es-ES" sz="3600" b="1" dirty="0"/>
              <a:t>Con el plan presente: $360,000 / 12.2 = $29,508</a:t>
            </a:r>
          </a:p>
          <a:p>
            <a:pPr marL="0" indent="0">
              <a:buNone/>
            </a:pPr>
            <a:r>
              <a:rPr lang="es-ES" sz="3600" b="1" dirty="0"/>
              <a:t>Con el plan propuesto: $378,000 / 8.1 = $46,667</a:t>
            </a:r>
            <a:endParaRPr lang="es-GT" sz="3600" b="1" dirty="0"/>
          </a:p>
        </p:txBody>
      </p:sp>
    </p:spTree>
    <p:extLst>
      <p:ext uri="{BB962C8B-B14F-4D97-AF65-F5344CB8AC3E}">
        <p14:creationId xmlns:p14="http://schemas.microsoft.com/office/powerpoint/2010/main" val="6571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19BB6-DCF5-45BE-E46A-0EA18D644795}"/>
              </a:ext>
            </a:extLst>
          </p:cNvPr>
          <p:cNvSpPr>
            <a:spLocks noGrp="1"/>
          </p:cNvSpPr>
          <p:nvPr>
            <p:ph type="title"/>
          </p:nvPr>
        </p:nvSpPr>
        <p:spPr/>
        <p:txBody>
          <a:bodyPr>
            <a:normAutofit fontScale="90000"/>
          </a:bodyPr>
          <a:lstStyle/>
          <a:p>
            <a:r>
              <a:rPr lang="es-ES" dirty="0"/>
              <a:t>Costo de la Inversión Marginal en las Cuentas por cobrar</a:t>
            </a:r>
            <a:endParaRPr lang="es-GT" dirty="0"/>
          </a:p>
        </p:txBody>
      </p:sp>
      <p:sp>
        <p:nvSpPr>
          <p:cNvPr id="3" name="Marcador de contenido 2">
            <a:extLst>
              <a:ext uri="{FF2B5EF4-FFF2-40B4-BE49-F238E27FC236}">
                <a16:creationId xmlns:a16="http://schemas.microsoft.com/office/drawing/2014/main" id="{BA4FF26B-208C-DD09-A138-0A346250EB5F}"/>
              </a:ext>
            </a:extLst>
          </p:cNvPr>
          <p:cNvSpPr>
            <a:spLocks noGrp="1"/>
          </p:cNvSpPr>
          <p:nvPr>
            <p:ph idx="1"/>
          </p:nvPr>
        </p:nvSpPr>
        <p:spPr/>
        <p:txBody>
          <a:bodyPr>
            <a:normAutofit lnSpcReduction="10000"/>
          </a:bodyPr>
          <a:lstStyle/>
          <a:p>
            <a:pPr marL="0" indent="0">
              <a:buNone/>
            </a:pPr>
            <a:r>
              <a:rPr lang="es-ES" b="1" dirty="0"/>
              <a:t>    Inversión promedio con el plan propuesto		$46,667</a:t>
            </a:r>
          </a:p>
          <a:p>
            <a:pPr>
              <a:buFontTx/>
              <a:buChar char="-"/>
            </a:pPr>
            <a:r>
              <a:rPr lang="es-ES" b="1" dirty="0"/>
              <a:t>Inversión promedio con el plan presente		</a:t>
            </a:r>
            <a:r>
              <a:rPr lang="es-ES" b="1" u="sng" dirty="0"/>
              <a:t>$29,508</a:t>
            </a:r>
          </a:p>
          <a:p>
            <a:pPr marL="0" indent="0">
              <a:buNone/>
            </a:pPr>
            <a:r>
              <a:rPr lang="es-ES" b="1" dirty="0"/>
              <a:t>    Inversión marginal en las cuentas por cobrar		$17,159</a:t>
            </a:r>
          </a:p>
          <a:p>
            <a:pPr marL="0" indent="0">
              <a:buNone/>
            </a:pPr>
            <a:r>
              <a:rPr lang="es-ES" b="1" dirty="0"/>
              <a:t>X  Rendimiento requerido de la inversión			</a:t>
            </a:r>
            <a:r>
              <a:rPr lang="es-ES" b="1" u="sng" dirty="0"/>
              <a:t>      0.15</a:t>
            </a:r>
          </a:p>
          <a:p>
            <a:pPr marL="0" indent="0">
              <a:buNone/>
            </a:pPr>
            <a:r>
              <a:rPr lang="es-ES" b="1" dirty="0"/>
              <a:t>Costo de la inversión marginal en las cuentas por cobrar	$2,573.85</a:t>
            </a:r>
          </a:p>
          <a:p>
            <a:pPr marL="0" indent="0" algn="just">
              <a:buNone/>
            </a:pPr>
            <a:r>
              <a:rPr lang="es-ES" b="1" dirty="0"/>
              <a:t>El valor resultante $2,574 se considera un costo porque representa el monto máximo que se podría haber ganado de los $17,159 si estos se hubieran colocado en la mejor alternativa de inversión de riesgo similar disponible en el rendimiento sobre la inversión del 15% que requiere la empresa.</a:t>
            </a:r>
            <a:endParaRPr lang="es-GT" b="1" dirty="0"/>
          </a:p>
        </p:txBody>
      </p:sp>
    </p:spTree>
    <p:extLst>
      <p:ext uri="{BB962C8B-B14F-4D97-AF65-F5344CB8AC3E}">
        <p14:creationId xmlns:p14="http://schemas.microsoft.com/office/powerpoint/2010/main" val="4134371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8FEF9-E8A8-DF87-4531-A8204B9A57FD}"/>
              </a:ext>
            </a:extLst>
          </p:cNvPr>
          <p:cNvSpPr>
            <a:spLocks noGrp="1"/>
          </p:cNvSpPr>
          <p:nvPr>
            <p:ph type="title"/>
          </p:nvPr>
        </p:nvSpPr>
        <p:spPr>
          <a:xfrm>
            <a:off x="652371" y="914400"/>
            <a:ext cx="3424329" cy="5029200"/>
          </a:xfrm>
        </p:spPr>
        <p:txBody>
          <a:bodyPr anchor="t">
            <a:normAutofit/>
          </a:bodyPr>
          <a:lstStyle/>
          <a:p>
            <a:r>
              <a:rPr lang="es-ES" sz="3200"/>
              <a:t>Costo de Deudas Incobrables marginales</a:t>
            </a:r>
            <a:endParaRPr lang="es-GT" sz="3200"/>
          </a:p>
        </p:txBody>
      </p:sp>
      <p:sp>
        <p:nvSpPr>
          <p:cNvPr id="3" name="Marcador de contenido 2">
            <a:extLst>
              <a:ext uri="{FF2B5EF4-FFF2-40B4-BE49-F238E27FC236}">
                <a16:creationId xmlns:a16="http://schemas.microsoft.com/office/drawing/2014/main" id="{88A49BE2-B759-80EE-1B3F-E3A801379DC1}"/>
              </a:ext>
            </a:extLst>
          </p:cNvPr>
          <p:cNvSpPr>
            <a:spLocks noGrp="1"/>
          </p:cNvSpPr>
          <p:nvPr>
            <p:ph idx="1"/>
          </p:nvPr>
        </p:nvSpPr>
        <p:spPr>
          <a:xfrm>
            <a:off x="4872868" y="914400"/>
            <a:ext cx="6404732" cy="5029200"/>
          </a:xfrm>
        </p:spPr>
        <p:txBody>
          <a:bodyPr>
            <a:normAutofit/>
          </a:bodyPr>
          <a:lstStyle/>
          <a:p>
            <a:pPr marL="0" indent="0" algn="just">
              <a:buNone/>
            </a:pPr>
            <a:r>
              <a:rPr lang="es-ES" sz="3600" b="1" dirty="0"/>
              <a:t>Se calcula obteniendo la diferencia entre los niveles de deudas incobrables antes y después de la relajación propuesta de los estándares de crédito.</a:t>
            </a:r>
            <a:endParaRPr lang="es-GT" sz="3600" b="1" dirty="0"/>
          </a:p>
        </p:txBody>
      </p:sp>
    </p:spTree>
    <p:extLst>
      <p:ext uri="{BB962C8B-B14F-4D97-AF65-F5344CB8AC3E}">
        <p14:creationId xmlns:p14="http://schemas.microsoft.com/office/powerpoint/2010/main" val="174288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69493-B2FD-4C04-E6AC-5ACFDA753D5E}"/>
              </a:ext>
            </a:extLst>
          </p:cNvPr>
          <p:cNvSpPr>
            <a:spLocks noGrp="1"/>
          </p:cNvSpPr>
          <p:nvPr>
            <p:ph type="title"/>
          </p:nvPr>
        </p:nvSpPr>
        <p:spPr/>
        <p:txBody>
          <a:bodyPr>
            <a:normAutofit fontScale="90000"/>
          </a:bodyPr>
          <a:lstStyle/>
          <a:p>
            <a:r>
              <a:rPr lang="es-ES" dirty="0"/>
              <a:t>Costo de Deudas Incobrables Marginales</a:t>
            </a:r>
            <a:endParaRPr lang="es-GT" dirty="0"/>
          </a:p>
        </p:txBody>
      </p:sp>
      <p:graphicFrame>
        <p:nvGraphicFramePr>
          <p:cNvPr id="5" name="Marcador de contenido 2">
            <a:extLst>
              <a:ext uri="{FF2B5EF4-FFF2-40B4-BE49-F238E27FC236}">
                <a16:creationId xmlns:a16="http://schemas.microsoft.com/office/drawing/2014/main" id="{47664F2E-2FAB-52ED-B22B-38C928943908}"/>
              </a:ext>
            </a:extLst>
          </p:cNvPr>
          <p:cNvGraphicFramePr>
            <a:graphicFrameLocks noGrp="1"/>
          </p:cNvGraphicFramePr>
          <p:nvPr>
            <p:ph idx="1"/>
          </p:nvPr>
        </p:nvGraphicFramePr>
        <p:xfrm>
          <a:off x="652371" y="2095500"/>
          <a:ext cx="10620855" cy="384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77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47FAB-79DC-5B28-7088-3143E4B86DBB}"/>
              </a:ext>
            </a:extLst>
          </p:cNvPr>
          <p:cNvSpPr>
            <a:spLocks noGrp="1"/>
          </p:cNvSpPr>
          <p:nvPr>
            <p:ph type="title"/>
          </p:nvPr>
        </p:nvSpPr>
        <p:spPr>
          <a:xfrm>
            <a:off x="652371" y="914400"/>
            <a:ext cx="3424329" cy="2067859"/>
          </a:xfrm>
        </p:spPr>
        <p:txBody>
          <a:bodyPr anchor="t">
            <a:normAutofit/>
          </a:bodyPr>
          <a:lstStyle/>
          <a:p>
            <a:pPr>
              <a:lnSpc>
                <a:spcPct val="110000"/>
              </a:lnSpc>
            </a:pPr>
            <a:r>
              <a:rPr lang="es-ES" sz="2200"/>
              <a:t>Toma de Decisiones sobre Estándares de Crédito</a:t>
            </a:r>
            <a:endParaRPr lang="es-GT" sz="2200"/>
          </a:p>
        </p:txBody>
      </p:sp>
      <p:pic>
        <p:nvPicPr>
          <p:cNvPr id="7" name="Graphic 6" descr="Banco sólido">
            <a:extLst>
              <a:ext uri="{FF2B5EF4-FFF2-40B4-BE49-F238E27FC236}">
                <a16:creationId xmlns:a16="http://schemas.microsoft.com/office/drawing/2014/main" id="{672613B7-0E5B-2D74-61DC-D17B60279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951" y="3288432"/>
            <a:ext cx="2655168" cy="2655168"/>
          </a:xfrm>
          <a:prstGeom prst="rect">
            <a:avLst/>
          </a:prstGeom>
        </p:spPr>
      </p:pic>
      <p:sp>
        <p:nvSpPr>
          <p:cNvPr id="3" name="Marcador de contenido 2">
            <a:extLst>
              <a:ext uri="{FF2B5EF4-FFF2-40B4-BE49-F238E27FC236}">
                <a16:creationId xmlns:a16="http://schemas.microsoft.com/office/drawing/2014/main" id="{F7AFA58F-A909-4DFD-4915-47152BAE54F5}"/>
              </a:ext>
            </a:extLst>
          </p:cNvPr>
          <p:cNvSpPr>
            <a:spLocks noGrp="1"/>
          </p:cNvSpPr>
          <p:nvPr>
            <p:ph idx="1"/>
          </p:nvPr>
        </p:nvSpPr>
        <p:spPr>
          <a:xfrm>
            <a:off x="4076700" y="914400"/>
            <a:ext cx="7585648" cy="5029200"/>
          </a:xfrm>
        </p:spPr>
        <p:txBody>
          <a:bodyPr>
            <a:noAutofit/>
          </a:bodyPr>
          <a:lstStyle/>
          <a:p>
            <a:pPr marL="0" indent="0" algn="just">
              <a:buNone/>
            </a:pPr>
            <a:r>
              <a:rPr lang="es-MX" sz="3000" b="1" dirty="0"/>
              <a:t>La empresa debe comparar la contribución adicional de las ventas a las utilidades con los costos agregados de la inversión marginal en las cuentas por cobrar y las deudas incobrables marginales. Si la contribución adicional a las utilidades es mayor que los costos marginales, los estándares de crédito deben relajarse.</a:t>
            </a:r>
            <a:endParaRPr lang="es-GT" sz="3000" b="1" dirty="0"/>
          </a:p>
        </p:txBody>
      </p:sp>
    </p:spTree>
    <p:extLst>
      <p:ext uri="{BB962C8B-B14F-4D97-AF65-F5344CB8AC3E}">
        <p14:creationId xmlns:p14="http://schemas.microsoft.com/office/powerpoint/2010/main" val="360770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30C083-7BDA-4E25-BFBB-C9679AF2C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E142A2-20D0-5E1D-FC27-C3AAB9D0A742}"/>
              </a:ext>
            </a:extLst>
          </p:cNvPr>
          <p:cNvSpPr>
            <a:spLocks noGrp="1"/>
          </p:cNvSpPr>
          <p:nvPr>
            <p:ph type="title"/>
          </p:nvPr>
        </p:nvSpPr>
        <p:spPr>
          <a:xfrm>
            <a:off x="914398" y="647701"/>
            <a:ext cx="9534525" cy="941760"/>
          </a:xfrm>
        </p:spPr>
        <p:txBody>
          <a:bodyPr vert="horz" lIns="91440" tIns="45720" rIns="91440" bIns="45720" rtlCol="0" anchor="ctr">
            <a:normAutofit/>
          </a:bodyPr>
          <a:lstStyle/>
          <a:p>
            <a:pPr>
              <a:lnSpc>
                <a:spcPct val="110000"/>
              </a:lnSpc>
            </a:pPr>
            <a:r>
              <a:rPr lang="en-US" sz="2700"/>
              <a:t>Administración del Crédito Internacional</a:t>
            </a:r>
          </a:p>
        </p:txBody>
      </p:sp>
      <p:sp>
        <p:nvSpPr>
          <p:cNvPr id="3" name="Marcador de contenido 2">
            <a:extLst>
              <a:ext uri="{FF2B5EF4-FFF2-40B4-BE49-F238E27FC236}">
                <a16:creationId xmlns:a16="http://schemas.microsoft.com/office/drawing/2014/main" id="{4AD20A89-220B-260B-E249-6414203C30B0}"/>
              </a:ext>
            </a:extLst>
          </p:cNvPr>
          <p:cNvSpPr>
            <a:spLocks noGrp="1"/>
          </p:cNvSpPr>
          <p:nvPr>
            <p:ph idx="1"/>
          </p:nvPr>
        </p:nvSpPr>
        <p:spPr>
          <a:xfrm>
            <a:off x="914399" y="1589460"/>
            <a:ext cx="9534524" cy="475510"/>
          </a:xfrm>
        </p:spPr>
        <p:txBody>
          <a:bodyPr vert="horz" lIns="91440" tIns="45720" rIns="91440" bIns="45720" rtlCol="0">
            <a:normAutofit/>
          </a:bodyPr>
          <a:lstStyle/>
          <a:p>
            <a:pPr marL="0" indent="0">
              <a:lnSpc>
                <a:spcPct val="110000"/>
              </a:lnSpc>
              <a:buNone/>
            </a:pPr>
            <a:r>
              <a:rPr lang="en-US" sz="2400" b="1" dirty="0"/>
              <a:t>Se </a:t>
            </a:r>
            <a:r>
              <a:rPr lang="en-US" sz="2400" b="1" dirty="0" err="1"/>
              <a:t>debe</a:t>
            </a:r>
            <a:r>
              <a:rPr lang="en-US" sz="2400" b="1" dirty="0"/>
              <a:t> </a:t>
            </a:r>
            <a:r>
              <a:rPr lang="en-US" sz="2400" b="1" dirty="0" err="1"/>
              <a:t>considerar</a:t>
            </a:r>
            <a:r>
              <a:rPr lang="en-US" sz="2400" b="1" dirty="0"/>
              <a:t> </a:t>
            </a:r>
            <a:r>
              <a:rPr lang="en-US" sz="2400" b="1" dirty="0" err="1"/>
              <a:t>el</a:t>
            </a:r>
            <a:r>
              <a:rPr lang="en-US" sz="2400" b="1" dirty="0"/>
              <a:t> </a:t>
            </a:r>
            <a:r>
              <a:rPr lang="en-US" sz="2400" b="1" dirty="0" err="1"/>
              <a:t>riesgo</a:t>
            </a:r>
            <a:r>
              <a:rPr lang="en-US" sz="2400" b="1" dirty="0"/>
              <a:t> </a:t>
            </a:r>
            <a:r>
              <a:rPr lang="en-US" sz="2400" b="1" dirty="0" err="1"/>
              <a:t>cambiario</a:t>
            </a:r>
            <a:endParaRPr lang="en-US" sz="2400" b="1" dirty="0"/>
          </a:p>
        </p:txBody>
      </p:sp>
      <p:pic>
        <p:nvPicPr>
          <p:cNvPr id="7" name="Graphic 6" descr="Seguimiento de asuntos">
            <a:extLst>
              <a:ext uri="{FF2B5EF4-FFF2-40B4-BE49-F238E27FC236}">
                <a16:creationId xmlns:a16="http://schemas.microsoft.com/office/drawing/2014/main" id="{BBC78616-ACF5-ACCE-813B-B7B9AF39CE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11185" y="2173970"/>
            <a:ext cx="3769629" cy="3769629"/>
          </a:xfrm>
          <a:prstGeom prst="rect">
            <a:avLst/>
          </a:prstGeom>
        </p:spPr>
      </p:pic>
    </p:spTree>
    <p:extLst>
      <p:ext uri="{BB962C8B-B14F-4D97-AF65-F5344CB8AC3E}">
        <p14:creationId xmlns:p14="http://schemas.microsoft.com/office/powerpoint/2010/main" val="336423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D04AD-34C3-3DB4-2CE3-EB3C7AEB04CD}"/>
              </a:ext>
            </a:extLst>
          </p:cNvPr>
          <p:cNvSpPr>
            <a:spLocks noGrp="1"/>
          </p:cNvSpPr>
          <p:nvPr>
            <p:ph type="title"/>
          </p:nvPr>
        </p:nvSpPr>
        <p:spPr/>
        <p:txBody>
          <a:bodyPr/>
          <a:lstStyle/>
          <a:p>
            <a:r>
              <a:rPr lang="es-ES" dirty="0"/>
              <a:t>Condiciones de Crédito</a:t>
            </a:r>
            <a:endParaRPr lang="es-GT" dirty="0"/>
          </a:p>
        </p:txBody>
      </p:sp>
      <p:graphicFrame>
        <p:nvGraphicFramePr>
          <p:cNvPr id="5" name="Marcador de contenido 2">
            <a:extLst>
              <a:ext uri="{FF2B5EF4-FFF2-40B4-BE49-F238E27FC236}">
                <a16:creationId xmlns:a16="http://schemas.microsoft.com/office/drawing/2014/main" id="{6C99ED95-D060-5E03-0815-54588CFF8481}"/>
              </a:ext>
            </a:extLst>
          </p:cNvPr>
          <p:cNvGraphicFramePr>
            <a:graphicFrameLocks noGrp="1"/>
          </p:cNvGraphicFramePr>
          <p:nvPr>
            <p:ph idx="1"/>
          </p:nvPr>
        </p:nvGraphicFramePr>
        <p:xfrm>
          <a:off x="652371" y="2095500"/>
          <a:ext cx="10620855" cy="384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814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F08436-0795-4897-03D3-BC6C7F52452B}"/>
              </a:ext>
            </a:extLst>
          </p:cNvPr>
          <p:cNvSpPr>
            <a:spLocks noGrp="1"/>
          </p:cNvSpPr>
          <p:nvPr>
            <p:ph type="title"/>
          </p:nvPr>
        </p:nvSpPr>
        <p:spPr>
          <a:xfrm>
            <a:off x="660592" y="914399"/>
            <a:ext cx="4787709" cy="1447801"/>
          </a:xfrm>
        </p:spPr>
        <p:txBody>
          <a:bodyPr anchor="b">
            <a:normAutofit/>
          </a:bodyPr>
          <a:lstStyle/>
          <a:p>
            <a:r>
              <a:rPr lang="es-ES" dirty="0"/>
              <a:t>Supervisión de Crédito</a:t>
            </a:r>
            <a:endParaRPr lang="es-GT" dirty="0"/>
          </a:p>
        </p:txBody>
      </p:sp>
      <p:sp>
        <p:nvSpPr>
          <p:cNvPr id="3" name="Marcador de contenido 2">
            <a:extLst>
              <a:ext uri="{FF2B5EF4-FFF2-40B4-BE49-F238E27FC236}">
                <a16:creationId xmlns:a16="http://schemas.microsoft.com/office/drawing/2014/main" id="{0FC7B402-EFE0-B950-EFD1-8221C7D11E6E}"/>
              </a:ext>
            </a:extLst>
          </p:cNvPr>
          <p:cNvSpPr>
            <a:spLocks noGrp="1"/>
          </p:cNvSpPr>
          <p:nvPr>
            <p:ph idx="1"/>
          </p:nvPr>
        </p:nvSpPr>
        <p:spPr>
          <a:xfrm>
            <a:off x="660592" y="2884869"/>
            <a:ext cx="4787710" cy="3325430"/>
          </a:xfrm>
        </p:spPr>
        <p:txBody>
          <a:bodyPr>
            <a:normAutofit/>
          </a:bodyPr>
          <a:lstStyle/>
          <a:p>
            <a:pPr algn="just"/>
            <a:r>
              <a:rPr lang="es-ES" sz="2600" b="1"/>
              <a:t>Periodo promedio de cobro</a:t>
            </a:r>
          </a:p>
          <a:p>
            <a:pPr algn="just"/>
            <a:r>
              <a:rPr lang="es-ES" sz="2600" b="1"/>
              <a:t>Determinación de la edad de las cuentas por cobrar</a:t>
            </a:r>
          </a:p>
          <a:p>
            <a:pPr algn="just"/>
            <a:r>
              <a:rPr lang="es-ES" sz="2600" b="1"/>
              <a:t>Técnicas populares de cobro</a:t>
            </a:r>
            <a:endParaRPr lang="es-GT" sz="2600" b="1"/>
          </a:p>
        </p:txBody>
      </p:sp>
      <p:pic>
        <p:nvPicPr>
          <p:cNvPr id="7" name="Graphic 6" descr="Dinero">
            <a:extLst>
              <a:ext uri="{FF2B5EF4-FFF2-40B4-BE49-F238E27FC236}">
                <a16:creationId xmlns:a16="http://schemas.microsoft.com/office/drawing/2014/main" id="{B82A5F6C-F9DD-3759-0F9F-7DEC8788CD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287" y="817493"/>
            <a:ext cx="5223013" cy="5223013"/>
          </a:xfrm>
          <a:prstGeom prst="rect">
            <a:avLst/>
          </a:prstGeom>
        </p:spPr>
      </p:pic>
    </p:spTree>
    <p:extLst>
      <p:ext uri="{BB962C8B-B14F-4D97-AF65-F5344CB8AC3E}">
        <p14:creationId xmlns:p14="http://schemas.microsoft.com/office/powerpoint/2010/main" val="223633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05AACD-5279-4270-B933-D48329B24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upa resalta un rendimiento económico decreciente">
            <a:extLst>
              <a:ext uri="{FF2B5EF4-FFF2-40B4-BE49-F238E27FC236}">
                <a16:creationId xmlns:a16="http://schemas.microsoft.com/office/drawing/2014/main" id="{B4437B7B-7562-291B-EAC5-0E0F4FCB04E5}"/>
              </a:ext>
            </a:extLst>
          </p:cNvPr>
          <p:cNvPicPr>
            <a:picLocks noChangeAspect="1"/>
          </p:cNvPicPr>
          <p:nvPr/>
        </p:nvPicPr>
        <p:blipFill rotWithShape="1">
          <a:blip r:embed="rId2"/>
          <a:srcRect l="5051" r="35615" b="-1"/>
          <a:stretch/>
        </p:blipFill>
        <p:spPr>
          <a:xfrm>
            <a:off x="20" y="10"/>
            <a:ext cx="6095980" cy="6857990"/>
          </a:xfrm>
          <a:prstGeom prst="rect">
            <a:avLst/>
          </a:prstGeom>
        </p:spPr>
      </p:pic>
      <p:sp>
        <p:nvSpPr>
          <p:cNvPr id="2" name="Título 1">
            <a:extLst>
              <a:ext uri="{FF2B5EF4-FFF2-40B4-BE49-F238E27FC236}">
                <a16:creationId xmlns:a16="http://schemas.microsoft.com/office/drawing/2014/main" id="{44BE7F8D-BB4B-B316-DDB1-A7C614FE0013}"/>
              </a:ext>
            </a:extLst>
          </p:cNvPr>
          <p:cNvSpPr>
            <a:spLocks noGrp="1"/>
          </p:cNvSpPr>
          <p:nvPr>
            <p:ph type="title"/>
          </p:nvPr>
        </p:nvSpPr>
        <p:spPr>
          <a:xfrm>
            <a:off x="652371" y="647701"/>
            <a:ext cx="4238748" cy="2371660"/>
          </a:xfrm>
        </p:spPr>
        <p:txBody>
          <a:bodyPr anchor="t">
            <a:normAutofit/>
          </a:bodyPr>
          <a:lstStyle/>
          <a:p>
            <a:r>
              <a:rPr lang="es-ES" sz="3300"/>
              <a:t>Administración de Cuentas por Cobrar</a:t>
            </a:r>
            <a:endParaRPr lang="es-GT" sz="3300"/>
          </a:p>
        </p:txBody>
      </p:sp>
      <p:sp>
        <p:nvSpPr>
          <p:cNvPr id="3" name="Marcador de contenido 2">
            <a:extLst>
              <a:ext uri="{FF2B5EF4-FFF2-40B4-BE49-F238E27FC236}">
                <a16:creationId xmlns:a16="http://schemas.microsoft.com/office/drawing/2014/main" id="{848D864B-B8FD-C162-E356-4AEB19FD4560}"/>
              </a:ext>
            </a:extLst>
          </p:cNvPr>
          <p:cNvSpPr>
            <a:spLocks noGrp="1"/>
          </p:cNvSpPr>
          <p:nvPr>
            <p:ph idx="1"/>
          </p:nvPr>
        </p:nvSpPr>
        <p:spPr>
          <a:xfrm>
            <a:off x="7119641" y="914400"/>
            <a:ext cx="4157958" cy="5029200"/>
          </a:xfrm>
        </p:spPr>
        <p:txBody>
          <a:bodyPr>
            <a:normAutofit/>
          </a:bodyPr>
          <a:lstStyle/>
          <a:p>
            <a:pPr marL="0" indent="0" algn="just">
              <a:buNone/>
            </a:pPr>
            <a:r>
              <a:rPr lang="es-ES" sz="2400" b="1" dirty="0"/>
              <a:t>Su objetivo es cobrarlas tan rápido como sea posible sin perder ventas debido a técnicas de cobranza muy agresivas. El logro de esta meta comprende tres temas:</a:t>
            </a:r>
          </a:p>
          <a:p>
            <a:pPr marL="457200" indent="-457200" algn="just">
              <a:buAutoNum type="arabicPeriod"/>
            </a:pPr>
            <a:r>
              <a:rPr lang="es-ES" sz="2400" b="1" dirty="0"/>
              <a:t>Selección y estándares de crédito</a:t>
            </a:r>
          </a:p>
          <a:p>
            <a:pPr marL="457200" indent="-457200" algn="just">
              <a:buAutoNum type="arabicPeriod"/>
            </a:pPr>
            <a:r>
              <a:rPr lang="es-ES" sz="2400" b="1" dirty="0"/>
              <a:t>Condiciones de crédito</a:t>
            </a:r>
          </a:p>
          <a:p>
            <a:pPr marL="457200" indent="-457200" algn="just">
              <a:buAutoNum type="arabicPeriod"/>
            </a:pPr>
            <a:r>
              <a:rPr lang="es-ES" sz="2400" b="1" dirty="0"/>
              <a:t>Supervisión de crédito</a:t>
            </a:r>
            <a:endParaRPr lang="es-GT" sz="2400" b="1" dirty="0"/>
          </a:p>
        </p:txBody>
      </p:sp>
    </p:spTree>
    <p:extLst>
      <p:ext uri="{BB962C8B-B14F-4D97-AF65-F5344CB8AC3E}">
        <p14:creationId xmlns:p14="http://schemas.microsoft.com/office/powerpoint/2010/main" val="265237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E2813-AC5B-106D-A198-6B72E1752780}"/>
              </a:ext>
            </a:extLst>
          </p:cNvPr>
          <p:cNvSpPr>
            <a:spLocks noGrp="1"/>
          </p:cNvSpPr>
          <p:nvPr>
            <p:ph type="title"/>
          </p:nvPr>
        </p:nvSpPr>
        <p:spPr/>
        <p:txBody>
          <a:bodyPr/>
          <a:lstStyle/>
          <a:p>
            <a:r>
              <a:rPr lang="es-ES" dirty="0"/>
              <a:t>Selección y estándares de crédito</a:t>
            </a:r>
            <a:endParaRPr lang="es-GT" dirty="0"/>
          </a:p>
        </p:txBody>
      </p:sp>
      <p:graphicFrame>
        <p:nvGraphicFramePr>
          <p:cNvPr id="5" name="Marcador de contenido 2">
            <a:extLst>
              <a:ext uri="{FF2B5EF4-FFF2-40B4-BE49-F238E27FC236}">
                <a16:creationId xmlns:a16="http://schemas.microsoft.com/office/drawing/2014/main" id="{1C9D0DD5-5727-C2D8-73B5-2F55BD212FEB}"/>
              </a:ext>
            </a:extLst>
          </p:cNvPr>
          <p:cNvGraphicFramePr>
            <a:graphicFrameLocks noGrp="1"/>
          </p:cNvGraphicFramePr>
          <p:nvPr>
            <p:ph idx="1"/>
            <p:extLst>
              <p:ext uri="{D42A27DB-BD31-4B8C-83A1-F6EECF244321}">
                <p14:modId xmlns:p14="http://schemas.microsoft.com/office/powerpoint/2010/main" val="3523274697"/>
              </p:ext>
            </p:extLst>
          </p:nvPr>
        </p:nvGraphicFramePr>
        <p:xfrm>
          <a:off x="652371" y="2095500"/>
          <a:ext cx="10620855" cy="384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94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089CE9A-146C-3F21-35ED-FB64436AFEBB}"/>
              </a:ext>
            </a:extLst>
          </p:cNvPr>
          <p:cNvSpPr>
            <a:spLocks noGrp="1"/>
          </p:cNvSpPr>
          <p:nvPr>
            <p:ph type="title"/>
          </p:nvPr>
        </p:nvSpPr>
        <p:spPr>
          <a:xfrm>
            <a:off x="660592" y="914399"/>
            <a:ext cx="4787709" cy="1447801"/>
          </a:xfrm>
        </p:spPr>
        <p:txBody>
          <a:bodyPr anchor="b">
            <a:normAutofit/>
          </a:bodyPr>
          <a:lstStyle/>
          <a:p>
            <a:r>
              <a:rPr lang="es-ES" dirty="0"/>
              <a:t>Calificación del Crédito</a:t>
            </a:r>
            <a:endParaRPr lang="es-GT" dirty="0"/>
          </a:p>
        </p:txBody>
      </p:sp>
      <p:sp>
        <p:nvSpPr>
          <p:cNvPr id="3" name="Marcador de contenido 2">
            <a:extLst>
              <a:ext uri="{FF2B5EF4-FFF2-40B4-BE49-F238E27FC236}">
                <a16:creationId xmlns:a16="http://schemas.microsoft.com/office/drawing/2014/main" id="{84048C20-0E47-7BAC-BB90-7F82326D7CBF}"/>
              </a:ext>
            </a:extLst>
          </p:cNvPr>
          <p:cNvSpPr>
            <a:spLocks noGrp="1"/>
          </p:cNvSpPr>
          <p:nvPr>
            <p:ph idx="1"/>
          </p:nvPr>
        </p:nvSpPr>
        <p:spPr>
          <a:xfrm>
            <a:off x="660592" y="2563318"/>
            <a:ext cx="5435408" cy="3646981"/>
          </a:xfrm>
        </p:spPr>
        <p:txBody>
          <a:bodyPr>
            <a:noAutofit/>
          </a:bodyPr>
          <a:lstStyle/>
          <a:p>
            <a:pPr marL="0" indent="0" algn="just">
              <a:lnSpc>
                <a:spcPct val="110000"/>
              </a:lnSpc>
              <a:buNone/>
            </a:pPr>
            <a:r>
              <a:rPr lang="es-ES" sz="2200" b="1" dirty="0"/>
              <a:t>Es un método de selección de crédito que se usa comúnmente en solicitudes de crédito de alto volumen y poco monto monetario. Aplica valores obtenidos estadísticamente a los puntajes de las características financieras y de crédito clave de un solicitante de crédito para predecir si pagará a tiempo el crédito solicitado.</a:t>
            </a:r>
            <a:endParaRPr lang="es-GT" sz="2200" b="1" dirty="0"/>
          </a:p>
        </p:txBody>
      </p:sp>
      <p:pic>
        <p:nvPicPr>
          <p:cNvPr id="7" name="Graphic 6" descr="Banco">
            <a:extLst>
              <a:ext uri="{FF2B5EF4-FFF2-40B4-BE49-F238E27FC236}">
                <a16:creationId xmlns:a16="http://schemas.microsoft.com/office/drawing/2014/main" id="{D8530AA5-E286-F941-88BB-D01E117414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1287" y="817493"/>
            <a:ext cx="5223013" cy="5223013"/>
          </a:xfrm>
          <a:prstGeom prst="rect">
            <a:avLst/>
          </a:prstGeom>
        </p:spPr>
      </p:pic>
    </p:spTree>
    <p:extLst>
      <p:ext uri="{BB962C8B-B14F-4D97-AF65-F5344CB8AC3E}">
        <p14:creationId xmlns:p14="http://schemas.microsoft.com/office/powerpoint/2010/main" val="23177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2EF5B1-048C-4BAB-1CCB-FF323B8F3A32}"/>
              </a:ext>
            </a:extLst>
          </p:cNvPr>
          <p:cNvSpPr>
            <a:spLocks noGrp="1"/>
          </p:cNvSpPr>
          <p:nvPr>
            <p:ph type="title"/>
          </p:nvPr>
        </p:nvSpPr>
        <p:spPr>
          <a:xfrm>
            <a:off x="660592" y="914399"/>
            <a:ext cx="9512110" cy="1447801"/>
          </a:xfrm>
        </p:spPr>
        <p:txBody>
          <a:bodyPr anchor="b">
            <a:normAutofit/>
          </a:bodyPr>
          <a:lstStyle/>
          <a:p>
            <a:r>
              <a:rPr lang="es-ES" dirty="0"/>
              <a:t>Cambio de los estándares de crédito</a:t>
            </a:r>
            <a:endParaRPr lang="es-GT" dirty="0"/>
          </a:p>
        </p:txBody>
      </p:sp>
      <p:sp>
        <p:nvSpPr>
          <p:cNvPr id="3" name="Marcador de contenido 2">
            <a:extLst>
              <a:ext uri="{FF2B5EF4-FFF2-40B4-BE49-F238E27FC236}">
                <a16:creationId xmlns:a16="http://schemas.microsoft.com/office/drawing/2014/main" id="{D24444B1-1F26-14DF-D6D0-48A41843C655}"/>
              </a:ext>
            </a:extLst>
          </p:cNvPr>
          <p:cNvSpPr>
            <a:spLocks noGrp="1"/>
          </p:cNvSpPr>
          <p:nvPr>
            <p:ph idx="1"/>
          </p:nvPr>
        </p:nvSpPr>
        <p:spPr>
          <a:xfrm>
            <a:off x="660591" y="2884869"/>
            <a:ext cx="4801998" cy="3058732"/>
          </a:xfrm>
        </p:spPr>
        <p:txBody>
          <a:bodyPr>
            <a:normAutofit/>
          </a:bodyPr>
          <a:lstStyle/>
          <a:p>
            <a:pPr marL="0" indent="0" algn="just">
              <a:buNone/>
            </a:pPr>
            <a:r>
              <a:rPr lang="es-MX" sz="2600" kern="100" dirty="0">
                <a:effectLst/>
                <a:latin typeface="Aptos" panose="020B0004020202020204" pitchFamily="34" charset="0"/>
                <a:ea typeface="Aptos" panose="020B0004020202020204" pitchFamily="34" charset="0"/>
                <a:cs typeface="Times New Roman" panose="02020603050405020304" pitchFamily="18" charset="0"/>
              </a:rPr>
              <a:t>En ocasiones, la empresa considerará cambiar sus estándares de crédito en un esfuerzo por mejorar sus rendimientos y crear mayor valor para sus propietarios</a:t>
            </a:r>
            <a:endParaRPr lang="es-GT" sz="2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s-GT" dirty="0"/>
          </a:p>
        </p:txBody>
      </p:sp>
      <p:pic>
        <p:nvPicPr>
          <p:cNvPr id="7" name="Graphic 6" descr="Credit card">
            <a:extLst>
              <a:ext uri="{FF2B5EF4-FFF2-40B4-BE49-F238E27FC236}">
                <a16:creationId xmlns:a16="http://schemas.microsoft.com/office/drawing/2014/main" id="{630D5919-2347-A9DB-33DF-CDC3285487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3299" y="2743200"/>
            <a:ext cx="3200401" cy="3200401"/>
          </a:xfrm>
          <a:prstGeom prst="rect">
            <a:avLst/>
          </a:prstGeom>
        </p:spPr>
      </p:pic>
    </p:spTree>
    <p:extLst>
      <p:ext uri="{BB962C8B-B14F-4D97-AF65-F5344CB8AC3E}">
        <p14:creationId xmlns:p14="http://schemas.microsoft.com/office/powerpoint/2010/main" val="54659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9E69AA-EBCE-499E-81FE-10A8414B1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82FFD6-624B-006C-9FDA-0812141F4B64}"/>
              </a:ext>
            </a:extLst>
          </p:cNvPr>
          <p:cNvSpPr>
            <a:spLocks noGrp="1"/>
          </p:cNvSpPr>
          <p:nvPr>
            <p:ph type="title"/>
          </p:nvPr>
        </p:nvSpPr>
        <p:spPr>
          <a:xfrm>
            <a:off x="647701" y="914400"/>
            <a:ext cx="3428999" cy="3501957"/>
          </a:xfrm>
        </p:spPr>
        <p:txBody>
          <a:bodyPr vert="horz" lIns="91440" tIns="45720" rIns="91440" bIns="45720" rtlCol="0" anchor="t">
            <a:normAutofit/>
          </a:bodyPr>
          <a:lstStyle/>
          <a:p>
            <a:pPr>
              <a:lnSpc>
                <a:spcPct val="110000"/>
              </a:lnSpc>
            </a:pPr>
            <a:r>
              <a:rPr lang="en-US" sz="2700"/>
              <a:t>Efectos de la relajación de los estándares de crédito (Gitman)</a:t>
            </a:r>
          </a:p>
        </p:txBody>
      </p:sp>
      <p:sp>
        <p:nvSpPr>
          <p:cNvPr id="3" name="Marcador de contenido 2">
            <a:extLst>
              <a:ext uri="{FF2B5EF4-FFF2-40B4-BE49-F238E27FC236}">
                <a16:creationId xmlns:a16="http://schemas.microsoft.com/office/drawing/2014/main" id="{C341C750-3FD7-E312-A75F-D9A5A41CADD1}"/>
              </a:ext>
            </a:extLst>
          </p:cNvPr>
          <p:cNvSpPr>
            <a:spLocks noGrp="1"/>
          </p:cNvSpPr>
          <p:nvPr>
            <p:ph idx="1"/>
          </p:nvPr>
        </p:nvSpPr>
        <p:spPr>
          <a:xfrm>
            <a:off x="647700" y="5075226"/>
            <a:ext cx="3429000" cy="1072655"/>
          </a:xfrm>
        </p:spPr>
        <p:txBody>
          <a:bodyPr vert="horz" lIns="91440" tIns="45720" rIns="91440" bIns="45720" rtlCol="0">
            <a:normAutofit/>
          </a:bodyPr>
          <a:lstStyle/>
          <a:p>
            <a:pPr marL="0" indent="0">
              <a:lnSpc>
                <a:spcPct val="110000"/>
              </a:lnSpc>
              <a:buNone/>
            </a:pPr>
            <a:r>
              <a:rPr lang="en-US" sz="1800"/>
              <a:t> </a:t>
            </a:r>
          </a:p>
        </p:txBody>
      </p:sp>
      <p:graphicFrame>
        <p:nvGraphicFramePr>
          <p:cNvPr id="4" name="Tabla 3">
            <a:extLst>
              <a:ext uri="{FF2B5EF4-FFF2-40B4-BE49-F238E27FC236}">
                <a16:creationId xmlns:a16="http://schemas.microsoft.com/office/drawing/2014/main" id="{AA76BF18-4CB0-E7B7-9759-F13603B94154}"/>
              </a:ext>
            </a:extLst>
          </p:cNvPr>
          <p:cNvGraphicFramePr>
            <a:graphicFrameLocks noGrp="1"/>
          </p:cNvGraphicFramePr>
          <p:nvPr>
            <p:extLst>
              <p:ext uri="{D42A27DB-BD31-4B8C-83A1-F6EECF244321}">
                <p14:modId xmlns:p14="http://schemas.microsoft.com/office/powerpoint/2010/main" val="3764100931"/>
              </p:ext>
            </p:extLst>
          </p:nvPr>
        </p:nvGraphicFramePr>
        <p:xfrm>
          <a:off x="4883972" y="1281331"/>
          <a:ext cx="6660329" cy="4306700"/>
        </p:xfrm>
        <a:graphic>
          <a:graphicData uri="http://schemas.openxmlformats.org/drawingml/2006/table">
            <a:tbl>
              <a:tblPr firstRow="1" bandRow="1">
                <a:tableStyleId>{93296810-A885-4BE3-A3E7-6D5BEEA58F35}</a:tableStyleId>
              </a:tblPr>
              <a:tblGrid>
                <a:gridCol w="2063291">
                  <a:extLst>
                    <a:ext uri="{9D8B030D-6E8A-4147-A177-3AD203B41FA5}">
                      <a16:colId xmlns:a16="http://schemas.microsoft.com/office/drawing/2014/main" val="1442321419"/>
                    </a:ext>
                  </a:extLst>
                </a:gridCol>
                <a:gridCol w="2315321">
                  <a:extLst>
                    <a:ext uri="{9D8B030D-6E8A-4147-A177-3AD203B41FA5}">
                      <a16:colId xmlns:a16="http://schemas.microsoft.com/office/drawing/2014/main" val="2977685890"/>
                    </a:ext>
                  </a:extLst>
                </a:gridCol>
                <a:gridCol w="2281717">
                  <a:extLst>
                    <a:ext uri="{9D8B030D-6E8A-4147-A177-3AD203B41FA5}">
                      <a16:colId xmlns:a16="http://schemas.microsoft.com/office/drawing/2014/main" val="3720934656"/>
                    </a:ext>
                  </a:extLst>
                </a:gridCol>
              </a:tblGrid>
              <a:tr h="895213">
                <a:tc>
                  <a:txBody>
                    <a:bodyPr/>
                    <a:lstStyle/>
                    <a:p>
                      <a:pPr algn="ctr"/>
                      <a:r>
                        <a:rPr lang="es-ES" sz="2400" b="1"/>
                        <a:t>Variable</a:t>
                      </a:r>
                      <a:endParaRPr lang="es-GT" sz="2400" b="1"/>
                    </a:p>
                  </a:txBody>
                  <a:tcPr marL="120975" marR="120975" marT="60487" marB="60487"/>
                </a:tc>
                <a:tc>
                  <a:txBody>
                    <a:bodyPr/>
                    <a:lstStyle/>
                    <a:p>
                      <a:pPr algn="ctr"/>
                      <a:r>
                        <a:rPr lang="es-ES" sz="2400" b="1"/>
                        <a:t>Dirección del cambio</a:t>
                      </a:r>
                      <a:endParaRPr lang="es-GT" sz="2400" b="1"/>
                    </a:p>
                  </a:txBody>
                  <a:tcPr marL="120975" marR="120975" marT="60487" marB="60487"/>
                </a:tc>
                <a:tc>
                  <a:txBody>
                    <a:bodyPr/>
                    <a:lstStyle/>
                    <a:p>
                      <a:pPr algn="ctr"/>
                      <a:r>
                        <a:rPr lang="es-ES" sz="2400" b="1"/>
                        <a:t>Efecto en las utilidades</a:t>
                      </a:r>
                      <a:endParaRPr lang="es-GT" sz="2400" b="1"/>
                    </a:p>
                  </a:txBody>
                  <a:tcPr marL="120975" marR="120975" marT="60487" marB="60487"/>
                </a:tc>
                <a:extLst>
                  <a:ext uri="{0D108BD9-81ED-4DB2-BD59-A6C34878D82A}">
                    <a16:rowId xmlns:a16="http://schemas.microsoft.com/office/drawing/2014/main" val="2360005813"/>
                  </a:ext>
                </a:extLst>
              </a:tr>
              <a:tr h="895213">
                <a:tc>
                  <a:txBody>
                    <a:bodyPr/>
                    <a:lstStyle/>
                    <a:p>
                      <a:pPr algn="ctr"/>
                      <a:r>
                        <a:rPr lang="es-ES" sz="2400"/>
                        <a:t>Volumen de ventas</a:t>
                      </a:r>
                      <a:endParaRPr lang="es-GT" sz="2400"/>
                    </a:p>
                  </a:txBody>
                  <a:tcPr marL="120975" marR="120975" marT="60487" marB="60487"/>
                </a:tc>
                <a:tc>
                  <a:txBody>
                    <a:bodyPr/>
                    <a:lstStyle/>
                    <a:p>
                      <a:pPr algn="ctr"/>
                      <a:r>
                        <a:rPr lang="es-ES" sz="2400"/>
                        <a:t>Aumento</a:t>
                      </a:r>
                      <a:endParaRPr lang="es-GT" sz="2400"/>
                    </a:p>
                  </a:txBody>
                  <a:tcPr marL="120975" marR="120975" marT="60487" marB="60487"/>
                </a:tc>
                <a:tc>
                  <a:txBody>
                    <a:bodyPr/>
                    <a:lstStyle/>
                    <a:p>
                      <a:pPr algn="ctr"/>
                      <a:r>
                        <a:rPr lang="es-ES" sz="2400"/>
                        <a:t>Positivo</a:t>
                      </a:r>
                      <a:endParaRPr lang="es-GT" sz="2400"/>
                    </a:p>
                  </a:txBody>
                  <a:tcPr marL="120975" marR="120975" marT="60487" marB="60487"/>
                </a:tc>
                <a:extLst>
                  <a:ext uri="{0D108BD9-81ED-4DB2-BD59-A6C34878D82A}">
                    <a16:rowId xmlns:a16="http://schemas.microsoft.com/office/drawing/2014/main" val="1984379045"/>
                  </a:ext>
                </a:extLst>
              </a:tr>
              <a:tr h="1258137">
                <a:tc>
                  <a:txBody>
                    <a:bodyPr/>
                    <a:lstStyle/>
                    <a:p>
                      <a:pPr algn="ctr"/>
                      <a:r>
                        <a:rPr lang="es-ES" sz="2400"/>
                        <a:t>Inversión en cuentas por cobrar</a:t>
                      </a:r>
                      <a:endParaRPr lang="es-GT" sz="2400"/>
                    </a:p>
                  </a:txBody>
                  <a:tcPr marL="120975" marR="120975" marT="60487" marB="60487"/>
                </a:tc>
                <a:tc>
                  <a:txBody>
                    <a:bodyPr/>
                    <a:lstStyle/>
                    <a:p>
                      <a:pPr algn="ctr"/>
                      <a:r>
                        <a:rPr lang="es-ES" sz="2400"/>
                        <a:t>Aumento</a:t>
                      </a:r>
                      <a:endParaRPr lang="es-GT" sz="2400"/>
                    </a:p>
                  </a:txBody>
                  <a:tcPr marL="120975" marR="120975" marT="60487" marB="60487"/>
                </a:tc>
                <a:tc>
                  <a:txBody>
                    <a:bodyPr/>
                    <a:lstStyle/>
                    <a:p>
                      <a:pPr algn="ctr"/>
                      <a:r>
                        <a:rPr lang="es-ES" sz="2400"/>
                        <a:t>Negativo</a:t>
                      </a:r>
                      <a:endParaRPr lang="es-GT" sz="2400"/>
                    </a:p>
                  </a:txBody>
                  <a:tcPr marL="120975" marR="120975" marT="60487" marB="60487"/>
                </a:tc>
                <a:extLst>
                  <a:ext uri="{0D108BD9-81ED-4DB2-BD59-A6C34878D82A}">
                    <a16:rowId xmlns:a16="http://schemas.microsoft.com/office/drawing/2014/main" val="1137312412"/>
                  </a:ext>
                </a:extLst>
              </a:tr>
              <a:tr h="1258137">
                <a:tc>
                  <a:txBody>
                    <a:bodyPr/>
                    <a:lstStyle/>
                    <a:p>
                      <a:pPr algn="ctr"/>
                      <a:r>
                        <a:rPr lang="es-ES" sz="2400"/>
                        <a:t>Gastos por deudas incobrables</a:t>
                      </a:r>
                      <a:endParaRPr lang="es-GT" sz="2400"/>
                    </a:p>
                  </a:txBody>
                  <a:tcPr marL="120975" marR="120975" marT="60487" marB="60487"/>
                </a:tc>
                <a:tc>
                  <a:txBody>
                    <a:bodyPr/>
                    <a:lstStyle/>
                    <a:p>
                      <a:pPr algn="ctr"/>
                      <a:r>
                        <a:rPr lang="es-ES" sz="2400"/>
                        <a:t>Aumento</a:t>
                      </a:r>
                      <a:endParaRPr lang="es-GT" sz="2400"/>
                    </a:p>
                  </a:txBody>
                  <a:tcPr marL="120975" marR="120975" marT="60487" marB="60487"/>
                </a:tc>
                <a:tc>
                  <a:txBody>
                    <a:bodyPr/>
                    <a:lstStyle/>
                    <a:p>
                      <a:pPr algn="ctr"/>
                      <a:r>
                        <a:rPr lang="es-ES" sz="2400"/>
                        <a:t>Negativo</a:t>
                      </a:r>
                      <a:endParaRPr lang="es-GT" sz="2400"/>
                    </a:p>
                  </a:txBody>
                  <a:tcPr marL="120975" marR="120975" marT="60487" marB="60487"/>
                </a:tc>
                <a:extLst>
                  <a:ext uri="{0D108BD9-81ED-4DB2-BD59-A6C34878D82A}">
                    <a16:rowId xmlns:a16="http://schemas.microsoft.com/office/drawing/2014/main" val="696252569"/>
                  </a:ext>
                </a:extLst>
              </a:tr>
            </a:tbl>
          </a:graphicData>
        </a:graphic>
      </p:graphicFrame>
    </p:spTree>
    <p:extLst>
      <p:ext uri="{BB962C8B-B14F-4D97-AF65-F5344CB8AC3E}">
        <p14:creationId xmlns:p14="http://schemas.microsoft.com/office/powerpoint/2010/main" val="1102723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5406BD-170A-483E-B0EB-0C2552ECA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dora, lápiz, brújula, dinero y un papel con gráficos impresos en él">
            <a:extLst>
              <a:ext uri="{FF2B5EF4-FFF2-40B4-BE49-F238E27FC236}">
                <a16:creationId xmlns:a16="http://schemas.microsoft.com/office/drawing/2014/main" id="{BA85360A-DD04-329E-1317-0434BC69BA6B}"/>
              </a:ext>
            </a:extLst>
          </p:cNvPr>
          <p:cNvPicPr>
            <a:picLocks noChangeAspect="1"/>
          </p:cNvPicPr>
          <p:nvPr/>
        </p:nvPicPr>
        <p:blipFill rotWithShape="1">
          <a:blip r:embed="rId2"/>
          <a:srcRect l="16463" r="12240" b="-1"/>
          <a:stretch/>
        </p:blipFill>
        <p:spPr>
          <a:xfrm>
            <a:off x="20" y="10"/>
            <a:ext cx="8115280" cy="6857990"/>
          </a:xfrm>
          <a:prstGeom prst="rect">
            <a:avLst/>
          </a:prstGeom>
        </p:spPr>
      </p:pic>
      <p:sp>
        <p:nvSpPr>
          <p:cNvPr id="2" name="Título 1">
            <a:extLst>
              <a:ext uri="{FF2B5EF4-FFF2-40B4-BE49-F238E27FC236}">
                <a16:creationId xmlns:a16="http://schemas.microsoft.com/office/drawing/2014/main" id="{8DA7047F-5ACE-08F7-4CE7-B8D166303E5F}"/>
              </a:ext>
            </a:extLst>
          </p:cNvPr>
          <p:cNvSpPr>
            <a:spLocks noGrp="1"/>
          </p:cNvSpPr>
          <p:nvPr>
            <p:ph type="title"/>
          </p:nvPr>
        </p:nvSpPr>
        <p:spPr>
          <a:xfrm>
            <a:off x="647701" y="647700"/>
            <a:ext cx="4225166" cy="2420756"/>
          </a:xfrm>
        </p:spPr>
        <p:txBody>
          <a:bodyPr anchor="t">
            <a:normAutofit/>
          </a:bodyPr>
          <a:lstStyle/>
          <a:p>
            <a:pPr>
              <a:lnSpc>
                <a:spcPct val="110000"/>
              </a:lnSpc>
            </a:pPr>
            <a:r>
              <a:rPr lang="es-ES" sz="3300"/>
              <a:t>Contribución adicional de las ventas a las utilidades</a:t>
            </a:r>
            <a:endParaRPr lang="es-GT" sz="3300"/>
          </a:p>
        </p:txBody>
      </p:sp>
      <p:sp>
        <p:nvSpPr>
          <p:cNvPr id="3" name="Marcador de contenido 2">
            <a:extLst>
              <a:ext uri="{FF2B5EF4-FFF2-40B4-BE49-F238E27FC236}">
                <a16:creationId xmlns:a16="http://schemas.microsoft.com/office/drawing/2014/main" id="{F718B315-1EE3-8993-2F33-C36E56E1130E}"/>
              </a:ext>
            </a:extLst>
          </p:cNvPr>
          <p:cNvSpPr>
            <a:spLocks noGrp="1"/>
          </p:cNvSpPr>
          <p:nvPr>
            <p:ph idx="1"/>
          </p:nvPr>
        </p:nvSpPr>
        <p:spPr>
          <a:xfrm>
            <a:off x="8244590" y="914400"/>
            <a:ext cx="3792512" cy="5295900"/>
          </a:xfrm>
        </p:spPr>
        <p:txBody>
          <a:bodyPr>
            <a:noAutofit/>
          </a:bodyPr>
          <a:lstStyle/>
          <a:p>
            <a:pPr marL="0" indent="0" algn="just">
              <a:buNone/>
            </a:pPr>
            <a:r>
              <a:rPr lang="es-ES" sz="3000" b="1" dirty="0"/>
              <a:t>Como los costos fijos son costos hundidos, un cambio en el nivel de ventas no los afecta, el único costo relevante para un cambio en las ventas son los costos variables</a:t>
            </a:r>
            <a:endParaRPr lang="es-GT" sz="3000" b="1" dirty="0"/>
          </a:p>
        </p:txBody>
      </p:sp>
    </p:spTree>
    <p:extLst>
      <p:ext uri="{BB962C8B-B14F-4D97-AF65-F5344CB8AC3E}">
        <p14:creationId xmlns:p14="http://schemas.microsoft.com/office/powerpoint/2010/main" val="30151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05AACD-5279-4270-B933-D48329B24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úmeros de cotización bursátil en una pantalla digital">
            <a:extLst>
              <a:ext uri="{FF2B5EF4-FFF2-40B4-BE49-F238E27FC236}">
                <a16:creationId xmlns:a16="http://schemas.microsoft.com/office/drawing/2014/main" id="{7FD912CE-F3F4-7AF0-785F-8F717E974781}"/>
              </a:ext>
            </a:extLst>
          </p:cNvPr>
          <p:cNvPicPr>
            <a:picLocks noChangeAspect="1"/>
          </p:cNvPicPr>
          <p:nvPr/>
        </p:nvPicPr>
        <p:blipFill rotWithShape="1">
          <a:blip r:embed="rId2"/>
          <a:srcRect l="35887" r="12335" b="-1"/>
          <a:stretch/>
        </p:blipFill>
        <p:spPr>
          <a:xfrm>
            <a:off x="20" y="10"/>
            <a:ext cx="6095980" cy="6857990"/>
          </a:xfrm>
          <a:prstGeom prst="rect">
            <a:avLst/>
          </a:prstGeom>
        </p:spPr>
      </p:pic>
      <p:sp>
        <p:nvSpPr>
          <p:cNvPr id="2" name="Título 1">
            <a:extLst>
              <a:ext uri="{FF2B5EF4-FFF2-40B4-BE49-F238E27FC236}">
                <a16:creationId xmlns:a16="http://schemas.microsoft.com/office/drawing/2014/main" id="{65BABA10-A228-C345-2E84-EEEBAE9B6CA2}"/>
              </a:ext>
            </a:extLst>
          </p:cNvPr>
          <p:cNvSpPr>
            <a:spLocks noGrp="1"/>
          </p:cNvSpPr>
          <p:nvPr>
            <p:ph type="title"/>
          </p:nvPr>
        </p:nvSpPr>
        <p:spPr>
          <a:xfrm>
            <a:off x="652371" y="647701"/>
            <a:ext cx="4238748" cy="2371660"/>
          </a:xfrm>
        </p:spPr>
        <p:txBody>
          <a:bodyPr anchor="t">
            <a:normAutofit/>
          </a:bodyPr>
          <a:lstStyle/>
          <a:p>
            <a:pPr>
              <a:lnSpc>
                <a:spcPct val="110000"/>
              </a:lnSpc>
            </a:pPr>
            <a:r>
              <a:rPr lang="es-ES" sz="2500"/>
              <a:t>Costo de la Inversión marginal en las cuentas por cobrar</a:t>
            </a:r>
            <a:endParaRPr lang="es-GT" sz="2500"/>
          </a:p>
        </p:txBody>
      </p:sp>
      <p:sp>
        <p:nvSpPr>
          <p:cNvPr id="3" name="Marcador de contenido 2">
            <a:extLst>
              <a:ext uri="{FF2B5EF4-FFF2-40B4-BE49-F238E27FC236}">
                <a16:creationId xmlns:a16="http://schemas.microsoft.com/office/drawing/2014/main" id="{6C04A9EE-9869-5B3D-4F3B-2BC5DFE4F747}"/>
              </a:ext>
            </a:extLst>
          </p:cNvPr>
          <p:cNvSpPr>
            <a:spLocks noGrp="1"/>
          </p:cNvSpPr>
          <p:nvPr>
            <p:ph idx="1"/>
          </p:nvPr>
        </p:nvSpPr>
        <p:spPr>
          <a:xfrm>
            <a:off x="7119641" y="914400"/>
            <a:ext cx="4157958" cy="5029200"/>
          </a:xfrm>
        </p:spPr>
        <p:txBody>
          <a:bodyPr>
            <a:normAutofit/>
          </a:bodyPr>
          <a:lstStyle/>
          <a:p>
            <a:pPr marL="0" indent="0">
              <a:buNone/>
            </a:pPr>
            <a:r>
              <a:rPr lang="es-ES" b="1" dirty="0"/>
              <a:t>Inversión promedio en las cuentas por cobrar =</a:t>
            </a:r>
          </a:p>
          <a:p>
            <a:pPr marL="0" indent="0">
              <a:buNone/>
            </a:pPr>
            <a:r>
              <a:rPr lang="es-ES" b="1" dirty="0"/>
              <a:t>Costo variable total de las ventas anuales / Rotación de las cuentas por cobrar</a:t>
            </a:r>
          </a:p>
          <a:p>
            <a:pPr marL="0" indent="0">
              <a:buNone/>
            </a:pPr>
            <a:r>
              <a:rPr lang="es-ES" b="1" dirty="0"/>
              <a:t>Rotación de las cuentas por cobrar = 365 / Periodo promedio de cobro</a:t>
            </a:r>
            <a:endParaRPr lang="es-GT" b="1" dirty="0"/>
          </a:p>
        </p:txBody>
      </p:sp>
    </p:spTree>
    <p:extLst>
      <p:ext uri="{BB962C8B-B14F-4D97-AF65-F5344CB8AC3E}">
        <p14:creationId xmlns:p14="http://schemas.microsoft.com/office/powerpoint/2010/main" val="124886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0BCC9-FA8D-2130-EBE9-A4ED4177F750}"/>
              </a:ext>
            </a:extLst>
          </p:cNvPr>
          <p:cNvSpPr>
            <a:spLocks noGrp="1"/>
          </p:cNvSpPr>
          <p:nvPr>
            <p:ph type="title"/>
          </p:nvPr>
        </p:nvSpPr>
        <p:spPr/>
        <p:txBody>
          <a:bodyPr>
            <a:normAutofit fontScale="90000"/>
          </a:bodyPr>
          <a:lstStyle/>
          <a:p>
            <a:r>
              <a:rPr lang="es-ES" dirty="0"/>
              <a:t>Costo variable de las ventas anuales</a:t>
            </a:r>
            <a:endParaRPr lang="es-GT" dirty="0"/>
          </a:p>
        </p:txBody>
      </p:sp>
      <p:graphicFrame>
        <p:nvGraphicFramePr>
          <p:cNvPr id="5" name="Marcador de contenido 2">
            <a:extLst>
              <a:ext uri="{FF2B5EF4-FFF2-40B4-BE49-F238E27FC236}">
                <a16:creationId xmlns:a16="http://schemas.microsoft.com/office/drawing/2014/main" id="{0A305A9C-9F96-E595-048E-E5B49AED868C}"/>
              </a:ext>
            </a:extLst>
          </p:cNvPr>
          <p:cNvGraphicFramePr>
            <a:graphicFrameLocks noGrp="1"/>
          </p:cNvGraphicFramePr>
          <p:nvPr>
            <p:ph idx="1"/>
          </p:nvPr>
        </p:nvGraphicFramePr>
        <p:xfrm>
          <a:off x="652371" y="2095500"/>
          <a:ext cx="10620855" cy="3848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5309163"/>
      </p:ext>
    </p:extLst>
  </p:cSld>
  <p:clrMapOvr>
    <a:masterClrMapping/>
  </p:clrMapOvr>
</p:sld>
</file>

<file path=ppt/theme/theme1.xml><?xml version="1.0" encoding="utf-8"?>
<a:theme xmlns:a="http://schemas.openxmlformats.org/drawingml/2006/main" name="CitationVTI">
  <a:themeElements>
    <a:clrScheme name="AnalogousFromRegularSeedLeftStep">
      <a:dk1>
        <a:srgbClr val="000000"/>
      </a:dk1>
      <a:lt1>
        <a:srgbClr val="FFFFFF"/>
      </a:lt1>
      <a:dk2>
        <a:srgbClr val="301B2D"/>
      </a:dk2>
      <a:lt2>
        <a:srgbClr val="F0F2F3"/>
      </a:lt2>
      <a:accent1>
        <a:srgbClr val="E78129"/>
      </a:accent1>
      <a:accent2>
        <a:srgbClr val="D52117"/>
      </a:accent2>
      <a:accent3>
        <a:srgbClr val="E7296F"/>
      </a:accent3>
      <a:accent4>
        <a:srgbClr val="D517AC"/>
      </a:accent4>
      <a:accent5>
        <a:srgbClr val="C129E7"/>
      </a:accent5>
      <a:accent6>
        <a:srgbClr val="621BD6"/>
      </a:accent6>
      <a:hlink>
        <a:srgbClr val="3F83B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Celestial</Template>
  <TotalTime>587</TotalTime>
  <Words>805</Words>
  <Application>Microsoft Office PowerPoint</Application>
  <PresentationFormat>Panorámica</PresentationFormat>
  <Paragraphs>73</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Aptos</vt:lpstr>
      <vt:lpstr>Arial</vt:lpstr>
      <vt:lpstr>Grandview</vt:lpstr>
      <vt:lpstr>Grandview Display</vt:lpstr>
      <vt:lpstr>CitationVTI</vt:lpstr>
      <vt:lpstr>Capital de trabajo y administración de activos corrientes</vt:lpstr>
      <vt:lpstr>Administración de Cuentas por Cobrar</vt:lpstr>
      <vt:lpstr>Selección y estándares de crédito</vt:lpstr>
      <vt:lpstr>Calificación del Crédito</vt:lpstr>
      <vt:lpstr>Cambio de los estándares de crédito</vt:lpstr>
      <vt:lpstr>Efectos de la relajación de los estándares de crédito (Gitman)</vt:lpstr>
      <vt:lpstr>Contribución adicional de las ventas a las utilidades</vt:lpstr>
      <vt:lpstr>Costo de la Inversión marginal en las cuentas por cobrar</vt:lpstr>
      <vt:lpstr>Costo variable de las ventas anuales</vt:lpstr>
      <vt:lpstr>Rotación de las cuentas por cobrar</vt:lpstr>
      <vt:lpstr>Inversión Promedio en las Cuentas por Cobrar</vt:lpstr>
      <vt:lpstr>Costo de la Inversión Marginal en las Cuentas por cobrar</vt:lpstr>
      <vt:lpstr>Costo de Deudas Incobrables marginales</vt:lpstr>
      <vt:lpstr>Costo de Deudas Incobrables Marginales</vt:lpstr>
      <vt:lpstr>Toma de Decisiones sobre Estándares de Crédito</vt:lpstr>
      <vt:lpstr>Administración del Crédito Internacional</vt:lpstr>
      <vt:lpstr>Condiciones de Crédito</vt:lpstr>
      <vt:lpstr>Supervisión de Crédito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de trabajo y administración de activos corrientes</dc:title>
  <dc:creator>MARTINEZ SOSA, PATRICIA ALEJANDRA</dc:creator>
  <cp:lastModifiedBy>MARTINEZ SOSA, PATRICIA ALEJANDRA</cp:lastModifiedBy>
  <cp:revision>12</cp:revision>
  <dcterms:created xsi:type="dcterms:W3CDTF">2024-04-01T20:47:08Z</dcterms:created>
  <dcterms:modified xsi:type="dcterms:W3CDTF">2024-04-02T22:45:04Z</dcterms:modified>
</cp:coreProperties>
</file>