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3/6/2025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072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074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76298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2054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95020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smtClean="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38426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smtClean="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19008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58449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09349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8479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smtClean="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7624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1998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627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5263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6465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16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smtClean="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2431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3/6/2025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6079542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47039" y="854078"/>
            <a:ext cx="5648960" cy="3352161"/>
          </a:xfrm>
        </p:spPr>
        <p:txBody>
          <a:bodyPr>
            <a:normAutofit/>
          </a:bodyPr>
          <a:lstStyle/>
          <a:p>
            <a:r>
              <a:rPr lang="es-GT" sz="6200"/>
              <a:t>ADMINISTRACIÓN DEL CAPITAL DE TRABAJO</a:t>
            </a:r>
          </a:p>
        </p:txBody>
      </p:sp>
      <p:sp>
        <p:nvSpPr>
          <p:cNvPr id="3" name="Subtítulo 2"/>
          <p:cNvSpPr>
            <a:spLocks noGrp="1"/>
          </p:cNvSpPr>
          <p:nvPr>
            <p:ph type="subTitle" idx="1"/>
          </p:nvPr>
        </p:nvSpPr>
        <p:spPr>
          <a:xfrm>
            <a:off x="447038" y="4206239"/>
            <a:ext cx="5634365" cy="1066971"/>
          </a:xfrm>
        </p:spPr>
        <p:txBody>
          <a:bodyPr>
            <a:normAutofit/>
          </a:bodyPr>
          <a:lstStyle/>
          <a:p>
            <a:endParaRPr lang="es-GT"/>
          </a:p>
        </p:txBody>
      </p:sp>
      <p:pic>
        <p:nvPicPr>
          <p:cNvPr id="7" name="Graphic 6" descr="Financiero">
            <a:extLst>
              <a:ext uri="{FF2B5EF4-FFF2-40B4-BE49-F238E27FC236}">
                <a16:creationId xmlns:a16="http://schemas.microsoft.com/office/drawing/2014/main" id="{6328581F-B804-4386-9786-52A04EAC0C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600000">
            <a:off x="7013377" y="854078"/>
            <a:ext cx="4246649" cy="4246649"/>
          </a:xfrm>
          <a:prstGeom prst="rect">
            <a:avLst/>
          </a:prstGeom>
        </p:spPr>
      </p:pic>
    </p:spTree>
    <p:extLst>
      <p:ext uri="{BB962C8B-B14F-4D97-AF65-F5344CB8AC3E}">
        <p14:creationId xmlns:p14="http://schemas.microsoft.com/office/powerpoint/2010/main" val="107814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437882"/>
            <a:ext cx="10394707" cy="4936703"/>
          </a:xfrm>
        </p:spPr>
        <p:txBody>
          <a:bodyPr>
            <a:normAutofit fontScale="92500" lnSpcReduction="10000"/>
          </a:bodyPr>
          <a:lstStyle/>
          <a:p>
            <a:pPr marL="0" indent="0">
              <a:buNone/>
            </a:pPr>
            <a:r>
              <a:rPr lang="es-GT" sz="5400" dirty="0"/>
              <a:t>PERÍODO 				INVENTARIO</a:t>
            </a:r>
          </a:p>
          <a:p>
            <a:pPr marL="0" indent="0">
              <a:buNone/>
            </a:pPr>
            <a:r>
              <a:rPr lang="es-GT" sz="5400" dirty="0"/>
              <a:t>DE </a:t>
            </a:r>
          </a:p>
          <a:p>
            <a:pPr marL="0" indent="0">
              <a:buNone/>
            </a:pPr>
            <a:r>
              <a:rPr lang="es-GT" sz="5400" dirty="0"/>
              <a:t>CONVERSIÓN	=</a:t>
            </a:r>
          </a:p>
          <a:p>
            <a:pPr marL="0" indent="0">
              <a:buNone/>
            </a:pPr>
            <a:r>
              <a:rPr lang="es-GT" sz="5400" dirty="0"/>
              <a:t>DE 					COSTO DE VENTAS</a:t>
            </a:r>
          </a:p>
          <a:p>
            <a:pPr marL="0" indent="0">
              <a:buNone/>
            </a:pPr>
            <a:r>
              <a:rPr lang="es-GT" sz="5400" dirty="0"/>
              <a:t>INVENTARIO			360 DÍAS</a:t>
            </a:r>
          </a:p>
        </p:txBody>
      </p:sp>
      <p:cxnSp>
        <p:nvCxnSpPr>
          <p:cNvPr id="5" name="Conector recto 4"/>
          <p:cNvCxnSpPr/>
          <p:nvPr/>
        </p:nvCxnSpPr>
        <p:spPr>
          <a:xfrm flipV="1">
            <a:off x="5525037" y="2524259"/>
            <a:ext cx="4481848" cy="38637"/>
          </a:xfrm>
          <a:prstGeom prst="line">
            <a:avLst/>
          </a:prstGeom>
        </p:spPr>
        <p:style>
          <a:lnRef idx="3">
            <a:schemeClr val="dk1"/>
          </a:lnRef>
          <a:fillRef idx="0">
            <a:schemeClr val="dk1"/>
          </a:fillRef>
          <a:effectRef idx="2">
            <a:schemeClr val="dk1"/>
          </a:effectRef>
          <a:fontRef idx="minor">
            <a:schemeClr val="tx1"/>
          </a:fontRef>
        </p:style>
      </p:cxnSp>
      <p:sp>
        <p:nvSpPr>
          <p:cNvPr id="6" name="Corchetes 5"/>
          <p:cNvSpPr/>
          <p:nvPr/>
        </p:nvSpPr>
        <p:spPr>
          <a:xfrm>
            <a:off x="5138670" y="3052293"/>
            <a:ext cx="5280338" cy="2189408"/>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GT"/>
          </a:p>
        </p:txBody>
      </p:sp>
      <p:cxnSp>
        <p:nvCxnSpPr>
          <p:cNvPr id="8" name="Conector recto 7"/>
          <p:cNvCxnSpPr/>
          <p:nvPr/>
        </p:nvCxnSpPr>
        <p:spPr>
          <a:xfrm flipV="1">
            <a:off x="5254580" y="4314423"/>
            <a:ext cx="4752305" cy="128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0008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827467" y="450762"/>
            <a:ext cx="10394707" cy="4859430"/>
          </a:xfrm>
        </p:spPr>
        <p:txBody>
          <a:bodyPr>
            <a:normAutofit/>
          </a:bodyPr>
          <a:lstStyle/>
          <a:p>
            <a:pPr marL="0" indent="0">
              <a:buNone/>
            </a:pPr>
            <a:r>
              <a:rPr lang="es-GT" sz="6000" dirty="0"/>
              <a:t>Ejemplo:</a:t>
            </a:r>
          </a:p>
          <a:p>
            <a:pPr marL="0" indent="0">
              <a:buNone/>
            </a:pPr>
            <a:r>
              <a:rPr lang="es-GT" sz="6000" dirty="0"/>
              <a:t>Inventario Q 2,000,000.00</a:t>
            </a:r>
          </a:p>
          <a:p>
            <a:pPr marL="0" indent="0">
              <a:buNone/>
            </a:pPr>
            <a:r>
              <a:rPr lang="es-GT" sz="6000" dirty="0"/>
              <a:t>Costo de ventas Q 3,800,00.00</a:t>
            </a:r>
          </a:p>
        </p:txBody>
      </p:sp>
    </p:spTree>
    <p:extLst>
      <p:ext uri="{BB962C8B-B14F-4D97-AF65-F5344CB8AC3E}">
        <p14:creationId xmlns:p14="http://schemas.microsoft.com/office/powerpoint/2010/main" val="380347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437882"/>
            <a:ext cx="10394707" cy="4936703"/>
          </a:xfrm>
        </p:spPr>
        <p:txBody>
          <a:bodyPr>
            <a:normAutofit fontScale="92500" lnSpcReduction="10000"/>
          </a:bodyPr>
          <a:lstStyle/>
          <a:p>
            <a:pPr marL="0" indent="0">
              <a:buNone/>
            </a:pPr>
            <a:r>
              <a:rPr lang="es-GT" sz="5400" dirty="0"/>
              <a:t>PERÍODO 				2,000,000.00</a:t>
            </a:r>
          </a:p>
          <a:p>
            <a:pPr marL="0" indent="0">
              <a:buNone/>
            </a:pPr>
            <a:r>
              <a:rPr lang="es-GT" sz="5400" dirty="0"/>
              <a:t>DE </a:t>
            </a:r>
          </a:p>
          <a:p>
            <a:pPr marL="0" indent="0">
              <a:buNone/>
            </a:pPr>
            <a:r>
              <a:rPr lang="es-GT" sz="5400" dirty="0"/>
              <a:t>CONVERSIÓN	=</a:t>
            </a:r>
          </a:p>
          <a:p>
            <a:pPr marL="0" indent="0">
              <a:buNone/>
            </a:pPr>
            <a:r>
              <a:rPr lang="es-GT" sz="5400" dirty="0"/>
              <a:t>DE 					       3,800,000</a:t>
            </a:r>
          </a:p>
          <a:p>
            <a:pPr marL="0" indent="0">
              <a:buNone/>
            </a:pPr>
            <a:r>
              <a:rPr lang="es-GT" sz="5400" dirty="0"/>
              <a:t>INVENTARIO			360 DÍAS</a:t>
            </a:r>
          </a:p>
        </p:txBody>
      </p:sp>
      <p:cxnSp>
        <p:nvCxnSpPr>
          <p:cNvPr id="5" name="Conector recto 4"/>
          <p:cNvCxnSpPr/>
          <p:nvPr/>
        </p:nvCxnSpPr>
        <p:spPr>
          <a:xfrm flipV="1">
            <a:off x="5525037" y="2524259"/>
            <a:ext cx="4481848" cy="38637"/>
          </a:xfrm>
          <a:prstGeom prst="line">
            <a:avLst/>
          </a:prstGeom>
        </p:spPr>
        <p:style>
          <a:lnRef idx="3">
            <a:schemeClr val="dk1"/>
          </a:lnRef>
          <a:fillRef idx="0">
            <a:schemeClr val="dk1"/>
          </a:fillRef>
          <a:effectRef idx="2">
            <a:schemeClr val="dk1"/>
          </a:effectRef>
          <a:fontRef idx="minor">
            <a:schemeClr val="tx1"/>
          </a:fontRef>
        </p:style>
      </p:cxnSp>
      <p:sp>
        <p:nvSpPr>
          <p:cNvPr id="6" name="Corchetes 5"/>
          <p:cNvSpPr/>
          <p:nvPr/>
        </p:nvSpPr>
        <p:spPr>
          <a:xfrm>
            <a:off x="5138670" y="3052293"/>
            <a:ext cx="5280338" cy="2189408"/>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GT"/>
          </a:p>
        </p:txBody>
      </p:sp>
      <p:cxnSp>
        <p:nvCxnSpPr>
          <p:cNvPr id="8" name="Conector recto 7"/>
          <p:cNvCxnSpPr/>
          <p:nvPr/>
        </p:nvCxnSpPr>
        <p:spPr>
          <a:xfrm flipV="1">
            <a:off x="5254580" y="4314423"/>
            <a:ext cx="4752305" cy="128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576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837128"/>
            <a:ext cx="10394707" cy="4537458"/>
          </a:xfrm>
        </p:spPr>
        <p:txBody>
          <a:bodyPr>
            <a:normAutofit/>
          </a:bodyPr>
          <a:lstStyle/>
          <a:p>
            <a:pPr marL="0" indent="0">
              <a:buNone/>
            </a:pPr>
            <a:r>
              <a:rPr lang="es-GT" sz="4000" dirty="0"/>
              <a:t>= 189.47 DÍAS</a:t>
            </a:r>
          </a:p>
          <a:p>
            <a:pPr marL="0" indent="0">
              <a:buNone/>
            </a:pPr>
            <a:r>
              <a:rPr lang="es-GT" sz="4000" dirty="0"/>
              <a:t>¿Cómo lo interpretamos?</a:t>
            </a:r>
          </a:p>
        </p:txBody>
      </p:sp>
    </p:spTree>
    <p:extLst>
      <p:ext uri="{BB962C8B-B14F-4D97-AF65-F5344CB8AC3E}">
        <p14:creationId xmlns:p14="http://schemas.microsoft.com/office/powerpoint/2010/main" val="300431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EL PERÍODO DE COBRANZA DE LAS CUENTAS POR COBRAR</a:t>
            </a:r>
          </a:p>
        </p:txBody>
      </p:sp>
      <p:sp>
        <p:nvSpPr>
          <p:cNvPr id="3" name="Marcador de contenido 2"/>
          <p:cNvSpPr>
            <a:spLocks noGrp="1"/>
          </p:cNvSpPr>
          <p:nvPr>
            <p:ph sz="quarter" idx="13"/>
          </p:nvPr>
        </p:nvSpPr>
        <p:spPr/>
        <p:txBody>
          <a:bodyPr>
            <a:normAutofit/>
          </a:bodyPr>
          <a:lstStyle/>
          <a:p>
            <a:pPr marL="0" indent="0" algn="just">
              <a:buNone/>
            </a:pPr>
            <a:r>
              <a:rPr lang="es-GT" sz="4000" dirty="0"/>
              <a:t>Es el tiempo promedio requerido para convertir en efectivo las cuentas por cobrar de la empresa, Es decir, para cobrar el efectivo después de una venta</a:t>
            </a:r>
          </a:p>
        </p:txBody>
      </p:sp>
    </p:spTree>
    <p:extLst>
      <p:ext uri="{BB962C8B-B14F-4D97-AF65-F5344CB8AC3E}">
        <p14:creationId xmlns:p14="http://schemas.microsoft.com/office/powerpoint/2010/main" val="75848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373488" y="437882"/>
            <a:ext cx="11230378" cy="4936703"/>
          </a:xfrm>
        </p:spPr>
        <p:txBody>
          <a:bodyPr>
            <a:normAutofit fontScale="92500" lnSpcReduction="10000"/>
          </a:bodyPr>
          <a:lstStyle/>
          <a:p>
            <a:pPr marL="0" indent="0">
              <a:buNone/>
            </a:pPr>
            <a:r>
              <a:rPr lang="es-GT" sz="5400" dirty="0"/>
              <a:t>PERÍODO 			CUENTAS POR COBRAR</a:t>
            </a:r>
          </a:p>
          <a:p>
            <a:pPr marL="0" indent="0">
              <a:buNone/>
            </a:pPr>
            <a:r>
              <a:rPr lang="es-GT" sz="5400" dirty="0"/>
              <a:t>DE </a:t>
            </a:r>
          </a:p>
          <a:p>
            <a:pPr marL="0" indent="0">
              <a:buNone/>
            </a:pPr>
            <a:r>
              <a:rPr lang="es-GT" sz="5400" dirty="0"/>
              <a:t>COBRANZA			=</a:t>
            </a:r>
          </a:p>
          <a:p>
            <a:pPr marL="0" indent="0">
              <a:buNone/>
            </a:pPr>
            <a:r>
              <a:rPr lang="es-GT" sz="5400" dirty="0"/>
              <a:t>DE  LAS CUENTAS	    </a:t>
            </a:r>
            <a:r>
              <a:rPr lang="es-GT" sz="3900" dirty="0"/>
              <a:t>VENTAS A CRÉDITO ANUALES</a:t>
            </a:r>
            <a:endParaRPr lang="es-GT" sz="5400" dirty="0"/>
          </a:p>
          <a:p>
            <a:pPr marL="0" indent="0">
              <a:buNone/>
            </a:pPr>
            <a:r>
              <a:rPr lang="es-GT" sz="5400" dirty="0"/>
              <a:t>POR COBRAR			      360 DÍAS</a:t>
            </a:r>
          </a:p>
        </p:txBody>
      </p:sp>
      <p:cxnSp>
        <p:nvCxnSpPr>
          <p:cNvPr id="5" name="Conector recto 4"/>
          <p:cNvCxnSpPr/>
          <p:nvPr/>
        </p:nvCxnSpPr>
        <p:spPr>
          <a:xfrm flipV="1">
            <a:off x="5525037" y="2524259"/>
            <a:ext cx="4481848" cy="38637"/>
          </a:xfrm>
          <a:prstGeom prst="line">
            <a:avLst/>
          </a:prstGeom>
        </p:spPr>
        <p:style>
          <a:lnRef idx="3">
            <a:schemeClr val="dk1"/>
          </a:lnRef>
          <a:fillRef idx="0">
            <a:schemeClr val="dk1"/>
          </a:fillRef>
          <a:effectRef idx="2">
            <a:schemeClr val="dk1"/>
          </a:effectRef>
          <a:fontRef idx="minor">
            <a:schemeClr val="tx1"/>
          </a:fontRef>
        </p:style>
      </p:cxnSp>
      <p:sp>
        <p:nvSpPr>
          <p:cNvPr id="6" name="Corchetes 5"/>
          <p:cNvSpPr/>
          <p:nvPr/>
        </p:nvSpPr>
        <p:spPr>
          <a:xfrm>
            <a:off x="5138670" y="3052293"/>
            <a:ext cx="5280338" cy="2189408"/>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GT"/>
          </a:p>
        </p:txBody>
      </p:sp>
      <p:cxnSp>
        <p:nvCxnSpPr>
          <p:cNvPr id="8" name="Conector recto 7"/>
          <p:cNvCxnSpPr/>
          <p:nvPr/>
        </p:nvCxnSpPr>
        <p:spPr>
          <a:xfrm flipV="1">
            <a:off x="5254580" y="4314423"/>
            <a:ext cx="4752305" cy="128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6910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579550"/>
            <a:ext cx="10394707" cy="4795036"/>
          </a:xfrm>
        </p:spPr>
        <p:txBody>
          <a:bodyPr/>
          <a:lstStyle/>
          <a:p>
            <a:pPr marL="0" indent="0">
              <a:buNone/>
            </a:pPr>
            <a:r>
              <a:rPr lang="es-GT" sz="4000" dirty="0"/>
              <a:t>Ejemplo:</a:t>
            </a:r>
          </a:p>
          <a:p>
            <a:pPr marL="0" indent="0">
              <a:buNone/>
            </a:pPr>
            <a:r>
              <a:rPr lang="es-GT" sz="4000" dirty="0"/>
              <a:t>Cuentas por cobrar a la fecha  Q 500,000.00</a:t>
            </a:r>
          </a:p>
          <a:p>
            <a:pPr marL="0" indent="0">
              <a:buNone/>
            </a:pPr>
            <a:r>
              <a:rPr lang="es-GT" sz="4000" dirty="0"/>
              <a:t>Ventas a crédito anuales Q 2,500,000.00</a:t>
            </a:r>
          </a:p>
          <a:p>
            <a:pPr marL="0" indent="0">
              <a:buNone/>
            </a:pPr>
            <a:endParaRPr lang="es-GT" dirty="0"/>
          </a:p>
        </p:txBody>
      </p:sp>
    </p:spTree>
    <p:extLst>
      <p:ext uri="{BB962C8B-B14F-4D97-AF65-F5344CB8AC3E}">
        <p14:creationId xmlns:p14="http://schemas.microsoft.com/office/powerpoint/2010/main" val="210373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373488" y="437882"/>
            <a:ext cx="11230378" cy="4936703"/>
          </a:xfrm>
        </p:spPr>
        <p:txBody>
          <a:bodyPr>
            <a:normAutofit fontScale="92500" lnSpcReduction="10000"/>
          </a:bodyPr>
          <a:lstStyle/>
          <a:p>
            <a:pPr marL="0" indent="0">
              <a:buNone/>
            </a:pPr>
            <a:r>
              <a:rPr lang="es-GT" sz="5400" dirty="0"/>
              <a:t>PERÍODO 			            500,0000</a:t>
            </a:r>
          </a:p>
          <a:p>
            <a:pPr marL="0" indent="0">
              <a:buNone/>
            </a:pPr>
            <a:r>
              <a:rPr lang="es-GT" sz="5400" dirty="0"/>
              <a:t>DE </a:t>
            </a:r>
          </a:p>
          <a:p>
            <a:pPr marL="0" indent="0">
              <a:buNone/>
            </a:pPr>
            <a:r>
              <a:rPr lang="es-GT" sz="5400" dirty="0"/>
              <a:t>COBRANZA			=</a:t>
            </a:r>
          </a:p>
          <a:p>
            <a:pPr marL="0" indent="0">
              <a:buNone/>
            </a:pPr>
            <a:r>
              <a:rPr lang="es-GT" sz="5400" dirty="0"/>
              <a:t>DE  LAS CUENTAS	    </a:t>
            </a:r>
            <a:r>
              <a:rPr lang="es-GT" sz="3900" dirty="0"/>
              <a:t>                 2,500,000</a:t>
            </a:r>
            <a:endParaRPr lang="es-GT" sz="5400" dirty="0"/>
          </a:p>
          <a:p>
            <a:pPr marL="0" indent="0">
              <a:buNone/>
            </a:pPr>
            <a:r>
              <a:rPr lang="es-GT" sz="5400" dirty="0"/>
              <a:t>POR COBRAR			      360 DÍAS</a:t>
            </a:r>
          </a:p>
        </p:txBody>
      </p:sp>
      <p:cxnSp>
        <p:nvCxnSpPr>
          <p:cNvPr id="5" name="Conector recto 4"/>
          <p:cNvCxnSpPr/>
          <p:nvPr/>
        </p:nvCxnSpPr>
        <p:spPr>
          <a:xfrm flipV="1">
            <a:off x="5525037" y="2524259"/>
            <a:ext cx="4481848" cy="38637"/>
          </a:xfrm>
          <a:prstGeom prst="line">
            <a:avLst/>
          </a:prstGeom>
        </p:spPr>
        <p:style>
          <a:lnRef idx="3">
            <a:schemeClr val="dk1"/>
          </a:lnRef>
          <a:fillRef idx="0">
            <a:schemeClr val="dk1"/>
          </a:fillRef>
          <a:effectRef idx="2">
            <a:schemeClr val="dk1"/>
          </a:effectRef>
          <a:fontRef idx="minor">
            <a:schemeClr val="tx1"/>
          </a:fontRef>
        </p:style>
      </p:cxnSp>
      <p:sp>
        <p:nvSpPr>
          <p:cNvPr id="6" name="Corchetes 5"/>
          <p:cNvSpPr/>
          <p:nvPr/>
        </p:nvSpPr>
        <p:spPr>
          <a:xfrm>
            <a:off x="5138670" y="3052293"/>
            <a:ext cx="5280338" cy="2189408"/>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GT"/>
          </a:p>
        </p:txBody>
      </p:sp>
      <p:cxnSp>
        <p:nvCxnSpPr>
          <p:cNvPr id="8" name="Conector recto 7"/>
          <p:cNvCxnSpPr/>
          <p:nvPr/>
        </p:nvCxnSpPr>
        <p:spPr>
          <a:xfrm flipV="1">
            <a:off x="5254580" y="4314423"/>
            <a:ext cx="4752305" cy="128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0703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837128"/>
            <a:ext cx="10394707" cy="4537458"/>
          </a:xfrm>
        </p:spPr>
        <p:txBody>
          <a:bodyPr>
            <a:normAutofit/>
          </a:bodyPr>
          <a:lstStyle/>
          <a:p>
            <a:pPr marL="0" indent="0">
              <a:buNone/>
            </a:pPr>
            <a:r>
              <a:rPr lang="es-GT" sz="4000" dirty="0"/>
              <a:t>= 72 DÍAS</a:t>
            </a:r>
          </a:p>
          <a:p>
            <a:pPr marL="0" indent="0">
              <a:buNone/>
            </a:pPr>
            <a:r>
              <a:rPr lang="es-GT" sz="4000" dirty="0"/>
              <a:t>¿Cómo lo interpretamos?</a:t>
            </a:r>
          </a:p>
        </p:txBody>
      </p:sp>
    </p:spTree>
    <p:extLst>
      <p:ext uri="{BB962C8B-B14F-4D97-AF65-F5344CB8AC3E}">
        <p14:creationId xmlns:p14="http://schemas.microsoft.com/office/powerpoint/2010/main" val="9230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EL PERÍODO DE DIFERIMIENTO DE LAS CUENTAS POR PAGAR</a:t>
            </a:r>
          </a:p>
        </p:txBody>
      </p:sp>
      <p:sp>
        <p:nvSpPr>
          <p:cNvPr id="3" name="Marcador de contenido 2"/>
          <p:cNvSpPr>
            <a:spLocks noGrp="1"/>
          </p:cNvSpPr>
          <p:nvPr>
            <p:ph sz="quarter" idx="13"/>
          </p:nvPr>
        </p:nvSpPr>
        <p:spPr>
          <a:xfrm>
            <a:off x="360608" y="2089154"/>
            <a:ext cx="11088709" cy="3526035"/>
          </a:xfrm>
        </p:spPr>
        <p:txBody>
          <a:bodyPr>
            <a:noAutofit/>
          </a:bodyPr>
          <a:lstStyle/>
          <a:p>
            <a:pPr marL="0" indent="0" algn="just">
              <a:buNone/>
            </a:pPr>
            <a:r>
              <a:rPr lang="es-GT" sz="5400" dirty="0"/>
              <a:t>Es el tiempo promedio entre la compra de las materias primas, la mano de obra y el pago de efectivo por ellas</a:t>
            </a:r>
          </a:p>
        </p:txBody>
      </p:sp>
    </p:spTree>
    <p:extLst>
      <p:ext uri="{BB962C8B-B14F-4D97-AF65-F5344CB8AC3E}">
        <p14:creationId xmlns:p14="http://schemas.microsoft.com/office/powerpoint/2010/main" val="334806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450761" y="476518"/>
            <a:ext cx="10921283" cy="4898067"/>
          </a:xfrm>
        </p:spPr>
        <p:txBody>
          <a:bodyPr>
            <a:noAutofit/>
          </a:bodyPr>
          <a:lstStyle/>
          <a:p>
            <a:pPr marL="0" indent="0" algn="just">
              <a:buNone/>
            </a:pPr>
            <a:r>
              <a:rPr lang="es-GT" sz="4400" dirty="0"/>
              <a:t>El concepto de administración del capital de trabajo se originó con el viejo mercader </a:t>
            </a:r>
            <a:r>
              <a:rPr lang="es-GT" sz="4400" dirty="0" err="1"/>
              <a:t>Yankee</a:t>
            </a:r>
            <a:r>
              <a:rPr lang="es-GT" sz="4400" dirty="0"/>
              <a:t>, que pedía dinero prestado para comprar inventario, lo vendía para pagar el préstamo bancario, y después repetía el ciclo</a:t>
            </a:r>
          </a:p>
        </p:txBody>
      </p:sp>
    </p:spTree>
    <p:extLst>
      <p:ext uri="{BB962C8B-B14F-4D97-AF65-F5344CB8AC3E}">
        <p14:creationId xmlns:p14="http://schemas.microsoft.com/office/powerpoint/2010/main" val="340992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437882"/>
            <a:ext cx="10394707" cy="4936703"/>
          </a:xfrm>
        </p:spPr>
        <p:txBody>
          <a:bodyPr>
            <a:normAutofit fontScale="92500" lnSpcReduction="10000"/>
          </a:bodyPr>
          <a:lstStyle/>
          <a:p>
            <a:pPr marL="0" indent="0">
              <a:buNone/>
            </a:pPr>
            <a:r>
              <a:rPr lang="es-GT" sz="5400" dirty="0"/>
              <a:t>PERÍODO 			CUENTAS POR PAGAR</a:t>
            </a:r>
          </a:p>
          <a:p>
            <a:pPr marL="0" indent="0">
              <a:buNone/>
            </a:pPr>
            <a:r>
              <a:rPr lang="es-GT" sz="5400" dirty="0"/>
              <a:t>DE </a:t>
            </a:r>
          </a:p>
          <a:p>
            <a:pPr marL="0" indent="0">
              <a:buNone/>
            </a:pPr>
            <a:r>
              <a:rPr lang="es-GT" sz="5400" dirty="0"/>
              <a:t>DIFERIMIENTO	=</a:t>
            </a:r>
          </a:p>
          <a:p>
            <a:pPr marL="0" indent="0">
              <a:buNone/>
            </a:pPr>
            <a:r>
              <a:rPr lang="es-GT" sz="5400" dirty="0"/>
              <a:t>DE  LAS CUENTAS	COSTO DE VENTAS</a:t>
            </a:r>
          </a:p>
          <a:p>
            <a:pPr marL="0" indent="0">
              <a:buNone/>
            </a:pPr>
            <a:r>
              <a:rPr lang="es-GT" sz="5400" dirty="0"/>
              <a:t>POR PAGAR			360 DÍAS</a:t>
            </a:r>
          </a:p>
        </p:txBody>
      </p:sp>
      <p:cxnSp>
        <p:nvCxnSpPr>
          <p:cNvPr id="5" name="Conector recto 4"/>
          <p:cNvCxnSpPr/>
          <p:nvPr/>
        </p:nvCxnSpPr>
        <p:spPr>
          <a:xfrm flipV="1">
            <a:off x="5525037" y="2524259"/>
            <a:ext cx="4481848" cy="38637"/>
          </a:xfrm>
          <a:prstGeom prst="line">
            <a:avLst/>
          </a:prstGeom>
        </p:spPr>
        <p:style>
          <a:lnRef idx="3">
            <a:schemeClr val="dk1"/>
          </a:lnRef>
          <a:fillRef idx="0">
            <a:schemeClr val="dk1"/>
          </a:fillRef>
          <a:effectRef idx="2">
            <a:schemeClr val="dk1"/>
          </a:effectRef>
          <a:fontRef idx="minor">
            <a:schemeClr val="tx1"/>
          </a:fontRef>
        </p:style>
      </p:cxnSp>
      <p:sp>
        <p:nvSpPr>
          <p:cNvPr id="6" name="Corchetes 5"/>
          <p:cNvSpPr/>
          <p:nvPr/>
        </p:nvSpPr>
        <p:spPr>
          <a:xfrm>
            <a:off x="5138670" y="3052293"/>
            <a:ext cx="5280338" cy="2189408"/>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GT"/>
          </a:p>
        </p:txBody>
      </p:sp>
      <p:cxnSp>
        <p:nvCxnSpPr>
          <p:cNvPr id="8" name="Conector recto 7"/>
          <p:cNvCxnSpPr/>
          <p:nvPr/>
        </p:nvCxnSpPr>
        <p:spPr>
          <a:xfrm flipV="1">
            <a:off x="5254580" y="4314423"/>
            <a:ext cx="4752305" cy="128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184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579550"/>
            <a:ext cx="10394707" cy="4795036"/>
          </a:xfrm>
        </p:spPr>
        <p:txBody>
          <a:bodyPr/>
          <a:lstStyle/>
          <a:p>
            <a:pPr marL="0" indent="0">
              <a:buNone/>
            </a:pPr>
            <a:r>
              <a:rPr lang="es-GT" sz="4000" dirty="0"/>
              <a:t>Ejemplo:</a:t>
            </a:r>
          </a:p>
          <a:p>
            <a:pPr marL="0" indent="0">
              <a:buNone/>
            </a:pPr>
            <a:r>
              <a:rPr lang="es-GT" sz="4000" dirty="0"/>
              <a:t>Cuentas por PAGAR  Q 350,000.00</a:t>
            </a:r>
          </a:p>
          <a:p>
            <a:pPr marL="0" indent="0">
              <a:buNone/>
            </a:pPr>
            <a:r>
              <a:rPr lang="es-GT" sz="4000" dirty="0"/>
              <a:t>COSTO DE VENTAS Q 3,800,000.00</a:t>
            </a:r>
          </a:p>
          <a:p>
            <a:pPr marL="0" indent="0">
              <a:buNone/>
            </a:pPr>
            <a:endParaRPr lang="es-GT" dirty="0"/>
          </a:p>
        </p:txBody>
      </p:sp>
    </p:spTree>
    <p:extLst>
      <p:ext uri="{BB962C8B-B14F-4D97-AF65-F5344CB8AC3E}">
        <p14:creationId xmlns:p14="http://schemas.microsoft.com/office/powerpoint/2010/main" val="237834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437882"/>
            <a:ext cx="10394707" cy="4936703"/>
          </a:xfrm>
        </p:spPr>
        <p:txBody>
          <a:bodyPr>
            <a:normAutofit fontScale="92500" lnSpcReduction="10000"/>
          </a:bodyPr>
          <a:lstStyle/>
          <a:p>
            <a:pPr marL="0" indent="0">
              <a:buNone/>
            </a:pPr>
            <a:r>
              <a:rPr lang="es-GT" sz="5400" dirty="0"/>
              <a:t>PERÍODO 			        350,000</a:t>
            </a:r>
          </a:p>
          <a:p>
            <a:pPr marL="0" indent="0">
              <a:buNone/>
            </a:pPr>
            <a:r>
              <a:rPr lang="es-GT" sz="5400" dirty="0"/>
              <a:t>DE </a:t>
            </a:r>
          </a:p>
          <a:p>
            <a:pPr marL="0" indent="0">
              <a:buNone/>
            </a:pPr>
            <a:r>
              <a:rPr lang="es-GT" sz="5400" dirty="0"/>
              <a:t>DIFERIMIENTO	=</a:t>
            </a:r>
          </a:p>
          <a:p>
            <a:pPr marL="0" indent="0">
              <a:buNone/>
            </a:pPr>
            <a:r>
              <a:rPr lang="es-GT" sz="5400" dirty="0"/>
              <a:t>DE  LAS CUENTAS	       3,800,000</a:t>
            </a:r>
          </a:p>
          <a:p>
            <a:pPr marL="0" indent="0">
              <a:buNone/>
            </a:pPr>
            <a:r>
              <a:rPr lang="es-GT" sz="5400" dirty="0"/>
              <a:t>POR PAGAR			360 DÍAS</a:t>
            </a:r>
          </a:p>
        </p:txBody>
      </p:sp>
      <p:cxnSp>
        <p:nvCxnSpPr>
          <p:cNvPr id="5" name="Conector recto 4"/>
          <p:cNvCxnSpPr/>
          <p:nvPr/>
        </p:nvCxnSpPr>
        <p:spPr>
          <a:xfrm flipV="1">
            <a:off x="5525037" y="2524259"/>
            <a:ext cx="4481848" cy="38637"/>
          </a:xfrm>
          <a:prstGeom prst="line">
            <a:avLst/>
          </a:prstGeom>
        </p:spPr>
        <p:style>
          <a:lnRef idx="3">
            <a:schemeClr val="dk1"/>
          </a:lnRef>
          <a:fillRef idx="0">
            <a:schemeClr val="dk1"/>
          </a:fillRef>
          <a:effectRef idx="2">
            <a:schemeClr val="dk1"/>
          </a:effectRef>
          <a:fontRef idx="minor">
            <a:schemeClr val="tx1"/>
          </a:fontRef>
        </p:style>
      </p:cxnSp>
      <p:sp>
        <p:nvSpPr>
          <p:cNvPr id="6" name="Corchetes 5"/>
          <p:cNvSpPr/>
          <p:nvPr/>
        </p:nvSpPr>
        <p:spPr>
          <a:xfrm>
            <a:off x="5138670" y="3052293"/>
            <a:ext cx="5280338" cy="2189408"/>
          </a:xfrm>
          <a:prstGeom prst="bracket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s-GT"/>
          </a:p>
        </p:txBody>
      </p:sp>
      <p:cxnSp>
        <p:nvCxnSpPr>
          <p:cNvPr id="8" name="Conector recto 7"/>
          <p:cNvCxnSpPr/>
          <p:nvPr/>
        </p:nvCxnSpPr>
        <p:spPr>
          <a:xfrm flipV="1">
            <a:off x="5254580" y="4314423"/>
            <a:ext cx="4752305" cy="1287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6883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837128"/>
            <a:ext cx="10394707" cy="4537458"/>
          </a:xfrm>
        </p:spPr>
        <p:txBody>
          <a:bodyPr>
            <a:normAutofit/>
          </a:bodyPr>
          <a:lstStyle/>
          <a:p>
            <a:pPr marL="0" indent="0">
              <a:buNone/>
            </a:pPr>
            <a:r>
              <a:rPr lang="es-GT" sz="4000" dirty="0"/>
              <a:t>= 33.16  DÍAS</a:t>
            </a:r>
          </a:p>
          <a:p>
            <a:pPr marL="0" indent="0">
              <a:buNone/>
            </a:pPr>
            <a:r>
              <a:rPr lang="es-GT" sz="4000" dirty="0"/>
              <a:t>¿Cómo lo interpretamos?</a:t>
            </a:r>
          </a:p>
        </p:txBody>
      </p:sp>
    </p:spTree>
    <p:extLst>
      <p:ext uri="{BB962C8B-B14F-4D97-AF65-F5344CB8AC3E}">
        <p14:creationId xmlns:p14="http://schemas.microsoft.com/office/powerpoint/2010/main" val="347706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EL CÁLCULO DEL CICLO DE CONVERSIÓN DE EFECTIVO</a:t>
            </a:r>
          </a:p>
        </p:txBody>
      </p:sp>
      <p:sp>
        <p:nvSpPr>
          <p:cNvPr id="3" name="Marcador de contenido 2"/>
          <p:cNvSpPr>
            <a:spLocks noGrp="1"/>
          </p:cNvSpPr>
          <p:nvPr>
            <p:ph sz="quarter" idx="13"/>
          </p:nvPr>
        </p:nvSpPr>
        <p:spPr/>
        <p:txBody>
          <a:bodyPr>
            <a:normAutofit/>
          </a:bodyPr>
          <a:lstStyle/>
          <a:p>
            <a:pPr marL="0" indent="0" algn="just">
              <a:buNone/>
            </a:pPr>
            <a:r>
              <a:rPr lang="es-GT" sz="3200" dirty="0"/>
              <a:t>Maneja los tres períodos que se acaban de definir, dando por resultado un valor equivalente a la extensión de tiempo entre las salidas de efectivo reales de la empresa para pagar, los recursos productivos y sus recepciones de efectivo de la venta de productos</a:t>
            </a:r>
          </a:p>
        </p:txBody>
      </p:sp>
    </p:spTree>
    <p:extLst>
      <p:ext uri="{BB962C8B-B14F-4D97-AF65-F5344CB8AC3E}">
        <p14:creationId xmlns:p14="http://schemas.microsoft.com/office/powerpoint/2010/main" val="11616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506829"/>
            <a:ext cx="10394950" cy="3321208"/>
          </a:xfrm>
        </p:spPr>
      </p:pic>
    </p:spTree>
    <p:extLst>
      <p:ext uri="{BB962C8B-B14F-4D97-AF65-F5344CB8AC3E}">
        <p14:creationId xmlns:p14="http://schemas.microsoft.com/office/powerpoint/2010/main" val="84232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261257"/>
            <a:ext cx="6397157" cy="5103905"/>
          </a:xfrm>
        </p:spPr>
        <p:txBody>
          <a:bodyPr>
            <a:normAutofit/>
          </a:bodyPr>
          <a:lstStyle/>
          <a:p>
            <a:pPr marL="0" indent="0">
              <a:buNone/>
            </a:pPr>
            <a:r>
              <a:rPr lang="es-GT" dirty="0"/>
              <a:t>CICLO DE </a:t>
            </a:r>
          </a:p>
          <a:p>
            <a:pPr marL="0" indent="0">
              <a:buNone/>
            </a:pPr>
            <a:r>
              <a:rPr lang="es-GT" dirty="0"/>
              <a:t>CONVERSIÓN	=	189.47 + 72 – 33.16 = 228.31  </a:t>
            </a:r>
          </a:p>
          <a:p>
            <a:pPr marL="0" indent="0">
              <a:buNone/>
            </a:pPr>
            <a:r>
              <a:rPr lang="es-GT" dirty="0"/>
              <a:t>DE EFECTIVO</a:t>
            </a:r>
          </a:p>
        </p:txBody>
      </p:sp>
      <p:pic>
        <p:nvPicPr>
          <p:cNvPr id="7" name="Graphic 6" descr="Dinero">
            <a:extLst>
              <a:ext uri="{FF2B5EF4-FFF2-40B4-BE49-F238E27FC236}">
                <a16:creationId xmlns:a16="http://schemas.microsoft.com/office/drawing/2014/main" id="{AD259F7B-BC7F-468F-8B16-B47F10ABD1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124" y="958232"/>
            <a:ext cx="3836475" cy="3836475"/>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3389398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98679" y="1393694"/>
            <a:ext cx="10394707" cy="3311189"/>
          </a:xfrm>
        </p:spPr>
        <p:txBody>
          <a:bodyPr>
            <a:normAutofit/>
          </a:bodyPr>
          <a:lstStyle/>
          <a:p>
            <a:pPr marL="0" indent="0" algn="ctr">
              <a:buNone/>
            </a:pPr>
            <a:r>
              <a:rPr lang="es-GT" sz="7200" dirty="0"/>
              <a:t>¿qué significa?</a:t>
            </a:r>
          </a:p>
        </p:txBody>
      </p:sp>
    </p:spTree>
    <p:extLst>
      <p:ext uri="{BB962C8B-B14F-4D97-AF65-F5344CB8AC3E}">
        <p14:creationId xmlns:p14="http://schemas.microsoft.com/office/powerpoint/2010/main" val="1940886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GT" dirty="0"/>
              <a:t>EL CICLO DE CONVERSIÓN DE EFECTIVO SE PUEDE ACORTAR MEDIANTE:</a:t>
            </a:r>
          </a:p>
        </p:txBody>
      </p:sp>
      <p:sp>
        <p:nvSpPr>
          <p:cNvPr id="3" name="Marcador de contenido 2"/>
          <p:cNvSpPr>
            <a:spLocks noGrp="1"/>
          </p:cNvSpPr>
          <p:nvPr>
            <p:ph sz="quarter" idx="13"/>
          </p:nvPr>
        </p:nvSpPr>
        <p:spPr>
          <a:xfrm>
            <a:off x="450762" y="2063396"/>
            <a:ext cx="10844010" cy="3311189"/>
          </a:xfrm>
        </p:spPr>
        <p:txBody>
          <a:bodyPr>
            <a:noAutofit/>
          </a:bodyPr>
          <a:lstStyle/>
          <a:p>
            <a:pPr marL="457200" indent="-457200" algn="just">
              <a:buAutoNum type="arabicPeriod"/>
            </a:pPr>
            <a:r>
              <a:rPr lang="es-GT" sz="2800" dirty="0"/>
              <a:t>la reducción del periodo de conversión del inventario, procesando y vendiendo los bienes con mayor rapidez </a:t>
            </a:r>
          </a:p>
          <a:p>
            <a:pPr marL="457200" indent="-457200" algn="just">
              <a:buAutoNum type="arabicPeriod"/>
            </a:pPr>
            <a:r>
              <a:rPr lang="es-GT" sz="2800" dirty="0"/>
              <a:t>la reducción del período de cobranza de las cuentas por cobrar,  acelerando la cobranza, o</a:t>
            </a:r>
          </a:p>
          <a:p>
            <a:pPr marL="457200" indent="-457200" algn="just">
              <a:buAutoNum type="arabicPeriod"/>
            </a:pPr>
            <a:r>
              <a:rPr lang="es-GT" sz="2800" dirty="0"/>
              <a:t>la extensión del periodo de diferimiento de las cuentas por pagar, haciendo que sus pagos sean más lentos</a:t>
            </a:r>
          </a:p>
        </p:txBody>
      </p:sp>
    </p:spTree>
    <p:extLst>
      <p:ext uri="{BB962C8B-B14F-4D97-AF65-F5344CB8AC3E}">
        <p14:creationId xmlns:p14="http://schemas.microsoft.com/office/powerpoint/2010/main" val="1643782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978794"/>
            <a:ext cx="10394707" cy="4395791"/>
          </a:xfrm>
        </p:spPr>
        <p:txBody>
          <a:bodyPr/>
          <a:lstStyle/>
          <a:p>
            <a:pPr marL="0" indent="0" algn="just">
              <a:buNone/>
            </a:pPr>
            <a:r>
              <a:rPr lang="es-GT" sz="5400" dirty="0"/>
              <a:t>Estas acciones se deben aplicar en la medida que no dañen el rendimiento asociado a la administración de estas cuentas</a:t>
            </a:r>
            <a:endParaRPr lang="es-GT" dirty="0"/>
          </a:p>
        </p:txBody>
      </p:sp>
    </p:spTree>
    <p:extLst>
      <p:ext uri="{BB962C8B-B14F-4D97-AF65-F5344CB8AC3E}">
        <p14:creationId xmlns:p14="http://schemas.microsoft.com/office/powerpoint/2010/main" val="82640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85801" y="685800"/>
            <a:ext cx="6397155" cy="1151965"/>
          </a:xfrm>
        </p:spPr>
        <p:txBody>
          <a:bodyPr>
            <a:normAutofit/>
          </a:bodyPr>
          <a:lstStyle/>
          <a:p>
            <a:r>
              <a:rPr lang="es-GT" dirty="0"/>
              <a:t>PROCESO</a:t>
            </a:r>
          </a:p>
        </p:txBody>
      </p:sp>
      <p:sp>
        <p:nvSpPr>
          <p:cNvPr id="3" name="Marcador de contenido 2"/>
          <p:cNvSpPr>
            <a:spLocks noGrp="1"/>
          </p:cNvSpPr>
          <p:nvPr>
            <p:ph sz="quarter" idx="13"/>
          </p:nvPr>
        </p:nvSpPr>
        <p:spPr>
          <a:xfrm>
            <a:off x="685800" y="1837765"/>
            <a:ext cx="6397157" cy="3527397"/>
          </a:xfrm>
        </p:spPr>
        <p:txBody>
          <a:bodyPr>
            <a:normAutofit lnSpcReduction="10000"/>
          </a:bodyPr>
          <a:lstStyle/>
          <a:p>
            <a:pPr marL="0" indent="0" algn="just">
              <a:buNone/>
            </a:pPr>
            <a:r>
              <a:rPr lang="es-GT" sz="2400" dirty="0"/>
              <a:t>1. Una empresa pide, y a continuación recibe los materiales que necesita para fabricar los productos que vende. Compra a crédito a sus proveedores de modo que se crea una cuenta por pagar para las compras a crédito; dichas compras no </a:t>
            </a:r>
            <a:r>
              <a:rPr lang="es-GT" sz="2400" dirty="0" err="1"/>
              <a:t>tieneN</a:t>
            </a:r>
            <a:r>
              <a:rPr lang="es-GT" sz="2400" dirty="0"/>
              <a:t> un efecto inmediato en el flujo de efectivo porque su pago se realizará en una fecha posterior</a:t>
            </a:r>
          </a:p>
        </p:txBody>
      </p:sp>
      <p:pic>
        <p:nvPicPr>
          <p:cNvPr id="7" name="Graphic 6" descr="Fábrica">
            <a:extLst>
              <a:ext uri="{FF2B5EF4-FFF2-40B4-BE49-F238E27FC236}">
                <a16:creationId xmlns:a16="http://schemas.microsoft.com/office/drawing/2014/main" id="{47BA3682-F8C3-469B-99C6-7D1172086F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124" y="958232"/>
            <a:ext cx="3836475" cy="3836475"/>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3906963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643944"/>
            <a:ext cx="10394707" cy="4730641"/>
          </a:xfrm>
        </p:spPr>
        <p:txBody>
          <a:bodyPr>
            <a:normAutofit/>
          </a:bodyPr>
          <a:lstStyle/>
          <a:p>
            <a:pPr marL="0" indent="0" algn="just">
              <a:buNone/>
            </a:pPr>
            <a:r>
              <a:rPr lang="es-GT" sz="4000" dirty="0"/>
              <a:t>Si la empresa toma medidas para reducir el periodo de conversión del inventario, entonces debe tener cuidado de evitar déficit en el inventario, que podría provocar que los buenos clientes le compraran a los competidores</a:t>
            </a:r>
          </a:p>
        </p:txBody>
      </p:sp>
    </p:spTree>
    <p:extLst>
      <p:ext uri="{BB962C8B-B14F-4D97-AF65-F5344CB8AC3E}">
        <p14:creationId xmlns:p14="http://schemas.microsoft.com/office/powerpoint/2010/main" val="2399530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437882" y="605308"/>
            <a:ext cx="10998557" cy="4769278"/>
          </a:xfrm>
        </p:spPr>
        <p:txBody>
          <a:bodyPr>
            <a:noAutofit/>
          </a:bodyPr>
          <a:lstStyle/>
          <a:p>
            <a:pPr marL="0" indent="0" algn="just">
              <a:buNone/>
            </a:pPr>
            <a:r>
              <a:rPr lang="es-GT" sz="4800" dirty="0"/>
              <a:t>Si la empresa toma medidas para acelerar la cobranza de las cuentas por cobrar, entonces debe tener cuidado de mantener relaciones sólidas con sus buenos clientes a crédito</a:t>
            </a:r>
          </a:p>
        </p:txBody>
      </p:sp>
    </p:spTree>
    <p:extLst>
      <p:ext uri="{BB962C8B-B14F-4D97-AF65-F5344CB8AC3E}">
        <p14:creationId xmlns:p14="http://schemas.microsoft.com/office/powerpoint/2010/main" val="2237343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515156"/>
            <a:ext cx="10394707" cy="4859430"/>
          </a:xfrm>
        </p:spPr>
        <p:txBody>
          <a:bodyPr>
            <a:normAutofit/>
          </a:bodyPr>
          <a:lstStyle/>
          <a:p>
            <a:pPr marL="0" indent="0" algn="just">
              <a:buNone/>
            </a:pPr>
            <a:r>
              <a:rPr lang="es-GT" sz="4800" dirty="0"/>
              <a:t>Si la empresa toma medidas para prolongar el periodo de diferimiento de las cuentas por pagar, entonces debe tener cuidado de no afectar su reputación crediticia</a:t>
            </a:r>
          </a:p>
        </p:txBody>
      </p:sp>
    </p:spTree>
    <p:extLst>
      <p:ext uri="{BB962C8B-B14F-4D97-AF65-F5344CB8AC3E}">
        <p14:creationId xmlns:p14="http://schemas.microsoft.com/office/powerpoint/2010/main" val="175284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5" name="Picture 4" descr="Manos ancianas con algunas monedas">
            <a:extLst>
              <a:ext uri="{FF2B5EF4-FFF2-40B4-BE49-F238E27FC236}">
                <a16:creationId xmlns:a16="http://schemas.microsoft.com/office/drawing/2014/main" id="{4EB002F3-FAEF-9747-AA86-DE8386839BA1}"/>
              </a:ext>
            </a:extLst>
          </p:cNvPr>
          <p:cNvPicPr>
            <a:picLocks noChangeAspect="1"/>
          </p:cNvPicPr>
          <p:nvPr/>
        </p:nvPicPr>
        <p:blipFill rotWithShape="1">
          <a:blip r:embed="rId3"/>
          <a:srcRect l="6097" r="27013" b="-1"/>
          <a:stretch/>
        </p:blipFill>
        <p:spPr>
          <a:xfrm>
            <a:off x="404226" y="10"/>
            <a:ext cx="5312664" cy="5301586"/>
          </a:xfrm>
          <a:prstGeom prst="rect">
            <a:avLst/>
          </a:prstGeom>
          <a:ln w="57150" cmpd="thinThick">
            <a:solidFill>
              <a:schemeClr val="bg1">
                <a:lumMod val="50000"/>
              </a:schemeClr>
            </a:solidFill>
            <a:miter lim="800000"/>
          </a:ln>
        </p:spPr>
      </p:pic>
      <p:sp>
        <p:nvSpPr>
          <p:cNvPr id="3" name="Marcador de contenido 2"/>
          <p:cNvSpPr>
            <a:spLocks noGrp="1"/>
          </p:cNvSpPr>
          <p:nvPr>
            <p:ph sz="quarter" idx="13"/>
          </p:nvPr>
        </p:nvSpPr>
        <p:spPr>
          <a:xfrm>
            <a:off x="6174089" y="886692"/>
            <a:ext cx="4908593" cy="4487894"/>
          </a:xfrm>
        </p:spPr>
        <p:txBody>
          <a:bodyPr>
            <a:normAutofit/>
          </a:bodyPr>
          <a:lstStyle/>
          <a:p>
            <a:pPr marL="0" indent="0" algn="just">
              <a:buNone/>
            </a:pPr>
            <a:r>
              <a:rPr lang="es-GT" dirty="0"/>
              <a:t>2. Se usa mano de obra para transformar los materiales en bienes terminados. Sin embargo, Los sueldos no se pagan por completo en el momento en que se desempeña el trabajo, de modo que Los sueldos acumulados aumentan </a:t>
            </a:r>
          </a:p>
        </p:txBody>
      </p:sp>
    </p:spTree>
    <p:extLst>
      <p:ext uri="{BB962C8B-B14F-4D97-AF65-F5344CB8AC3E}">
        <p14:creationId xmlns:p14="http://schemas.microsoft.com/office/powerpoint/2010/main" val="344230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856343"/>
            <a:ext cx="6397157" cy="4508819"/>
          </a:xfrm>
        </p:spPr>
        <p:txBody>
          <a:bodyPr>
            <a:normAutofit/>
          </a:bodyPr>
          <a:lstStyle/>
          <a:p>
            <a:pPr marL="0" indent="0" algn="just">
              <a:buNone/>
            </a:pPr>
            <a:r>
              <a:rPr lang="es-GT" sz="3600" dirty="0"/>
              <a:t>3. Los productos terminados se venden, pero a crédito, Por lo cual las ventas crean cuentas por cobrar y no flujos de entrada de efectivo de inmediato</a:t>
            </a:r>
          </a:p>
        </p:txBody>
      </p:sp>
      <p:pic>
        <p:nvPicPr>
          <p:cNvPr id="7" name="Graphic 6" descr="Credit card">
            <a:extLst>
              <a:ext uri="{FF2B5EF4-FFF2-40B4-BE49-F238E27FC236}">
                <a16:creationId xmlns:a16="http://schemas.microsoft.com/office/drawing/2014/main" id="{13C97309-E9A0-4569-9F84-8CC5553A64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124" y="958232"/>
            <a:ext cx="3836475" cy="3836475"/>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216425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667657"/>
            <a:ext cx="6397157" cy="4697505"/>
          </a:xfrm>
        </p:spPr>
        <p:txBody>
          <a:bodyPr>
            <a:normAutofit fontScale="92500"/>
          </a:bodyPr>
          <a:lstStyle/>
          <a:p>
            <a:pPr marL="0" indent="0" algn="just">
              <a:buNone/>
            </a:pPr>
            <a:r>
              <a:rPr lang="es-GT" sz="3200" dirty="0"/>
              <a:t>4. En algún punto del ciclo la empresa debe saldar sus cuentas por pagar y sus sueldos acumulados. Si efectúa estos pagos antes de haber cobrado el efectivo de sus cuentas por cobrar, se registra el flujo de salida de efectivo neto y es preciso financiar el flujo de la salida</a:t>
            </a:r>
          </a:p>
        </p:txBody>
      </p:sp>
      <p:pic>
        <p:nvPicPr>
          <p:cNvPr id="7" name="Graphic 6" descr="Transferencia">
            <a:extLst>
              <a:ext uri="{FF2B5EF4-FFF2-40B4-BE49-F238E27FC236}">
                <a16:creationId xmlns:a16="http://schemas.microsoft.com/office/drawing/2014/main" id="{D63E479D-875F-42AD-B283-3B75C83833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124" y="958232"/>
            <a:ext cx="3836475" cy="3836475"/>
          </a:xfrm>
          <a:prstGeom prst="rect">
            <a:avLst/>
          </a:prstGeom>
          <a:ln w="57150" cmpd="thinThick">
            <a:solidFill>
              <a:schemeClr val="bg1">
                <a:lumMod val="50000"/>
              </a:schemeClr>
            </a:solidFill>
            <a:miter lim="800000"/>
          </a:ln>
        </p:spPr>
      </p:pic>
    </p:spTree>
    <p:extLst>
      <p:ext uri="{BB962C8B-B14F-4D97-AF65-F5344CB8AC3E}">
        <p14:creationId xmlns:p14="http://schemas.microsoft.com/office/powerpoint/2010/main" val="146153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321972"/>
            <a:ext cx="10394707" cy="5052613"/>
          </a:xfrm>
        </p:spPr>
        <p:txBody>
          <a:bodyPr/>
          <a:lstStyle/>
          <a:p>
            <a:pPr marL="0" indent="0" algn="just">
              <a:buNone/>
            </a:pPr>
            <a:r>
              <a:rPr lang="es-GT" sz="4000" dirty="0"/>
              <a:t>5. El ciclo se completa cuando la empresa cobra las cuentas pendientes quizás dentro de 30 o 40 días. En ese momento la empresa está en posición de pagar el crédito que usó para financiar la fabricación del producto y después puede repetir el ciclo</a:t>
            </a:r>
          </a:p>
        </p:txBody>
      </p:sp>
    </p:spTree>
    <p:extLst>
      <p:ext uri="{BB962C8B-B14F-4D97-AF65-F5344CB8AC3E}">
        <p14:creationId xmlns:p14="http://schemas.microsoft.com/office/powerpoint/2010/main" val="3941170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399246" y="695460"/>
            <a:ext cx="11140224" cy="4679126"/>
          </a:xfrm>
        </p:spPr>
        <p:txBody>
          <a:bodyPr>
            <a:noAutofit/>
          </a:bodyPr>
          <a:lstStyle/>
          <a:p>
            <a:pPr marL="0" indent="0" algn="just">
              <a:buNone/>
            </a:pPr>
            <a:r>
              <a:rPr lang="es-GT" sz="3600" dirty="0"/>
              <a:t>El modelo de ciclo de conversión de efectivo formaliza los pasos anteriores Y se enfoca en el tiempo que transcurre entre el momento en que la empresa efectúa pagos o invierte en la producción de inventario y el momento en que recibe flujos de entrada de efectivo o percibe un rendimiento en efectivo de su inversión en producción. En el modelo se usan los términos siguientes:</a:t>
            </a:r>
          </a:p>
        </p:txBody>
      </p:sp>
    </p:spTree>
    <p:extLst>
      <p:ext uri="{BB962C8B-B14F-4D97-AF65-F5344CB8AC3E}">
        <p14:creationId xmlns:p14="http://schemas.microsoft.com/office/powerpoint/2010/main" val="410920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70456"/>
            <a:ext cx="10396882" cy="1567309"/>
          </a:xfrm>
        </p:spPr>
        <p:txBody>
          <a:bodyPr>
            <a:normAutofit fontScale="90000"/>
          </a:bodyPr>
          <a:lstStyle/>
          <a:p>
            <a:r>
              <a:rPr lang="es-GT" dirty="0"/>
              <a:t>El Período de Conversión de Inventario</a:t>
            </a:r>
          </a:p>
        </p:txBody>
      </p:sp>
      <p:sp>
        <p:nvSpPr>
          <p:cNvPr id="3" name="Marcador de contenido 2"/>
          <p:cNvSpPr>
            <a:spLocks noGrp="1"/>
          </p:cNvSpPr>
          <p:nvPr>
            <p:ph sz="quarter" idx="13"/>
          </p:nvPr>
        </p:nvSpPr>
        <p:spPr>
          <a:xfrm>
            <a:off x="437882" y="1837766"/>
            <a:ext cx="11011436" cy="3536820"/>
          </a:xfrm>
        </p:spPr>
        <p:txBody>
          <a:bodyPr>
            <a:noAutofit/>
          </a:bodyPr>
          <a:lstStyle/>
          <a:p>
            <a:pPr marL="0" indent="0" algn="just">
              <a:buNone/>
            </a:pPr>
            <a:r>
              <a:rPr lang="es-GT" sz="3600" dirty="0"/>
              <a:t>Es el tiempo promedio requerido para transformar los materiales en bienes terminados y a continuación para venderlos; es el tiempo durante el cual el producto permanece en inventario en las distintas etapas antes de su terminación</a:t>
            </a:r>
          </a:p>
        </p:txBody>
      </p:sp>
    </p:spTree>
    <p:extLst>
      <p:ext uri="{BB962C8B-B14F-4D97-AF65-F5344CB8AC3E}">
        <p14:creationId xmlns:p14="http://schemas.microsoft.com/office/powerpoint/2010/main" val="27000049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TM04033927[[fn=Evento principal]]</Template>
  <TotalTime>44</TotalTime>
  <Words>924</Words>
  <Application>Microsoft Office PowerPoint</Application>
  <PresentationFormat>Panorámica</PresentationFormat>
  <Paragraphs>74</Paragraphs>
  <Slides>32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32</vt:i4>
      </vt:variant>
    </vt:vector>
  </HeadingPairs>
  <TitlesOfParts>
    <vt:vector size="35" baseType="lpstr">
      <vt:lpstr>Arial</vt:lpstr>
      <vt:lpstr>Impact</vt:lpstr>
      <vt:lpstr>Evento principal</vt:lpstr>
      <vt:lpstr>ADMINISTRACIÓN DEL CAPITAL DE TRABAJO</vt:lpstr>
      <vt:lpstr>Presentación de PowerPoint</vt:lpstr>
      <vt:lpstr>PROCESO</vt:lpstr>
      <vt:lpstr>Presentación de PowerPoint</vt:lpstr>
      <vt:lpstr>Presentación de PowerPoint</vt:lpstr>
      <vt:lpstr>Presentación de PowerPoint</vt:lpstr>
      <vt:lpstr>Presentación de PowerPoint</vt:lpstr>
      <vt:lpstr>Presentación de PowerPoint</vt:lpstr>
      <vt:lpstr>El Período de Conversión de Inventario</vt:lpstr>
      <vt:lpstr>Presentación de PowerPoint</vt:lpstr>
      <vt:lpstr>Presentación de PowerPoint</vt:lpstr>
      <vt:lpstr>Presentación de PowerPoint</vt:lpstr>
      <vt:lpstr>Presentación de PowerPoint</vt:lpstr>
      <vt:lpstr>EL PERÍODO DE COBRANZA DE LAS CUENTAS POR COBRAR</vt:lpstr>
      <vt:lpstr>Presentación de PowerPoint</vt:lpstr>
      <vt:lpstr>Presentación de PowerPoint</vt:lpstr>
      <vt:lpstr>Presentación de PowerPoint</vt:lpstr>
      <vt:lpstr>Presentación de PowerPoint</vt:lpstr>
      <vt:lpstr>EL PERÍODO DE DIFERIMIENTO DE LAS CUENTAS POR PAGAR</vt:lpstr>
      <vt:lpstr>Presentación de PowerPoint</vt:lpstr>
      <vt:lpstr>Presentación de PowerPoint</vt:lpstr>
      <vt:lpstr>Presentación de PowerPoint</vt:lpstr>
      <vt:lpstr>Presentación de PowerPoint</vt:lpstr>
      <vt:lpstr>EL CÁLCULO DEL CICLO DE CONVERSIÓN DE EFECTIVO</vt:lpstr>
      <vt:lpstr>Presentación de PowerPoint</vt:lpstr>
      <vt:lpstr>Presentación de PowerPoint</vt:lpstr>
      <vt:lpstr>Presentación de PowerPoint</vt:lpstr>
      <vt:lpstr>EL CICLO DE CONVERSIÓN DE EFECTIVO SE PUEDE ACORTAR MEDIANTE: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DEL CAPITAL DE TRABAJO</dc:title>
  <dc:creator>MARTINEZ SOSA, PATRICIA ALEJANDRA</dc:creator>
  <cp:lastModifiedBy>Patricia</cp:lastModifiedBy>
  <cp:revision>6</cp:revision>
  <dcterms:created xsi:type="dcterms:W3CDTF">2020-10-30T21:35:30Z</dcterms:created>
  <dcterms:modified xsi:type="dcterms:W3CDTF">2025-03-06T18:21:08Z</dcterms:modified>
</cp:coreProperties>
</file>