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D70A05-AF84-47A4-9B64-3A671BA3BDF0}" v="1" dt="2025-01-30T17:49:24.7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1" d="100"/>
          <a:sy n="61" d="100"/>
        </p:scale>
        <p:origin x="1098"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ia Martínez" userId="bb906e424dbf4747" providerId="LiveId" clId="{8AD70A05-AF84-47A4-9B64-3A671BA3BDF0}"/>
    <pc:docChg chg="modSld">
      <pc:chgData name="Patricia Martínez" userId="bb906e424dbf4747" providerId="LiveId" clId="{8AD70A05-AF84-47A4-9B64-3A671BA3BDF0}" dt="2025-01-30T17:49:24.786" v="7"/>
      <pc:docMkLst>
        <pc:docMk/>
      </pc:docMkLst>
      <pc:sldChg chg="delSp delDesignElem">
        <pc:chgData name="Patricia Martínez" userId="bb906e424dbf4747" providerId="LiveId" clId="{8AD70A05-AF84-47A4-9B64-3A671BA3BDF0}" dt="2025-01-30T17:49:24.786" v="7"/>
        <pc:sldMkLst>
          <pc:docMk/>
          <pc:sldMk cId="455830048" sldId="256"/>
        </pc:sldMkLst>
        <pc:spChg chg="del">
          <ac:chgData name="Patricia Martínez" userId="bb906e424dbf4747" providerId="LiveId" clId="{8AD70A05-AF84-47A4-9B64-3A671BA3BDF0}" dt="2025-01-30T17:49:24.786" v="7"/>
          <ac:spMkLst>
            <pc:docMk/>
            <pc:sldMk cId="455830048" sldId="256"/>
            <ac:spMk id="8" creationId="{75359B37-EBFA-4AA5-9264-B0DA8BBD19AD}"/>
          </ac:spMkLst>
        </pc:spChg>
        <pc:spChg chg="del">
          <ac:chgData name="Patricia Martínez" userId="bb906e424dbf4747" providerId="LiveId" clId="{8AD70A05-AF84-47A4-9B64-3A671BA3BDF0}" dt="2025-01-30T17:49:24.786" v="7"/>
          <ac:spMkLst>
            <pc:docMk/>
            <pc:sldMk cId="455830048" sldId="256"/>
            <ac:spMk id="10" creationId="{9BFBD80D-8526-4C78-8F1F-ECCFF37F0E28}"/>
          </ac:spMkLst>
        </pc:spChg>
        <pc:spChg chg="del">
          <ac:chgData name="Patricia Martínez" userId="bb906e424dbf4747" providerId="LiveId" clId="{8AD70A05-AF84-47A4-9B64-3A671BA3BDF0}" dt="2025-01-30T17:49:24.786" v="7"/>
          <ac:spMkLst>
            <pc:docMk/>
            <pc:sldMk cId="455830048" sldId="256"/>
            <ac:spMk id="12" creationId="{EC97ACE8-F0AE-473A-8E56-C321C2074B29}"/>
          </ac:spMkLst>
        </pc:spChg>
      </pc:sldChg>
      <pc:sldChg chg="delSp delDesignElem">
        <pc:chgData name="Patricia Martínez" userId="bb906e424dbf4747" providerId="LiveId" clId="{8AD70A05-AF84-47A4-9B64-3A671BA3BDF0}" dt="2025-01-30T17:49:24.786" v="7"/>
        <pc:sldMkLst>
          <pc:docMk/>
          <pc:sldMk cId="3856754459" sldId="257"/>
        </pc:sldMkLst>
        <pc:spChg chg="del">
          <ac:chgData name="Patricia Martínez" userId="bb906e424dbf4747" providerId="LiveId" clId="{8AD70A05-AF84-47A4-9B64-3A671BA3BDF0}" dt="2025-01-30T17:49:24.786" v="7"/>
          <ac:spMkLst>
            <pc:docMk/>
            <pc:sldMk cId="3856754459" sldId="257"/>
            <ac:spMk id="21" creationId="{18E8C5BB-A90A-496B-A745-79A49F350F0A}"/>
          </ac:spMkLst>
        </pc:spChg>
        <pc:spChg chg="del">
          <ac:chgData name="Patricia Martínez" userId="bb906e424dbf4747" providerId="LiveId" clId="{8AD70A05-AF84-47A4-9B64-3A671BA3BDF0}" dt="2025-01-30T17:49:24.786" v="7"/>
          <ac:spMkLst>
            <pc:docMk/>
            <pc:sldMk cId="3856754459" sldId="257"/>
            <ac:spMk id="22" creationId="{BCD63B47-914A-418A-BA06-1B760F273F36}"/>
          </ac:spMkLst>
        </pc:spChg>
      </pc:sldChg>
      <pc:sldChg chg="delSp delDesignElem">
        <pc:chgData name="Patricia Martínez" userId="bb906e424dbf4747" providerId="LiveId" clId="{8AD70A05-AF84-47A4-9B64-3A671BA3BDF0}" dt="2025-01-30T17:49:24.786" v="7"/>
        <pc:sldMkLst>
          <pc:docMk/>
          <pc:sldMk cId="1704443053" sldId="258"/>
        </pc:sldMkLst>
        <pc:spChg chg="del">
          <ac:chgData name="Patricia Martínez" userId="bb906e424dbf4747" providerId="LiveId" clId="{8AD70A05-AF84-47A4-9B64-3A671BA3BDF0}" dt="2025-01-30T17:49:24.786" v="7"/>
          <ac:spMkLst>
            <pc:docMk/>
            <pc:sldMk cId="1704443053" sldId="258"/>
            <ac:spMk id="8" creationId="{40851669-7281-49C2-8BF0-67BA70EC1AC7}"/>
          </ac:spMkLst>
        </pc:spChg>
        <pc:spChg chg="del">
          <ac:chgData name="Patricia Martínez" userId="bb906e424dbf4747" providerId="LiveId" clId="{8AD70A05-AF84-47A4-9B64-3A671BA3BDF0}" dt="2025-01-30T17:49:24.786" v="7"/>
          <ac:spMkLst>
            <pc:docMk/>
            <pc:sldMk cId="1704443053" sldId="258"/>
            <ac:spMk id="10" creationId="{16992B13-74C4-4370-93C5-F5403D944D8E}"/>
          </ac:spMkLst>
        </pc:spChg>
        <pc:spChg chg="del">
          <ac:chgData name="Patricia Martínez" userId="bb906e424dbf4747" providerId="LiveId" clId="{8AD70A05-AF84-47A4-9B64-3A671BA3BDF0}" dt="2025-01-30T17:49:24.786" v="7"/>
          <ac:spMkLst>
            <pc:docMk/>
            <pc:sldMk cId="1704443053" sldId="258"/>
            <ac:spMk id="12" creationId="{A3AE1F77-1EC8-47BA-A381-B6618A2FCD65}"/>
          </ac:spMkLst>
        </pc:spChg>
      </pc:sldChg>
      <pc:sldChg chg="delSp delDesignElem">
        <pc:chgData name="Patricia Martínez" userId="bb906e424dbf4747" providerId="LiveId" clId="{8AD70A05-AF84-47A4-9B64-3A671BA3BDF0}" dt="2025-01-30T17:49:24.786" v="7"/>
        <pc:sldMkLst>
          <pc:docMk/>
          <pc:sldMk cId="2963960914" sldId="259"/>
        </pc:sldMkLst>
        <pc:spChg chg="del">
          <ac:chgData name="Patricia Martínez" userId="bb906e424dbf4747" providerId="LiveId" clId="{8AD70A05-AF84-47A4-9B64-3A671BA3BDF0}" dt="2025-01-30T17:49:24.786" v="7"/>
          <ac:spMkLst>
            <pc:docMk/>
            <pc:sldMk cId="2963960914" sldId="259"/>
            <ac:spMk id="8" creationId="{40851669-7281-49C2-8BF0-67BA70EC1AC7}"/>
          </ac:spMkLst>
        </pc:spChg>
        <pc:spChg chg="del">
          <ac:chgData name="Patricia Martínez" userId="bb906e424dbf4747" providerId="LiveId" clId="{8AD70A05-AF84-47A4-9B64-3A671BA3BDF0}" dt="2025-01-30T17:49:24.786" v="7"/>
          <ac:spMkLst>
            <pc:docMk/>
            <pc:sldMk cId="2963960914" sldId="259"/>
            <ac:spMk id="10" creationId="{16992B13-74C4-4370-93C5-F5403D944D8E}"/>
          </ac:spMkLst>
        </pc:spChg>
        <pc:spChg chg="del">
          <ac:chgData name="Patricia Martínez" userId="bb906e424dbf4747" providerId="LiveId" clId="{8AD70A05-AF84-47A4-9B64-3A671BA3BDF0}" dt="2025-01-30T17:49:24.786" v="7"/>
          <ac:spMkLst>
            <pc:docMk/>
            <pc:sldMk cId="2963960914" sldId="259"/>
            <ac:spMk id="12" creationId="{A3AE1F77-1EC8-47BA-A381-B6618A2FCD65}"/>
          </ac:spMkLst>
        </pc:spChg>
      </pc:sldChg>
      <pc:sldChg chg="delSp delDesignElem">
        <pc:chgData name="Patricia Martínez" userId="bb906e424dbf4747" providerId="LiveId" clId="{8AD70A05-AF84-47A4-9B64-3A671BA3BDF0}" dt="2025-01-30T17:49:24.786" v="7"/>
        <pc:sldMkLst>
          <pc:docMk/>
          <pc:sldMk cId="2283906746" sldId="261"/>
        </pc:sldMkLst>
        <pc:spChg chg="del">
          <ac:chgData name="Patricia Martínez" userId="bb906e424dbf4747" providerId="LiveId" clId="{8AD70A05-AF84-47A4-9B64-3A671BA3BDF0}" dt="2025-01-30T17:49:24.786" v="7"/>
          <ac:spMkLst>
            <pc:docMk/>
            <pc:sldMk cId="2283906746" sldId="261"/>
            <ac:spMk id="9" creationId="{282086D7-FFDE-40CF-A09D-9BEB9D70797B}"/>
          </ac:spMkLst>
        </pc:spChg>
        <pc:spChg chg="del">
          <ac:chgData name="Patricia Martínez" userId="bb906e424dbf4747" providerId="LiveId" clId="{8AD70A05-AF84-47A4-9B64-3A671BA3BDF0}" dt="2025-01-30T17:49:24.786" v="7"/>
          <ac:spMkLst>
            <pc:docMk/>
            <pc:sldMk cId="2283906746" sldId="261"/>
            <ac:spMk id="11" creationId="{0EF9EB2F-9261-487B-9F73-DEE10D9E3A11}"/>
          </ac:spMkLst>
        </pc:spChg>
        <pc:spChg chg="del">
          <ac:chgData name="Patricia Martínez" userId="bb906e424dbf4747" providerId="LiveId" clId="{8AD70A05-AF84-47A4-9B64-3A671BA3BDF0}" dt="2025-01-30T17:49:24.786" v="7"/>
          <ac:spMkLst>
            <pc:docMk/>
            <pc:sldMk cId="2283906746" sldId="261"/>
            <ac:spMk id="13" creationId="{D6AEE16F-E153-48FA-B097-3680B830BEED}"/>
          </ac:spMkLst>
        </pc:spChg>
      </pc:sldChg>
      <pc:sldChg chg="modSp">
        <pc:chgData name="Patricia Martínez" userId="bb906e424dbf4747" providerId="LiveId" clId="{8AD70A05-AF84-47A4-9B64-3A671BA3BDF0}" dt="2025-01-30T17:49:24.786" v="7"/>
        <pc:sldMkLst>
          <pc:docMk/>
          <pc:sldMk cId="4149520406" sldId="263"/>
        </pc:sldMkLst>
        <pc:spChg chg="mod">
          <ac:chgData name="Patricia Martínez" userId="bb906e424dbf4747" providerId="LiveId" clId="{8AD70A05-AF84-47A4-9B64-3A671BA3BDF0}" dt="2025-01-30T17:49:24.786" v="7"/>
          <ac:spMkLst>
            <pc:docMk/>
            <pc:sldMk cId="4149520406" sldId="263"/>
            <ac:spMk id="2" creationId="{00000000-0000-0000-0000-000000000000}"/>
          </ac:spMkLst>
        </pc:spChg>
        <pc:spChg chg="mod">
          <ac:chgData name="Patricia Martínez" userId="bb906e424dbf4747" providerId="LiveId" clId="{8AD70A05-AF84-47A4-9B64-3A671BA3BDF0}" dt="2025-01-30T17:49:24.786" v="7"/>
          <ac:spMkLst>
            <pc:docMk/>
            <pc:sldMk cId="4149520406" sldId="263"/>
            <ac:spMk id="3" creationId="{00000000-0000-0000-0000-000000000000}"/>
          </ac:spMkLst>
        </pc:spChg>
      </pc:sldChg>
      <pc:sldChg chg="delSp delDesignElem">
        <pc:chgData name="Patricia Martínez" userId="bb906e424dbf4747" providerId="LiveId" clId="{8AD70A05-AF84-47A4-9B64-3A671BA3BDF0}" dt="2025-01-30T17:49:24.786" v="7"/>
        <pc:sldMkLst>
          <pc:docMk/>
          <pc:sldMk cId="2004585542" sldId="264"/>
        </pc:sldMkLst>
        <pc:spChg chg="del">
          <ac:chgData name="Patricia Martínez" userId="bb906e424dbf4747" providerId="LiveId" clId="{8AD70A05-AF84-47A4-9B64-3A671BA3BDF0}" dt="2025-01-30T17:49:24.786" v="7"/>
          <ac:spMkLst>
            <pc:docMk/>
            <pc:sldMk cId="2004585542" sldId="264"/>
            <ac:spMk id="9" creationId="{18E8C5BB-A90A-496B-A745-79A49F350F0A}"/>
          </ac:spMkLst>
        </pc:spChg>
        <pc:spChg chg="del">
          <ac:chgData name="Patricia Martínez" userId="bb906e424dbf4747" providerId="LiveId" clId="{8AD70A05-AF84-47A4-9B64-3A671BA3BDF0}" dt="2025-01-30T17:49:24.786" v="7"/>
          <ac:spMkLst>
            <pc:docMk/>
            <pc:sldMk cId="2004585542" sldId="264"/>
            <ac:spMk id="11" creationId="{BCD63B47-914A-418A-BA06-1B760F273F36}"/>
          </ac:spMkLst>
        </pc:spChg>
      </pc:sldChg>
      <pc:sldChg chg="modSp">
        <pc:chgData name="Patricia Martínez" userId="bb906e424dbf4747" providerId="LiveId" clId="{8AD70A05-AF84-47A4-9B64-3A671BA3BDF0}" dt="2025-01-30T17:49:24.786" v="7"/>
        <pc:sldMkLst>
          <pc:docMk/>
          <pc:sldMk cId="2370346395" sldId="265"/>
        </pc:sldMkLst>
        <pc:spChg chg="mod">
          <ac:chgData name="Patricia Martínez" userId="bb906e424dbf4747" providerId="LiveId" clId="{8AD70A05-AF84-47A4-9B64-3A671BA3BDF0}" dt="2025-01-30T17:49:24.786" v="7"/>
          <ac:spMkLst>
            <pc:docMk/>
            <pc:sldMk cId="2370346395" sldId="265"/>
            <ac:spMk id="2" creationId="{00000000-0000-0000-0000-000000000000}"/>
          </ac:spMkLst>
        </pc:spChg>
      </pc:sldChg>
      <pc:sldChg chg="modSp">
        <pc:chgData name="Patricia Martínez" userId="bb906e424dbf4747" providerId="LiveId" clId="{8AD70A05-AF84-47A4-9B64-3A671BA3BDF0}" dt="2025-01-30T17:49:24.786" v="7"/>
        <pc:sldMkLst>
          <pc:docMk/>
          <pc:sldMk cId="3272513845" sldId="267"/>
        </pc:sldMkLst>
        <pc:spChg chg="mod">
          <ac:chgData name="Patricia Martínez" userId="bb906e424dbf4747" providerId="LiveId" clId="{8AD70A05-AF84-47A4-9B64-3A671BA3BDF0}" dt="2025-01-30T17:49:24.786" v="7"/>
          <ac:spMkLst>
            <pc:docMk/>
            <pc:sldMk cId="3272513845" sldId="267"/>
            <ac:spMk id="2" creationId="{00000000-0000-0000-0000-000000000000}"/>
          </ac:spMkLst>
        </pc:spChg>
        <pc:spChg chg="mod">
          <ac:chgData name="Patricia Martínez" userId="bb906e424dbf4747" providerId="LiveId" clId="{8AD70A05-AF84-47A4-9B64-3A671BA3BDF0}" dt="2025-01-30T17:49:24.786" v="7"/>
          <ac:spMkLst>
            <pc:docMk/>
            <pc:sldMk cId="3272513845" sldId="267"/>
            <ac:spMk id="3" creationId="{00000000-0000-0000-0000-000000000000}"/>
          </ac:spMkLst>
        </pc:spChg>
      </pc:sldChg>
      <pc:sldChg chg="modSp">
        <pc:chgData name="Patricia Martínez" userId="bb906e424dbf4747" providerId="LiveId" clId="{8AD70A05-AF84-47A4-9B64-3A671BA3BDF0}" dt="2025-01-30T17:49:24.786" v="7"/>
        <pc:sldMkLst>
          <pc:docMk/>
          <pc:sldMk cId="536474965" sldId="269"/>
        </pc:sldMkLst>
        <pc:spChg chg="mod">
          <ac:chgData name="Patricia Martínez" userId="bb906e424dbf4747" providerId="LiveId" clId="{8AD70A05-AF84-47A4-9B64-3A671BA3BDF0}" dt="2025-01-30T17:49:24.786" v="7"/>
          <ac:spMkLst>
            <pc:docMk/>
            <pc:sldMk cId="536474965" sldId="269"/>
            <ac:spMk id="2" creationId="{00000000-0000-0000-0000-000000000000}"/>
          </ac:spMkLst>
        </pc:spChg>
        <pc:spChg chg="mod">
          <ac:chgData name="Patricia Martínez" userId="bb906e424dbf4747" providerId="LiveId" clId="{8AD70A05-AF84-47A4-9B64-3A671BA3BDF0}" dt="2025-01-30T17:49:24.786" v="7"/>
          <ac:spMkLst>
            <pc:docMk/>
            <pc:sldMk cId="536474965" sldId="269"/>
            <ac:spMk id="3" creationId="{00000000-0000-0000-0000-000000000000}"/>
          </ac:spMkLst>
        </pc:spChg>
      </pc:sldChg>
      <pc:sldChg chg="modSp">
        <pc:chgData name="Patricia Martínez" userId="bb906e424dbf4747" providerId="LiveId" clId="{8AD70A05-AF84-47A4-9B64-3A671BA3BDF0}" dt="2025-01-30T17:49:24.786" v="7"/>
        <pc:sldMkLst>
          <pc:docMk/>
          <pc:sldMk cId="650858334" sldId="271"/>
        </pc:sldMkLst>
        <pc:spChg chg="mod">
          <ac:chgData name="Patricia Martínez" userId="bb906e424dbf4747" providerId="LiveId" clId="{8AD70A05-AF84-47A4-9B64-3A671BA3BDF0}" dt="2025-01-30T17:49:24.786" v="7"/>
          <ac:spMkLst>
            <pc:docMk/>
            <pc:sldMk cId="650858334" sldId="271"/>
            <ac:spMk id="2" creationId="{00000000-0000-0000-0000-000000000000}"/>
          </ac:spMkLst>
        </pc:spChg>
        <pc:spChg chg="mod">
          <ac:chgData name="Patricia Martínez" userId="bb906e424dbf4747" providerId="LiveId" clId="{8AD70A05-AF84-47A4-9B64-3A671BA3BDF0}" dt="2025-01-30T17:49:24.786" v="7"/>
          <ac:spMkLst>
            <pc:docMk/>
            <pc:sldMk cId="650858334" sldId="271"/>
            <ac:spMk id="3" creationId="{00000000-0000-0000-0000-000000000000}"/>
          </ac:spMkLst>
        </pc:spChg>
      </pc:sldChg>
      <pc:sldChg chg="modSp">
        <pc:chgData name="Patricia Martínez" userId="bb906e424dbf4747" providerId="LiveId" clId="{8AD70A05-AF84-47A4-9B64-3A671BA3BDF0}" dt="2025-01-30T17:49:24.786" v="7"/>
        <pc:sldMkLst>
          <pc:docMk/>
          <pc:sldMk cId="2793683046" sldId="274"/>
        </pc:sldMkLst>
        <pc:spChg chg="mod">
          <ac:chgData name="Patricia Martínez" userId="bb906e424dbf4747" providerId="LiveId" clId="{8AD70A05-AF84-47A4-9B64-3A671BA3BDF0}" dt="2025-01-30T17:49:24.786" v="7"/>
          <ac:spMkLst>
            <pc:docMk/>
            <pc:sldMk cId="2793683046" sldId="274"/>
            <ac:spMk id="2" creationId="{00000000-0000-0000-0000-000000000000}"/>
          </ac:spMkLst>
        </pc:spChg>
        <pc:spChg chg="mod">
          <ac:chgData name="Patricia Martínez" userId="bb906e424dbf4747" providerId="LiveId" clId="{8AD70A05-AF84-47A4-9B64-3A671BA3BDF0}" dt="2025-01-30T17:49:24.786" v="7"/>
          <ac:spMkLst>
            <pc:docMk/>
            <pc:sldMk cId="2793683046" sldId="274"/>
            <ac:spMk id="3" creationId="{00000000-0000-0000-0000-000000000000}"/>
          </ac:spMkLst>
        </pc:spChg>
      </pc:sldChg>
      <pc:sldChg chg="delSp delDesignElem">
        <pc:chgData name="Patricia Martínez" userId="bb906e424dbf4747" providerId="LiveId" clId="{8AD70A05-AF84-47A4-9B64-3A671BA3BDF0}" dt="2025-01-30T17:49:24.786" v="7"/>
        <pc:sldMkLst>
          <pc:docMk/>
          <pc:sldMk cId="2171787347" sldId="278"/>
        </pc:sldMkLst>
        <pc:spChg chg="del">
          <ac:chgData name="Patricia Martínez" userId="bb906e424dbf4747" providerId="LiveId" clId="{8AD70A05-AF84-47A4-9B64-3A671BA3BDF0}" dt="2025-01-30T17:49:24.786" v="7"/>
          <ac:spMkLst>
            <pc:docMk/>
            <pc:sldMk cId="2171787347" sldId="278"/>
            <ac:spMk id="8" creationId="{7520F84D-966A-41CD-B818-16BF32EF1E9D}"/>
          </ac:spMkLst>
        </pc:spChg>
        <pc:spChg chg="del">
          <ac:chgData name="Patricia Martínez" userId="bb906e424dbf4747" providerId="LiveId" clId="{8AD70A05-AF84-47A4-9B64-3A671BA3BDF0}" dt="2025-01-30T17:49:24.786" v="7"/>
          <ac:spMkLst>
            <pc:docMk/>
            <pc:sldMk cId="2171787347" sldId="278"/>
            <ac:spMk id="10" creationId="{57510D23-E323-4577-A8EA-12C6C6019BA1}"/>
          </ac:spMkLst>
        </pc:spChg>
        <pc:spChg chg="del">
          <ac:chgData name="Patricia Martínez" userId="bb906e424dbf4747" providerId="LiveId" clId="{8AD70A05-AF84-47A4-9B64-3A671BA3BDF0}" dt="2025-01-30T17:49:24.786" v="7"/>
          <ac:spMkLst>
            <pc:docMk/>
            <pc:sldMk cId="2171787347" sldId="278"/>
            <ac:spMk id="12" creationId="{8AACE35A-DD26-4C0E-81A5-8C18F739057F}"/>
          </ac:spMkLst>
        </pc:spChg>
        <pc:spChg chg="del">
          <ac:chgData name="Patricia Martínez" userId="bb906e424dbf4747" providerId="LiveId" clId="{8AD70A05-AF84-47A4-9B64-3A671BA3BDF0}" dt="2025-01-30T17:49:24.786" v="7"/>
          <ac:spMkLst>
            <pc:docMk/>
            <pc:sldMk cId="2171787347" sldId="278"/>
            <ac:spMk id="14" creationId="{B9E871BE-68DD-43BE-B3DB-E11D2B5402F3}"/>
          </ac:spMkLst>
        </pc:spChg>
        <pc:spChg chg="del">
          <ac:chgData name="Patricia Martínez" userId="bb906e424dbf4747" providerId="LiveId" clId="{8AD70A05-AF84-47A4-9B64-3A671BA3BDF0}" dt="2025-01-30T17:49:24.786" v="7"/>
          <ac:spMkLst>
            <pc:docMk/>
            <pc:sldMk cId="2171787347" sldId="278"/>
            <ac:spMk id="16" creationId="{19C71155-FE2E-4DAD-A34B-04706245E369}"/>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133015E-A085-410A-9D9B-C6BA827B580B}"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ED0E009-E45D-4F92-85F9-74A41889A618}">
      <dgm:prSet/>
      <dgm:spPr/>
      <dgm:t>
        <a:bodyPr/>
        <a:lstStyle/>
        <a:p>
          <a:r>
            <a:rPr lang="es-GT" b="1"/>
            <a:t>El primer paso en un análisis financiero incluye una evaluación de las razones de la empresa </a:t>
          </a:r>
          <a:endParaRPr lang="en-US"/>
        </a:p>
      </dgm:t>
    </dgm:pt>
    <dgm:pt modelId="{4C912449-B8E9-4B29-A60E-22A05675B959}" type="parTrans" cxnId="{5F2B997A-A1C3-4515-85A1-96779DC9250A}">
      <dgm:prSet/>
      <dgm:spPr/>
      <dgm:t>
        <a:bodyPr/>
        <a:lstStyle/>
        <a:p>
          <a:endParaRPr lang="en-US"/>
        </a:p>
      </dgm:t>
    </dgm:pt>
    <dgm:pt modelId="{A6319E62-E225-49CF-B82F-DF162E8CA54A}" type="sibTrans" cxnId="{5F2B997A-A1C3-4515-85A1-96779DC9250A}">
      <dgm:prSet/>
      <dgm:spPr/>
      <dgm:t>
        <a:bodyPr/>
        <a:lstStyle/>
        <a:p>
          <a:endParaRPr lang="en-US"/>
        </a:p>
      </dgm:t>
    </dgm:pt>
    <dgm:pt modelId="{5585D4BD-FECC-4A38-B5E8-E576A154E68E}">
      <dgm:prSet/>
      <dgm:spPr/>
      <dgm:t>
        <a:bodyPr/>
        <a:lstStyle/>
        <a:p>
          <a:r>
            <a:rPr lang="es-GT" b="1"/>
            <a:t>Las razones están diseñadas para mostrar las relaciones entre los rubros del estado financiero dentro de las empresas y entre las mismas </a:t>
          </a:r>
          <a:endParaRPr lang="en-US"/>
        </a:p>
      </dgm:t>
    </dgm:pt>
    <dgm:pt modelId="{1C32D4E8-E123-4EF5-8C7F-C2AFB56136EE}" type="parTrans" cxnId="{397421B7-CEC0-4529-B82B-AB759E2F62D1}">
      <dgm:prSet/>
      <dgm:spPr/>
      <dgm:t>
        <a:bodyPr/>
        <a:lstStyle/>
        <a:p>
          <a:endParaRPr lang="en-US"/>
        </a:p>
      </dgm:t>
    </dgm:pt>
    <dgm:pt modelId="{B73B66BF-9CCF-48B8-8137-2BA3F46A7F40}" type="sibTrans" cxnId="{397421B7-CEC0-4529-B82B-AB759E2F62D1}">
      <dgm:prSet/>
      <dgm:spPr/>
      <dgm:t>
        <a:bodyPr/>
        <a:lstStyle/>
        <a:p>
          <a:endParaRPr lang="en-US"/>
        </a:p>
      </dgm:t>
    </dgm:pt>
    <dgm:pt modelId="{DF552011-000C-496C-92F7-71D556701B11}">
      <dgm:prSet/>
      <dgm:spPr/>
      <dgm:t>
        <a:bodyPr/>
        <a:lstStyle/>
        <a:p>
          <a:r>
            <a:rPr lang="es-GT" b="1"/>
            <a:t>Traducir las cifras contables en valores relativos o razones permite comparar la posición financiera de una empresa con la de otra a pesar de que sus tamaños difieran de forma significativa</a:t>
          </a:r>
          <a:endParaRPr lang="en-US"/>
        </a:p>
      </dgm:t>
    </dgm:pt>
    <dgm:pt modelId="{D5D44DA5-1BED-47B7-905D-9CA8E9B40BD0}" type="parTrans" cxnId="{E04A2CDA-09C6-4390-BDDE-2BDC7EEB6D0D}">
      <dgm:prSet/>
      <dgm:spPr/>
      <dgm:t>
        <a:bodyPr/>
        <a:lstStyle/>
        <a:p>
          <a:endParaRPr lang="en-US"/>
        </a:p>
      </dgm:t>
    </dgm:pt>
    <dgm:pt modelId="{A4054D69-D240-458E-9ACE-6837C6924BF9}" type="sibTrans" cxnId="{E04A2CDA-09C6-4390-BDDE-2BDC7EEB6D0D}">
      <dgm:prSet/>
      <dgm:spPr/>
      <dgm:t>
        <a:bodyPr/>
        <a:lstStyle/>
        <a:p>
          <a:endParaRPr lang="en-US"/>
        </a:p>
      </dgm:t>
    </dgm:pt>
    <dgm:pt modelId="{B7454FC3-1ECA-4D2B-B4F5-A0257E23A4D4}" type="pres">
      <dgm:prSet presAssocID="{6133015E-A085-410A-9D9B-C6BA827B580B}" presName="linear" presStyleCnt="0">
        <dgm:presLayoutVars>
          <dgm:animLvl val="lvl"/>
          <dgm:resizeHandles val="exact"/>
        </dgm:presLayoutVars>
      </dgm:prSet>
      <dgm:spPr/>
    </dgm:pt>
    <dgm:pt modelId="{AA4606D5-C296-4830-9B95-A12C4F6540A0}" type="pres">
      <dgm:prSet presAssocID="{4ED0E009-E45D-4F92-85F9-74A41889A618}" presName="parentText" presStyleLbl="node1" presStyleIdx="0" presStyleCnt="3">
        <dgm:presLayoutVars>
          <dgm:chMax val="0"/>
          <dgm:bulletEnabled val="1"/>
        </dgm:presLayoutVars>
      </dgm:prSet>
      <dgm:spPr/>
    </dgm:pt>
    <dgm:pt modelId="{A8539BEF-F430-42B0-AF6B-70C54D8F4110}" type="pres">
      <dgm:prSet presAssocID="{A6319E62-E225-49CF-B82F-DF162E8CA54A}" presName="spacer" presStyleCnt="0"/>
      <dgm:spPr/>
    </dgm:pt>
    <dgm:pt modelId="{D15E7A13-EEE6-4C4B-9ACE-AA98D672DDFB}" type="pres">
      <dgm:prSet presAssocID="{5585D4BD-FECC-4A38-B5E8-E576A154E68E}" presName="parentText" presStyleLbl="node1" presStyleIdx="1" presStyleCnt="3">
        <dgm:presLayoutVars>
          <dgm:chMax val="0"/>
          <dgm:bulletEnabled val="1"/>
        </dgm:presLayoutVars>
      </dgm:prSet>
      <dgm:spPr/>
    </dgm:pt>
    <dgm:pt modelId="{01EAA849-6C6A-46E1-A2E3-E3E8019B1CD0}" type="pres">
      <dgm:prSet presAssocID="{B73B66BF-9CCF-48B8-8137-2BA3F46A7F40}" presName="spacer" presStyleCnt="0"/>
      <dgm:spPr/>
    </dgm:pt>
    <dgm:pt modelId="{56A9CFDA-3EAA-4A0B-BE7A-DEBFBA3F85AC}" type="pres">
      <dgm:prSet presAssocID="{DF552011-000C-496C-92F7-71D556701B11}" presName="parentText" presStyleLbl="node1" presStyleIdx="2" presStyleCnt="3">
        <dgm:presLayoutVars>
          <dgm:chMax val="0"/>
          <dgm:bulletEnabled val="1"/>
        </dgm:presLayoutVars>
      </dgm:prSet>
      <dgm:spPr/>
    </dgm:pt>
  </dgm:ptLst>
  <dgm:cxnLst>
    <dgm:cxn modelId="{95BE4615-B051-4CB7-91D8-3E548BE7463B}" type="presOf" srcId="{6133015E-A085-410A-9D9B-C6BA827B580B}" destId="{B7454FC3-1ECA-4D2B-B4F5-A0257E23A4D4}" srcOrd="0" destOrd="0" presId="urn:microsoft.com/office/officeart/2005/8/layout/vList2"/>
    <dgm:cxn modelId="{A71B5128-B9E0-46B4-B037-E1803131FED3}" type="presOf" srcId="{DF552011-000C-496C-92F7-71D556701B11}" destId="{56A9CFDA-3EAA-4A0B-BE7A-DEBFBA3F85AC}" srcOrd="0" destOrd="0" presId="urn:microsoft.com/office/officeart/2005/8/layout/vList2"/>
    <dgm:cxn modelId="{AD770D41-5C3F-4805-9976-C3F10EAAAD92}" type="presOf" srcId="{4ED0E009-E45D-4F92-85F9-74A41889A618}" destId="{AA4606D5-C296-4830-9B95-A12C4F6540A0}" srcOrd="0" destOrd="0" presId="urn:microsoft.com/office/officeart/2005/8/layout/vList2"/>
    <dgm:cxn modelId="{4E88B14B-F198-4341-AFCC-26C23F93FC27}" type="presOf" srcId="{5585D4BD-FECC-4A38-B5E8-E576A154E68E}" destId="{D15E7A13-EEE6-4C4B-9ACE-AA98D672DDFB}" srcOrd="0" destOrd="0" presId="urn:microsoft.com/office/officeart/2005/8/layout/vList2"/>
    <dgm:cxn modelId="{5F2B997A-A1C3-4515-85A1-96779DC9250A}" srcId="{6133015E-A085-410A-9D9B-C6BA827B580B}" destId="{4ED0E009-E45D-4F92-85F9-74A41889A618}" srcOrd="0" destOrd="0" parTransId="{4C912449-B8E9-4B29-A60E-22A05675B959}" sibTransId="{A6319E62-E225-49CF-B82F-DF162E8CA54A}"/>
    <dgm:cxn modelId="{397421B7-CEC0-4529-B82B-AB759E2F62D1}" srcId="{6133015E-A085-410A-9D9B-C6BA827B580B}" destId="{5585D4BD-FECC-4A38-B5E8-E576A154E68E}" srcOrd="1" destOrd="0" parTransId="{1C32D4E8-E123-4EF5-8C7F-C2AFB56136EE}" sibTransId="{B73B66BF-9CCF-48B8-8137-2BA3F46A7F40}"/>
    <dgm:cxn modelId="{E04A2CDA-09C6-4390-BDDE-2BDC7EEB6D0D}" srcId="{6133015E-A085-410A-9D9B-C6BA827B580B}" destId="{DF552011-000C-496C-92F7-71D556701B11}" srcOrd="2" destOrd="0" parTransId="{D5D44DA5-1BED-47B7-905D-9CA8E9B40BD0}" sibTransId="{A4054D69-D240-458E-9ACE-6837C6924BF9}"/>
    <dgm:cxn modelId="{50B06ED4-F979-4D69-8146-47850EF4B1D0}" type="presParOf" srcId="{B7454FC3-1ECA-4D2B-B4F5-A0257E23A4D4}" destId="{AA4606D5-C296-4830-9B95-A12C4F6540A0}" srcOrd="0" destOrd="0" presId="urn:microsoft.com/office/officeart/2005/8/layout/vList2"/>
    <dgm:cxn modelId="{745D8A02-6A4C-4850-B2AB-2ABE0AD97A6A}" type="presParOf" srcId="{B7454FC3-1ECA-4D2B-B4F5-A0257E23A4D4}" destId="{A8539BEF-F430-42B0-AF6B-70C54D8F4110}" srcOrd="1" destOrd="0" presId="urn:microsoft.com/office/officeart/2005/8/layout/vList2"/>
    <dgm:cxn modelId="{33BB2DDF-E79B-49B5-B065-581DDA4931C6}" type="presParOf" srcId="{B7454FC3-1ECA-4D2B-B4F5-A0257E23A4D4}" destId="{D15E7A13-EEE6-4C4B-9ACE-AA98D672DDFB}" srcOrd="2" destOrd="0" presId="urn:microsoft.com/office/officeart/2005/8/layout/vList2"/>
    <dgm:cxn modelId="{84B9B5D4-2EEF-4995-8330-89F67A51E571}" type="presParOf" srcId="{B7454FC3-1ECA-4D2B-B4F5-A0257E23A4D4}" destId="{01EAA849-6C6A-46E1-A2E3-E3E8019B1CD0}" srcOrd="3" destOrd="0" presId="urn:microsoft.com/office/officeart/2005/8/layout/vList2"/>
    <dgm:cxn modelId="{6F79736D-E95B-4CF3-8668-F64184BC80E1}" type="presParOf" srcId="{B7454FC3-1ECA-4D2B-B4F5-A0257E23A4D4}" destId="{56A9CFDA-3EAA-4A0B-BE7A-DEBFBA3F85A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C0E2D4-BAAB-437C-BFCE-419C2EA06E9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6D62D2A-3006-4054-A10B-531F12106024}">
      <dgm:prSet/>
      <dgm:spPr/>
      <dgm:t>
        <a:bodyPr/>
        <a:lstStyle/>
        <a:p>
          <a:pPr algn="just"/>
          <a:r>
            <a:rPr lang="es-GT" b="1" dirty="0"/>
            <a:t>Un activo líquido es el que se puede convertir fácilmente en efectivo sin una pérdida significativa de su valor original</a:t>
          </a:r>
          <a:endParaRPr lang="en-US" dirty="0"/>
        </a:p>
      </dgm:t>
    </dgm:pt>
    <dgm:pt modelId="{30C36587-0EDE-44F2-AC3A-C5583E303FC4}" type="parTrans" cxnId="{8C01B780-5E73-4757-BD7C-46B1E56EA565}">
      <dgm:prSet/>
      <dgm:spPr/>
      <dgm:t>
        <a:bodyPr/>
        <a:lstStyle/>
        <a:p>
          <a:endParaRPr lang="en-US"/>
        </a:p>
      </dgm:t>
    </dgm:pt>
    <dgm:pt modelId="{76CF81C9-3497-4854-A7D8-1A46F857D988}" type="sibTrans" cxnId="{8C01B780-5E73-4757-BD7C-46B1E56EA565}">
      <dgm:prSet/>
      <dgm:spPr/>
      <dgm:t>
        <a:bodyPr/>
        <a:lstStyle/>
        <a:p>
          <a:endParaRPr lang="en-US"/>
        </a:p>
      </dgm:t>
    </dgm:pt>
    <dgm:pt modelId="{4334F098-0F19-4970-9A7E-563F1157D9D6}">
      <dgm:prSet/>
      <dgm:spPr/>
      <dgm:t>
        <a:bodyPr/>
        <a:lstStyle/>
        <a:p>
          <a:pPr algn="just"/>
          <a:r>
            <a:rPr lang="es-GT" b="1" dirty="0"/>
            <a:t>Convertir activos en efectivo, en especial activo circulante como inventarios y cuentas por cobrar, es el medio primario por el cual una empresa obtiene los fondos que necesita para pagar sus deudas</a:t>
          </a:r>
          <a:endParaRPr lang="en-US" dirty="0"/>
        </a:p>
      </dgm:t>
    </dgm:pt>
    <dgm:pt modelId="{688524F5-F98A-42FC-86DF-698632EB6982}" type="parTrans" cxnId="{30895C9B-C394-4952-B75E-19271B9FE5AA}">
      <dgm:prSet/>
      <dgm:spPr/>
      <dgm:t>
        <a:bodyPr/>
        <a:lstStyle/>
        <a:p>
          <a:endParaRPr lang="en-US"/>
        </a:p>
      </dgm:t>
    </dgm:pt>
    <dgm:pt modelId="{B061D566-23DA-44CF-AE30-34FE1ADC0862}" type="sibTrans" cxnId="{30895C9B-C394-4952-B75E-19271B9FE5AA}">
      <dgm:prSet/>
      <dgm:spPr/>
      <dgm:t>
        <a:bodyPr/>
        <a:lstStyle/>
        <a:p>
          <a:endParaRPr lang="en-US"/>
        </a:p>
      </dgm:t>
    </dgm:pt>
    <dgm:pt modelId="{764D5B73-8B32-4165-A678-4BECE2382786}">
      <dgm:prSet/>
      <dgm:spPr/>
      <dgm:t>
        <a:bodyPr/>
        <a:lstStyle/>
        <a:p>
          <a:pPr algn="just"/>
          <a:r>
            <a:rPr lang="es-GT" b="1" dirty="0"/>
            <a:t>Por lo tanto la posición líquida de una empresa tiene que ver con su capacidad para cumplir con sus obligaciones circulantes</a:t>
          </a:r>
          <a:endParaRPr lang="en-US" dirty="0"/>
        </a:p>
      </dgm:t>
    </dgm:pt>
    <dgm:pt modelId="{6C336723-2CB0-4492-B11D-05396B94618A}" type="parTrans" cxnId="{F00C738A-D9EF-4AED-A66B-AF9EAA7FEB37}">
      <dgm:prSet/>
      <dgm:spPr/>
      <dgm:t>
        <a:bodyPr/>
        <a:lstStyle/>
        <a:p>
          <a:endParaRPr lang="en-US"/>
        </a:p>
      </dgm:t>
    </dgm:pt>
    <dgm:pt modelId="{8F9BF8ED-4370-4683-8513-8407E2E447A9}" type="sibTrans" cxnId="{F00C738A-D9EF-4AED-A66B-AF9EAA7FEB37}">
      <dgm:prSet/>
      <dgm:spPr/>
      <dgm:t>
        <a:bodyPr/>
        <a:lstStyle/>
        <a:p>
          <a:endParaRPr lang="en-US"/>
        </a:p>
      </dgm:t>
    </dgm:pt>
    <dgm:pt modelId="{87831E34-D861-4244-A91A-080F0B88BA0A}" type="pres">
      <dgm:prSet presAssocID="{A1C0E2D4-BAAB-437C-BFCE-419C2EA06E9F}" presName="root" presStyleCnt="0">
        <dgm:presLayoutVars>
          <dgm:dir/>
          <dgm:resizeHandles val="exact"/>
        </dgm:presLayoutVars>
      </dgm:prSet>
      <dgm:spPr/>
    </dgm:pt>
    <dgm:pt modelId="{EB290234-106E-4E0D-861A-62627F0B7CA8}" type="pres">
      <dgm:prSet presAssocID="{F6D62D2A-3006-4054-A10B-531F12106024}" presName="compNode" presStyleCnt="0"/>
      <dgm:spPr/>
    </dgm:pt>
    <dgm:pt modelId="{18D64804-5F97-4239-ABFF-D59E4A9E9B3A}" type="pres">
      <dgm:prSet presAssocID="{F6D62D2A-3006-4054-A10B-531F12106024}" presName="bgRect" presStyleLbl="bgShp" presStyleIdx="0" presStyleCnt="3"/>
      <dgm:spPr/>
    </dgm:pt>
    <dgm:pt modelId="{0CC56AB1-00D0-4C36-85E5-494D367819E2}" type="pres">
      <dgm:prSet presAssocID="{F6D62D2A-3006-4054-A10B-531F1210602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ólar"/>
        </a:ext>
      </dgm:extLst>
    </dgm:pt>
    <dgm:pt modelId="{26C86E00-975F-46A7-86F6-9938F8A836FF}" type="pres">
      <dgm:prSet presAssocID="{F6D62D2A-3006-4054-A10B-531F12106024}" presName="spaceRect" presStyleCnt="0"/>
      <dgm:spPr/>
    </dgm:pt>
    <dgm:pt modelId="{96F9C02A-ED5E-4C6B-B2E9-846B4F147321}" type="pres">
      <dgm:prSet presAssocID="{F6D62D2A-3006-4054-A10B-531F12106024}" presName="parTx" presStyleLbl="revTx" presStyleIdx="0" presStyleCnt="3">
        <dgm:presLayoutVars>
          <dgm:chMax val="0"/>
          <dgm:chPref val="0"/>
        </dgm:presLayoutVars>
      </dgm:prSet>
      <dgm:spPr/>
    </dgm:pt>
    <dgm:pt modelId="{769BC8AD-8F1C-4B02-AFC8-C21EB727E1BD}" type="pres">
      <dgm:prSet presAssocID="{76CF81C9-3497-4854-A7D8-1A46F857D988}" presName="sibTrans" presStyleCnt="0"/>
      <dgm:spPr/>
    </dgm:pt>
    <dgm:pt modelId="{B56F706E-AA08-4705-AC46-1321D3126FF1}" type="pres">
      <dgm:prSet presAssocID="{4334F098-0F19-4970-9A7E-563F1157D9D6}" presName="compNode" presStyleCnt="0"/>
      <dgm:spPr/>
    </dgm:pt>
    <dgm:pt modelId="{11317E84-9519-47B2-823A-3AE68518BD69}" type="pres">
      <dgm:prSet presAssocID="{4334F098-0F19-4970-9A7E-563F1157D9D6}" presName="bgRect" presStyleLbl="bgShp" presStyleIdx="1" presStyleCnt="3"/>
      <dgm:spPr/>
    </dgm:pt>
    <dgm:pt modelId="{A5950714-0B0B-429E-937A-F06B19CFD33F}" type="pres">
      <dgm:prSet presAssocID="{4334F098-0F19-4970-9A7E-563F1157D9D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nero"/>
        </a:ext>
      </dgm:extLst>
    </dgm:pt>
    <dgm:pt modelId="{F7CD5758-B25F-48C8-B441-8FFED7DB63C3}" type="pres">
      <dgm:prSet presAssocID="{4334F098-0F19-4970-9A7E-563F1157D9D6}" presName="spaceRect" presStyleCnt="0"/>
      <dgm:spPr/>
    </dgm:pt>
    <dgm:pt modelId="{AED786D8-E3BD-4AC3-A552-A4E4684F6AA0}" type="pres">
      <dgm:prSet presAssocID="{4334F098-0F19-4970-9A7E-563F1157D9D6}" presName="parTx" presStyleLbl="revTx" presStyleIdx="1" presStyleCnt="3">
        <dgm:presLayoutVars>
          <dgm:chMax val="0"/>
          <dgm:chPref val="0"/>
        </dgm:presLayoutVars>
      </dgm:prSet>
      <dgm:spPr/>
    </dgm:pt>
    <dgm:pt modelId="{1596F2F1-862F-461E-8D39-9E704CB376BC}" type="pres">
      <dgm:prSet presAssocID="{B061D566-23DA-44CF-AE30-34FE1ADC0862}" presName="sibTrans" presStyleCnt="0"/>
      <dgm:spPr/>
    </dgm:pt>
    <dgm:pt modelId="{E0E8B68F-7541-475D-B8D8-D8196F5C5ACF}" type="pres">
      <dgm:prSet presAssocID="{764D5B73-8B32-4165-A678-4BECE2382786}" presName="compNode" presStyleCnt="0"/>
      <dgm:spPr/>
    </dgm:pt>
    <dgm:pt modelId="{88C50FC5-0624-4073-9A89-5E3B95D49D1A}" type="pres">
      <dgm:prSet presAssocID="{764D5B73-8B32-4165-A678-4BECE2382786}" presName="bgRect" presStyleLbl="bgShp" presStyleIdx="2" presStyleCnt="3"/>
      <dgm:spPr/>
    </dgm:pt>
    <dgm:pt modelId="{F27C1CD2-7F7A-4ACE-A28D-62A5175AB0FF}" type="pres">
      <dgm:prSet presAssocID="{764D5B73-8B32-4165-A678-4BECE238278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pretón de manos"/>
        </a:ext>
      </dgm:extLst>
    </dgm:pt>
    <dgm:pt modelId="{2E88AF07-10C1-4291-A9B8-57B80F16756D}" type="pres">
      <dgm:prSet presAssocID="{764D5B73-8B32-4165-A678-4BECE2382786}" presName="spaceRect" presStyleCnt="0"/>
      <dgm:spPr/>
    </dgm:pt>
    <dgm:pt modelId="{042619A8-2B4E-4C94-A2B2-1E4D0B2481CB}" type="pres">
      <dgm:prSet presAssocID="{764D5B73-8B32-4165-A678-4BECE2382786}" presName="parTx" presStyleLbl="revTx" presStyleIdx="2" presStyleCnt="3">
        <dgm:presLayoutVars>
          <dgm:chMax val="0"/>
          <dgm:chPref val="0"/>
        </dgm:presLayoutVars>
      </dgm:prSet>
      <dgm:spPr/>
    </dgm:pt>
  </dgm:ptLst>
  <dgm:cxnLst>
    <dgm:cxn modelId="{24BFBB43-2682-4FF2-ABB4-D1286112A6D5}" type="presOf" srcId="{764D5B73-8B32-4165-A678-4BECE2382786}" destId="{042619A8-2B4E-4C94-A2B2-1E4D0B2481CB}" srcOrd="0" destOrd="0" presId="urn:microsoft.com/office/officeart/2018/2/layout/IconVerticalSolidList"/>
    <dgm:cxn modelId="{D750176E-6C58-4B5F-877C-D972C37BD4F2}" type="presOf" srcId="{4334F098-0F19-4970-9A7E-563F1157D9D6}" destId="{AED786D8-E3BD-4AC3-A552-A4E4684F6AA0}" srcOrd="0" destOrd="0" presId="urn:microsoft.com/office/officeart/2018/2/layout/IconVerticalSolidList"/>
    <dgm:cxn modelId="{8C01B780-5E73-4757-BD7C-46B1E56EA565}" srcId="{A1C0E2D4-BAAB-437C-BFCE-419C2EA06E9F}" destId="{F6D62D2A-3006-4054-A10B-531F12106024}" srcOrd="0" destOrd="0" parTransId="{30C36587-0EDE-44F2-AC3A-C5583E303FC4}" sibTransId="{76CF81C9-3497-4854-A7D8-1A46F857D988}"/>
    <dgm:cxn modelId="{F00C738A-D9EF-4AED-A66B-AF9EAA7FEB37}" srcId="{A1C0E2D4-BAAB-437C-BFCE-419C2EA06E9F}" destId="{764D5B73-8B32-4165-A678-4BECE2382786}" srcOrd="2" destOrd="0" parTransId="{6C336723-2CB0-4492-B11D-05396B94618A}" sibTransId="{8F9BF8ED-4370-4683-8513-8407E2E447A9}"/>
    <dgm:cxn modelId="{30895C9B-C394-4952-B75E-19271B9FE5AA}" srcId="{A1C0E2D4-BAAB-437C-BFCE-419C2EA06E9F}" destId="{4334F098-0F19-4970-9A7E-563F1157D9D6}" srcOrd="1" destOrd="0" parTransId="{688524F5-F98A-42FC-86DF-698632EB6982}" sibTransId="{B061D566-23DA-44CF-AE30-34FE1ADC0862}"/>
    <dgm:cxn modelId="{9A94BBBB-CF92-4F36-A342-058315047CD0}" type="presOf" srcId="{A1C0E2D4-BAAB-437C-BFCE-419C2EA06E9F}" destId="{87831E34-D861-4244-A91A-080F0B88BA0A}" srcOrd="0" destOrd="0" presId="urn:microsoft.com/office/officeart/2018/2/layout/IconVerticalSolidList"/>
    <dgm:cxn modelId="{5844F3C9-F2C7-4B1B-9614-7B4D921DBD69}" type="presOf" srcId="{F6D62D2A-3006-4054-A10B-531F12106024}" destId="{96F9C02A-ED5E-4C6B-B2E9-846B4F147321}" srcOrd="0" destOrd="0" presId="urn:microsoft.com/office/officeart/2018/2/layout/IconVerticalSolidList"/>
    <dgm:cxn modelId="{B2943189-F37B-4FC6-82F5-040A4B1A99BC}" type="presParOf" srcId="{87831E34-D861-4244-A91A-080F0B88BA0A}" destId="{EB290234-106E-4E0D-861A-62627F0B7CA8}" srcOrd="0" destOrd="0" presId="urn:microsoft.com/office/officeart/2018/2/layout/IconVerticalSolidList"/>
    <dgm:cxn modelId="{CCA08DCB-B70D-45F1-AE58-802C4CCC1840}" type="presParOf" srcId="{EB290234-106E-4E0D-861A-62627F0B7CA8}" destId="{18D64804-5F97-4239-ABFF-D59E4A9E9B3A}" srcOrd="0" destOrd="0" presId="urn:microsoft.com/office/officeart/2018/2/layout/IconVerticalSolidList"/>
    <dgm:cxn modelId="{19FA3DD6-4097-478B-940D-3EE6D3A12753}" type="presParOf" srcId="{EB290234-106E-4E0D-861A-62627F0B7CA8}" destId="{0CC56AB1-00D0-4C36-85E5-494D367819E2}" srcOrd="1" destOrd="0" presId="urn:microsoft.com/office/officeart/2018/2/layout/IconVerticalSolidList"/>
    <dgm:cxn modelId="{3CFA75D1-0463-45CE-BBC8-A9914EB83C29}" type="presParOf" srcId="{EB290234-106E-4E0D-861A-62627F0B7CA8}" destId="{26C86E00-975F-46A7-86F6-9938F8A836FF}" srcOrd="2" destOrd="0" presId="urn:microsoft.com/office/officeart/2018/2/layout/IconVerticalSolidList"/>
    <dgm:cxn modelId="{94304D8C-2F4B-43F0-A82E-2D0128A5B396}" type="presParOf" srcId="{EB290234-106E-4E0D-861A-62627F0B7CA8}" destId="{96F9C02A-ED5E-4C6B-B2E9-846B4F147321}" srcOrd="3" destOrd="0" presId="urn:microsoft.com/office/officeart/2018/2/layout/IconVerticalSolidList"/>
    <dgm:cxn modelId="{8CCB9B00-B992-4E62-BE46-98C0F7E433AC}" type="presParOf" srcId="{87831E34-D861-4244-A91A-080F0B88BA0A}" destId="{769BC8AD-8F1C-4B02-AFC8-C21EB727E1BD}" srcOrd="1" destOrd="0" presId="urn:microsoft.com/office/officeart/2018/2/layout/IconVerticalSolidList"/>
    <dgm:cxn modelId="{E1BAB2EE-E599-4B20-AE61-A30B10B3AE5E}" type="presParOf" srcId="{87831E34-D861-4244-A91A-080F0B88BA0A}" destId="{B56F706E-AA08-4705-AC46-1321D3126FF1}" srcOrd="2" destOrd="0" presId="urn:microsoft.com/office/officeart/2018/2/layout/IconVerticalSolidList"/>
    <dgm:cxn modelId="{D908D9BC-3191-47ED-B8C9-BA58BB79BF04}" type="presParOf" srcId="{B56F706E-AA08-4705-AC46-1321D3126FF1}" destId="{11317E84-9519-47B2-823A-3AE68518BD69}" srcOrd="0" destOrd="0" presId="urn:microsoft.com/office/officeart/2018/2/layout/IconVerticalSolidList"/>
    <dgm:cxn modelId="{F2A2EB1A-151D-4FE5-B767-7AE02E289970}" type="presParOf" srcId="{B56F706E-AA08-4705-AC46-1321D3126FF1}" destId="{A5950714-0B0B-429E-937A-F06B19CFD33F}" srcOrd="1" destOrd="0" presId="urn:microsoft.com/office/officeart/2018/2/layout/IconVerticalSolidList"/>
    <dgm:cxn modelId="{3178FD89-FFEC-4B2D-8872-0A3D5994FE5A}" type="presParOf" srcId="{B56F706E-AA08-4705-AC46-1321D3126FF1}" destId="{F7CD5758-B25F-48C8-B441-8FFED7DB63C3}" srcOrd="2" destOrd="0" presId="urn:microsoft.com/office/officeart/2018/2/layout/IconVerticalSolidList"/>
    <dgm:cxn modelId="{9109FE04-08AC-4ED0-9E5E-12934B5BC296}" type="presParOf" srcId="{B56F706E-AA08-4705-AC46-1321D3126FF1}" destId="{AED786D8-E3BD-4AC3-A552-A4E4684F6AA0}" srcOrd="3" destOrd="0" presId="urn:microsoft.com/office/officeart/2018/2/layout/IconVerticalSolidList"/>
    <dgm:cxn modelId="{7ED640D7-F97E-46A9-A26C-9D648DF728DA}" type="presParOf" srcId="{87831E34-D861-4244-A91A-080F0B88BA0A}" destId="{1596F2F1-862F-461E-8D39-9E704CB376BC}" srcOrd="3" destOrd="0" presId="urn:microsoft.com/office/officeart/2018/2/layout/IconVerticalSolidList"/>
    <dgm:cxn modelId="{2D99EBF6-8329-4C41-AA22-7152C18845A5}" type="presParOf" srcId="{87831E34-D861-4244-A91A-080F0B88BA0A}" destId="{E0E8B68F-7541-475D-B8D8-D8196F5C5ACF}" srcOrd="4" destOrd="0" presId="urn:microsoft.com/office/officeart/2018/2/layout/IconVerticalSolidList"/>
    <dgm:cxn modelId="{B36169CE-FC1F-41F1-9F76-2B21B082419E}" type="presParOf" srcId="{E0E8B68F-7541-475D-B8D8-D8196F5C5ACF}" destId="{88C50FC5-0624-4073-9A89-5E3B95D49D1A}" srcOrd="0" destOrd="0" presId="urn:microsoft.com/office/officeart/2018/2/layout/IconVerticalSolidList"/>
    <dgm:cxn modelId="{44F6A7DE-24EB-49C8-AD51-C632B52FF31F}" type="presParOf" srcId="{E0E8B68F-7541-475D-B8D8-D8196F5C5ACF}" destId="{F27C1CD2-7F7A-4ACE-A28D-62A5175AB0FF}" srcOrd="1" destOrd="0" presId="urn:microsoft.com/office/officeart/2018/2/layout/IconVerticalSolidList"/>
    <dgm:cxn modelId="{7E2E5572-E5E5-40E4-BE76-08CA8B3920C0}" type="presParOf" srcId="{E0E8B68F-7541-475D-B8D8-D8196F5C5ACF}" destId="{2E88AF07-10C1-4291-A9B8-57B80F16756D}" srcOrd="2" destOrd="0" presId="urn:microsoft.com/office/officeart/2018/2/layout/IconVerticalSolidList"/>
    <dgm:cxn modelId="{F811ED19-7346-486D-97A6-AFBE8F49891B}" type="presParOf" srcId="{E0E8B68F-7541-475D-B8D8-D8196F5C5ACF}" destId="{042619A8-2B4E-4C94-A2B2-1E4D0B2481C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606D5-C296-4830-9B95-A12C4F6540A0}">
      <dsp:nvSpPr>
        <dsp:cNvPr id="0" name=""/>
        <dsp:cNvSpPr/>
      </dsp:nvSpPr>
      <dsp:spPr>
        <a:xfrm>
          <a:off x="0" y="64274"/>
          <a:ext cx="10179050" cy="1114863"/>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GT" sz="2100" b="1" kern="1200"/>
            <a:t>El primer paso en un análisis financiero incluye una evaluación de las razones de la empresa </a:t>
          </a:r>
          <a:endParaRPr lang="en-US" sz="2100" kern="1200"/>
        </a:p>
      </dsp:txBody>
      <dsp:txXfrm>
        <a:off x="54423" y="118697"/>
        <a:ext cx="10070204" cy="1006017"/>
      </dsp:txXfrm>
    </dsp:sp>
    <dsp:sp modelId="{D15E7A13-EEE6-4C4B-9ACE-AA98D672DDFB}">
      <dsp:nvSpPr>
        <dsp:cNvPr id="0" name=""/>
        <dsp:cNvSpPr/>
      </dsp:nvSpPr>
      <dsp:spPr>
        <a:xfrm>
          <a:off x="0" y="1239618"/>
          <a:ext cx="10179050" cy="1114863"/>
        </a:xfrm>
        <a:prstGeom prst="roundRect">
          <a:avLst/>
        </a:prstGeom>
        <a:solidFill>
          <a:schemeClr val="accent5">
            <a:hueOff val="-3029788"/>
            <a:satOff val="-8945"/>
            <a:lumOff val="-12255"/>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GT" sz="2100" b="1" kern="1200"/>
            <a:t>Las razones están diseñadas para mostrar las relaciones entre los rubros del estado financiero dentro de las empresas y entre las mismas </a:t>
          </a:r>
          <a:endParaRPr lang="en-US" sz="2100" kern="1200"/>
        </a:p>
      </dsp:txBody>
      <dsp:txXfrm>
        <a:off x="54423" y="1294041"/>
        <a:ext cx="10070204" cy="1006017"/>
      </dsp:txXfrm>
    </dsp:sp>
    <dsp:sp modelId="{56A9CFDA-3EAA-4A0B-BE7A-DEBFBA3F85AC}">
      <dsp:nvSpPr>
        <dsp:cNvPr id="0" name=""/>
        <dsp:cNvSpPr/>
      </dsp:nvSpPr>
      <dsp:spPr>
        <a:xfrm>
          <a:off x="0" y="2414961"/>
          <a:ext cx="10179050" cy="1114863"/>
        </a:xfrm>
        <a:prstGeom prst="roundRect">
          <a:avLst/>
        </a:prstGeom>
        <a:solidFill>
          <a:schemeClr val="accent5">
            <a:hueOff val="-6059576"/>
            <a:satOff val="-17891"/>
            <a:lumOff val="-2451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s-GT" sz="2100" b="1" kern="1200"/>
            <a:t>Traducir las cifras contables en valores relativos o razones permite comparar la posición financiera de una empresa con la de otra a pesar de que sus tamaños difieran de forma significativa</a:t>
          </a:r>
          <a:endParaRPr lang="en-US" sz="2100" kern="1200"/>
        </a:p>
      </dsp:txBody>
      <dsp:txXfrm>
        <a:off x="54423" y="2469384"/>
        <a:ext cx="10070204" cy="10060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64804-5F97-4239-ABFF-D59E4A9E9B3A}">
      <dsp:nvSpPr>
        <dsp:cNvPr id="0" name=""/>
        <dsp:cNvSpPr/>
      </dsp:nvSpPr>
      <dsp:spPr>
        <a:xfrm>
          <a:off x="0" y="680"/>
          <a:ext cx="6305550" cy="15919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C56AB1-00D0-4C36-85E5-494D367819E2}">
      <dsp:nvSpPr>
        <dsp:cNvPr id="0" name=""/>
        <dsp:cNvSpPr/>
      </dsp:nvSpPr>
      <dsp:spPr>
        <a:xfrm>
          <a:off x="481573" y="358875"/>
          <a:ext cx="875587" cy="875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6F9C02A-ED5E-4C6B-B2E9-846B4F147321}">
      <dsp:nvSpPr>
        <dsp:cNvPr id="0" name=""/>
        <dsp:cNvSpPr/>
      </dsp:nvSpPr>
      <dsp:spPr>
        <a:xfrm>
          <a:off x="1838734" y="680"/>
          <a:ext cx="4466815" cy="1591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84" tIns="168484" rIns="168484" bIns="168484" numCol="1" spcCol="1270" anchor="ctr" anchorCtr="0">
          <a:noAutofit/>
        </a:bodyPr>
        <a:lstStyle/>
        <a:p>
          <a:pPr marL="0" lvl="0" indent="0" algn="just" defTabSz="711200">
            <a:lnSpc>
              <a:spcPct val="90000"/>
            </a:lnSpc>
            <a:spcBef>
              <a:spcPct val="0"/>
            </a:spcBef>
            <a:spcAft>
              <a:spcPct val="35000"/>
            </a:spcAft>
            <a:buNone/>
          </a:pPr>
          <a:r>
            <a:rPr lang="es-GT" sz="1600" b="1" kern="1200" dirty="0"/>
            <a:t>Un activo líquido es el que se puede convertir fácilmente en efectivo sin una pérdida significativa de su valor original</a:t>
          </a:r>
          <a:endParaRPr lang="en-US" sz="1600" kern="1200" dirty="0"/>
        </a:p>
      </dsp:txBody>
      <dsp:txXfrm>
        <a:off x="1838734" y="680"/>
        <a:ext cx="4466815" cy="1591977"/>
      </dsp:txXfrm>
    </dsp:sp>
    <dsp:sp modelId="{11317E84-9519-47B2-823A-3AE68518BD69}">
      <dsp:nvSpPr>
        <dsp:cNvPr id="0" name=""/>
        <dsp:cNvSpPr/>
      </dsp:nvSpPr>
      <dsp:spPr>
        <a:xfrm>
          <a:off x="0" y="1990652"/>
          <a:ext cx="6305550" cy="15919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950714-0B0B-429E-937A-F06B19CFD33F}">
      <dsp:nvSpPr>
        <dsp:cNvPr id="0" name=""/>
        <dsp:cNvSpPr/>
      </dsp:nvSpPr>
      <dsp:spPr>
        <a:xfrm>
          <a:off x="481573" y="2348847"/>
          <a:ext cx="875587" cy="875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ED786D8-E3BD-4AC3-A552-A4E4684F6AA0}">
      <dsp:nvSpPr>
        <dsp:cNvPr id="0" name=""/>
        <dsp:cNvSpPr/>
      </dsp:nvSpPr>
      <dsp:spPr>
        <a:xfrm>
          <a:off x="1838734" y="1990652"/>
          <a:ext cx="4466815" cy="1591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84" tIns="168484" rIns="168484" bIns="168484" numCol="1" spcCol="1270" anchor="ctr" anchorCtr="0">
          <a:noAutofit/>
        </a:bodyPr>
        <a:lstStyle/>
        <a:p>
          <a:pPr marL="0" lvl="0" indent="0" algn="just" defTabSz="711200">
            <a:lnSpc>
              <a:spcPct val="90000"/>
            </a:lnSpc>
            <a:spcBef>
              <a:spcPct val="0"/>
            </a:spcBef>
            <a:spcAft>
              <a:spcPct val="35000"/>
            </a:spcAft>
            <a:buNone/>
          </a:pPr>
          <a:r>
            <a:rPr lang="es-GT" sz="1600" b="1" kern="1200" dirty="0"/>
            <a:t>Convertir activos en efectivo, en especial activo circulante como inventarios y cuentas por cobrar, es el medio primario por el cual una empresa obtiene los fondos que necesita para pagar sus deudas</a:t>
          </a:r>
          <a:endParaRPr lang="en-US" sz="1600" kern="1200" dirty="0"/>
        </a:p>
      </dsp:txBody>
      <dsp:txXfrm>
        <a:off x="1838734" y="1990652"/>
        <a:ext cx="4466815" cy="1591977"/>
      </dsp:txXfrm>
    </dsp:sp>
    <dsp:sp modelId="{88C50FC5-0624-4073-9A89-5E3B95D49D1A}">
      <dsp:nvSpPr>
        <dsp:cNvPr id="0" name=""/>
        <dsp:cNvSpPr/>
      </dsp:nvSpPr>
      <dsp:spPr>
        <a:xfrm>
          <a:off x="0" y="3980624"/>
          <a:ext cx="6305550" cy="15919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7C1CD2-7F7A-4ACE-A28D-62A5175AB0FF}">
      <dsp:nvSpPr>
        <dsp:cNvPr id="0" name=""/>
        <dsp:cNvSpPr/>
      </dsp:nvSpPr>
      <dsp:spPr>
        <a:xfrm>
          <a:off x="481573" y="4338819"/>
          <a:ext cx="875587" cy="875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042619A8-2B4E-4C94-A2B2-1E4D0B2481CB}">
      <dsp:nvSpPr>
        <dsp:cNvPr id="0" name=""/>
        <dsp:cNvSpPr/>
      </dsp:nvSpPr>
      <dsp:spPr>
        <a:xfrm>
          <a:off x="1838734" y="3980624"/>
          <a:ext cx="4466815" cy="15919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484" tIns="168484" rIns="168484" bIns="168484" numCol="1" spcCol="1270" anchor="ctr" anchorCtr="0">
          <a:noAutofit/>
        </a:bodyPr>
        <a:lstStyle/>
        <a:p>
          <a:pPr marL="0" lvl="0" indent="0" algn="just" defTabSz="711200">
            <a:lnSpc>
              <a:spcPct val="90000"/>
            </a:lnSpc>
            <a:spcBef>
              <a:spcPct val="0"/>
            </a:spcBef>
            <a:spcAft>
              <a:spcPct val="35000"/>
            </a:spcAft>
            <a:buNone/>
          </a:pPr>
          <a:r>
            <a:rPr lang="es-GT" sz="1600" b="1" kern="1200" dirty="0"/>
            <a:t>Por lo tanto la posición líquida de una empresa tiene que ver con su capacidad para cumplir con sus obligaciones circulantes</a:t>
          </a:r>
          <a:endParaRPr lang="en-US" sz="1600" kern="1200" dirty="0"/>
        </a:p>
      </dsp:txBody>
      <dsp:txXfrm>
        <a:off x="1838734" y="3980624"/>
        <a:ext cx="4466815" cy="15919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71C26041-D3CF-4C4D-A951-0BDD702C50DD}" type="datetimeFigureOut">
              <a:rPr lang="es-GT" smtClean="0"/>
              <a:t>30/01/2025</a:t>
            </a:fld>
            <a:endParaRPr lang="es-G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s-G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0D6F5578-CE7C-4EBB-A729-C479857C55D0}" type="slidenum">
              <a:rPr lang="es-GT" smtClean="0"/>
              <a:t>‹Nº›</a:t>
            </a:fld>
            <a:endParaRPr lang="es-G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68633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71C26041-D3CF-4C4D-A951-0BDD702C50DD}" type="datetimeFigureOut">
              <a:rPr lang="es-GT" smtClean="0"/>
              <a:t>30/01/2025</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D6F5578-CE7C-4EBB-A729-C479857C55D0}" type="slidenum">
              <a:rPr lang="es-GT" smtClean="0"/>
              <a:t>‹Nº›</a:t>
            </a:fld>
            <a:endParaRPr lang="es-GT"/>
          </a:p>
        </p:txBody>
      </p:sp>
    </p:spTree>
    <p:extLst>
      <p:ext uri="{BB962C8B-B14F-4D97-AF65-F5344CB8AC3E}">
        <p14:creationId xmlns:p14="http://schemas.microsoft.com/office/powerpoint/2010/main" val="255802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71C26041-D3CF-4C4D-A951-0BDD702C50DD}" type="datetimeFigureOut">
              <a:rPr lang="es-GT" smtClean="0"/>
              <a:t>30/01/2025</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D6F5578-CE7C-4EBB-A729-C479857C55D0}" type="slidenum">
              <a:rPr lang="es-GT" smtClean="0"/>
              <a:t>‹Nº›</a:t>
            </a:fld>
            <a:endParaRPr lang="es-GT"/>
          </a:p>
        </p:txBody>
      </p:sp>
    </p:spTree>
    <p:extLst>
      <p:ext uri="{BB962C8B-B14F-4D97-AF65-F5344CB8AC3E}">
        <p14:creationId xmlns:p14="http://schemas.microsoft.com/office/powerpoint/2010/main" val="144109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71C26041-D3CF-4C4D-A951-0BDD702C50DD}" type="datetimeFigureOut">
              <a:rPr lang="es-GT" smtClean="0"/>
              <a:t>30/01/2025</a:t>
            </a:fld>
            <a:endParaRPr lang="es-GT"/>
          </a:p>
        </p:txBody>
      </p:sp>
      <p:sp>
        <p:nvSpPr>
          <p:cNvPr id="5" name="Footer Placeholder 4"/>
          <p:cNvSpPr>
            <a:spLocks noGrp="1"/>
          </p:cNvSpPr>
          <p:nvPr>
            <p:ph type="ftr" sz="quarter" idx="11"/>
          </p:nvPr>
        </p:nvSpPr>
        <p:spPr/>
        <p:txBody>
          <a:bodyPr/>
          <a:lstStyle/>
          <a:p>
            <a:endParaRPr lang="es-GT"/>
          </a:p>
        </p:txBody>
      </p:sp>
      <p:sp>
        <p:nvSpPr>
          <p:cNvPr id="6" name="Slide Number Placeholder 5"/>
          <p:cNvSpPr>
            <a:spLocks noGrp="1"/>
          </p:cNvSpPr>
          <p:nvPr>
            <p:ph type="sldNum" sz="quarter" idx="12"/>
          </p:nvPr>
        </p:nvSpPr>
        <p:spPr/>
        <p:txBody>
          <a:bodyPr/>
          <a:lstStyle/>
          <a:p>
            <a:fld id="{0D6F5578-CE7C-4EBB-A729-C479857C55D0}" type="slidenum">
              <a:rPr lang="es-GT" smtClean="0"/>
              <a:t>‹Nº›</a:t>
            </a:fld>
            <a:endParaRPr lang="es-GT"/>
          </a:p>
        </p:txBody>
      </p:sp>
    </p:spTree>
    <p:extLst>
      <p:ext uri="{BB962C8B-B14F-4D97-AF65-F5344CB8AC3E}">
        <p14:creationId xmlns:p14="http://schemas.microsoft.com/office/powerpoint/2010/main" val="3704748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71C26041-D3CF-4C4D-A951-0BDD702C50DD}" type="datetimeFigureOut">
              <a:rPr lang="es-GT" smtClean="0"/>
              <a:t>30/01/2025</a:t>
            </a:fld>
            <a:endParaRPr lang="es-G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s-G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0D6F5578-CE7C-4EBB-A729-C479857C55D0}" type="slidenum">
              <a:rPr lang="es-GT" smtClean="0"/>
              <a:t>‹Nº›</a:t>
            </a:fld>
            <a:endParaRPr lang="es-G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62201512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71C26041-D3CF-4C4D-A951-0BDD702C50DD}" type="datetimeFigureOut">
              <a:rPr lang="es-GT" smtClean="0"/>
              <a:t>30/01/2025</a:t>
            </a:fld>
            <a:endParaRPr lang="es-GT"/>
          </a:p>
        </p:txBody>
      </p:sp>
      <p:sp>
        <p:nvSpPr>
          <p:cNvPr id="6" name="Footer Placeholder 5"/>
          <p:cNvSpPr>
            <a:spLocks noGrp="1"/>
          </p:cNvSpPr>
          <p:nvPr>
            <p:ph type="ftr" sz="quarter" idx="11"/>
          </p:nvPr>
        </p:nvSpPr>
        <p:spPr/>
        <p:txBody>
          <a:bodyPr/>
          <a:lstStyle/>
          <a:p>
            <a:endParaRPr lang="es-GT"/>
          </a:p>
        </p:txBody>
      </p:sp>
      <p:sp>
        <p:nvSpPr>
          <p:cNvPr id="7" name="Slide Number Placeholder 6"/>
          <p:cNvSpPr>
            <a:spLocks noGrp="1"/>
          </p:cNvSpPr>
          <p:nvPr>
            <p:ph type="sldNum" sz="quarter" idx="12"/>
          </p:nvPr>
        </p:nvSpPr>
        <p:spPr/>
        <p:txBody>
          <a:bodyPr/>
          <a:lstStyle/>
          <a:p>
            <a:fld id="{0D6F5578-CE7C-4EBB-A729-C479857C55D0}" type="slidenum">
              <a:rPr lang="es-GT" smtClean="0"/>
              <a:t>‹Nº›</a:t>
            </a:fld>
            <a:endParaRPr lang="es-GT"/>
          </a:p>
        </p:txBody>
      </p:sp>
    </p:spTree>
    <p:extLst>
      <p:ext uri="{BB962C8B-B14F-4D97-AF65-F5344CB8AC3E}">
        <p14:creationId xmlns:p14="http://schemas.microsoft.com/office/powerpoint/2010/main" val="159417104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257300" y="2909102"/>
            <a:ext cx="4800600" cy="299639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633864" y="2909102"/>
            <a:ext cx="4800600" cy="299639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71C26041-D3CF-4C4D-A951-0BDD702C50DD}" type="datetimeFigureOut">
              <a:rPr lang="es-GT" smtClean="0"/>
              <a:t>30/01/2025</a:t>
            </a:fld>
            <a:endParaRPr lang="es-GT"/>
          </a:p>
        </p:txBody>
      </p:sp>
      <p:sp>
        <p:nvSpPr>
          <p:cNvPr id="8" name="Footer Placeholder 7"/>
          <p:cNvSpPr>
            <a:spLocks noGrp="1"/>
          </p:cNvSpPr>
          <p:nvPr>
            <p:ph type="ftr" sz="quarter" idx="11"/>
          </p:nvPr>
        </p:nvSpPr>
        <p:spPr/>
        <p:txBody>
          <a:bodyPr/>
          <a:lstStyle/>
          <a:p>
            <a:endParaRPr lang="es-GT"/>
          </a:p>
        </p:txBody>
      </p:sp>
      <p:sp>
        <p:nvSpPr>
          <p:cNvPr id="9" name="Slide Number Placeholder 8"/>
          <p:cNvSpPr>
            <a:spLocks noGrp="1"/>
          </p:cNvSpPr>
          <p:nvPr>
            <p:ph type="sldNum" sz="quarter" idx="12"/>
          </p:nvPr>
        </p:nvSpPr>
        <p:spPr/>
        <p:txBody>
          <a:bodyPr/>
          <a:lstStyle/>
          <a:p>
            <a:fld id="{0D6F5578-CE7C-4EBB-A729-C479857C55D0}" type="slidenum">
              <a:rPr lang="es-GT" smtClean="0"/>
              <a:t>‹Nº›</a:t>
            </a:fld>
            <a:endParaRPr lang="es-GT"/>
          </a:p>
        </p:txBody>
      </p:sp>
    </p:spTree>
    <p:extLst>
      <p:ext uri="{BB962C8B-B14F-4D97-AF65-F5344CB8AC3E}">
        <p14:creationId xmlns:p14="http://schemas.microsoft.com/office/powerpoint/2010/main" val="287995734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71C26041-D3CF-4C4D-A951-0BDD702C50DD}" type="datetimeFigureOut">
              <a:rPr lang="es-GT" smtClean="0"/>
              <a:t>30/01/2025</a:t>
            </a:fld>
            <a:endParaRPr lang="es-GT"/>
          </a:p>
        </p:txBody>
      </p:sp>
      <p:sp>
        <p:nvSpPr>
          <p:cNvPr id="4" name="Footer Placeholder 3"/>
          <p:cNvSpPr>
            <a:spLocks noGrp="1"/>
          </p:cNvSpPr>
          <p:nvPr>
            <p:ph type="ftr" sz="quarter" idx="11"/>
          </p:nvPr>
        </p:nvSpPr>
        <p:spPr/>
        <p:txBody>
          <a:bodyPr/>
          <a:lstStyle/>
          <a:p>
            <a:endParaRPr lang="es-GT"/>
          </a:p>
        </p:txBody>
      </p:sp>
      <p:sp>
        <p:nvSpPr>
          <p:cNvPr id="5" name="Slide Number Placeholder 4"/>
          <p:cNvSpPr>
            <a:spLocks noGrp="1"/>
          </p:cNvSpPr>
          <p:nvPr>
            <p:ph type="sldNum" sz="quarter" idx="12"/>
          </p:nvPr>
        </p:nvSpPr>
        <p:spPr/>
        <p:txBody>
          <a:bodyPr/>
          <a:lstStyle/>
          <a:p>
            <a:fld id="{0D6F5578-CE7C-4EBB-A729-C479857C55D0}" type="slidenum">
              <a:rPr lang="es-GT" smtClean="0"/>
              <a:t>‹Nº›</a:t>
            </a:fld>
            <a:endParaRPr lang="es-GT"/>
          </a:p>
        </p:txBody>
      </p:sp>
    </p:spTree>
    <p:extLst>
      <p:ext uri="{BB962C8B-B14F-4D97-AF65-F5344CB8AC3E}">
        <p14:creationId xmlns:p14="http://schemas.microsoft.com/office/powerpoint/2010/main" val="1912546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C26041-D3CF-4C4D-A951-0BDD702C50DD}" type="datetimeFigureOut">
              <a:rPr lang="es-GT" smtClean="0"/>
              <a:t>30/01/2025</a:t>
            </a:fld>
            <a:endParaRPr lang="es-GT"/>
          </a:p>
        </p:txBody>
      </p:sp>
      <p:sp>
        <p:nvSpPr>
          <p:cNvPr id="3" name="Footer Placeholder 2"/>
          <p:cNvSpPr>
            <a:spLocks noGrp="1"/>
          </p:cNvSpPr>
          <p:nvPr>
            <p:ph type="ftr" sz="quarter" idx="11"/>
          </p:nvPr>
        </p:nvSpPr>
        <p:spPr/>
        <p:txBody>
          <a:bodyPr/>
          <a:lstStyle/>
          <a:p>
            <a:endParaRPr lang="es-GT"/>
          </a:p>
        </p:txBody>
      </p:sp>
      <p:sp>
        <p:nvSpPr>
          <p:cNvPr id="4" name="Slide Number Placeholder 3"/>
          <p:cNvSpPr>
            <a:spLocks noGrp="1"/>
          </p:cNvSpPr>
          <p:nvPr>
            <p:ph type="sldNum" sz="quarter" idx="12"/>
          </p:nvPr>
        </p:nvSpPr>
        <p:spPr/>
        <p:txBody>
          <a:bodyPr/>
          <a:lstStyle/>
          <a:p>
            <a:fld id="{0D6F5578-CE7C-4EBB-A729-C479857C55D0}" type="slidenum">
              <a:rPr lang="es-GT" smtClean="0"/>
              <a:t>‹Nº›</a:t>
            </a:fld>
            <a:endParaRPr lang="es-GT"/>
          </a:p>
        </p:txBody>
      </p:sp>
    </p:spTree>
    <p:extLst>
      <p:ext uri="{BB962C8B-B14F-4D97-AF65-F5344CB8AC3E}">
        <p14:creationId xmlns:p14="http://schemas.microsoft.com/office/powerpoint/2010/main" val="1761307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s-MX"/>
              <a:t>Haz clic para modificar el estilo de título del patrón</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65051" y="6375679"/>
            <a:ext cx="1233355" cy="348462"/>
          </a:xfrm>
        </p:spPr>
        <p:txBody>
          <a:bodyPr/>
          <a:lstStyle/>
          <a:p>
            <a:fld id="{71C26041-D3CF-4C4D-A951-0BDD702C50DD}" type="datetimeFigureOut">
              <a:rPr lang="es-GT" smtClean="0"/>
              <a:t>30/01/2025</a:t>
            </a:fld>
            <a:endParaRPr lang="es-GT"/>
          </a:p>
        </p:txBody>
      </p:sp>
      <p:sp>
        <p:nvSpPr>
          <p:cNvPr id="6" name="Footer Placeholder 5"/>
          <p:cNvSpPr>
            <a:spLocks noGrp="1"/>
          </p:cNvSpPr>
          <p:nvPr>
            <p:ph type="ftr" sz="quarter" idx="11"/>
          </p:nvPr>
        </p:nvSpPr>
        <p:spPr>
          <a:xfrm>
            <a:off x="2103620" y="6375679"/>
            <a:ext cx="3482179" cy="345796"/>
          </a:xfrm>
        </p:spPr>
        <p:txBody>
          <a:bodyPr/>
          <a:lstStyle/>
          <a:p>
            <a:endParaRPr lang="es-GT"/>
          </a:p>
        </p:txBody>
      </p:sp>
      <p:sp>
        <p:nvSpPr>
          <p:cNvPr id="7" name="Slide Number Placeholder 6"/>
          <p:cNvSpPr>
            <a:spLocks noGrp="1"/>
          </p:cNvSpPr>
          <p:nvPr>
            <p:ph type="sldNum" sz="quarter" idx="12"/>
          </p:nvPr>
        </p:nvSpPr>
        <p:spPr>
          <a:xfrm>
            <a:off x="5691014" y="6375679"/>
            <a:ext cx="1232456" cy="345796"/>
          </a:xfrm>
        </p:spPr>
        <p:txBody>
          <a:bodyPr/>
          <a:lstStyle/>
          <a:p>
            <a:fld id="{0D6F5578-CE7C-4EBB-A729-C479857C55D0}" type="slidenum">
              <a:rPr lang="es-GT" smtClean="0"/>
              <a:t>‹Nº›</a:t>
            </a:fld>
            <a:endParaRPr lang="es-G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3819707"/>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s-MX"/>
              <a:t>Haz clic para modificar el estilo de título del patrón</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765950" y="6375679"/>
            <a:ext cx="1232456" cy="348462"/>
          </a:xfrm>
        </p:spPr>
        <p:txBody>
          <a:bodyPr/>
          <a:lstStyle/>
          <a:p>
            <a:fld id="{71C26041-D3CF-4C4D-A951-0BDD702C50DD}" type="datetimeFigureOut">
              <a:rPr lang="es-GT" smtClean="0"/>
              <a:t>30/01/2025</a:t>
            </a:fld>
            <a:endParaRPr lang="es-GT"/>
          </a:p>
        </p:txBody>
      </p:sp>
      <p:sp>
        <p:nvSpPr>
          <p:cNvPr id="6" name="Footer Placeholder 5"/>
          <p:cNvSpPr>
            <a:spLocks noGrp="1"/>
          </p:cNvSpPr>
          <p:nvPr>
            <p:ph type="ftr" sz="quarter" idx="11"/>
          </p:nvPr>
        </p:nvSpPr>
        <p:spPr>
          <a:xfrm>
            <a:off x="2103621" y="6375679"/>
            <a:ext cx="3482178" cy="345796"/>
          </a:xfrm>
        </p:spPr>
        <p:txBody>
          <a:bodyPr/>
          <a:lstStyle/>
          <a:p>
            <a:endParaRPr lang="es-GT"/>
          </a:p>
        </p:txBody>
      </p:sp>
      <p:sp>
        <p:nvSpPr>
          <p:cNvPr id="7" name="Slide Number Placeholder 6"/>
          <p:cNvSpPr>
            <a:spLocks noGrp="1"/>
          </p:cNvSpPr>
          <p:nvPr>
            <p:ph type="sldNum" sz="quarter" idx="12"/>
          </p:nvPr>
        </p:nvSpPr>
        <p:spPr>
          <a:xfrm>
            <a:off x="5687568" y="6375679"/>
            <a:ext cx="1234440" cy="345796"/>
          </a:xfrm>
        </p:spPr>
        <p:txBody>
          <a:bodyPr/>
          <a:lstStyle/>
          <a:p>
            <a:fld id="{0D6F5578-CE7C-4EBB-A729-C479857C55D0}" type="slidenum">
              <a:rPr lang="es-GT" smtClean="0"/>
              <a:t>‹Nº›</a:t>
            </a:fld>
            <a:endParaRPr lang="es-GT"/>
          </a:p>
        </p:txBody>
      </p:sp>
    </p:spTree>
    <p:extLst>
      <p:ext uri="{BB962C8B-B14F-4D97-AF65-F5344CB8AC3E}">
        <p14:creationId xmlns:p14="http://schemas.microsoft.com/office/powerpoint/2010/main" val="46914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71C26041-D3CF-4C4D-A951-0BDD702C50DD}" type="datetimeFigureOut">
              <a:rPr lang="es-GT" smtClean="0"/>
              <a:t>30/01/2025</a:t>
            </a:fld>
            <a:endParaRPr lang="es-G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s-G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0D6F5578-CE7C-4EBB-A729-C479857C55D0}" type="slidenum">
              <a:rPr lang="es-GT" smtClean="0"/>
              <a:t>‹Nº›</a:t>
            </a:fld>
            <a:endParaRPr lang="es-G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7514563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1375423" y="3176833"/>
            <a:ext cx="10318418" cy="2581538"/>
          </a:xfrm>
        </p:spPr>
        <p:txBody>
          <a:bodyPr>
            <a:normAutofit/>
          </a:bodyPr>
          <a:lstStyle/>
          <a:p>
            <a:r>
              <a:rPr lang="es-GT" sz="7500"/>
              <a:t>ANÁLISIS DE RAZONES FINANCIERAS</a:t>
            </a:r>
          </a:p>
        </p:txBody>
      </p:sp>
      <p:pic>
        <p:nvPicPr>
          <p:cNvPr id="4" name="Picture 3" descr="Lupa resalta un rendimiento económico decreciente">
            <a:extLst>
              <a:ext uri="{FF2B5EF4-FFF2-40B4-BE49-F238E27FC236}">
                <a16:creationId xmlns:a16="http://schemas.microsoft.com/office/drawing/2014/main" id="{BD964439-70D6-8825-B2AE-14F6CB878DBE}"/>
              </a:ext>
            </a:extLst>
          </p:cNvPr>
          <p:cNvPicPr>
            <a:picLocks noChangeAspect="1"/>
          </p:cNvPicPr>
          <p:nvPr/>
        </p:nvPicPr>
        <p:blipFill rotWithShape="1">
          <a:blip r:embed="rId2"/>
          <a:srcRect t="25977" b="39267"/>
          <a:stretch/>
        </p:blipFill>
        <p:spPr>
          <a:xfrm>
            <a:off x="1" y="10"/>
            <a:ext cx="12192000" cy="2828482"/>
          </a:xfrm>
          <a:prstGeom prst="rect">
            <a:avLst/>
          </a:prstGeom>
        </p:spPr>
      </p:pic>
    </p:spTree>
    <p:extLst>
      <p:ext uri="{BB962C8B-B14F-4D97-AF65-F5344CB8AC3E}">
        <p14:creationId xmlns:p14="http://schemas.microsoft.com/office/powerpoint/2010/main" val="455830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Razón de liquidez inmediata (prueba del ácido)</a:t>
            </a:r>
          </a:p>
        </p:txBody>
      </p:sp>
      <p:sp>
        <p:nvSpPr>
          <p:cNvPr id="3" name="Marcador de contenido 2"/>
          <p:cNvSpPr>
            <a:spLocks noGrp="1"/>
          </p:cNvSpPr>
          <p:nvPr>
            <p:ph idx="1"/>
          </p:nvPr>
        </p:nvSpPr>
        <p:spPr>
          <a:xfrm>
            <a:off x="862885" y="2286001"/>
            <a:ext cx="10567115" cy="3593591"/>
          </a:xfrm>
        </p:spPr>
        <p:txBody>
          <a:bodyPr/>
          <a:lstStyle/>
          <a:p>
            <a:r>
              <a:rPr lang="es-GT" b="1" dirty="0"/>
              <a:t>Se calcula de la siguiente manera:</a:t>
            </a:r>
          </a:p>
          <a:p>
            <a:pPr marL="0" indent="0">
              <a:buNone/>
            </a:pPr>
            <a:r>
              <a:rPr lang="es-GT" b="1" dirty="0"/>
              <a:t>			       </a:t>
            </a:r>
            <a:r>
              <a:rPr lang="es-GT" b="1" u="sng" dirty="0"/>
              <a:t>Activo Circulante - Inventario	</a:t>
            </a:r>
            <a:r>
              <a:rPr lang="es-GT" b="1" dirty="0"/>
              <a:t>	</a:t>
            </a:r>
            <a:r>
              <a:rPr lang="es-GT" b="1" u="sng" dirty="0"/>
              <a:t>$465 - $270</a:t>
            </a:r>
          </a:p>
          <a:p>
            <a:pPr marL="0" indent="0">
              <a:buNone/>
            </a:pPr>
            <a:r>
              <a:rPr lang="es-GT" b="1" dirty="0"/>
              <a:t>Razón de Liquidez =	    	    Pasivo Circulante		= 	      $130	</a:t>
            </a:r>
          </a:p>
          <a:p>
            <a:pPr marL="0" indent="0">
              <a:buNone/>
            </a:pPr>
            <a:r>
              <a:rPr lang="es-GT" b="1" dirty="0"/>
              <a:t>Inmediata (prueba del</a:t>
            </a:r>
          </a:p>
          <a:p>
            <a:pPr marL="0" indent="0">
              <a:buNone/>
            </a:pPr>
            <a:r>
              <a:rPr lang="es-GT" b="1" dirty="0"/>
              <a:t>Ácido)</a:t>
            </a:r>
          </a:p>
          <a:p>
            <a:pPr marL="0" indent="0">
              <a:buNone/>
            </a:pPr>
            <a:r>
              <a:rPr lang="es-GT" b="1" dirty="0"/>
              <a:t>								= 	1.5 veces</a:t>
            </a:r>
          </a:p>
          <a:p>
            <a:pPr marL="0" indent="0">
              <a:buNone/>
            </a:pPr>
            <a:endParaRPr lang="es-GT" b="1" dirty="0"/>
          </a:p>
          <a:p>
            <a:endParaRPr lang="es-GT" dirty="0"/>
          </a:p>
        </p:txBody>
      </p:sp>
    </p:spTree>
    <p:extLst>
      <p:ext uri="{BB962C8B-B14F-4D97-AF65-F5344CB8AC3E}">
        <p14:creationId xmlns:p14="http://schemas.microsoft.com/office/powerpoint/2010/main" val="2370346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51678" y="309093"/>
            <a:ext cx="10178322" cy="5570500"/>
          </a:xfrm>
        </p:spPr>
        <p:txBody>
          <a:bodyPr>
            <a:normAutofit/>
          </a:bodyPr>
          <a:lstStyle/>
          <a:p>
            <a:pPr marL="0" indent="0" algn="just">
              <a:buNone/>
            </a:pPr>
            <a:r>
              <a:rPr lang="es-GT" sz="3600" b="1" dirty="0"/>
              <a:t>Los inventarios por lo general son los menos líquidos de los activos circulantes de una empresa, de manera que son los que tienen más probabilidad de sufrir pérdidas en caso de una liquidación “rápida”. Por tanto, es importante realizar una medición de la capacidad de una empresa para pagar sus obligaciones a corto plazo sin depender de la venta de sus inventarios</a:t>
            </a:r>
          </a:p>
        </p:txBody>
      </p:sp>
    </p:spTree>
    <p:extLst>
      <p:ext uri="{BB962C8B-B14F-4D97-AF65-F5344CB8AC3E}">
        <p14:creationId xmlns:p14="http://schemas.microsoft.com/office/powerpoint/2010/main" val="82984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RAZONES DE ADMINISTRACIÓN DE ACTIVOS</a:t>
            </a:r>
          </a:p>
        </p:txBody>
      </p:sp>
      <p:sp>
        <p:nvSpPr>
          <p:cNvPr id="3" name="Marcador de contenido 2"/>
          <p:cNvSpPr>
            <a:spLocks noGrp="1"/>
          </p:cNvSpPr>
          <p:nvPr>
            <p:ph idx="1"/>
          </p:nvPr>
        </p:nvSpPr>
        <p:spPr/>
        <p:txBody>
          <a:bodyPr>
            <a:normAutofit/>
          </a:bodyPr>
          <a:lstStyle/>
          <a:p>
            <a:pPr marL="0" indent="0" algn="just">
              <a:buNone/>
            </a:pPr>
            <a:r>
              <a:rPr lang="es-GT" sz="2800" b="1" dirty="0"/>
              <a:t>El  segundo grupo de razones, las razones de administración de activos, miden con cuánta eficiencia la empresa administra sus activos.</a:t>
            </a:r>
          </a:p>
          <a:p>
            <a:pPr marL="0" indent="0" algn="just">
              <a:buNone/>
            </a:pPr>
            <a:r>
              <a:rPr lang="es-GT" sz="2800" b="1" dirty="0"/>
              <a:t>Estas razones están diseñadas para responder lo siguiente: ¿la cantidad total de cada tipo de activo reportada en el balance parece razonable, demasiado alta o demasiado baja en vista de los niveles de ventas actuales y proyectadas?</a:t>
            </a:r>
          </a:p>
        </p:txBody>
      </p:sp>
    </p:spTree>
    <p:extLst>
      <p:ext uri="{BB962C8B-B14F-4D97-AF65-F5344CB8AC3E}">
        <p14:creationId xmlns:p14="http://schemas.microsoft.com/office/powerpoint/2010/main" val="3272513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51678" y="373487"/>
            <a:ext cx="10178322" cy="5506105"/>
          </a:xfrm>
        </p:spPr>
        <p:txBody>
          <a:bodyPr>
            <a:noAutofit/>
          </a:bodyPr>
          <a:lstStyle/>
          <a:p>
            <a:pPr algn="just">
              <a:buFontTx/>
              <a:buChar char="-"/>
            </a:pPr>
            <a:r>
              <a:rPr lang="es-GT" sz="2800" b="1" dirty="0"/>
              <a:t>Las empresas invierten en activos para generar ingresos tanto en el período actual como en periodos futuros</a:t>
            </a:r>
          </a:p>
          <a:p>
            <a:pPr algn="just">
              <a:buFontTx/>
              <a:buChar char="-"/>
            </a:pPr>
            <a:r>
              <a:rPr lang="es-GT" sz="2800" b="1" dirty="0"/>
              <a:t>Para comprar sus activos deben pedir dinero prestado y obtener fondos de otras fuentes </a:t>
            </a:r>
          </a:p>
          <a:p>
            <a:pPr algn="just">
              <a:buFontTx/>
              <a:buChar char="-"/>
            </a:pPr>
            <a:r>
              <a:rPr lang="es-GT" sz="2800" b="1" dirty="0"/>
              <a:t>Si las empresas tienen demasiados activos sus gastos por intereses serán demasiado altos, por tanto sus utilidades disminuirán</a:t>
            </a:r>
          </a:p>
          <a:p>
            <a:pPr algn="just">
              <a:buFontTx/>
              <a:buChar char="-"/>
            </a:pPr>
            <a:r>
              <a:rPr lang="es-GT" sz="2800" b="1" dirty="0"/>
              <a:t>Por otro lado debido a que la producción se ve afectada por la capacidad de los activos si los activos son demasiado bajos se pueden perder ventas rentables debido a que la empresa no puede fabricar productos suficientes</a:t>
            </a:r>
          </a:p>
        </p:txBody>
      </p:sp>
    </p:spTree>
    <p:extLst>
      <p:ext uri="{BB962C8B-B14F-4D97-AF65-F5344CB8AC3E}">
        <p14:creationId xmlns:p14="http://schemas.microsoft.com/office/powerpoint/2010/main" val="2313557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Razón de Rotación de Inventarios</a:t>
            </a:r>
          </a:p>
        </p:txBody>
      </p:sp>
      <p:sp>
        <p:nvSpPr>
          <p:cNvPr id="3" name="Marcador de contenido 2"/>
          <p:cNvSpPr>
            <a:spLocks noGrp="1"/>
          </p:cNvSpPr>
          <p:nvPr>
            <p:ph idx="1"/>
          </p:nvPr>
        </p:nvSpPr>
        <p:spPr/>
        <p:txBody>
          <a:bodyPr/>
          <a:lstStyle/>
          <a:p>
            <a:r>
              <a:rPr lang="es-GT" b="1" dirty="0"/>
              <a:t>Se calcula de la siguiente manera:</a:t>
            </a:r>
          </a:p>
          <a:p>
            <a:pPr marL="0" indent="0">
              <a:buNone/>
            </a:pPr>
            <a:r>
              <a:rPr lang="es-GT" b="1" dirty="0"/>
              <a:t>		</a:t>
            </a:r>
            <a:endParaRPr lang="es-GT" b="1" u="sng" dirty="0"/>
          </a:p>
          <a:p>
            <a:pPr marL="0" indent="0">
              <a:buNone/>
            </a:pPr>
            <a:r>
              <a:rPr lang="es-GT" b="1" dirty="0"/>
              <a:t>Razón de		</a:t>
            </a:r>
            <a:r>
              <a:rPr lang="es-GT" b="1" u="sng" dirty="0"/>
              <a:t> Costo de Ventas</a:t>
            </a:r>
            <a:r>
              <a:rPr lang="es-GT" b="1" dirty="0"/>
              <a:t>	</a:t>
            </a:r>
            <a:r>
              <a:rPr lang="es-GT" b="1" u="sng" dirty="0"/>
              <a:t>Costos operativos variables</a:t>
            </a:r>
            <a:r>
              <a:rPr lang="es-GT" b="1" dirty="0"/>
              <a:t>	</a:t>
            </a:r>
          </a:p>
          <a:p>
            <a:pPr marL="0" indent="0">
              <a:buNone/>
            </a:pPr>
            <a:r>
              <a:rPr lang="es-GT" b="1" dirty="0"/>
              <a:t>Rotación de	 =	    Inventario	      = 	             Inventario</a:t>
            </a:r>
          </a:p>
          <a:p>
            <a:pPr marL="0" indent="0">
              <a:buNone/>
            </a:pPr>
            <a:r>
              <a:rPr lang="es-GT" b="1" dirty="0"/>
              <a:t>Inventarios</a:t>
            </a:r>
          </a:p>
          <a:p>
            <a:pPr marL="0" indent="0">
              <a:buNone/>
            </a:pPr>
            <a:r>
              <a:rPr lang="es-GT" b="1" dirty="0"/>
              <a:t>		= </a:t>
            </a:r>
            <a:r>
              <a:rPr lang="es-GT" b="1" u="sng" dirty="0"/>
              <a:t>$ 1,230</a:t>
            </a:r>
            <a:r>
              <a:rPr lang="es-GT" b="1" dirty="0"/>
              <a:t>	= 4.6 veces</a:t>
            </a:r>
            <a:endParaRPr lang="es-GT" b="1" u="sng" dirty="0"/>
          </a:p>
          <a:p>
            <a:pPr marL="0" indent="0">
              <a:buNone/>
            </a:pPr>
            <a:r>
              <a:rPr lang="es-GT" b="1" dirty="0"/>
              <a:t>		      270</a:t>
            </a:r>
          </a:p>
          <a:p>
            <a:pPr marL="0" indent="0">
              <a:buNone/>
            </a:pPr>
            <a:r>
              <a:rPr lang="es-GT" b="1" dirty="0"/>
              <a:t>* Cada artículo se vende o rota 4.6 veces en el año</a:t>
            </a:r>
          </a:p>
        </p:txBody>
      </p:sp>
    </p:spTree>
    <p:extLst>
      <p:ext uri="{BB962C8B-B14F-4D97-AF65-F5344CB8AC3E}">
        <p14:creationId xmlns:p14="http://schemas.microsoft.com/office/powerpoint/2010/main" val="536474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51678" y="592429"/>
            <a:ext cx="10178322" cy="5287164"/>
          </a:xfrm>
        </p:spPr>
        <p:txBody>
          <a:bodyPr>
            <a:normAutofit/>
          </a:bodyPr>
          <a:lstStyle/>
          <a:p>
            <a:pPr marL="0" indent="0" algn="just">
              <a:buNone/>
            </a:pPr>
            <a:r>
              <a:rPr lang="es-GT" sz="3600" b="1" dirty="0"/>
              <a:t>Se debe tener cuidado al calcular y utilizar la razón de rotación de inventario debido a que las compras de inventario y por tanto el costo de ventas, ocurre durante todo el año, mientras que las cifras de inventario se aplican solo a un punto en el tiempo. Por esta razón es mejor utilizar una medición del inventario promedio</a:t>
            </a:r>
          </a:p>
        </p:txBody>
      </p:sp>
    </p:spTree>
    <p:extLst>
      <p:ext uri="{BB962C8B-B14F-4D97-AF65-F5344CB8AC3E}">
        <p14:creationId xmlns:p14="http://schemas.microsoft.com/office/powerpoint/2010/main" val="3068618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Días de ventas pendientes de cobro</a:t>
            </a:r>
          </a:p>
        </p:txBody>
      </p:sp>
      <p:sp>
        <p:nvSpPr>
          <p:cNvPr id="3" name="Marcador de contenido 2"/>
          <p:cNvSpPr>
            <a:spLocks noGrp="1"/>
          </p:cNvSpPr>
          <p:nvPr>
            <p:ph idx="1"/>
          </p:nvPr>
        </p:nvSpPr>
        <p:spPr/>
        <p:txBody>
          <a:bodyPr>
            <a:normAutofit fontScale="92500"/>
          </a:bodyPr>
          <a:lstStyle/>
          <a:p>
            <a:pPr algn="just"/>
            <a:r>
              <a:rPr lang="es-GT" sz="4000" b="1" dirty="0"/>
              <a:t>También recibe el nombre de periodo promedio de cobro (PPC), se utiliza para evaluar la capacidad de la empresa para cobrar sus ventas a crédito de manera oportuna. Se calcula de la siguiente manera:</a:t>
            </a:r>
          </a:p>
        </p:txBody>
      </p:sp>
    </p:spTree>
    <p:extLst>
      <p:ext uri="{BB962C8B-B14F-4D97-AF65-F5344CB8AC3E}">
        <p14:creationId xmlns:p14="http://schemas.microsoft.com/office/powerpoint/2010/main" val="6508583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51677" y="2286001"/>
            <a:ext cx="10674159" cy="3593591"/>
          </a:xfrm>
        </p:spPr>
        <p:txBody>
          <a:bodyPr/>
          <a:lstStyle/>
          <a:p>
            <a:pPr marL="0" indent="0">
              <a:buNone/>
            </a:pPr>
            <a:r>
              <a:rPr lang="es-GT" b="1" dirty="0"/>
              <a:t>Días de ventas		</a:t>
            </a:r>
            <a:r>
              <a:rPr lang="es-GT" b="1" u="sng" dirty="0"/>
              <a:t> Cuentas por Cobrar</a:t>
            </a:r>
            <a:r>
              <a:rPr lang="es-GT" b="1" dirty="0"/>
              <a:t>		 </a:t>
            </a:r>
            <a:r>
              <a:rPr lang="es-GT" b="1" u="sng" dirty="0"/>
              <a:t>Cuentas por Cobrar</a:t>
            </a:r>
            <a:r>
              <a:rPr lang="es-GT" b="1" dirty="0"/>
              <a:t>	</a:t>
            </a:r>
          </a:p>
          <a:p>
            <a:pPr marL="0" indent="0">
              <a:buNone/>
            </a:pPr>
            <a:r>
              <a:rPr lang="es-GT" b="1" dirty="0"/>
              <a:t>Pendientes de	 =	 Promedio de Ventas      = 	(Ventas anuales / 360)</a:t>
            </a:r>
          </a:p>
          <a:p>
            <a:pPr marL="0" indent="0">
              <a:buNone/>
            </a:pPr>
            <a:r>
              <a:rPr lang="es-GT" b="1" dirty="0"/>
              <a:t>Cobro (DVPC)		         por día	</a:t>
            </a:r>
          </a:p>
          <a:p>
            <a:pPr marL="0" indent="0">
              <a:buNone/>
            </a:pPr>
            <a:r>
              <a:rPr lang="es-GT" b="1" dirty="0"/>
              <a:t>		= 	____</a:t>
            </a:r>
            <a:r>
              <a:rPr lang="es-GT" b="1" u="sng" dirty="0"/>
              <a:t>$ 180_____</a:t>
            </a:r>
            <a:r>
              <a:rPr lang="es-GT" b="1" dirty="0"/>
              <a:t>	= 	43.20 días</a:t>
            </a:r>
            <a:endParaRPr lang="es-GT" b="1" u="sng" dirty="0"/>
          </a:p>
          <a:p>
            <a:pPr marL="0" indent="0">
              <a:buNone/>
            </a:pPr>
            <a:r>
              <a:rPr lang="es-GT" b="1" dirty="0"/>
              <a:t>		      	($1,500 / 360)</a:t>
            </a:r>
          </a:p>
          <a:p>
            <a:pPr marL="0" indent="0">
              <a:buNone/>
            </a:pPr>
            <a:endParaRPr lang="es-GT" dirty="0"/>
          </a:p>
        </p:txBody>
      </p:sp>
    </p:spTree>
    <p:extLst>
      <p:ext uri="{BB962C8B-B14F-4D97-AF65-F5344CB8AC3E}">
        <p14:creationId xmlns:p14="http://schemas.microsoft.com/office/powerpoint/2010/main" val="2765706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51678" y="772733"/>
            <a:ext cx="10178322" cy="5106860"/>
          </a:xfrm>
        </p:spPr>
        <p:txBody>
          <a:bodyPr>
            <a:normAutofit/>
          </a:bodyPr>
          <a:lstStyle/>
          <a:p>
            <a:pPr marL="0" indent="0" algn="just">
              <a:buNone/>
            </a:pPr>
            <a:r>
              <a:rPr lang="es-GT" sz="4800" b="1" dirty="0"/>
              <a:t>Los días de ventas pendientes de cobro representan el tiempo promedio que la empresa debe esperar para recibir el efectivo de una venta a crédito, es decir, el periodo promedio de cobro</a:t>
            </a:r>
          </a:p>
        </p:txBody>
      </p:sp>
    </p:spTree>
    <p:extLst>
      <p:ext uri="{BB962C8B-B14F-4D97-AF65-F5344CB8AC3E}">
        <p14:creationId xmlns:p14="http://schemas.microsoft.com/office/powerpoint/2010/main" val="5939069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Razón de rotación de activos fijos</a:t>
            </a:r>
          </a:p>
        </p:txBody>
      </p:sp>
      <p:sp>
        <p:nvSpPr>
          <p:cNvPr id="3" name="Marcador de contenido 2"/>
          <p:cNvSpPr>
            <a:spLocks noGrp="1"/>
          </p:cNvSpPr>
          <p:nvPr>
            <p:ph idx="1"/>
          </p:nvPr>
        </p:nvSpPr>
        <p:spPr/>
        <p:txBody>
          <a:bodyPr>
            <a:noAutofit/>
          </a:bodyPr>
          <a:lstStyle/>
          <a:p>
            <a:pPr marL="0" indent="0" algn="just">
              <a:buNone/>
            </a:pPr>
            <a:r>
              <a:rPr lang="es-GT" sz="4400" b="1" dirty="0"/>
              <a:t>La razón de rotación de activos fijos mide con cuánta efectividad la empresa utiliza su planta y equipo para ayudar a generar ventas. Se calcula así:</a:t>
            </a:r>
          </a:p>
        </p:txBody>
      </p:sp>
    </p:spTree>
    <p:extLst>
      <p:ext uri="{BB962C8B-B14F-4D97-AF65-F5344CB8AC3E}">
        <p14:creationId xmlns:p14="http://schemas.microsoft.com/office/powerpoint/2010/main" val="279368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 name="Picture 11" descr="Calculadora, lápiz, brújula, dinero y un papel con gráficos impresos en él">
            <a:extLst>
              <a:ext uri="{FF2B5EF4-FFF2-40B4-BE49-F238E27FC236}">
                <a16:creationId xmlns:a16="http://schemas.microsoft.com/office/drawing/2014/main" id="{92F0B7CF-C0E5-6AF7-C182-DF23232D105C}"/>
              </a:ext>
            </a:extLst>
          </p:cNvPr>
          <p:cNvPicPr>
            <a:picLocks noChangeAspect="1"/>
          </p:cNvPicPr>
          <p:nvPr/>
        </p:nvPicPr>
        <p:blipFill rotWithShape="1">
          <a:blip r:embed="rId2"/>
          <a:srcRect l="33995" r="29773"/>
          <a:stretch/>
        </p:blipFill>
        <p:spPr>
          <a:xfrm>
            <a:off x="688434" y="-9525"/>
            <a:ext cx="4129822" cy="6867525"/>
          </a:xfrm>
          <a:prstGeom prst="rect">
            <a:avLst/>
          </a:prstGeom>
        </p:spPr>
      </p:pic>
      <p:sp>
        <p:nvSpPr>
          <p:cNvPr id="3" name="Marcador de contenido 2"/>
          <p:cNvSpPr>
            <a:spLocks noGrp="1"/>
          </p:cNvSpPr>
          <p:nvPr>
            <p:ph idx="1"/>
          </p:nvPr>
        </p:nvSpPr>
        <p:spPr>
          <a:xfrm>
            <a:off x="5195727" y="1181687"/>
            <a:ext cx="6335338" cy="4697906"/>
          </a:xfrm>
        </p:spPr>
        <p:txBody>
          <a:bodyPr>
            <a:normAutofit fontScale="92500"/>
          </a:bodyPr>
          <a:lstStyle/>
          <a:p>
            <a:pPr marL="0" indent="0" algn="just">
              <a:buNone/>
            </a:pPr>
            <a:r>
              <a:rPr lang="es-GT" sz="2800" b="1" dirty="0"/>
              <a:t>Los estados financieros ofrecen información de la posición de una empresa en un punto en el tiempo, así como de sus operaciones durante el periodo pasado. Sin embargo, el valor real de los estados financieros radica en el hecho de que se pueden utilizar para pronosticar la posición financiera de la empresa y determinar los ingresos y dividendos.</a:t>
            </a:r>
            <a:r>
              <a:rPr lang="es-GT" sz="2800" dirty="0"/>
              <a:t> </a:t>
            </a:r>
          </a:p>
        </p:txBody>
      </p:sp>
    </p:spTree>
    <p:extLst>
      <p:ext uri="{BB962C8B-B14F-4D97-AF65-F5344CB8AC3E}">
        <p14:creationId xmlns:p14="http://schemas.microsoft.com/office/powerpoint/2010/main" val="3856754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65915" y="1287887"/>
            <a:ext cx="10869770" cy="4591705"/>
          </a:xfrm>
        </p:spPr>
        <p:txBody>
          <a:bodyPr/>
          <a:lstStyle/>
          <a:p>
            <a:pPr marL="0" indent="0">
              <a:buNone/>
            </a:pPr>
            <a:r>
              <a:rPr lang="es-GT" sz="2400" b="1" dirty="0"/>
              <a:t>Razón de rotación		</a:t>
            </a:r>
            <a:r>
              <a:rPr lang="es-GT" sz="2400" b="1" u="sng" dirty="0"/>
              <a:t> ____Ventas______</a:t>
            </a:r>
            <a:r>
              <a:rPr lang="es-GT" sz="2400" b="1" dirty="0"/>
              <a:t>		 </a:t>
            </a:r>
            <a:r>
              <a:rPr lang="es-GT" sz="2400" b="1" u="sng" dirty="0"/>
              <a:t>$1,500</a:t>
            </a:r>
            <a:r>
              <a:rPr lang="es-GT" sz="2400" b="1" dirty="0"/>
              <a:t>	</a:t>
            </a:r>
          </a:p>
          <a:p>
            <a:pPr marL="0" indent="0">
              <a:buNone/>
            </a:pPr>
            <a:r>
              <a:rPr lang="es-GT" sz="2400" b="1" dirty="0"/>
              <a:t>De activos		 =	Activos fijos netos      = 	  $ 380</a:t>
            </a:r>
          </a:p>
          <a:p>
            <a:pPr marL="0" indent="0">
              <a:buNone/>
            </a:pPr>
            <a:r>
              <a:rPr lang="es-GT" sz="2400" b="1" dirty="0"/>
              <a:t>Fijos		         	</a:t>
            </a:r>
          </a:p>
          <a:p>
            <a:pPr marL="0" indent="0">
              <a:buNone/>
            </a:pPr>
            <a:r>
              <a:rPr lang="es-GT" sz="2400" b="1" dirty="0"/>
              <a:t>			= 	3.9 veces</a:t>
            </a:r>
          </a:p>
          <a:p>
            <a:pPr marL="0" indent="0">
              <a:buNone/>
            </a:pPr>
            <a:endParaRPr lang="es-GT" dirty="0"/>
          </a:p>
        </p:txBody>
      </p:sp>
    </p:spTree>
    <p:extLst>
      <p:ext uri="{BB962C8B-B14F-4D97-AF65-F5344CB8AC3E}">
        <p14:creationId xmlns:p14="http://schemas.microsoft.com/office/powerpoint/2010/main" val="3786138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65915" y="656823"/>
            <a:ext cx="10895527" cy="5222769"/>
          </a:xfrm>
        </p:spPr>
        <p:txBody>
          <a:bodyPr>
            <a:noAutofit/>
          </a:bodyPr>
          <a:lstStyle/>
          <a:p>
            <a:pPr marL="0" indent="0" algn="just">
              <a:buNone/>
            </a:pPr>
            <a:r>
              <a:rPr lang="es-GT" sz="3600" b="1" dirty="0"/>
              <a:t>Cuando utilice la razón de rotación de activos fijos tenga cuidado al comparar el desempeño de las diferentes empresas;  recuerde de sus conocimientos de contabilidad que la mayoría de las cuentas del balance se expresa en términos de costos históricos. La inflación puede ocasionar que el valor de muchos activos que se compraron en el pasado esté seriamente minimizado</a:t>
            </a:r>
            <a:r>
              <a:rPr lang="es-GT" sz="3600" dirty="0"/>
              <a:t> </a:t>
            </a:r>
          </a:p>
        </p:txBody>
      </p:sp>
    </p:spTree>
    <p:extLst>
      <p:ext uri="{BB962C8B-B14F-4D97-AF65-F5344CB8AC3E}">
        <p14:creationId xmlns:p14="http://schemas.microsoft.com/office/powerpoint/2010/main" val="793807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51678" y="965915"/>
            <a:ext cx="10178322" cy="4913677"/>
          </a:xfrm>
        </p:spPr>
        <p:txBody>
          <a:bodyPr>
            <a:normAutofit/>
          </a:bodyPr>
          <a:lstStyle/>
          <a:p>
            <a:pPr marL="0" indent="0" algn="just">
              <a:buNone/>
            </a:pPr>
            <a:r>
              <a:rPr lang="es-GT" sz="4000" b="1" dirty="0"/>
              <a:t>Por tanto si compara una empresa antigua que adquirió muchos de sus activos fijos años atrás a precios bajos con otra empresa nueva que adquirió sus activos fijos en fecha reciente, encontrará que la empresa antigua tiene una tasa de rotación de activos fijos más alta</a:t>
            </a:r>
          </a:p>
        </p:txBody>
      </p:sp>
    </p:spTree>
    <p:extLst>
      <p:ext uri="{BB962C8B-B14F-4D97-AF65-F5344CB8AC3E}">
        <p14:creationId xmlns:p14="http://schemas.microsoft.com/office/powerpoint/2010/main" val="1188697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61996" y="1231506"/>
            <a:ext cx="6461812" cy="4394988"/>
          </a:xfrm>
        </p:spPr>
        <p:txBody>
          <a:bodyPr vert="horz" lIns="91440" tIns="45720" rIns="91440" bIns="45720" rtlCol="0" anchor="ctr">
            <a:normAutofit/>
          </a:bodyPr>
          <a:lstStyle/>
          <a:p>
            <a:pPr algn="ctr"/>
            <a:r>
              <a:rPr lang="en-US" sz="4800" spc="800"/>
              <a:t>Razón de rotación de activos totales</a:t>
            </a:r>
          </a:p>
        </p:txBody>
      </p:sp>
      <p:sp>
        <p:nvSpPr>
          <p:cNvPr id="3" name="Marcador de contenido 2"/>
          <p:cNvSpPr>
            <a:spLocks noGrp="1"/>
          </p:cNvSpPr>
          <p:nvPr>
            <p:ph idx="1"/>
          </p:nvPr>
        </p:nvSpPr>
        <p:spPr>
          <a:xfrm>
            <a:off x="6705507" y="1231506"/>
            <a:ext cx="4369702" cy="4394988"/>
          </a:xfrm>
        </p:spPr>
        <p:txBody>
          <a:bodyPr vert="horz" lIns="91440" tIns="45720" rIns="91440" bIns="45720" rtlCol="0" anchor="ctr">
            <a:normAutofit/>
          </a:bodyPr>
          <a:lstStyle/>
          <a:p>
            <a:pPr marL="0" indent="0" algn="just">
              <a:lnSpc>
                <a:spcPct val="100000"/>
              </a:lnSpc>
              <a:buNone/>
            </a:pPr>
            <a:r>
              <a:rPr lang="en-US" b="1" cap="all" spc="400" dirty="0" err="1">
                <a:solidFill>
                  <a:schemeClr val="tx2"/>
                </a:solidFill>
              </a:rPr>
              <a:t>Mide</a:t>
            </a:r>
            <a:r>
              <a:rPr lang="en-US" b="1" cap="all" spc="400" dirty="0">
                <a:solidFill>
                  <a:schemeClr val="tx2"/>
                </a:solidFill>
              </a:rPr>
              <a:t> la </a:t>
            </a:r>
            <a:r>
              <a:rPr lang="en-US" b="1" cap="all" spc="400" dirty="0" err="1">
                <a:solidFill>
                  <a:schemeClr val="tx2"/>
                </a:solidFill>
              </a:rPr>
              <a:t>rotación</a:t>
            </a:r>
            <a:r>
              <a:rPr lang="en-US" b="1" cap="all" spc="400" dirty="0">
                <a:solidFill>
                  <a:schemeClr val="tx2"/>
                </a:solidFill>
              </a:rPr>
              <a:t> de </a:t>
            </a:r>
            <a:r>
              <a:rPr lang="en-US" b="1" cap="all" spc="400" dirty="0" err="1">
                <a:solidFill>
                  <a:schemeClr val="tx2"/>
                </a:solidFill>
              </a:rPr>
              <a:t>todos</a:t>
            </a:r>
            <a:r>
              <a:rPr lang="en-US" b="1" cap="all" spc="400" dirty="0">
                <a:solidFill>
                  <a:schemeClr val="tx2"/>
                </a:solidFill>
              </a:rPr>
              <a:t> </a:t>
            </a:r>
            <a:r>
              <a:rPr lang="en-US" b="1" cap="all" spc="400" dirty="0" err="1">
                <a:solidFill>
                  <a:schemeClr val="tx2"/>
                </a:solidFill>
              </a:rPr>
              <a:t>los</a:t>
            </a:r>
            <a:r>
              <a:rPr lang="en-US" b="1" cap="all" spc="400" dirty="0">
                <a:solidFill>
                  <a:schemeClr val="tx2"/>
                </a:solidFill>
              </a:rPr>
              <a:t> </a:t>
            </a:r>
            <a:r>
              <a:rPr lang="en-US" b="1" cap="all" spc="400" dirty="0" err="1">
                <a:solidFill>
                  <a:schemeClr val="tx2"/>
                </a:solidFill>
              </a:rPr>
              <a:t>activos</a:t>
            </a:r>
            <a:r>
              <a:rPr lang="en-US" b="1" cap="all" spc="400" dirty="0">
                <a:solidFill>
                  <a:schemeClr val="tx2"/>
                </a:solidFill>
              </a:rPr>
              <a:t> de la </a:t>
            </a:r>
            <a:r>
              <a:rPr lang="en-US" b="1" cap="all" spc="400" dirty="0" err="1">
                <a:solidFill>
                  <a:schemeClr val="tx2"/>
                </a:solidFill>
              </a:rPr>
              <a:t>empresa</a:t>
            </a:r>
            <a:r>
              <a:rPr lang="en-US" b="1" cap="all" spc="400" dirty="0">
                <a:solidFill>
                  <a:schemeClr val="tx2"/>
                </a:solidFill>
              </a:rPr>
              <a:t>. Se </a:t>
            </a:r>
            <a:r>
              <a:rPr lang="en-US" b="1" cap="all" spc="400" dirty="0" err="1">
                <a:solidFill>
                  <a:schemeClr val="tx2"/>
                </a:solidFill>
              </a:rPr>
              <a:t>calcula</a:t>
            </a:r>
            <a:r>
              <a:rPr lang="en-US" b="1" cap="all" spc="400" dirty="0">
                <a:solidFill>
                  <a:schemeClr val="tx2"/>
                </a:solidFill>
              </a:rPr>
              <a:t> de la forma </a:t>
            </a:r>
            <a:r>
              <a:rPr lang="en-US" b="1" cap="all" spc="400" dirty="0" err="1">
                <a:solidFill>
                  <a:schemeClr val="tx2"/>
                </a:solidFill>
              </a:rPr>
              <a:t>siguiente</a:t>
            </a:r>
            <a:r>
              <a:rPr lang="en-US" b="1" cap="all" spc="400" dirty="0">
                <a:solidFill>
                  <a:schemeClr val="tx2"/>
                </a:solidFill>
              </a:rPr>
              <a:t>:</a:t>
            </a:r>
          </a:p>
        </p:txBody>
      </p:sp>
    </p:spTree>
    <p:extLst>
      <p:ext uri="{BB962C8B-B14F-4D97-AF65-F5344CB8AC3E}">
        <p14:creationId xmlns:p14="http://schemas.microsoft.com/office/powerpoint/2010/main" val="21717873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51678" y="1687133"/>
            <a:ext cx="10178322" cy="4192460"/>
          </a:xfrm>
        </p:spPr>
        <p:txBody>
          <a:bodyPr/>
          <a:lstStyle/>
          <a:p>
            <a:pPr marL="0" indent="0">
              <a:buNone/>
            </a:pPr>
            <a:r>
              <a:rPr lang="es-GT" b="1" dirty="0"/>
              <a:t>Razón de rotación		</a:t>
            </a:r>
            <a:r>
              <a:rPr lang="es-GT" b="1" u="sng" dirty="0"/>
              <a:t> ____Ventas______</a:t>
            </a:r>
            <a:r>
              <a:rPr lang="es-GT" b="1" dirty="0"/>
              <a:t>		 </a:t>
            </a:r>
            <a:r>
              <a:rPr lang="es-GT" b="1" u="sng" dirty="0"/>
              <a:t>$1,500</a:t>
            </a:r>
            <a:r>
              <a:rPr lang="es-GT" b="1" dirty="0"/>
              <a:t>	</a:t>
            </a:r>
          </a:p>
          <a:p>
            <a:pPr marL="0" indent="0">
              <a:buNone/>
            </a:pPr>
            <a:r>
              <a:rPr lang="es-GT" b="1" dirty="0"/>
              <a:t>De activos		 =	   Activos totales      = 	  	  $ 845</a:t>
            </a:r>
          </a:p>
          <a:p>
            <a:pPr marL="0" indent="0">
              <a:buNone/>
            </a:pPr>
            <a:r>
              <a:rPr lang="es-GT" b="1" dirty="0"/>
              <a:t>Totales		         	</a:t>
            </a:r>
          </a:p>
          <a:p>
            <a:pPr marL="0" indent="0">
              <a:buNone/>
            </a:pPr>
            <a:r>
              <a:rPr lang="es-GT" b="1" dirty="0"/>
              <a:t>			= 	1.8 veces</a:t>
            </a:r>
          </a:p>
          <a:p>
            <a:pPr marL="0" indent="0">
              <a:buNone/>
            </a:pPr>
            <a:endParaRPr lang="es-GT" dirty="0"/>
          </a:p>
        </p:txBody>
      </p:sp>
    </p:spTree>
    <p:extLst>
      <p:ext uri="{BB962C8B-B14F-4D97-AF65-F5344CB8AC3E}">
        <p14:creationId xmlns:p14="http://schemas.microsoft.com/office/powerpoint/2010/main" val="1709630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51678" y="321973"/>
            <a:ext cx="10178322" cy="5557620"/>
          </a:xfrm>
        </p:spPr>
        <p:txBody>
          <a:bodyPr>
            <a:noAutofit/>
          </a:bodyPr>
          <a:lstStyle/>
          <a:p>
            <a:pPr marL="0" indent="0" algn="just">
              <a:buNone/>
            </a:pPr>
            <a:r>
              <a:rPr lang="es-GT" sz="4400" b="1" dirty="0"/>
              <a:t>Esto significa que la empresa no genera un volumen de negocios suficiente con respecto a su inversión en activos totales. Para volverse más eficiente debe incrementar sus ventas, deshacerse de algunos activos o intentar una combinación de estas medidas</a:t>
            </a:r>
          </a:p>
        </p:txBody>
      </p:sp>
    </p:spTree>
    <p:extLst>
      <p:ext uri="{BB962C8B-B14F-4D97-AF65-F5344CB8AC3E}">
        <p14:creationId xmlns:p14="http://schemas.microsoft.com/office/powerpoint/2010/main" val="12081663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251678" y="540913"/>
            <a:ext cx="10178322" cy="5338679"/>
          </a:xfrm>
        </p:spPr>
        <p:txBody>
          <a:bodyPr>
            <a:noAutofit/>
          </a:bodyPr>
          <a:lstStyle/>
          <a:p>
            <a:pPr marL="0" indent="0" algn="just">
              <a:buNone/>
            </a:pPr>
            <a:r>
              <a:rPr lang="es-GT" sz="6000" b="1" dirty="0"/>
              <a:t>La razón de rotación de activos fijos excluye los activos circulantes, mientras que la razón de rotación de activos totales los incluye.</a:t>
            </a:r>
          </a:p>
        </p:txBody>
      </p:sp>
    </p:spTree>
    <p:extLst>
      <p:ext uri="{BB962C8B-B14F-4D97-AF65-F5344CB8AC3E}">
        <p14:creationId xmlns:p14="http://schemas.microsoft.com/office/powerpoint/2010/main" val="1267813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895600" y="1252026"/>
            <a:ext cx="8534400" cy="4627568"/>
          </a:xfrm>
        </p:spPr>
        <p:txBody>
          <a:bodyPr>
            <a:normAutofit/>
          </a:bodyPr>
          <a:lstStyle/>
          <a:p>
            <a:pPr marL="0" indent="0" algn="just">
              <a:buNone/>
            </a:pPr>
            <a:r>
              <a:rPr lang="es-GT" sz="5400" b="1" i="1" dirty="0"/>
              <a:t>Desde el punto de vista de un inversionista la finalidad del análisis de estados financieros es pronosticar el futuro</a:t>
            </a:r>
          </a:p>
        </p:txBody>
      </p:sp>
    </p:spTree>
    <p:extLst>
      <p:ext uri="{BB962C8B-B14F-4D97-AF65-F5344CB8AC3E}">
        <p14:creationId xmlns:p14="http://schemas.microsoft.com/office/powerpoint/2010/main" val="1704443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Marcador de contenido 2"/>
          <p:cNvSpPr>
            <a:spLocks noGrp="1"/>
          </p:cNvSpPr>
          <p:nvPr>
            <p:ph idx="1"/>
          </p:nvPr>
        </p:nvSpPr>
        <p:spPr>
          <a:xfrm>
            <a:off x="2895600" y="815926"/>
            <a:ext cx="8534400" cy="5063667"/>
          </a:xfrm>
        </p:spPr>
        <p:txBody>
          <a:bodyPr>
            <a:normAutofit/>
          </a:bodyPr>
          <a:lstStyle/>
          <a:p>
            <a:pPr marL="0" indent="0" algn="just">
              <a:buNone/>
            </a:pPr>
            <a:r>
              <a:rPr lang="es-GT" sz="3600" b="1" i="1" dirty="0"/>
              <a:t>Desde el punto de vista del directivo, el análisis de estados financieros es útil como una forma de anticipar condiciones futuras, pero lo más importante como punto de partida para planear acciones que influyen en el curso futuro de los acontecimientos</a:t>
            </a:r>
          </a:p>
        </p:txBody>
      </p:sp>
    </p:spTree>
    <p:extLst>
      <p:ext uri="{BB962C8B-B14F-4D97-AF65-F5344CB8AC3E}">
        <p14:creationId xmlns:p14="http://schemas.microsoft.com/office/powerpoint/2010/main" val="2963960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5" name="Marcador de contenido 2">
            <a:extLst>
              <a:ext uri="{FF2B5EF4-FFF2-40B4-BE49-F238E27FC236}">
                <a16:creationId xmlns:a16="http://schemas.microsoft.com/office/drawing/2014/main" id="{9CEE94E9-61A1-450B-B155-D1754520C23C}"/>
              </a:ext>
            </a:extLst>
          </p:cNvPr>
          <p:cNvGraphicFramePr>
            <a:graphicFrameLocks noGrp="1"/>
          </p:cNvGraphicFramePr>
          <p:nvPr>
            <p:ph idx="1"/>
            <p:extLst>
              <p:ext uri="{D42A27DB-BD31-4B8C-83A1-F6EECF244321}">
                <p14:modId xmlns:p14="http://schemas.microsoft.com/office/powerpoint/2010/main" val="884877380"/>
              </p:ext>
            </p:extLst>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8557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050787" y="482322"/>
            <a:ext cx="3656581" cy="5571624"/>
          </a:xfrm>
        </p:spPr>
        <p:txBody>
          <a:bodyPr anchor="ctr">
            <a:normAutofit/>
          </a:bodyPr>
          <a:lstStyle/>
          <a:p>
            <a:r>
              <a:rPr lang="es-GT" dirty="0"/>
              <a:t>RAZONES DE LIQUIDEZ</a:t>
            </a:r>
            <a:endParaRPr lang="es-GT"/>
          </a:p>
        </p:txBody>
      </p:sp>
      <p:graphicFrame>
        <p:nvGraphicFramePr>
          <p:cNvPr id="5" name="Marcador de contenido 2">
            <a:extLst>
              <a:ext uri="{FF2B5EF4-FFF2-40B4-BE49-F238E27FC236}">
                <a16:creationId xmlns:a16="http://schemas.microsoft.com/office/drawing/2014/main" id="{3E40BDA4-A926-8666-19AF-4E0A735F3E9A}"/>
              </a:ext>
            </a:extLst>
          </p:cNvPr>
          <p:cNvGraphicFramePr>
            <a:graphicFrameLocks noGrp="1"/>
          </p:cNvGraphicFramePr>
          <p:nvPr>
            <p:ph idx="1"/>
            <p:extLst>
              <p:ext uri="{D42A27DB-BD31-4B8C-83A1-F6EECF244321}">
                <p14:modId xmlns:p14="http://schemas.microsoft.com/office/powerpoint/2010/main" val="2080373384"/>
              </p:ext>
            </p:extLst>
          </p:nvPr>
        </p:nvGraphicFramePr>
        <p:xfrm>
          <a:off x="765175" y="481013"/>
          <a:ext cx="6305550" cy="5573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390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901521" y="218941"/>
            <a:ext cx="10528479" cy="5660652"/>
          </a:xfrm>
        </p:spPr>
        <p:txBody>
          <a:bodyPr>
            <a:noAutofit/>
          </a:bodyPr>
          <a:lstStyle/>
          <a:p>
            <a:pPr marL="0" indent="0" algn="just">
              <a:buNone/>
            </a:pPr>
            <a:r>
              <a:rPr lang="es-GT" sz="4400" b="1" dirty="0"/>
              <a:t>El activo a corto plazo o circulante es más fácil de convertir en efectivo (más líquido) que el activo a largo plazo.  En consecuencia, en términos generales, una empresa se consideraría más líquida que otra si una porción mayor de sus activos totales estuvieran en forma de activos circulantes</a:t>
            </a:r>
          </a:p>
        </p:txBody>
      </p:sp>
    </p:spTree>
    <p:extLst>
      <p:ext uri="{BB962C8B-B14F-4D97-AF65-F5344CB8AC3E}">
        <p14:creationId xmlns:p14="http://schemas.microsoft.com/office/powerpoint/2010/main" val="2129037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GT" dirty="0"/>
              <a:t>Razón circulante o de solvencia</a:t>
            </a:r>
          </a:p>
        </p:txBody>
      </p:sp>
      <p:sp>
        <p:nvSpPr>
          <p:cNvPr id="3" name="Marcador de contenido 2"/>
          <p:cNvSpPr>
            <a:spLocks noGrp="1"/>
          </p:cNvSpPr>
          <p:nvPr>
            <p:ph idx="1"/>
          </p:nvPr>
        </p:nvSpPr>
        <p:spPr/>
        <p:txBody>
          <a:bodyPr/>
          <a:lstStyle/>
          <a:p>
            <a:r>
              <a:rPr lang="es-GT" b="1" dirty="0"/>
              <a:t>Se calcula de la siguiente manera:</a:t>
            </a:r>
          </a:p>
          <a:p>
            <a:pPr marL="0" indent="0">
              <a:buNone/>
            </a:pPr>
            <a:r>
              <a:rPr lang="es-GT" b="1" dirty="0"/>
              <a:t>			</a:t>
            </a:r>
            <a:r>
              <a:rPr lang="es-GT" b="1" u="sng" dirty="0"/>
              <a:t>Activo Circulante	</a:t>
            </a:r>
            <a:r>
              <a:rPr lang="es-GT" b="1" dirty="0"/>
              <a:t>		</a:t>
            </a:r>
            <a:r>
              <a:rPr lang="es-GT" b="1" u="sng" dirty="0"/>
              <a:t>$465</a:t>
            </a:r>
          </a:p>
          <a:p>
            <a:pPr marL="0" indent="0">
              <a:buNone/>
            </a:pPr>
            <a:r>
              <a:rPr lang="es-GT" b="1" dirty="0"/>
              <a:t>Razón Circulante =	Pasivo Circulante		= 	$130	=     3.6 veces</a:t>
            </a:r>
          </a:p>
          <a:p>
            <a:pPr marL="0" indent="0">
              <a:buNone/>
            </a:pPr>
            <a:endParaRPr lang="es-GT" dirty="0"/>
          </a:p>
          <a:p>
            <a:pPr marL="0" indent="0">
              <a:buNone/>
            </a:pPr>
            <a:endParaRPr lang="es-GT" dirty="0"/>
          </a:p>
        </p:txBody>
      </p:sp>
    </p:spTree>
    <p:extLst>
      <p:ext uri="{BB962C8B-B14F-4D97-AF65-F5344CB8AC3E}">
        <p14:creationId xmlns:p14="http://schemas.microsoft.com/office/powerpoint/2010/main" val="4149520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Recipientes plásticos en colores brillantes">
            <a:extLst>
              <a:ext uri="{FF2B5EF4-FFF2-40B4-BE49-F238E27FC236}">
                <a16:creationId xmlns:a16="http://schemas.microsoft.com/office/drawing/2014/main" id="{436F7F68-9478-D371-A9A7-E5A5401FC94F}"/>
              </a:ext>
            </a:extLst>
          </p:cNvPr>
          <p:cNvPicPr>
            <a:picLocks noChangeAspect="1"/>
          </p:cNvPicPr>
          <p:nvPr/>
        </p:nvPicPr>
        <p:blipFill rotWithShape="1">
          <a:blip r:embed="rId2"/>
          <a:srcRect l="28707" r="31153"/>
          <a:stretch/>
        </p:blipFill>
        <p:spPr>
          <a:xfrm>
            <a:off x="688434" y="-9525"/>
            <a:ext cx="4129822" cy="6867525"/>
          </a:xfrm>
          <a:prstGeom prst="rect">
            <a:avLst/>
          </a:prstGeom>
        </p:spPr>
      </p:pic>
      <p:sp>
        <p:nvSpPr>
          <p:cNvPr id="3" name="Marcador de contenido 2"/>
          <p:cNvSpPr>
            <a:spLocks noGrp="1"/>
          </p:cNvSpPr>
          <p:nvPr>
            <p:ph idx="1"/>
          </p:nvPr>
        </p:nvSpPr>
        <p:spPr>
          <a:xfrm>
            <a:off x="5195727" y="1420837"/>
            <a:ext cx="6335338" cy="4458755"/>
          </a:xfrm>
        </p:spPr>
        <p:txBody>
          <a:bodyPr>
            <a:normAutofit fontScale="92500"/>
          </a:bodyPr>
          <a:lstStyle/>
          <a:p>
            <a:pPr marL="0" indent="0" algn="just">
              <a:buNone/>
            </a:pPr>
            <a:r>
              <a:rPr lang="es-GT" sz="3200" b="1" dirty="0"/>
              <a:t>Debido a que los activos circulantes, que son activos líquidos y seguros, por lo general generan tasas de rendimiento más bajas que los activos a largo plazo, se puede decir que las empresas con demasiada liquidez no están invirtiendo de manera inteligente</a:t>
            </a:r>
          </a:p>
        </p:txBody>
      </p:sp>
    </p:spTree>
    <p:extLst>
      <p:ext uri="{BB962C8B-B14F-4D97-AF65-F5344CB8AC3E}">
        <p14:creationId xmlns:p14="http://schemas.microsoft.com/office/powerpoint/2010/main" val="2004585542"/>
      </p:ext>
    </p:extLst>
  </p:cSld>
  <p:clrMapOvr>
    <a:masterClrMapping/>
  </p:clrMapOvr>
</p:sld>
</file>

<file path=ppt/theme/theme1.xml><?xml version="1.0" encoding="utf-8"?>
<a:theme xmlns:a="http://schemas.openxmlformats.org/drawingml/2006/main" name="Distintivo">
  <a:themeElements>
    <a:clrScheme name="Distintivo">
      <a:dk1>
        <a:sysClr val="windowText" lastClr="000000"/>
      </a:dk1>
      <a:lt1>
        <a:sysClr val="window" lastClr="FFFFFF"/>
      </a:lt1>
      <a:dk2>
        <a:srgbClr val="171312"/>
      </a:dk2>
      <a:lt2>
        <a:srgbClr val="F7F0DF"/>
      </a:lt2>
      <a:accent1>
        <a:srgbClr val="53AE6E"/>
      </a:accent1>
      <a:accent2>
        <a:srgbClr val="326267"/>
      </a:accent2>
      <a:accent3>
        <a:srgbClr val="C5C34A"/>
      </a:accent3>
      <a:accent4>
        <a:srgbClr val="BF6546"/>
      </a:accent4>
      <a:accent5>
        <a:srgbClr val="81B5A8"/>
      </a:accent5>
      <a:accent6>
        <a:srgbClr val="636455"/>
      </a:accent6>
      <a:hlink>
        <a:srgbClr val="81B5A8"/>
      </a:hlink>
      <a:folHlink>
        <a:srgbClr val="936888"/>
      </a:folHlink>
    </a:clrScheme>
    <a:fontScheme name="Distintivo">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stintivo">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A1A3E1F0-B5EF-49C5-810A-B1B32AEDDC80}"/>
    </a:ext>
  </a:extLst>
</a:theme>
</file>

<file path=docProps/app.xml><?xml version="1.0" encoding="utf-8"?>
<Properties xmlns="http://schemas.openxmlformats.org/officeDocument/2006/extended-properties" xmlns:vt="http://schemas.openxmlformats.org/officeDocument/2006/docPropsVTypes">
  <Template>TM10001106[[fn=Distintivo]]</Template>
  <TotalTime>309</TotalTime>
  <Words>1291</Words>
  <Application>Microsoft Office PowerPoint</Application>
  <PresentationFormat>Panorámica</PresentationFormat>
  <Paragraphs>66</Paragraphs>
  <Slides>26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26</vt:i4>
      </vt:variant>
    </vt:vector>
  </HeadingPairs>
  <TitlesOfParts>
    <vt:vector size="30" baseType="lpstr">
      <vt:lpstr>Arial</vt:lpstr>
      <vt:lpstr>Gill Sans MT</vt:lpstr>
      <vt:lpstr>Impact</vt:lpstr>
      <vt:lpstr>Distintivo</vt:lpstr>
      <vt:lpstr>ANÁLISIS DE RAZONES FINANCIERAS</vt:lpstr>
      <vt:lpstr>Presentación de PowerPoint</vt:lpstr>
      <vt:lpstr>Presentación de PowerPoint</vt:lpstr>
      <vt:lpstr>Presentación de PowerPoint</vt:lpstr>
      <vt:lpstr>Presentación de PowerPoint</vt:lpstr>
      <vt:lpstr>RAZONES DE LIQUIDEZ</vt:lpstr>
      <vt:lpstr>Presentación de PowerPoint</vt:lpstr>
      <vt:lpstr>Razón circulante o de solvencia</vt:lpstr>
      <vt:lpstr>Presentación de PowerPoint</vt:lpstr>
      <vt:lpstr>Razón de liquidez inmediata (prueba del ácido)</vt:lpstr>
      <vt:lpstr>Presentación de PowerPoint</vt:lpstr>
      <vt:lpstr>RAZONES DE ADMINISTRACIÓN DE ACTIVOS</vt:lpstr>
      <vt:lpstr>Presentación de PowerPoint</vt:lpstr>
      <vt:lpstr>Razón de Rotación de Inventarios</vt:lpstr>
      <vt:lpstr>Presentación de PowerPoint</vt:lpstr>
      <vt:lpstr>Días de ventas pendientes de cobro</vt:lpstr>
      <vt:lpstr>Presentación de PowerPoint</vt:lpstr>
      <vt:lpstr>Presentación de PowerPoint</vt:lpstr>
      <vt:lpstr>Razón de rotación de activos fijos</vt:lpstr>
      <vt:lpstr>Presentación de PowerPoint</vt:lpstr>
      <vt:lpstr>Presentación de PowerPoint</vt:lpstr>
      <vt:lpstr>Presentación de PowerPoint</vt:lpstr>
      <vt:lpstr>Razón de rotación de activos totales</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RAZONES FINANCIERAS</dc:title>
  <dc:creator>Patita</dc:creator>
  <cp:lastModifiedBy>Patricia Martínez</cp:lastModifiedBy>
  <cp:revision>28</cp:revision>
  <dcterms:created xsi:type="dcterms:W3CDTF">2018-03-02T22:06:15Z</dcterms:created>
  <dcterms:modified xsi:type="dcterms:W3CDTF">2025-01-30T17:49:35Z</dcterms:modified>
</cp:coreProperties>
</file>