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86" r:id="rId2"/>
    <p:sldId id="287" r:id="rId3"/>
    <p:sldId id="288" r:id="rId4"/>
    <p:sldId id="289" r:id="rId5"/>
    <p:sldId id="290" r:id="rId6"/>
    <p:sldId id="294" r:id="rId7"/>
    <p:sldId id="295" r:id="rId8"/>
    <p:sldId id="296" r:id="rId9"/>
    <p:sldId id="297" r:id="rId10"/>
    <p:sldId id="298" r:id="rId11"/>
    <p:sldId id="299" r:id="rId12"/>
    <p:sldId id="300" r:id="rId13"/>
    <p:sldId id="301" r:id="rId14"/>
    <p:sldId id="30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109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F88DB-8429-46C6-98AA-245D481E55DB}" type="doc">
      <dgm:prSet loTypeId="urn:microsoft.com/office/officeart/2005/8/layout/vProcess5" loCatId="process" qsTypeId="urn:microsoft.com/office/officeart/2005/8/quickstyle/simple4" qsCatId="simple" csTypeId="urn:microsoft.com/office/officeart/2005/8/colors/colorful2" csCatId="colorful" phldr="1"/>
      <dgm:spPr/>
      <dgm:t>
        <a:bodyPr/>
        <a:lstStyle/>
        <a:p>
          <a:endParaRPr lang="en-US"/>
        </a:p>
      </dgm:t>
    </dgm:pt>
    <dgm:pt modelId="{F1660C5F-4FDB-4874-ACA8-03DD97716E67}">
      <dgm:prSet/>
      <dgm:spPr/>
      <dgm:t>
        <a:bodyPr/>
        <a:lstStyle/>
        <a:p>
          <a:r>
            <a:rPr lang="es-GT" b="1"/>
            <a:t>Los acreedores prefieren razones de endeudamiento bajas, porque cuanto más baja sea la deuda mayor será la protección contra la pérdida ante los acreedores en caso de liquidación</a:t>
          </a:r>
          <a:endParaRPr lang="en-US"/>
        </a:p>
      </dgm:t>
    </dgm:pt>
    <dgm:pt modelId="{C98E9014-D7AE-4C0F-B8E2-C0B1BB2721DB}" type="parTrans" cxnId="{BCAE1B83-7DAC-4CAA-B355-09EAC328BF0B}">
      <dgm:prSet/>
      <dgm:spPr/>
      <dgm:t>
        <a:bodyPr/>
        <a:lstStyle/>
        <a:p>
          <a:endParaRPr lang="en-US"/>
        </a:p>
      </dgm:t>
    </dgm:pt>
    <dgm:pt modelId="{9457DB02-E9C3-4664-BBAF-184EF15C7DC1}" type="sibTrans" cxnId="{BCAE1B83-7DAC-4CAA-B355-09EAC328BF0B}">
      <dgm:prSet/>
      <dgm:spPr/>
      <dgm:t>
        <a:bodyPr/>
        <a:lstStyle/>
        <a:p>
          <a:endParaRPr lang="en-US"/>
        </a:p>
      </dgm:t>
    </dgm:pt>
    <dgm:pt modelId="{8FA3B3B8-03BF-434C-86A6-9E9A9FD5146B}">
      <dgm:prSet/>
      <dgm:spPr/>
      <dgm:t>
        <a:bodyPr/>
        <a:lstStyle/>
        <a:p>
          <a:r>
            <a:rPr lang="es-GT" b="1"/>
            <a:t>Los dueños por otro lado, se benefician del apalancamiento porque magnífica los ingresos y por tanto incrementa el rendimiento de los accionistas.</a:t>
          </a:r>
          <a:endParaRPr lang="en-US"/>
        </a:p>
      </dgm:t>
    </dgm:pt>
    <dgm:pt modelId="{04C68593-A55A-48DA-AA3A-87472D412110}" type="parTrans" cxnId="{B914EEBB-C90D-4150-BB5B-46EC7B3ECBAF}">
      <dgm:prSet/>
      <dgm:spPr/>
      <dgm:t>
        <a:bodyPr/>
        <a:lstStyle/>
        <a:p>
          <a:endParaRPr lang="en-US"/>
        </a:p>
      </dgm:t>
    </dgm:pt>
    <dgm:pt modelId="{4C7727A1-2BE4-4298-9948-D3510AB34E35}" type="sibTrans" cxnId="{B914EEBB-C90D-4150-BB5B-46EC7B3ECBAF}">
      <dgm:prSet/>
      <dgm:spPr/>
      <dgm:t>
        <a:bodyPr/>
        <a:lstStyle/>
        <a:p>
          <a:endParaRPr lang="en-US"/>
        </a:p>
      </dgm:t>
    </dgm:pt>
    <dgm:pt modelId="{B90533E6-A5EE-4669-AB9B-A799C4ECCF28}">
      <dgm:prSet/>
      <dgm:spPr/>
      <dgm:t>
        <a:bodyPr/>
        <a:lstStyle/>
        <a:p>
          <a:r>
            <a:rPr lang="es-GT" b="1"/>
            <a:t>Con mucha frecuencia la deuda genera dificultades financieras que a la larga podrían ocasionar la quiebra de la empresa</a:t>
          </a:r>
          <a:endParaRPr lang="en-US"/>
        </a:p>
      </dgm:t>
    </dgm:pt>
    <dgm:pt modelId="{8E5D8044-7007-4BC8-A250-684C9ED67EC6}" type="parTrans" cxnId="{9E6850B9-4549-4A28-B5CA-9EFF327F8B61}">
      <dgm:prSet/>
      <dgm:spPr/>
      <dgm:t>
        <a:bodyPr/>
        <a:lstStyle/>
        <a:p>
          <a:endParaRPr lang="en-US"/>
        </a:p>
      </dgm:t>
    </dgm:pt>
    <dgm:pt modelId="{F22C756C-303D-429E-9D9D-2ECEFB729634}" type="sibTrans" cxnId="{9E6850B9-4549-4A28-B5CA-9EFF327F8B61}">
      <dgm:prSet/>
      <dgm:spPr/>
      <dgm:t>
        <a:bodyPr/>
        <a:lstStyle/>
        <a:p>
          <a:endParaRPr lang="en-US"/>
        </a:p>
      </dgm:t>
    </dgm:pt>
    <dgm:pt modelId="{140389E3-A411-4351-AB9D-E94ACB04ECBE}" type="pres">
      <dgm:prSet presAssocID="{8FFF88DB-8429-46C6-98AA-245D481E55DB}" presName="outerComposite" presStyleCnt="0">
        <dgm:presLayoutVars>
          <dgm:chMax val="5"/>
          <dgm:dir/>
          <dgm:resizeHandles val="exact"/>
        </dgm:presLayoutVars>
      </dgm:prSet>
      <dgm:spPr/>
    </dgm:pt>
    <dgm:pt modelId="{DB66B962-2192-416C-9BD8-9C6221ECE070}" type="pres">
      <dgm:prSet presAssocID="{8FFF88DB-8429-46C6-98AA-245D481E55DB}" presName="dummyMaxCanvas" presStyleCnt="0">
        <dgm:presLayoutVars/>
      </dgm:prSet>
      <dgm:spPr/>
    </dgm:pt>
    <dgm:pt modelId="{635E2D49-D2CA-4AE4-B4C4-A9655DB62D58}" type="pres">
      <dgm:prSet presAssocID="{8FFF88DB-8429-46C6-98AA-245D481E55DB}" presName="ThreeNodes_1" presStyleLbl="node1" presStyleIdx="0" presStyleCnt="3">
        <dgm:presLayoutVars>
          <dgm:bulletEnabled val="1"/>
        </dgm:presLayoutVars>
      </dgm:prSet>
      <dgm:spPr/>
    </dgm:pt>
    <dgm:pt modelId="{E13F88E7-E5C3-437F-8E93-8D33986DA48B}" type="pres">
      <dgm:prSet presAssocID="{8FFF88DB-8429-46C6-98AA-245D481E55DB}" presName="ThreeNodes_2" presStyleLbl="node1" presStyleIdx="1" presStyleCnt="3">
        <dgm:presLayoutVars>
          <dgm:bulletEnabled val="1"/>
        </dgm:presLayoutVars>
      </dgm:prSet>
      <dgm:spPr/>
    </dgm:pt>
    <dgm:pt modelId="{9FF63468-E730-458A-BC88-DFAB2A076CB0}" type="pres">
      <dgm:prSet presAssocID="{8FFF88DB-8429-46C6-98AA-245D481E55DB}" presName="ThreeNodes_3" presStyleLbl="node1" presStyleIdx="2" presStyleCnt="3">
        <dgm:presLayoutVars>
          <dgm:bulletEnabled val="1"/>
        </dgm:presLayoutVars>
      </dgm:prSet>
      <dgm:spPr/>
    </dgm:pt>
    <dgm:pt modelId="{2753E106-5CE5-4BA4-9098-F938C81C7AA4}" type="pres">
      <dgm:prSet presAssocID="{8FFF88DB-8429-46C6-98AA-245D481E55DB}" presName="ThreeConn_1-2" presStyleLbl="fgAccFollowNode1" presStyleIdx="0" presStyleCnt="2">
        <dgm:presLayoutVars>
          <dgm:bulletEnabled val="1"/>
        </dgm:presLayoutVars>
      </dgm:prSet>
      <dgm:spPr/>
    </dgm:pt>
    <dgm:pt modelId="{21E5A107-0E11-448F-BBE9-1910EB2BC930}" type="pres">
      <dgm:prSet presAssocID="{8FFF88DB-8429-46C6-98AA-245D481E55DB}" presName="ThreeConn_2-3" presStyleLbl="fgAccFollowNode1" presStyleIdx="1" presStyleCnt="2">
        <dgm:presLayoutVars>
          <dgm:bulletEnabled val="1"/>
        </dgm:presLayoutVars>
      </dgm:prSet>
      <dgm:spPr/>
    </dgm:pt>
    <dgm:pt modelId="{D239299C-14F3-46E9-B039-BF9993E3851A}" type="pres">
      <dgm:prSet presAssocID="{8FFF88DB-8429-46C6-98AA-245D481E55DB}" presName="ThreeNodes_1_text" presStyleLbl="node1" presStyleIdx="2" presStyleCnt="3">
        <dgm:presLayoutVars>
          <dgm:bulletEnabled val="1"/>
        </dgm:presLayoutVars>
      </dgm:prSet>
      <dgm:spPr/>
    </dgm:pt>
    <dgm:pt modelId="{22F3387B-55AD-4309-8B50-9832B5FBFC26}" type="pres">
      <dgm:prSet presAssocID="{8FFF88DB-8429-46C6-98AA-245D481E55DB}" presName="ThreeNodes_2_text" presStyleLbl="node1" presStyleIdx="2" presStyleCnt="3">
        <dgm:presLayoutVars>
          <dgm:bulletEnabled val="1"/>
        </dgm:presLayoutVars>
      </dgm:prSet>
      <dgm:spPr/>
    </dgm:pt>
    <dgm:pt modelId="{039E0EBF-57D6-4622-B1D8-C55A954D4BC9}" type="pres">
      <dgm:prSet presAssocID="{8FFF88DB-8429-46C6-98AA-245D481E55DB}" presName="ThreeNodes_3_text" presStyleLbl="node1" presStyleIdx="2" presStyleCnt="3">
        <dgm:presLayoutVars>
          <dgm:bulletEnabled val="1"/>
        </dgm:presLayoutVars>
      </dgm:prSet>
      <dgm:spPr/>
    </dgm:pt>
  </dgm:ptLst>
  <dgm:cxnLst>
    <dgm:cxn modelId="{6578554A-C325-4F9C-9291-8B2A6358C5D7}" type="presOf" srcId="{B90533E6-A5EE-4669-AB9B-A799C4ECCF28}" destId="{9FF63468-E730-458A-BC88-DFAB2A076CB0}" srcOrd="0" destOrd="0" presId="urn:microsoft.com/office/officeart/2005/8/layout/vProcess5"/>
    <dgm:cxn modelId="{435F7B53-0CAF-4D11-8BCB-DFC5D2C75EC3}" type="presOf" srcId="{F1660C5F-4FDB-4874-ACA8-03DD97716E67}" destId="{635E2D49-D2CA-4AE4-B4C4-A9655DB62D58}" srcOrd="0" destOrd="0" presId="urn:microsoft.com/office/officeart/2005/8/layout/vProcess5"/>
    <dgm:cxn modelId="{BCAE1B83-7DAC-4CAA-B355-09EAC328BF0B}" srcId="{8FFF88DB-8429-46C6-98AA-245D481E55DB}" destId="{F1660C5F-4FDB-4874-ACA8-03DD97716E67}" srcOrd="0" destOrd="0" parTransId="{C98E9014-D7AE-4C0F-B8E2-C0B1BB2721DB}" sibTransId="{9457DB02-E9C3-4664-BBAF-184EF15C7DC1}"/>
    <dgm:cxn modelId="{7DB16995-157F-4E2C-8D67-CF8D64857F22}" type="presOf" srcId="{4C7727A1-2BE4-4298-9948-D3510AB34E35}" destId="{21E5A107-0E11-448F-BBE9-1910EB2BC930}" srcOrd="0" destOrd="0" presId="urn:microsoft.com/office/officeart/2005/8/layout/vProcess5"/>
    <dgm:cxn modelId="{9E6850B9-4549-4A28-B5CA-9EFF327F8B61}" srcId="{8FFF88DB-8429-46C6-98AA-245D481E55DB}" destId="{B90533E6-A5EE-4669-AB9B-A799C4ECCF28}" srcOrd="2" destOrd="0" parTransId="{8E5D8044-7007-4BC8-A250-684C9ED67EC6}" sibTransId="{F22C756C-303D-429E-9D9D-2ECEFB729634}"/>
    <dgm:cxn modelId="{B914EEBB-C90D-4150-BB5B-46EC7B3ECBAF}" srcId="{8FFF88DB-8429-46C6-98AA-245D481E55DB}" destId="{8FA3B3B8-03BF-434C-86A6-9E9A9FD5146B}" srcOrd="1" destOrd="0" parTransId="{04C68593-A55A-48DA-AA3A-87472D412110}" sibTransId="{4C7727A1-2BE4-4298-9948-D3510AB34E35}"/>
    <dgm:cxn modelId="{F47D15BF-66F0-4DBD-AB9B-74C1017461FC}" type="presOf" srcId="{B90533E6-A5EE-4669-AB9B-A799C4ECCF28}" destId="{039E0EBF-57D6-4622-B1D8-C55A954D4BC9}" srcOrd="1" destOrd="0" presId="urn:microsoft.com/office/officeart/2005/8/layout/vProcess5"/>
    <dgm:cxn modelId="{A62AAACE-5DC7-4C95-BE84-07D404A17A18}" type="presOf" srcId="{9457DB02-E9C3-4664-BBAF-184EF15C7DC1}" destId="{2753E106-5CE5-4BA4-9098-F938C81C7AA4}" srcOrd="0" destOrd="0" presId="urn:microsoft.com/office/officeart/2005/8/layout/vProcess5"/>
    <dgm:cxn modelId="{443BD0D4-FD59-49F0-BBB8-CF7E0330BA08}" type="presOf" srcId="{8FA3B3B8-03BF-434C-86A6-9E9A9FD5146B}" destId="{E13F88E7-E5C3-437F-8E93-8D33986DA48B}" srcOrd="0" destOrd="0" presId="urn:microsoft.com/office/officeart/2005/8/layout/vProcess5"/>
    <dgm:cxn modelId="{D7F5AADA-DA3F-4957-B06E-A5A1636B72FE}" type="presOf" srcId="{F1660C5F-4FDB-4874-ACA8-03DD97716E67}" destId="{D239299C-14F3-46E9-B039-BF9993E3851A}" srcOrd="1" destOrd="0" presId="urn:microsoft.com/office/officeart/2005/8/layout/vProcess5"/>
    <dgm:cxn modelId="{ED24C1EA-D3C2-449B-89BD-FAAD6C85300E}" type="presOf" srcId="{8FFF88DB-8429-46C6-98AA-245D481E55DB}" destId="{140389E3-A411-4351-AB9D-E94ACB04ECBE}" srcOrd="0" destOrd="0" presId="urn:microsoft.com/office/officeart/2005/8/layout/vProcess5"/>
    <dgm:cxn modelId="{830B94FB-DDEF-44D1-946E-2B85D261237F}" type="presOf" srcId="{8FA3B3B8-03BF-434C-86A6-9E9A9FD5146B}" destId="{22F3387B-55AD-4309-8B50-9832B5FBFC26}" srcOrd="1" destOrd="0" presId="urn:microsoft.com/office/officeart/2005/8/layout/vProcess5"/>
    <dgm:cxn modelId="{B61599F2-1CFF-4DB5-991E-2894BC531C73}" type="presParOf" srcId="{140389E3-A411-4351-AB9D-E94ACB04ECBE}" destId="{DB66B962-2192-416C-9BD8-9C6221ECE070}" srcOrd="0" destOrd="0" presId="urn:microsoft.com/office/officeart/2005/8/layout/vProcess5"/>
    <dgm:cxn modelId="{F43C6996-86D1-4C73-9AA0-BA9B54AF3EA4}" type="presParOf" srcId="{140389E3-A411-4351-AB9D-E94ACB04ECBE}" destId="{635E2D49-D2CA-4AE4-B4C4-A9655DB62D58}" srcOrd="1" destOrd="0" presId="urn:microsoft.com/office/officeart/2005/8/layout/vProcess5"/>
    <dgm:cxn modelId="{FE95AEF0-C5DF-46F0-8B40-419FD20444AF}" type="presParOf" srcId="{140389E3-A411-4351-AB9D-E94ACB04ECBE}" destId="{E13F88E7-E5C3-437F-8E93-8D33986DA48B}" srcOrd="2" destOrd="0" presId="urn:microsoft.com/office/officeart/2005/8/layout/vProcess5"/>
    <dgm:cxn modelId="{58CD844F-6F2A-488F-8455-1B6D550A77FE}" type="presParOf" srcId="{140389E3-A411-4351-AB9D-E94ACB04ECBE}" destId="{9FF63468-E730-458A-BC88-DFAB2A076CB0}" srcOrd="3" destOrd="0" presId="urn:microsoft.com/office/officeart/2005/8/layout/vProcess5"/>
    <dgm:cxn modelId="{D5603F17-7AFE-4D76-BF58-C888608AE840}" type="presParOf" srcId="{140389E3-A411-4351-AB9D-E94ACB04ECBE}" destId="{2753E106-5CE5-4BA4-9098-F938C81C7AA4}" srcOrd="4" destOrd="0" presId="urn:microsoft.com/office/officeart/2005/8/layout/vProcess5"/>
    <dgm:cxn modelId="{6C909962-F0B7-4831-9AEE-FFDA6D686312}" type="presParOf" srcId="{140389E3-A411-4351-AB9D-E94ACB04ECBE}" destId="{21E5A107-0E11-448F-BBE9-1910EB2BC930}" srcOrd="5" destOrd="0" presId="urn:microsoft.com/office/officeart/2005/8/layout/vProcess5"/>
    <dgm:cxn modelId="{A8B5FA05-E870-4BF3-8903-6094286BEF9F}" type="presParOf" srcId="{140389E3-A411-4351-AB9D-E94ACB04ECBE}" destId="{D239299C-14F3-46E9-B039-BF9993E3851A}" srcOrd="6" destOrd="0" presId="urn:microsoft.com/office/officeart/2005/8/layout/vProcess5"/>
    <dgm:cxn modelId="{6D5F6574-360C-4415-BF08-AFBFB36AD78C}" type="presParOf" srcId="{140389E3-A411-4351-AB9D-E94ACB04ECBE}" destId="{22F3387B-55AD-4309-8B50-9832B5FBFC26}" srcOrd="7" destOrd="0" presId="urn:microsoft.com/office/officeart/2005/8/layout/vProcess5"/>
    <dgm:cxn modelId="{9E807CF9-79BF-4928-928B-AA4012F29E34}" type="presParOf" srcId="{140389E3-A411-4351-AB9D-E94ACB04ECBE}" destId="{039E0EBF-57D6-4622-B1D8-C55A954D4BC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E2D49-D2CA-4AE4-B4C4-A9655DB62D58}">
      <dsp:nvSpPr>
        <dsp:cNvPr id="0" name=""/>
        <dsp:cNvSpPr/>
      </dsp:nvSpPr>
      <dsp:spPr>
        <a:xfrm>
          <a:off x="0" y="0"/>
          <a:ext cx="8175413" cy="122804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GT" sz="1900" b="1" kern="1200"/>
            <a:t>Los acreedores prefieren razones de endeudamiento bajas, porque cuanto más baja sea la deuda mayor será la protección contra la pérdida ante los acreedores en caso de liquidación</a:t>
          </a:r>
          <a:endParaRPr lang="en-US" sz="1900" kern="1200"/>
        </a:p>
      </dsp:txBody>
      <dsp:txXfrm>
        <a:off x="35968" y="35968"/>
        <a:ext cx="6850257" cy="1156108"/>
      </dsp:txXfrm>
    </dsp:sp>
    <dsp:sp modelId="{E13F88E7-E5C3-437F-8E93-8D33986DA48B}">
      <dsp:nvSpPr>
        <dsp:cNvPr id="0" name=""/>
        <dsp:cNvSpPr/>
      </dsp:nvSpPr>
      <dsp:spPr>
        <a:xfrm>
          <a:off x="721359" y="1432718"/>
          <a:ext cx="8175413" cy="1228044"/>
        </a:xfrm>
        <a:prstGeom prst="roundRect">
          <a:avLst>
            <a:gd name="adj" fmla="val 10000"/>
          </a:avLst>
        </a:prstGeom>
        <a:gradFill rotWithShape="0">
          <a:gsLst>
            <a:gs pos="0">
              <a:schemeClr val="accent2">
                <a:hueOff val="-2869335"/>
                <a:satOff val="2538"/>
                <a:lumOff val="4510"/>
                <a:alphaOff val="0"/>
                <a:tint val="96000"/>
                <a:lumMod val="100000"/>
              </a:schemeClr>
            </a:gs>
            <a:gs pos="78000">
              <a:schemeClr val="accent2">
                <a:hueOff val="-2869335"/>
                <a:satOff val="2538"/>
                <a:lumOff val="451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GT" sz="1900" b="1" kern="1200"/>
            <a:t>Los dueños por otro lado, se benefician del apalancamiento porque magnífica los ingresos y por tanto incrementa el rendimiento de los accionistas.</a:t>
          </a:r>
          <a:endParaRPr lang="en-US" sz="1900" kern="1200"/>
        </a:p>
      </dsp:txBody>
      <dsp:txXfrm>
        <a:off x="757327" y="1468686"/>
        <a:ext cx="6583888" cy="1156108"/>
      </dsp:txXfrm>
    </dsp:sp>
    <dsp:sp modelId="{9FF63468-E730-458A-BC88-DFAB2A076CB0}">
      <dsp:nvSpPr>
        <dsp:cNvPr id="0" name=""/>
        <dsp:cNvSpPr/>
      </dsp:nvSpPr>
      <dsp:spPr>
        <a:xfrm>
          <a:off x="1442719" y="2865437"/>
          <a:ext cx="8175413" cy="1228044"/>
        </a:xfrm>
        <a:prstGeom prst="roundRect">
          <a:avLst>
            <a:gd name="adj" fmla="val 10000"/>
          </a:avLst>
        </a:prstGeom>
        <a:gradFill rotWithShape="0">
          <a:gsLst>
            <a:gs pos="0">
              <a:schemeClr val="accent2">
                <a:hueOff val="-5738671"/>
                <a:satOff val="5077"/>
                <a:lumOff val="9020"/>
                <a:alphaOff val="0"/>
                <a:tint val="96000"/>
                <a:lumMod val="100000"/>
              </a:schemeClr>
            </a:gs>
            <a:gs pos="78000">
              <a:schemeClr val="accent2">
                <a:hueOff val="-5738671"/>
                <a:satOff val="5077"/>
                <a:lumOff val="902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GT" sz="1900" b="1" kern="1200"/>
            <a:t>Con mucha frecuencia la deuda genera dificultades financieras que a la larga podrían ocasionar la quiebra de la empresa</a:t>
          </a:r>
          <a:endParaRPr lang="en-US" sz="1900" kern="1200"/>
        </a:p>
      </dsp:txBody>
      <dsp:txXfrm>
        <a:off x="1478687" y="2901405"/>
        <a:ext cx="6583888" cy="1156108"/>
      </dsp:txXfrm>
    </dsp:sp>
    <dsp:sp modelId="{2753E106-5CE5-4BA4-9098-F938C81C7AA4}">
      <dsp:nvSpPr>
        <dsp:cNvPr id="0" name=""/>
        <dsp:cNvSpPr/>
      </dsp:nvSpPr>
      <dsp:spPr>
        <a:xfrm>
          <a:off x="7377184"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56785" y="931267"/>
        <a:ext cx="439026" cy="600667"/>
      </dsp:txXfrm>
    </dsp:sp>
    <dsp:sp modelId="{21E5A107-0E11-448F-BBE9-1910EB2BC930}">
      <dsp:nvSpPr>
        <dsp:cNvPr id="0" name=""/>
        <dsp:cNvSpPr/>
      </dsp:nvSpPr>
      <dsp:spPr>
        <a:xfrm>
          <a:off x="8098544" y="2355798"/>
          <a:ext cx="798228" cy="798228"/>
        </a:xfrm>
        <a:prstGeom prst="downArrow">
          <a:avLst>
            <a:gd name="adj1" fmla="val 55000"/>
            <a:gd name="adj2" fmla="val 45000"/>
          </a:avLst>
        </a:prstGeom>
        <a:solidFill>
          <a:schemeClr val="accent2">
            <a:tint val="40000"/>
            <a:alpha val="90000"/>
            <a:hueOff val="-5255845"/>
            <a:satOff val="10696"/>
            <a:lumOff val="1613"/>
            <a:alphaOff val="0"/>
          </a:schemeClr>
        </a:solidFill>
        <a:ln w="12700" cap="rnd" cmpd="sng" algn="ctr">
          <a:solidFill>
            <a:schemeClr val="accent2">
              <a:tint val="40000"/>
              <a:alpha val="90000"/>
              <a:hueOff val="-5255845"/>
              <a:satOff val="10696"/>
              <a:lumOff val="161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78145" y="2355798"/>
        <a:ext cx="439026" cy="60066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08228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473002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71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3715426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6334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173400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38592493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92658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11934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1C26041-D3CF-4C4D-A951-0BDD702C50DD}" type="datetimeFigureOut">
              <a:rPr lang="es-GT" smtClean="0"/>
              <a:t>5/02/2025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333815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1C26041-D3CF-4C4D-A951-0BDD702C50DD}" type="datetimeFigureOut">
              <a:rPr lang="es-GT" smtClean="0"/>
              <a:t>5/02/2025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17595490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1C26041-D3CF-4C4D-A951-0BDD702C50DD}" type="datetimeFigureOut">
              <a:rPr lang="es-GT" smtClean="0"/>
              <a:t>5/02/2025</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9235426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1C26041-D3CF-4C4D-A951-0BDD702C50DD}" type="datetimeFigureOut">
              <a:rPr lang="es-GT" smtClean="0"/>
              <a:t>5/02/2025</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413151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26041-D3CF-4C4D-A951-0BDD702C50DD}" type="datetimeFigureOut">
              <a:rPr lang="es-GT" smtClean="0"/>
              <a:t>5/02/2025</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934982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26041-D3CF-4C4D-A951-0BDD702C50DD}" type="datetimeFigureOut">
              <a:rPr lang="es-GT" smtClean="0"/>
              <a:t>5/02/2025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1568297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1C26041-D3CF-4C4D-A951-0BDD702C50DD}" type="datetimeFigureOut">
              <a:rPr lang="es-GT" smtClean="0"/>
              <a:t>5/02/2025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3926745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C26041-D3CF-4C4D-A951-0BDD702C50DD}" type="datetimeFigureOut">
              <a:rPr lang="es-GT" smtClean="0"/>
              <a:t>5/02/2025</a:t>
            </a:fld>
            <a:endParaRPr lang="es-G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6F5578-CE7C-4EBB-A729-C479857C55D0}" type="slidenum">
              <a:rPr lang="es-GT" smtClean="0"/>
              <a:t>‹Nº›</a:t>
            </a:fld>
            <a:endParaRPr lang="es-GT"/>
          </a:p>
        </p:txBody>
      </p:sp>
    </p:spTree>
    <p:extLst>
      <p:ext uri="{BB962C8B-B14F-4D97-AF65-F5344CB8AC3E}">
        <p14:creationId xmlns:p14="http://schemas.microsoft.com/office/powerpoint/2010/main" val="106641447"/>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3843375" cy="5545667"/>
          </a:xfrm>
        </p:spPr>
        <p:txBody>
          <a:bodyPr anchor="ctr">
            <a:normAutofit/>
          </a:bodyPr>
          <a:lstStyle/>
          <a:p>
            <a:r>
              <a:rPr lang="es-GT">
                <a:solidFill>
                  <a:schemeClr val="tx1">
                    <a:lumMod val="85000"/>
                    <a:lumOff val="15000"/>
                  </a:schemeClr>
                </a:solidFill>
              </a:rPr>
              <a:t>RAZONES DE ADMINISTRACIÓN DE DEUDAS</a:t>
            </a:r>
          </a:p>
        </p:txBody>
      </p:sp>
      <p:sp>
        <p:nvSpPr>
          <p:cNvPr id="3" name="Marcador de contenido 2"/>
          <p:cNvSpPr>
            <a:spLocks noGrp="1"/>
          </p:cNvSpPr>
          <p:nvPr>
            <p:ph idx="1"/>
          </p:nvPr>
        </p:nvSpPr>
        <p:spPr>
          <a:xfrm>
            <a:off x="5734021" y="609600"/>
            <a:ext cx="5893359" cy="5545667"/>
          </a:xfrm>
        </p:spPr>
        <p:txBody>
          <a:bodyPr anchor="ctr">
            <a:normAutofit/>
          </a:bodyPr>
          <a:lstStyle/>
          <a:p>
            <a:pPr marL="0" indent="0" algn="just">
              <a:buNone/>
            </a:pPr>
            <a:r>
              <a:rPr lang="es-GT" b="1" dirty="0">
                <a:solidFill>
                  <a:srgbClr val="FFFFFF"/>
                </a:solidFill>
              </a:rPr>
              <a:t>El grado al cual una empresa utiliza el financiamiento de deuda tiene tres implicaciones importantes:</a:t>
            </a:r>
          </a:p>
          <a:p>
            <a:pPr marL="457200" indent="-457200" algn="just">
              <a:buAutoNum type="arabicPeriod"/>
            </a:pPr>
            <a:r>
              <a:rPr lang="es-GT" b="1" dirty="0">
                <a:solidFill>
                  <a:srgbClr val="FFFFFF"/>
                </a:solidFill>
              </a:rPr>
              <a:t>Al recabar fondos mediante deuda la empresa evita diluir la propiedad de los accionistas</a:t>
            </a:r>
          </a:p>
          <a:p>
            <a:pPr marL="457200" indent="-457200" algn="just">
              <a:buAutoNum type="arabicPeriod"/>
            </a:pPr>
            <a:r>
              <a:rPr lang="es-GT" b="1" dirty="0">
                <a:solidFill>
                  <a:srgbClr val="FFFFFF"/>
                </a:solidFill>
              </a:rPr>
              <a:t>Los acreedores examinan el capital, o los fondos proporcionados por los dueños, ya que estos ofrecen un margen de seguridad. Si los accionistas han proporcionado sólo una pequeña porción del financiamiento total, los riesgos de la empresa recaerán sobre todo en los acreedores</a:t>
            </a:r>
          </a:p>
          <a:p>
            <a:pPr marL="457200" indent="-457200" algn="just">
              <a:buAutoNum type="arabicPeriod"/>
            </a:pPr>
            <a:r>
              <a:rPr lang="es-GT" b="1" dirty="0">
                <a:solidFill>
                  <a:srgbClr val="FFFFFF"/>
                </a:solidFill>
              </a:rPr>
              <a:t>Si la empresa gana más sobre las inversiones financiadas con fondos prestados de lo que paga de intereses, el rendimiento sobre el capital de los dueños se magnifica o “apalanca</a:t>
            </a:r>
            <a:r>
              <a:rPr lang="es-GT" dirty="0">
                <a:solidFill>
                  <a:srgbClr val="FFFFFF"/>
                </a:solidFill>
              </a:rPr>
              <a:t>”</a:t>
            </a:r>
          </a:p>
          <a:p>
            <a:pPr marL="0" indent="0">
              <a:buNone/>
            </a:pPr>
            <a:endParaRPr lang="es-GT" dirty="0">
              <a:solidFill>
                <a:srgbClr val="FFFFFF"/>
              </a:solidFill>
            </a:endParaRPr>
          </a:p>
          <a:p>
            <a:endParaRPr lang="es-GT" dirty="0">
              <a:solidFill>
                <a:srgbClr val="FFFFFF"/>
              </a:solidFill>
            </a:endParaRPr>
          </a:p>
        </p:txBody>
      </p:sp>
    </p:spTree>
    <p:extLst>
      <p:ext uri="{BB962C8B-B14F-4D97-AF65-F5344CB8AC3E}">
        <p14:creationId xmlns:p14="http://schemas.microsoft.com/office/powerpoint/2010/main" val="29301835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599"/>
            <a:ext cx="3843375" cy="5545667"/>
          </a:xfrm>
        </p:spPr>
        <p:txBody>
          <a:bodyPr anchor="ctr">
            <a:normAutofit/>
          </a:bodyPr>
          <a:lstStyle/>
          <a:p>
            <a:r>
              <a:rPr lang="es-GT">
                <a:solidFill>
                  <a:schemeClr val="tx1">
                    <a:lumMod val="85000"/>
                    <a:lumOff val="15000"/>
                  </a:schemeClr>
                </a:solidFill>
              </a:rPr>
              <a:t>Razones del valor del mercado</a:t>
            </a:r>
          </a:p>
        </p:txBody>
      </p:sp>
      <p:sp>
        <p:nvSpPr>
          <p:cNvPr id="3" name="Marcador de contenido 2"/>
          <p:cNvSpPr>
            <a:spLocks noGrp="1"/>
          </p:cNvSpPr>
          <p:nvPr>
            <p:ph idx="1"/>
          </p:nvPr>
        </p:nvSpPr>
        <p:spPr>
          <a:xfrm>
            <a:off x="6116084" y="609600"/>
            <a:ext cx="5511296" cy="5545667"/>
          </a:xfrm>
        </p:spPr>
        <p:txBody>
          <a:bodyPr anchor="ctr">
            <a:normAutofit fontScale="92500"/>
          </a:bodyPr>
          <a:lstStyle/>
          <a:p>
            <a:pPr marL="0" indent="0" algn="just">
              <a:buNone/>
            </a:pPr>
            <a:r>
              <a:rPr lang="es-GT" sz="2400" dirty="0">
                <a:solidFill>
                  <a:srgbClr val="FFFFFF"/>
                </a:solidFill>
              </a:rPr>
              <a:t>- </a:t>
            </a:r>
            <a:r>
              <a:rPr lang="es-GT" sz="2400" b="1" dirty="0">
                <a:solidFill>
                  <a:srgbClr val="FFFFFF"/>
                </a:solidFill>
              </a:rPr>
              <a:t>Relacionan el precio de las acciones de la empresa con sus utilidades y el valor en libros por acción dan a la administración una idea de lo que piensan los inversionistas acerca de las perspectivas de la empresa con base en su desempeño pasado.</a:t>
            </a:r>
          </a:p>
          <a:p>
            <a:pPr marL="0" indent="0" algn="just">
              <a:buNone/>
            </a:pPr>
            <a:r>
              <a:rPr lang="es-GT" sz="2400" b="1" dirty="0">
                <a:solidFill>
                  <a:srgbClr val="FFFFFF"/>
                </a:solidFill>
              </a:rPr>
              <a:t>- Si las razones de liquidez de la empresa, administración de activos, administración de deuda y rentabilidad son buenas, entonces las razones del valor de mercado serán altas y el precio de las acciones probablemente será tan alto como se espera, por supuesto lo contrario también se cumple</a:t>
            </a:r>
          </a:p>
        </p:txBody>
      </p:sp>
    </p:spTree>
    <p:extLst>
      <p:ext uri="{BB962C8B-B14F-4D97-AF65-F5344CB8AC3E}">
        <p14:creationId xmlns:p14="http://schemas.microsoft.com/office/powerpoint/2010/main" val="24419145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precio / utilidades</a:t>
            </a:r>
          </a:p>
        </p:txBody>
      </p:sp>
      <p:sp>
        <p:nvSpPr>
          <p:cNvPr id="3" name="Marcador de contenido 2"/>
          <p:cNvSpPr>
            <a:spLocks noGrp="1"/>
          </p:cNvSpPr>
          <p:nvPr>
            <p:ph idx="1"/>
          </p:nvPr>
        </p:nvSpPr>
        <p:spPr>
          <a:xfrm>
            <a:off x="1251678" y="1133341"/>
            <a:ext cx="10178322" cy="5061397"/>
          </a:xfrm>
        </p:spPr>
        <p:txBody>
          <a:bodyPr>
            <a:normAutofit/>
          </a:bodyPr>
          <a:lstStyle/>
          <a:p>
            <a:pPr marL="0" indent="0">
              <a:buNone/>
            </a:pPr>
            <a:r>
              <a:rPr lang="es-GT" sz="2400" b="1" dirty="0"/>
              <a:t>Muestra la disposición que tienen los inversionistas para pagar por cada unidad monetaria de las utilidades reportadas. Para calcularla es necesario conocer las utilidades por acción de la empresa (UPA):</a:t>
            </a:r>
          </a:p>
          <a:p>
            <a:pPr marL="0" indent="0">
              <a:buNone/>
            </a:pPr>
            <a:r>
              <a:rPr lang="es-GT" sz="2400" b="1" dirty="0"/>
              <a:t>Utilidad por 	= </a:t>
            </a:r>
            <a:r>
              <a:rPr lang="es-GT" sz="2400" b="1" u="sng" dirty="0"/>
              <a:t>Utilidad neta disponible para los accionistas comunes</a:t>
            </a:r>
          </a:p>
          <a:p>
            <a:pPr marL="0" indent="0">
              <a:buNone/>
            </a:pPr>
            <a:r>
              <a:rPr lang="es-GT" sz="2400" b="1" dirty="0"/>
              <a:t>acción (UPA)   	Número de acciones comunes en circulación</a:t>
            </a:r>
          </a:p>
          <a:p>
            <a:pPr marL="0" indent="0">
              <a:buNone/>
            </a:pPr>
            <a:endParaRPr lang="es-GT" sz="2400" b="1" dirty="0"/>
          </a:p>
          <a:p>
            <a:pPr marL="0" indent="0">
              <a:buNone/>
            </a:pPr>
            <a:r>
              <a:rPr lang="es-GT" sz="2400" b="1" dirty="0"/>
              <a:t>		=  </a:t>
            </a:r>
            <a:r>
              <a:rPr lang="es-GT" sz="2400" b="1" u="sng" dirty="0"/>
              <a:t> $  54.0</a:t>
            </a:r>
            <a:r>
              <a:rPr lang="es-GT" sz="2400" b="1" dirty="0"/>
              <a:t>	= $ 2.16</a:t>
            </a:r>
          </a:p>
          <a:p>
            <a:pPr marL="0" indent="0">
              <a:buNone/>
            </a:pPr>
            <a:r>
              <a:rPr lang="es-GT" sz="2400" b="1" dirty="0"/>
              <a:t>		       25.0</a:t>
            </a:r>
          </a:p>
        </p:txBody>
      </p:sp>
    </p:spTree>
    <p:extLst>
      <p:ext uri="{BB962C8B-B14F-4D97-AF65-F5344CB8AC3E}">
        <p14:creationId xmlns:p14="http://schemas.microsoft.com/office/powerpoint/2010/main" val="1509759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360609"/>
            <a:ext cx="10178322" cy="5518984"/>
          </a:xfrm>
        </p:spPr>
        <p:txBody>
          <a:bodyPr>
            <a:normAutofit/>
          </a:bodyPr>
          <a:lstStyle/>
          <a:p>
            <a:pPr marL="0" indent="0">
              <a:buNone/>
            </a:pPr>
            <a:r>
              <a:rPr lang="es-GT" sz="3200" b="1" dirty="0"/>
              <a:t>Si cada acción se vende en $23.0. Con utilidades por acción de $2.16, su razón P/U es de 10.6:</a:t>
            </a:r>
          </a:p>
          <a:p>
            <a:pPr marL="0" indent="0">
              <a:buNone/>
            </a:pPr>
            <a:r>
              <a:rPr lang="es-GT" sz="3200" b="1" dirty="0"/>
              <a:t> </a:t>
            </a:r>
          </a:p>
          <a:p>
            <a:pPr marL="0" indent="0">
              <a:buNone/>
            </a:pPr>
            <a:r>
              <a:rPr lang="es-GT" sz="3200" b="1" dirty="0"/>
              <a:t>Razón 		</a:t>
            </a:r>
            <a:r>
              <a:rPr lang="es-GT" sz="3200" b="1" u="sng" dirty="0"/>
              <a:t>Precio de mercado por acción</a:t>
            </a:r>
          </a:p>
          <a:p>
            <a:pPr marL="0" indent="0">
              <a:buNone/>
            </a:pPr>
            <a:r>
              <a:rPr lang="es-GT" sz="3200" b="1" dirty="0"/>
              <a:t>precio/ 	=	       Utilidad por Acción</a:t>
            </a:r>
          </a:p>
          <a:p>
            <a:pPr marL="0" indent="0">
              <a:buNone/>
            </a:pPr>
            <a:r>
              <a:rPr lang="es-GT" sz="3200" b="1" dirty="0"/>
              <a:t>utilidad </a:t>
            </a:r>
          </a:p>
          <a:p>
            <a:pPr marL="0" indent="0">
              <a:buNone/>
            </a:pPr>
            <a:r>
              <a:rPr lang="es-GT" sz="3200" b="1" dirty="0"/>
              <a:t>		=	</a:t>
            </a:r>
            <a:r>
              <a:rPr lang="es-GT" sz="3200" b="1" u="sng" dirty="0"/>
              <a:t>$23.00</a:t>
            </a:r>
            <a:r>
              <a:rPr lang="es-GT" sz="3200" b="1" dirty="0"/>
              <a:t>	= 10.6 veces</a:t>
            </a:r>
          </a:p>
          <a:p>
            <a:pPr marL="0" indent="0">
              <a:buNone/>
            </a:pPr>
            <a:r>
              <a:rPr lang="es-GT" sz="3200" b="1" dirty="0"/>
              <a:t>			$ 2.16		</a:t>
            </a:r>
          </a:p>
        </p:txBody>
      </p:sp>
    </p:spTree>
    <p:extLst>
      <p:ext uri="{BB962C8B-B14F-4D97-AF65-F5344CB8AC3E}">
        <p14:creationId xmlns:p14="http://schemas.microsoft.com/office/powerpoint/2010/main" val="151645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3467" y="816638"/>
            <a:ext cx="3367359" cy="5224724"/>
          </a:xfrm>
        </p:spPr>
        <p:txBody>
          <a:bodyPr anchor="ctr">
            <a:normAutofit/>
          </a:bodyPr>
          <a:lstStyle/>
          <a:p>
            <a:r>
              <a:rPr lang="es-GT" dirty="0"/>
              <a:t>Razón valor de mercado / valor en libros</a:t>
            </a:r>
          </a:p>
        </p:txBody>
      </p:sp>
      <p:sp>
        <p:nvSpPr>
          <p:cNvPr id="3" name="Marcador de contenido 2"/>
          <p:cNvSpPr>
            <a:spLocks noGrp="1"/>
          </p:cNvSpPr>
          <p:nvPr>
            <p:ph idx="1"/>
          </p:nvPr>
        </p:nvSpPr>
        <p:spPr>
          <a:xfrm>
            <a:off x="4654295" y="816638"/>
            <a:ext cx="4619706" cy="5224724"/>
          </a:xfrm>
        </p:spPr>
        <p:txBody>
          <a:bodyPr anchor="ctr">
            <a:normAutofit/>
          </a:bodyPr>
          <a:lstStyle/>
          <a:p>
            <a:pPr algn="just">
              <a:buFontTx/>
              <a:buChar char="-"/>
            </a:pPr>
            <a:r>
              <a:rPr lang="es-GT" b="1" dirty="0"/>
              <a:t>La relación del precio del mercado de una acción con respecto a su valor en libros ofrece otra señal de qué imagen tiene la empresa ante otros inversionistas</a:t>
            </a:r>
          </a:p>
          <a:p>
            <a:pPr algn="just">
              <a:buFontTx/>
              <a:buChar char="-"/>
            </a:pPr>
            <a:r>
              <a:rPr lang="es-GT" b="1" dirty="0"/>
              <a:t>Por lo general las acciones de las empresas con tasas de rendimiento un tanto altas sobre el capital, venden sus acciones a múltiplos mayores que su valor en libros en comparación con las que tienen bajos rendimientos</a:t>
            </a:r>
          </a:p>
          <a:p>
            <a:pPr algn="just">
              <a:buFontTx/>
              <a:buChar char="-"/>
            </a:pPr>
            <a:r>
              <a:rPr lang="es-GT" b="1" dirty="0"/>
              <a:t>Primero hay que determinar el valor en libros de las acciones:</a:t>
            </a:r>
          </a:p>
        </p:txBody>
      </p:sp>
    </p:spTree>
    <p:extLst>
      <p:ext uri="{BB962C8B-B14F-4D97-AF65-F5344CB8AC3E}">
        <p14:creationId xmlns:p14="http://schemas.microsoft.com/office/powerpoint/2010/main" val="397598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40157" y="283335"/>
            <a:ext cx="11075831" cy="6246254"/>
          </a:xfrm>
        </p:spPr>
        <p:txBody>
          <a:bodyPr>
            <a:normAutofit/>
          </a:bodyPr>
          <a:lstStyle/>
          <a:p>
            <a:pPr marL="0" indent="0">
              <a:buNone/>
            </a:pPr>
            <a:r>
              <a:rPr lang="es-GT" sz="2800" b="1" dirty="0"/>
              <a:t>Valor en 	  </a:t>
            </a:r>
            <a:r>
              <a:rPr lang="es-GT" sz="2800" b="1" u="sng" dirty="0"/>
              <a:t>       			Capital contable	    		</a:t>
            </a:r>
          </a:p>
          <a:p>
            <a:pPr marL="0" indent="0">
              <a:buNone/>
            </a:pPr>
            <a:r>
              <a:rPr lang="es-GT" sz="2800" b="1" dirty="0"/>
              <a:t>libros por  = Número de acciones comunes en circulación</a:t>
            </a:r>
          </a:p>
          <a:p>
            <a:pPr marL="0" indent="0">
              <a:buNone/>
            </a:pPr>
            <a:r>
              <a:rPr lang="es-GT" sz="2800" b="1" dirty="0"/>
              <a:t>acción</a:t>
            </a:r>
          </a:p>
          <a:p>
            <a:pPr marL="0" indent="0">
              <a:buNone/>
            </a:pPr>
            <a:r>
              <a:rPr lang="es-GT" sz="2800" b="1" dirty="0"/>
              <a:t>		= </a:t>
            </a:r>
            <a:r>
              <a:rPr lang="es-GT" sz="2800" b="1" u="sng" dirty="0"/>
              <a:t>$415.0   </a:t>
            </a:r>
            <a:r>
              <a:rPr lang="es-GT" sz="2800" b="1" dirty="0"/>
              <a:t>= $16.60</a:t>
            </a:r>
          </a:p>
          <a:p>
            <a:pPr marL="0" indent="0">
              <a:buNone/>
            </a:pPr>
            <a:r>
              <a:rPr lang="es-GT" sz="2800" b="1" dirty="0"/>
              <a:t>		     25.0</a:t>
            </a:r>
          </a:p>
          <a:p>
            <a:pPr marL="0" indent="0">
              <a:buNone/>
            </a:pPr>
            <a:r>
              <a:rPr lang="es-GT" sz="2800" b="1" dirty="0"/>
              <a:t>Después divida el valor de mercado por acción entre el valor en libros por acción para obtener la razón valor de mercado /valor en libros:				  Precio de mercado	</a:t>
            </a:r>
          </a:p>
          <a:p>
            <a:pPr marL="0" indent="0">
              <a:buNone/>
            </a:pPr>
            <a:r>
              <a:rPr lang="es-GT" sz="2800" b="1" dirty="0"/>
              <a:t>Razón valor de mercado/  =  </a:t>
            </a:r>
            <a:r>
              <a:rPr lang="es-GT" sz="2800" b="1" u="sng" dirty="0"/>
              <a:t>       por acción			</a:t>
            </a:r>
            <a:r>
              <a:rPr lang="es-GT" sz="2800" b="1" dirty="0"/>
              <a:t>  = </a:t>
            </a:r>
            <a:r>
              <a:rPr lang="es-GT" sz="2800" b="1" u="sng" dirty="0"/>
              <a:t>$23.00</a:t>
            </a:r>
          </a:p>
          <a:p>
            <a:pPr marL="0" indent="0">
              <a:buNone/>
            </a:pPr>
            <a:r>
              <a:rPr lang="es-GT" sz="2800" b="1" dirty="0"/>
              <a:t>valor en libros			 Valor en libros por acción        $16.60</a:t>
            </a:r>
          </a:p>
          <a:p>
            <a:pPr marL="0" indent="0">
              <a:buNone/>
            </a:pPr>
            <a:r>
              <a:rPr lang="es-GT" sz="2800" b="1" dirty="0"/>
              <a:t>				      = 1.4 veces</a:t>
            </a:r>
          </a:p>
        </p:txBody>
      </p:sp>
    </p:spTree>
    <p:extLst>
      <p:ext uri="{BB962C8B-B14F-4D97-AF65-F5344CB8AC3E}">
        <p14:creationId xmlns:p14="http://schemas.microsoft.com/office/powerpoint/2010/main" val="258747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de endeudamiento</a:t>
            </a:r>
          </a:p>
        </p:txBody>
      </p:sp>
      <p:sp>
        <p:nvSpPr>
          <p:cNvPr id="3" name="Marcador de contenido 2"/>
          <p:cNvSpPr>
            <a:spLocks noGrp="1"/>
          </p:cNvSpPr>
          <p:nvPr>
            <p:ph idx="1"/>
          </p:nvPr>
        </p:nvSpPr>
        <p:spPr>
          <a:xfrm>
            <a:off x="1251678" y="1416677"/>
            <a:ext cx="10178322" cy="4462916"/>
          </a:xfrm>
        </p:spPr>
        <p:txBody>
          <a:bodyPr/>
          <a:lstStyle/>
          <a:p>
            <a:pPr marL="0" indent="0">
              <a:buNone/>
            </a:pPr>
            <a:r>
              <a:rPr lang="es-GT" b="1" dirty="0"/>
              <a:t>Mide el porcentaje de los activos de la empresa financiados por los acreedores (préstamos). Se calcula de la siguiente manera:</a:t>
            </a:r>
          </a:p>
          <a:p>
            <a:pPr marL="0" indent="0">
              <a:buNone/>
            </a:pPr>
            <a:endParaRPr lang="es-GT" b="1" dirty="0"/>
          </a:p>
          <a:p>
            <a:pPr marL="0" indent="0">
              <a:buNone/>
            </a:pPr>
            <a:r>
              <a:rPr lang="es-GT" b="1" dirty="0"/>
              <a:t>											</a:t>
            </a:r>
            <a:r>
              <a:rPr lang="es-GT" b="1" u="sng" dirty="0"/>
              <a:t>Pasivos Totales     	</a:t>
            </a:r>
            <a:endParaRPr lang="es-GT" b="1" dirty="0"/>
          </a:p>
          <a:p>
            <a:pPr marL="0" indent="0">
              <a:buNone/>
            </a:pPr>
            <a:r>
              <a:rPr lang="es-GT" b="1" dirty="0"/>
              <a:t>Razón de 	= Razón deuda – Activos Totales =    Activos Totales		</a:t>
            </a:r>
          </a:p>
          <a:p>
            <a:pPr marL="0" indent="0">
              <a:buNone/>
            </a:pPr>
            <a:r>
              <a:rPr lang="es-GT" b="1" dirty="0"/>
              <a:t>Endeudamiento</a:t>
            </a:r>
          </a:p>
          <a:p>
            <a:pPr marL="0" indent="0">
              <a:buNone/>
            </a:pPr>
            <a:endParaRPr lang="es-GT" b="1" dirty="0"/>
          </a:p>
          <a:p>
            <a:pPr marL="0" indent="0">
              <a:buNone/>
            </a:pPr>
            <a:r>
              <a:rPr lang="es-GT" b="1" dirty="0"/>
              <a:t>		= </a:t>
            </a:r>
            <a:r>
              <a:rPr lang="es-GT" b="1" u="sng" dirty="0"/>
              <a:t>$430.0</a:t>
            </a:r>
            <a:r>
              <a:rPr lang="es-GT" b="1" dirty="0"/>
              <a:t>	= 0.509	= 50.9%</a:t>
            </a:r>
            <a:endParaRPr lang="es-GT" b="1" u="sng" dirty="0"/>
          </a:p>
          <a:p>
            <a:pPr marL="0" indent="0">
              <a:buNone/>
            </a:pPr>
            <a:r>
              <a:rPr lang="es-GT" b="1" dirty="0"/>
              <a:t>		   $845.0</a:t>
            </a:r>
          </a:p>
        </p:txBody>
      </p:sp>
    </p:spTree>
    <p:extLst>
      <p:ext uri="{BB962C8B-B14F-4D97-AF65-F5344CB8AC3E}">
        <p14:creationId xmlns:p14="http://schemas.microsoft.com/office/powerpoint/2010/main" val="1738709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GT"/>
          </a:p>
        </p:txBody>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GT"/>
          </a:p>
        </p:txBody>
      </p:sp>
      <p:graphicFrame>
        <p:nvGraphicFramePr>
          <p:cNvPr id="5" name="Marcador de contenido 2">
            <a:extLst>
              <a:ext uri="{FF2B5EF4-FFF2-40B4-BE49-F238E27FC236}">
                <a16:creationId xmlns:a16="http://schemas.microsoft.com/office/drawing/2014/main" id="{8C83149D-613B-4A23-8683-6FBD7F3AD62D}"/>
              </a:ext>
            </a:extLst>
          </p:cNvPr>
          <p:cNvGraphicFramePr>
            <a:graphicFrameLocks noGrp="1"/>
          </p:cNvGraphicFramePr>
          <p:nvPr>
            <p:ph idx="1"/>
            <p:extLst>
              <p:ext uri="{D42A27DB-BD31-4B8C-83A1-F6EECF244321}">
                <p14:modId xmlns:p14="http://schemas.microsoft.com/office/powerpoint/2010/main" val="255622208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092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de cobertura de intereses</a:t>
            </a:r>
          </a:p>
        </p:txBody>
      </p:sp>
      <p:sp>
        <p:nvSpPr>
          <p:cNvPr id="3" name="Marcador de contenido 2"/>
          <p:cNvSpPr>
            <a:spLocks noGrp="1"/>
          </p:cNvSpPr>
          <p:nvPr>
            <p:ph idx="1"/>
          </p:nvPr>
        </p:nvSpPr>
        <p:spPr>
          <a:xfrm>
            <a:off x="1251678" y="1365161"/>
            <a:ext cx="10178322" cy="4514431"/>
          </a:xfrm>
        </p:spPr>
        <p:txBody>
          <a:bodyPr>
            <a:normAutofit/>
          </a:bodyPr>
          <a:lstStyle/>
          <a:p>
            <a:pPr marL="0" indent="0">
              <a:buNone/>
            </a:pPr>
            <a:r>
              <a:rPr lang="es-GT" b="1" dirty="0"/>
              <a:t>Se define como sigue:</a:t>
            </a:r>
          </a:p>
          <a:p>
            <a:pPr marL="0" indent="0">
              <a:buNone/>
            </a:pPr>
            <a:endParaRPr lang="es-GT" b="1" dirty="0"/>
          </a:p>
          <a:p>
            <a:pPr marL="0" indent="0">
              <a:buNone/>
            </a:pPr>
            <a:r>
              <a:rPr lang="es-GT" b="1" dirty="0"/>
              <a:t>Razón de cobertura		</a:t>
            </a:r>
            <a:r>
              <a:rPr lang="es-GT" b="1" u="sng" dirty="0"/>
              <a:t>Utilidades antes de intereses e impuestos</a:t>
            </a:r>
          </a:p>
          <a:p>
            <a:pPr marL="0" indent="0">
              <a:buNone/>
            </a:pPr>
            <a:r>
              <a:rPr lang="es-GT" b="1" dirty="0"/>
              <a:t>de intereses (RCI)	= 		Cargos por intereses</a:t>
            </a:r>
          </a:p>
          <a:p>
            <a:pPr marL="0" indent="0">
              <a:buNone/>
            </a:pPr>
            <a:endParaRPr lang="es-GT" b="1" dirty="0"/>
          </a:p>
          <a:p>
            <a:pPr marL="0" indent="0">
              <a:buNone/>
            </a:pPr>
            <a:r>
              <a:rPr lang="es-GT" b="1" dirty="0"/>
              <a:t>			= 	</a:t>
            </a:r>
            <a:r>
              <a:rPr lang="es-GT" b="1" u="sng" dirty="0"/>
              <a:t>$130.0</a:t>
            </a:r>
            <a:r>
              <a:rPr lang="es-GT" b="1" dirty="0"/>
              <a:t>	= 3.3 veces</a:t>
            </a:r>
          </a:p>
          <a:p>
            <a:pPr marL="0" indent="0">
              <a:buNone/>
            </a:pPr>
            <a:r>
              <a:rPr lang="es-GT" b="1" dirty="0"/>
              <a:t>				$ 40.0</a:t>
            </a:r>
          </a:p>
        </p:txBody>
      </p:sp>
    </p:spTree>
    <p:extLst>
      <p:ext uri="{BB962C8B-B14F-4D97-AF65-F5344CB8AC3E}">
        <p14:creationId xmlns:p14="http://schemas.microsoft.com/office/powerpoint/2010/main" val="391537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579549"/>
            <a:ext cx="10178322" cy="5300043"/>
          </a:xfrm>
        </p:spPr>
        <p:txBody>
          <a:bodyPr>
            <a:normAutofit/>
          </a:bodyPr>
          <a:lstStyle/>
          <a:p>
            <a:pPr marL="0" indent="0" algn="just">
              <a:buNone/>
            </a:pPr>
            <a:r>
              <a:rPr lang="es-GT" sz="2800" b="1" dirty="0"/>
              <a:t>La razón RCI mide el grado al que las utilidades de una empresa antes de intereses e impuestos pueden declinar antes de que estás utilidades sean insuficientes para cubrir los gastos anuales por intereses. No cumplir con esta obligación puede hacer que los acreedores ejerzan acciones legales con la empresa y posiblemente ocasionar la quiebra. Observe que en el numerador se utilizan las utilidades antes de intereses e impuestos y no la utilidad neta debido a que el interés se paga con utilidades antes de impuestos. La capacidad de la empresa de pagar los intereses actuales no se ve afectada por las cargas tributarias</a:t>
            </a:r>
          </a:p>
        </p:txBody>
      </p:sp>
    </p:spTree>
    <p:extLst>
      <p:ext uri="{BB962C8B-B14F-4D97-AF65-F5344CB8AC3E}">
        <p14:creationId xmlns:p14="http://schemas.microsoft.com/office/powerpoint/2010/main" val="81040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43467" y="816638"/>
            <a:ext cx="3367359" cy="5224724"/>
          </a:xfrm>
        </p:spPr>
        <p:txBody>
          <a:bodyPr anchor="ctr">
            <a:normAutofit/>
          </a:bodyPr>
          <a:lstStyle/>
          <a:p>
            <a:r>
              <a:rPr lang="es-GT"/>
              <a:t>RAZONES DE RENTABILIDAD</a:t>
            </a:r>
          </a:p>
        </p:txBody>
      </p:sp>
      <p:sp>
        <p:nvSpPr>
          <p:cNvPr id="3" name="Marcador de contenido 2"/>
          <p:cNvSpPr>
            <a:spLocks noGrp="1"/>
          </p:cNvSpPr>
          <p:nvPr>
            <p:ph idx="1"/>
          </p:nvPr>
        </p:nvSpPr>
        <p:spPr>
          <a:xfrm>
            <a:off x="4654295" y="816638"/>
            <a:ext cx="4619706" cy="5224724"/>
          </a:xfrm>
        </p:spPr>
        <p:txBody>
          <a:bodyPr anchor="ctr">
            <a:normAutofit/>
          </a:bodyPr>
          <a:lstStyle/>
          <a:p>
            <a:pPr marL="0" indent="0" algn="just">
              <a:buNone/>
            </a:pPr>
            <a:r>
              <a:rPr lang="es-GT" sz="2400" b="1" dirty="0"/>
              <a:t>La rentabilidad es el resultado neto de las diferentes políticas y decisiones de la empresa. Todas las razones anteriores proporcionan cierta información acerca de la forma de operar de la empresa, pero las razones de rentabilidad muestran los efectos combinados de la administración de liquidez, activos y deuda sobre los resultados operativos</a:t>
            </a:r>
          </a:p>
        </p:txBody>
      </p:sp>
    </p:spTree>
    <p:extLst>
      <p:ext uri="{BB962C8B-B14F-4D97-AF65-F5344CB8AC3E}">
        <p14:creationId xmlns:p14="http://schemas.microsoft.com/office/powerpoint/2010/main" val="222131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MARGEN DE UTILIDAD NETA</a:t>
            </a:r>
          </a:p>
        </p:txBody>
      </p:sp>
      <p:sp>
        <p:nvSpPr>
          <p:cNvPr id="3" name="Marcador de contenido 2"/>
          <p:cNvSpPr>
            <a:spLocks noGrp="1"/>
          </p:cNvSpPr>
          <p:nvPr>
            <p:ph idx="1"/>
          </p:nvPr>
        </p:nvSpPr>
        <p:spPr>
          <a:xfrm>
            <a:off x="1251678" y="1287887"/>
            <a:ext cx="10178322" cy="4591705"/>
          </a:xfrm>
        </p:spPr>
        <p:txBody>
          <a:bodyPr/>
          <a:lstStyle/>
          <a:p>
            <a:pPr marL="0" indent="0">
              <a:buNone/>
            </a:pPr>
            <a:r>
              <a:rPr lang="es-GT" sz="2800" b="1" dirty="0"/>
              <a:t>Mide la utilidad que se obtiene de cada unidad monetaria de ventas y se calcula como sigue:</a:t>
            </a:r>
          </a:p>
          <a:p>
            <a:pPr marL="0" indent="0">
              <a:buNone/>
            </a:pPr>
            <a:endParaRPr lang="es-GT" sz="2800" b="1" dirty="0"/>
          </a:p>
          <a:p>
            <a:pPr marL="0" indent="0">
              <a:buNone/>
            </a:pPr>
            <a:r>
              <a:rPr lang="es-GT" sz="2800" b="1" dirty="0"/>
              <a:t>Margen de		=	</a:t>
            </a:r>
            <a:r>
              <a:rPr lang="es-GT" sz="2800" b="1" u="sng" dirty="0"/>
              <a:t>Utilidad neta</a:t>
            </a:r>
            <a:r>
              <a:rPr lang="es-GT" sz="2800" b="1" dirty="0"/>
              <a:t>	= 	 </a:t>
            </a:r>
            <a:r>
              <a:rPr lang="es-GT" sz="2800" b="1" u="sng" dirty="0"/>
              <a:t>$   54.0</a:t>
            </a:r>
          </a:p>
          <a:p>
            <a:pPr marL="0" indent="0">
              <a:buNone/>
            </a:pPr>
            <a:r>
              <a:rPr lang="es-GT" sz="2800" b="1" dirty="0"/>
              <a:t>utilidad neta 		      Ventas			$1,500.0</a:t>
            </a:r>
          </a:p>
          <a:p>
            <a:pPr marL="0" indent="0">
              <a:buNone/>
            </a:pPr>
            <a:r>
              <a:rPr lang="es-GT" sz="2800" b="1" dirty="0"/>
              <a:t>			= 0.036 	= 3.6%</a:t>
            </a:r>
          </a:p>
          <a:p>
            <a:pPr marL="0" indent="0" algn="ctr">
              <a:buNone/>
            </a:pPr>
            <a:endParaRPr lang="es-GT" dirty="0"/>
          </a:p>
        </p:txBody>
      </p:sp>
    </p:spTree>
    <p:extLst>
      <p:ext uri="{BB962C8B-B14F-4D97-AF65-F5344CB8AC3E}">
        <p14:creationId xmlns:p14="http://schemas.microsoft.com/office/powerpoint/2010/main" val="34219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Rendimiento de activos totales</a:t>
            </a:r>
          </a:p>
        </p:txBody>
      </p:sp>
      <p:sp>
        <p:nvSpPr>
          <p:cNvPr id="3" name="Marcador de contenido 2"/>
          <p:cNvSpPr>
            <a:spLocks noGrp="1"/>
          </p:cNvSpPr>
          <p:nvPr>
            <p:ph idx="1"/>
          </p:nvPr>
        </p:nvSpPr>
        <p:spPr>
          <a:xfrm>
            <a:off x="1251678" y="1506829"/>
            <a:ext cx="10178322" cy="4372764"/>
          </a:xfrm>
        </p:spPr>
        <p:txBody>
          <a:bodyPr>
            <a:normAutofit/>
          </a:bodyPr>
          <a:lstStyle/>
          <a:p>
            <a:pPr marL="0" indent="0">
              <a:buNone/>
            </a:pPr>
            <a:endParaRPr lang="es-GT" sz="2800" b="1" dirty="0"/>
          </a:p>
          <a:p>
            <a:pPr marL="0" indent="0">
              <a:buNone/>
            </a:pPr>
            <a:r>
              <a:rPr lang="es-GT" sz="2800" b="1" dirty="0"/>
              <a:t>Rendimiento de		</a:t>
            </a:r>
            <a:r>
              <a:rPr lang="es-GT" sz="2800" b="1" u="sng" dirty="0"/>
              <a:t>Utilidad neta</a:t>
            </a:r>
            <a:r>
              <a:rPr lang="es-GT" sz="2800" b="1" dirty="0"/>
              <a:t>	=	</a:t>
            </a:r>
            <a:r>
              <a:rPr lang="es-GT" sz="2800" b="1" u="sng" dirty="0"/>
              <a:t>$  54.0</a:t>
            </a:r>
          </a:p>
          <a:p>
            <a:pPr marL="0" indent="0">
              <a:buNone/>
            </a:pPr>
            <a:r>
              <a:rPr lang="es-GT" sz="2800" b="1" dirty="0"/>
              <a:t>Activos totales	=	Activos totales		$845.0</a:t>
            </a:r>
          </a:p>
          <a:p>
            <a:pPr marL="0" indent="0">
              <a:buNone/>
            </a:pPr>
            <a:r>
              <a:rPr lang="es-GT" sz="2800" b="1" dirty="0"/>
              <a:t>(RAT)</a:t>
            </a:r>
          </a:p>
          <a:p>
            <a:pPr marL="0" indent="0">
              <a:buNone/>
            </a:pPr>
            <a:r>
              <a:rPr lang="es-GT" sz="2800" b="1" dirty="0"/>
              <a:t>			= 0.064 = 6.4%</a:t>
            </a:r>
          </a:p>
        </p:txBody>
      </p:sp>
    </p:spTree>
    <p:extLst>
      <p:ext uri="{BB962C8B-B14F-4D97-AF65-F5344CB8AC3E}">
        <p14:creationId xmlns:p14="http://schemas.microsoft.com/office/powerpoint/2010/main" val="396401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Rendimiento del Capital Contable Común</a:t>
            </a:r>
          </a:p>
        </p:txBody>
      </p:sp>
      <p:sp>
        <p:nvSpPr>
          <p:cNvPr id="3" name="Marcador de contenido 2"/>
          <p:cNvSpPr>
            <a:spLocks noGrp="1"/>
          </p:cNvSpPr>
          <p:nvPr>
            <p:ph idx="1"/>
          </p:nvPr>
        </p:nvSpPr>
        <p:spPr>
          <a:xfrm>
            <a:off x="978795" y="1874517"/>
            <a:ext cx="11037194" cy="4005075"/>
          </a:xfrm>
        </p:spPr>
        <p:txBody>
          <a:bodyPr>
            <a:normAutofit/>
          </a:bodyPr>
          <a:lstStyle/>
          <a:p>
            <a:pPr marL="0" indent="0">
              <a:buNone/>
            </a:pPr>
            <a:r>
              <a:rPr lang="es-GT" sz="2600" b="1" dirty="0"/>
              <a:t>Llamado también tasa de rendimiento sobre la inversión de los accionistas, se calcula de la siguiente manera:</a:t>
            </a:r>
          </a:p>
          <a:p>
            <a:pPr marL="0" indent="0">
              <a:buNone/>
            </a:pPr>
            <a:r>
              <a:rPr lang="es-GT" sz="2600" b="1" dirty="0"/>
              <a:t>Rendimiento del 	       </a:t>
            </a:r>
            <a:r>
              <a:rPr lang="es-GT" sz="2600" b="1" u="sng" dirty="0"/>
              <a:t>Utilidad neta disponible para los accionistas</a:t>
            </a:r>
          </a:p>
          <a:p>
            <a:pPr marL="0" indent="0">
              <a:buNone/>
            </a:pPr>
            <a:r>
              <a:rPr lang="es-GT" sz="2600" b="1" dirty="0"/>
              <a:t>capital contable	=                  Capital Contable Común</a:t>
            </a:r>
          </a:p>
          <a:p>
            <a:pPr marL="0" indent="0">
              <a:buNone/>
            </a:pPr>
            <a:r>
              <a:rPr lang="es-GT" sz="2600" b="1" dirty="0"/>
              <a:t>común (RCC)</a:t>
            </a:r>
          </a:p>
          <a:p>
            <a:pPr marL="0" indent="0">
              <a:buNone/>
            </a:pPr>
            <a:r>
              <a:rPr lang="es-GT" sz="2600" b="1" dirty="0"/>
              <a:t>			=	</a:t>
            </a:r>
            <a:r>
              <a:rPr lang="es-GT" sz="2600" b="1" u="sng" dirty="0"/>
              <a:t>$   54.0</a:t>
            </a:r>
            <a:r>
              <a:rPr lang="es-GT" sz="2600" b="1" dirty="0"/>
              <a:t>	= 0.130 = 13.0%</a:t>
            </a:r>
          </a:p>
          <a:p>
            <a:pPr marL="0" indent="0">
              <a:buNone/>
            </a:pPr>
            <a:r>
              <a:rPr lang="es-GT" sz="2600" b="1" dirty="0"/>
              <a:t>				$ 415.0</a:t>
            </a:r>
          </a:p>
        </p:txBody>
      </p:sp>
    </p:spTree>
    <p:extLst>
      <p:ext uri="{BB962C8B-B14F-4D97-AF65-F5344CB8AC3E}">
        <p14:creationId xmlns:p14="http://schemas.microsoft.com/office/powerpoint/2010/main" val="1821484091"/>
      </p:ext>
    </p:extLst>
  </p:cSld>
  <p:clrMapOvr>
    <a:masterClrMapping/>
  </p:clrMapOvr>
</p:sld>
</file>

<file path=ppt/theme/theme1.xml><?xml version="1.0" encoding="utf-8"?>
<a:theme xmlns:a="http://schemas.openxmlformats.org/drawingml/2006/main" name="Faceta">
  <a:themeElements>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18</TotalTime>
  <Words>1062</Words>
  <Application>Microsoft Office PowerPoint</Application>
  <PresentationFormat>Panorámica</PresentationFormat>
  <Paragraphs>77</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Trebuchet MS</vt:lpstr>
      <vt:lpstr>Wingdings 3</vt:lpstr>
      <vt:lpstr>Faceta</vt:lpstr>
      <vt:lpstr>RAZONES DE ADMINISTRACIÓN DE DEUDAS</vt:lpstr>
      <vt:lpstr>Razón de endeudamiento</vt:lpstr>
      <vt:lpstr>Presentación de PowerPoint</vt:lpstr>
      <vt:lpstr>Razón de cobertura de intereses</vt:lpstr>
      <vt:lpstr>Presentación de PowerPoint</vt:lpstr>
      <vt:lpstr>RAZONES DE RENTABILIDAD</vt:lpstr>
      <vt:lpstr>MARGEN DE UTILIDAD NETA</vt:lpstr>
      <vt:lpstr>Rendimiento de activos totales</vt:lpstr>
      <vt:lpstr>Rendimiento del Capital Contable Común</vt:lpstr>
      <vt:lpstr>Razones del valor del mercado</vt:lpstr>
      <vt:lpstr>Razón precio / utilidades</vt:lpstr>
      <vt:lpstr>Presentación de PowerPoint</vt:lpstr>
      <vt:lpstr>Razón valor de mercado / valor en libros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RAZONES DE ADMINISTRACIÓN DE DEUDAS</dc:title>
  <dc:creator>patricia.alemgtr@outlook.com</dc:creator>
  <cp:lastModifiedBy>Patricia Martínez</cp:lastModifiedBy>
  <cp:revision>4</cp:revision>
  <dcterms:created xsi:type="dcterms:W3CDTF">2020-03-25T23:26:35Z</dcterms:created>
  <dcterms:modified xsi:type="dcterms:W3CDTF">2025-02-05T22:14:06Z</dcterms:modified>
</cp:coreProperties>
</file>