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A7D6-B7C8-4551-88DE-784AD807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1A058-127F-4657-84D5-CB00383A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BDB78-A47E-41A1-A5E8-15CD9B5F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23DED-AEDC-4671-8AFB-2F4C2109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9192F-F98A-4F08-AEBD-DAC2317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AD8F-5B78-4B75-9189-EE132074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0FB7D7-F43A-486C-B9F5-9DF8B742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11112-EFE0-489A-9BE6-0E80518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4298D-C294-4459-BA75-8A14B4C9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E5133-E392-4530-9E48-AFE49543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5C610B-2E4E-472F-9006-F5D880CF8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AC45D1-2439-4460-A43C-11054F89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7D4A6-5B4A-46FC-A3D5-6EF5FD4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7A9B4-E0BD-4793-BB23-B4F6064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6C7D7-E713-42BC-82F6-1F1F2F69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22B8-0BE6-49C6-8B21-C1663E93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512AB-62F9-4904-9C95-F3CE4BDC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0BF2E-E32F-47AD-89F3-55F9E4B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EA462-52ED-4505-B56A-5120F7C4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59E35-E0C4-429A-B102-D0548706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CB97-4863-469A-BB9F-6D89FE9F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F06ED-1FFD-4309-8608-568C569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BF798-31C9-4CB0-B4A1-C36038F3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420B6-23FF-4592-8006-F1A24D5F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AD6D7-CA94-4FB8-B8C4-D33FC906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7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D4AA-D81E-4919-B487-5301F54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0E236-C711-401B-A3B5-1826D1575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380353-D8DA-42EE-885F-27E8B0FA0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630DC-2013-45C6-8A08-7C596AD0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7C7A9-BCE4-4902-B9BA-636505B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A15E9-5276-46F8-B516-AAE07512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0BCD4-BE84-4F45-BC29-B80616EE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3DD03-B514-4473-8121-D8C7EEC2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6ECDE-32A5-4772-BD14-EDE8F82E6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5F9E13-ED2B-46E8-9CB6-B082FD07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2DFC76-F72C-40D5-B96D-5CEC2AA8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29A7-63AC-4B13-AA7C-28D9F91C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D49DD4-6ABC-49ED-92BF-53A7E5D3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93CBBF-4397-4D52-B978-51AF1AA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1DDB-1620-46FA-A45C-EED46E43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53E16-B8D1-4B54-AA6E-33A3A3EB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E608FF-9B36-4729-AF7B-6594E885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6020F-486E-40BC-AB45-0C74C05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EE2556-3290-4044-8675-D2773EBE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5B9592-96B0-4A36-AB63-B511C8A6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BBC7C8-1465-43A8-9AE9-F762239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70360-8DF3-4370-AC4E-DC5F2888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B8C7A-8A97-45F0-9D55-C6CE00BB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98A7D-D22B-4E95-A623-6D06C91E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588E04-29BD-4F95-BF17-A5DAB204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52D8E-1DEF-4FE8-B798-07A4A3A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93FAB-B56E-464D-BA36-9AFE3438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2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0836B-3021-4767-BF16-1396C2B9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CB8213-EC03-49EF-8E10-576625153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D61D76-9722-44E7-99C5-223D4A09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7B3B2-766C-4C1D-86AD-549F640D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4B0CE-4F34-4D48-9265-BA99F01D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254A20-D44D-46FD-BB53-4EC6B8D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9ABAF2-28EB-4701-9676-208DD24E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5592E-4645-4331-AAE2-7C38BC62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4E58A-7505-4244-97E4-8A81FE339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E9DAE-F9A6-49EC-8E37-AB8091CA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A62E3-FE3E-4B31-A9BF-CD8766F84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s://www.freepik.es/vector-gratis/ilustracion-bandera-union-europea_2922296.htm#page=1&amp;query=union%20europea&amp;position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es/vector-gratis/ilustracion-bandera-union-europea_2922296.htm#page=1&amp;query=union%20europea&amp;position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1C9E-40ED-4261-A0EB-A6E874FB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440" y="4397766"/>
            <a:ext cx="4937937" cy="754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altLang="zh-CN" sz="2800" b="1" dirty="0"/>
              <a:t>La importancia de los acuerdos comerciales internacionales</a:t>
            </a:r>
            <a:endParaRPr lang="en-US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331C9-74AC-4BA8-B05D-A82A1657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90" y="5489337"/>
            <a:ext cx="4937936" cy="1028903"/>
          </a:xfrm>
        </p:spPr>
        <p:txBody>
          <a:bodyPr anchor="b">
            <a:noAutofit/>
          </a:bodyPr>
          <a:lstStyle/>
          <a:p>
            <a:pPr algn="l"/>
            <a:r>
              <a:rPr lang="es-ES" altLang="zh-CN" sz="2000" dirty="0"/>
              <a:t>En este estudio se pretende refutar la importancia de los acuerdos comerciales internacionales para el comercio de la Unión Europea.</a:t>
            </a:r>
          </a:p>
        </p:txBody>
      </p:sp>
      <p:sp>
        <p:nvSpPr>
          <p:cNvPr id="2072" name="Oval 90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8" name="Picture 20" descr="Bandera de Singapur - EcuRed">
            <a:extLst>
              <a:ext uri="{FF2B5EF4-FFF2-40B4-BE49-F238E27FC236}">
                <a16:creationId xmlns:a16="http://schemas.microsoft.com/office/drawing/2014/main" id="{C8030447-B190-42F5-99B6-45349E3E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5" y="1303114"/>
            <a:ext cx="1778697" cy="1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70" name="Picture 22" descr="Bandera de Vietnam | Banderas-mundo.es">
            <a:extLst>
              <a:ext uri="{FF2B5EF4-FFF2-40B4-BE49-F238E27FC236}">
                <a16:creationId xmlns:a16="http://schemas.microsoft.com/office/drawing/2014/main" id="{A7CB24F5-544B-45C2-835D-4219F1C6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656977"/>
            <a:ext cx="2063103" cy="13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La bandera japonesa - Muy Japones">
            <a:extLst>
              <a:ext uri="{FF2B5EF4-FFF2-40B4-BE49-F238E27FC236}">
                <a16:creationId xmlns:a16="http://schemas.microsoft.com/office/drawing/2014/main" id="{78CF019D-4B20-474B-886D-C7768ECF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290" y="153570"/>
            <a:ext cx="2248275" cy="15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andera de Corea del Sur | Banderas-mundo.es">
            <a:extLst>
              <a:ext uri="{FF2B5EF4-FFF2-40B4-BE49-F238E27FC236}">
                <a16:creationId xmlns:a16="http://schemas.microsoft.com/office/drawing/2014/main" id="{34941152-3E90-456B-93B8-E25F10B9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47" y="2998069"/>
            <a:ext cx="1036965" cy="6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6" name="Picture 18" descr="Bandera Canadá - 90 x 150cm: Amazon.es: Hogar">
            <a:extLst>
              <a:ext uri="{FF2B5EF4-FFF2-40B4-BE49-F238E27FC236}">
                <a16:creationId xmlns:a16="http://schemas.microsoft.com/office/drawing/2014/main" id="{24958035-16BE-4A0B-9BE6-49FB7CA9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3013" y="5108980"/>
            <a:ext cx="2052346" cy="122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lustración de la bandera de la unión europea">
            <a:hlinkClick r:id="rId7"/>
            <a:extLst>
              <a:ext uri="{FF2B5EF4-FFF2-40B4-BE49-F238E27FC236}">
                <a16:creationId xmlns:a16="http://schemas.microsoft.com/office/drawing/2014/main" id="{143512F7-ADC8-42C3-8FB4-CE2B0885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69" y="4067728"/>
            <a:ext cx="3039642" cy="16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3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0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 descr="Ilustración de la bandera de la unión europea">
            <a:hlinkClick r:id="rId2"/>
            <a:extLst>
              <a:ext uri="{FF2B5EF4-FFF2-40B4-BE49-F238E27FC236}">
                <a16:creationId xmlns:a16="http://schemas.microsoft.com/office/drawing/2014/main" id="{CFFCF5BB-C4F5-4343-8F7F-EEB62BA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44" y="2748279"/>
            <a:ext cx="6579910" cy="34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5A1D4-3B52-4099-BCEA-90B6361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909" y="678583"/>
            <a:ext cx="3948907" cy="568670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Definiciones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Análisis en conjunto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Datos cruzados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Exportaciones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Importaciones</a:t>
            </a:r>
          </a:p>
          <a:p>
            <a:pPr marL="514350" indent="-514350"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Estudio de casos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 Corea del Sur</a:t>
            </a:r>
          </a:p>
          <a:p>
            <a:pPr lvl="2"/>
            <a:r>
              <a:rPr lang="es-ES" altLang="zh-CN" sz="1600" dirty="0">
                <a:solidFill>
                  <a:srgbClr val="FFFFFF"/>
                </a:solidFill>
              </a:rPr>
              <a:t>Gráficas</a:t>
            </a:r>
          </a:p>
          <a:p>
            <a:pPr lvl="2"/>
            <a:r>
              <a:rPr lang="es-ES" altLang="zh-CN" sz="1600" dirty="0">
                <a:solidFill>
                  <a:srgbClr val="FFFFFF"/>
                </a:solidFill>
              </a:rPr>
              <a:t>Aranceles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Japón 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Canadá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 </a:t>
            </a:r>
            <a:r>
              <a:rPr lang="en-US" sz="2000" dirty="0" err="1">
                <a:solidFill>
                  <a:srgbClr val="FFFFFF"/>
                </a:solidFill>
              </a:rPr>
              <a:t>Conclusiones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altLang="zh-CN" sz="1200" dirty="0">
                <a:solidFill>
                  <a:srgbClr val="FFFFFF"/>
                </a:solidFill>
              </a:rPr>
              <a:t>Fuentes: Comisión Europea, </a:t>
            </a:r>
            <a:r>
              <a:rPr lang="es-ES" altLang="zh-CN" sz="1200" dirty="0" err="1">
                <a:solidFill>
                  <a:srgbClr val="FFFFFF"/>
                </a:solidFill>
              </a:rPr>
              <a:t>Datacomex</a:t>
            </a:r>
            <a:r>
              <a:rPr lang="es-ES" altLang="zh-CN" sz="1200" dirty="0">
                <a:solidFill>
                  <a:srgbClr val="FFFFFF"/>
                </a:solidFill>
              </a:rPr>
              <a:t>, </a:t>
            </a:r>
            <a:r>
              <a:rPr lang="es-ES" altLang="zh-CN" sz="1200" dirty="0" err="1">
                <a:solidFill>
                  <a:srgbClr val="FFFFFF"/>
                </a:solidFill>
              </a:rPr>
              <a:t>Eurostacom</a:t>
            </a:r>
            <a:r>
              <a:rPr lang="es-ES" altLang="zh-CN" sz="1200" dirty="0">
                <a:solidFill>
                  <a:srgbClr val="FFFFFF"/>
                </a:solidFill>
              </a:rPr>
              <a:t>, ICEX y Access2Markets</a:t>
            </a:r>
            <a:r>
              <a:rPr lang="es-ES" altLang="zh-CN" sz="1300" dirty="0">
                <a:solidFill>
                  <a:srgbClr val="FFFFFF"/>
                </a:solidFill>
              </a:rPr>
              <a:t>.</a:t>
            </a: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4FDBB9-FA91-4510-AB12-83220D7A4F3E}"/>
              </a:ext>
            </a:extLst>
          </p:cNvPr>
          <p:cNvSpPr/>
          <p:nvPr/>
        </p:nvSpPr>
        <p:spPr>
          <a:xfrm>
            <a:off x="329184" y="310052"/>
            <a:ext cx="7056669" cy="19642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7DC14-DA17-40B0-8E56-C56BE30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1" y="479580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Índice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9ABBD-A9CD-4F6C-9F94-25A7B427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¿Los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acuerdos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comerciales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impulsan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comercio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internacional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4200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8" name="Picture 6" descr="Lecciones de Kipling sobre liderazgo emocional • Ecofin">
            <a:extLst>
              <a:ext uri="{FF2B5EF4-FFF2-40B4-BE49-F238E27FC236}">
                <a16:creationId xmlns:a16="http://schemas.microsoft.com/office/drawing/2014/main" id="{DC0EBF47-756E-4250-89F8-7301AAC6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9" y="2605189"/>
            <a:ext cx="3581503" cy="26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87249D85-FE4D-47FA-986A-0C274CA6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389A5D-888B-41EE-89BF-15608907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 </a:t>
            </a:r>
            <a:r>
              <a:rPr lang="en-US" altLang="zh-CN" sz="4000" dirty="0" err="1"/>
              <a:t>Definiciones</a:t>
            </a:r>
            <a:endParaRPr lang="en-U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B373E-4F3A-4483-9240-6531F27D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altLang="zh-CN" b="1" dirty="0"/>
              <a:t>Acuerdo libre comercio: </a:t>
            </a:r>
            <a:r>
              <a:rPr lang="es-ES" altLang="zh-CN" dirty="0"/>
              <a:t>acuerdo firmado por varios países que lo que pretenden es mejorar el comercio entre ambos bloques a través de la eliminación de trabas arancelarias y no arancelarias.</a:t>
            </a:r>
          </a:p>
          <a:p>
            <a:r>
              <a:rPr lang="es-ES" altLang="zh-CN" b="1" dirty="0"/>
              <a:t>Barreras no arancelarias: </a:t>
            </a:r>
            <a:r>
              <a:rPr lang="es-ES" altLang="zh-CN" dirty="0"/>
              <a:t>aquellas que impiden el correcto comercio entre dos bloques económicos y que no son de índole arancelario. Entre ellas se encuentras los procedimiento de entrada, los procesos de registro del producto, de inspección sanitaria, etc.</a:t>
            </a:r>
          </a:p>
          <a:p>
            <a:r>
              <a:rPr lang="es-ES" altLang="zh-CN" b="1" dirty="0"/>
              <a:t>Aranceles: </a:t>
            </a:r>
            <a:r>
              <a:rPr lang="es-ES" altLang="zh-CN" dirty="0"/>
              <a:t>impuestos que se cobran por la entrada de bienes extranjeros en el mercado nacional de un determinado país.</a:t>
            </a:r>
          </a:p>
          <a:p>
            <a:pPr lvl="1"/>
            <a:r>
              <a:rPr lang="es-ES" altLang="zh-CN" b="1" dirty="0"/>
              <a:t>Existen dos tipos de aranceles: </a:t>
            </a:r>
            <a:r>
              <a:rPr lang="es-ES" altLang="zh-CN" dirty="0"/>
              <a:t>aplicados como un porcentaje del valor del bien o los que se les aplica un valor fijo por una unidad de medida establecida (por ejemplo una cantidad de toneladas, hectolitros, etc.)</a:t>
            </a:r>
          </a:p>
          <a:p>
            <a:r>
              <a:rPr lang="es-ES" altLang="zh-CN" b="1" dirty="0"/>
              <a:t>Contingentes: </a:t>
            </a:r>
            <a:r>
              <a:rPr lang="es-ES" altLang="zh-CN" dirty="0"/>
              <a:t>cantidad exenta de aranceles o a la que se le aplica un arancel menor. A partir de ese volumen los aranceles aumentan.</a:t>
            </a:r>
          </a:p>
          <a:p>
            <a:r>
              <a:rPr lang="es-ES" altLang="zh-CN" b="1" dirty="0"/>
              <a:t>Clasificación arancelaria: </a:t>
            </a:r>
            <a:r>
              <a:rPr lang="es-ES" altLang="zh-CN" dirty="0"/>
              <a:t>proceso por el que se asigna a cada mercancía un código numérico basado en ciertos criterios como son la naturaleza del producto o los países de origen y destino.</a:t>
            </a:r>
          </a:p>
          <a:p>
            <a:r>
              <a:rPr lang="es-ES" altLang="zh-CN" b="1" dirty="0" err="1"/>
              <a:t>Taric</a:t>
            </a:r>
            <a:r>
              <a:rPr lang="es-ES" altLang="zh-CN" b="1" dirty="0"/>
              <a:t>: </a:t>
            </a:r>
            <a:r>
              <a:rPr lang="es-ES" altLang="zh-CN" dirty="0"/>
              <a:t>clasificación arancelario usado por la Unión Europea.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3D37C2C8-9485-44D3-9534-97539D81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BC0790-0808-4029-91A7-B72BED33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45" y="2766218"/>
            <a:ext cx="559982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es-ES" altLang="zh-CN" sz="4000" dirty="0"/>
              <a:t>Análisis en conjunto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168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2FCE-45B3-41DD-B15B-1CCE2638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zh-CN" sz="4000" dirty="0"/>
              <a:t>Datos</a:t>
            </a:r>
            <a:r>
              <a:rPr lang="es-ES" altLang="zh-CN" dirty="0"/>
              <a:t> cruzados</a:t>
            </a:r>
            <a:endParaRPr lang="en-US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B5F682-FD01-41E7-914F-908E218CC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37332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BB48-7BDB-40DB-89E2-0A0C17B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altLang="zh-CN" sz="4000" dirty="0"/>
              <a:t>Exportaciones UE - País</a:t>
            </a:r>
            <a:endParaRPr lang="en-US" sz="4000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E979286-26C6-449D-88BD-0C78950FF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23756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74A9-D5BF-4563-B1E0-7DB6795D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zh-CN" sz="4000"/>
              <a:t>Importaciones País - UE</a:t>
            </a:r>
            <a:endParaRPr lang="en-US" sz="4000" dirty="0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375501-78E9-4E8E-8324-96D78D625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779"/>
            <a:ext cx="12192000" cy="5100221"/>
          </a:xfrm>
        </p:spPr>
      </p:pic>
    </p:spTree>
    <p:extLst>
      <p:ext uri="{BB962C8B-B14F-4D97-AF65-F5344CB8AC3E}">
        <p14:creationId xmlns:p14="http://schemas.microsoft.com/office/powerpoint/2010/main" val="415621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3D37C2C8-9485-44D3-9534-97539D81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BC0790-0808-4029-91A7-B72BED33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73" y="2766218"/>
            <a:ext cx="52101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Estudios</a:t>
            </a:r>
            <a:r>
              <a:rPr lang="en-US" sz="4000" dirty="0"/>
              <a:t> de </a:t>
            </a:r>
            <a:r>
              <a:rPr lang="en-US" sz="4000" dirty="0" err="1"/>
              <a:t>casos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845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304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Tema de Office</vt:lpstr>
      <vt:lpstr>La importancia de los acuerdos comerciales internacionales</vt:lpstr>
      <vt:lpstr>Índice</vt:lpstr>
      <vt:lpstr>¿Los acuerdos comerciales impulsan al comercio internacional?  </vt:lpstr>
      <vt:lpstr>1. Definiciones</vt:lpstr>
      <vt:lpstr>1. Análisis en conjunto </vt:lpstr>
      <vt:lpstr>Datos cruzados</vt:lpstr>
      <vt:lpstr>Exportaciones UE - País</vt:lpstr>
      <vt:lpstr>Importaciones País - UE</vt:lpstr>
      <vt:lpstr>2. Estudios de casos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importancia de los acuerdos comerciales internacionales</dc:title>
  <dc:creator>Administrator</dc:creator>
  <cp:lastModifiedBy>Administrator</cp:lastModifiedBy>
  <cp:revision>20</cp:revision>
  <dcterms:created xsi:type="dcterms:W3CDTF">2021-06-02T10:53:28Z</dcterms:created>
  <dcterms:modified xsi:type="dcterms:W3CDTF">2021-06-03T10:23:07Z</dcterms:modified>
</cp:coreProperties>
</file>